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11/04/1440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ar-SA" smtClean="0"/>
              <a:pPr/>
              <a:t>11/04/1440</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ar-SA" smtClean="0"/>
              <a:pPr/>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570186"/>
          </a:xfrm>
        </p:spPr>
        <p:txBody>
          <a:bodyPr>
            <a:noAutofit/>
          </a:bodyPr>
          <a:lstStyle/>
          <a:p>
            <a:r>
              <a:rPr lang="ar-IQ" sz="5400" b="1" dirty="0">
                <a:solidFill>
                  <a:srgbClr val="FFFF00"/>
                </a:solidFill>
              </a:rPr>
              <a:t>المشاكل الاسرية </a:t>
            </a:r>
          </a:p>
        </p:txBody>
      </p:sp>
      <p:sp>
        <p:nvSpPr>
          <p:cNvPr id="4" name="مستطيل 3"/>
          <p:cNvSpPr/>
          <p:nvPr/>
        </p:nvSpPr>
        <p:spPr>
          <a:xfrm>
            <a:off x="251520" y="2492896"/>
            <a:ext cx="8712968" cy="1200329"/>
          </a:xfrm>
          <a:prstGeom prst="rect">
            <a:avLst/>
          </a:prstGeom>
          <a:solidFill>
            <a:srgbClr val="002060"/>
          </a:solidFill>
          <a:ln>
            <a:solidFill>
              <a:srgbClr val="FFC000"/>
            </a:solidFill>
          </a:ln>
        </p:spPr>
        <p:txBody>
          <a:bodyPr wrap="square">
            <a:spAutoFit/>
          </a:bodyPr>
          <a:lstStyle/>
          <a:p>
            <a:pPr algn="ctr"/>
            <a:endParaRPr lang="ar-IQ" sz="3600" b="1" dirty="0">
              <a:cs typeface="+mj-cs"/>
            </a:endParaRPr>
          </a:p>
          <a:p>
            <a:pPr algn="ctr"/>
            <a:endParaRPr lang="ar-IQ" sz="3600" b="1" dirty="0">
              <a:cs typeface="+mj-cs"/>
            </a:endParaRPr>
          </a:p>
        </p:txBody>
      </p:sp>
    </p:spTree>
    <p:extLst>
      <p:ext uri="{BB962C8B-B14F-4D97-AF65-F5344CB8AC3E}">
        <p14:creationId xmlns="" xmlns:p14="http://schemas.microsoft.com/office/powerpoint/2010/main" val="920989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solidFill>
                  <a:srgbClr val="FFFF00"/>
                </a:solidFill>
              </a:rPr>
              <a:t>الآثار السلبية لظاهرة العنف الاسري </a:t>
            </a:r>
          </a:p>
        </p:txBody>
      </p:sp>
      <p:sp>
        <p:nvSpPr>
          <p:cNvPr id="3" name="مستطيل 2"/>
          <p:cNvSpPr/>
          <p:nvPr/>
        </p:nvSpPr>
        <p:spPr>
          <a:xfrm>
            <a:off x="611560" y="1484784"/>
            <a:ext cx="8064896" cy="4524315"/>
          </a:xfrm>
          <a:prstGeom prst="rect">
            <a:avLst/>
          </a:prstGeom>
        </p:spPr>
        <p:txBody>
          <a:bodyPr wrap="square">
            <a:spAutoFit/>
          </a:bodyPr>
          <a:lstStyle/>
          <a:p>
            <a:pPr algn="just"/>
            <a:r>
              <a:rPr lang="ar-IQ" dirty="0" smtClean="0"/>
              <a:t>1- </a:t>
            </a:r>
            <a:r>
              <a:rPr lang="ar-IQ" sz="3200" dirty="0" smtClean="0"/>
              <a:t>الآثار </a:t>
            </a:r>
            <a:r>
              <a:rPr lang="ar-IQ" sz="3200" dirty="0"/>
              <a:t>السلبية على الزوج: عدم الاستقرار الأسري، ضعف التوافق،عدم احترام الزوجة له، إفشاء إسراره للآخرين، عدم استقرار أبنائه النفسي والاجتماعي، فضلاً عن تأخرهم الدراسي. </a:t>
            </a:r>
          </a:p>
          <a:p>
            <a:pPr algn="just"/>
            <a:r>
              <a:rPr lang="ar-IQ" sz="3200" dirty="0" smtClean="0"/>
              <a:t>2- الآثار </a:t>
            </a:r>
            <a:r>
              <a:rPr lang="ar-IQ" sz="3200" dirty="0"/>
              <a:t>السلبية على الزوجة: وتتمثل ضعف الثقة بالنفس، عدم الشعور بالأمان، الإحساس بالعجز،فقدان الأمل،الإحساس بالقهر والظلم، عدم القدرة على تربية الأبناء،كره الحياة الزوجية،التفكير بالانفصال،فضلاً عن تعرضها إلى العديد من الإمراض الجسمية التي أساسها نفسي مثل قرحة المعدة .</a:t>
            </a:r>
          </a:p>
        </p:txBody>
      </p:sp>
    </p:spTree>
    <p:extLst>
      <p:ext uri="{BB962C8B-B14F-4D97-AF65-F5344CB8AC3E}">
        <p14:creationId xmlns="" xmlns:p14="http://schemas.microsoft.com/office/powerpoint/2010/main" val="3040438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FF00"/>
                </a:solidFill>
              </a:rPr>
              <a:t>توجيهات للمرشد الأسري والباحث الاجتماعي</a:t>
            </a:r>
          </a:p>
        </p:txBody>
      </p:sp>
      <p:sp>
        <p:nvSpPr>
          <p:cNvPr id="3" name="مستطيل 2"/>
          <p:cNvSpPr/>
          <p:nvPr/>
        </p:nvSpPr>
        <p:spPr>
          <a:xfrm>
            <a:off x="539552" y="1412776"/>
            <a:ext cx="8064896" cy="5016758"/>
          </a:xfrm>
          <a:prstGeom prst="rect">
            <a:avLst/>
          </a:prstGeom>
        </p:spPr>
        <p:txBody>
          <a:bodyPr wrap="square">
            <a:spAutoFit/>
          </a:bodyPr>
          <a:lstStyle/>
          <a:p>
            <a:r>
              <a:rPr lang="ar-IQ" dirty="0" smtClean="0"/>
              <a:t>1- </a:t>
            </a:r>
            <a:r>
              <a:rPr lang="ar-IQ" sz="3200" dirty="0" smtClean="0"/>
              <a:t>التعرف </a:t>
            </a:r>
            <a:r>
              <a:rPr lang="ar-IQ" sz="3200" dirty="0"/>
              <a:t>على نمط شخصية الزوجين</a:t>
            </a:r>
          </a:p>
          <a:p>
            <a:r>
              <a:rPr lang="ar-IQ" sz="3200" dirty="0" smtClean="0"/>
              <a:t>2- تحديد </a:t>
            </a:r>
            <a:r>
              <a:rPr lang="ar-IQ" sz="3200" dirty="0"/>
              <a:t>السمات المميزة لكلا الزوجين</a:t>
            </a:r>
          </a:p>
          <a:p>
            <a:r>
              <a:rPr lang="ar-IQ" sz="3200" dirty="0" smtClean="0"/>
              <a:t>3- التعرف </a:t>
            </a:r>
            <a:r>
              <a:rPr lang="ar-IQ" sz="3200" dirty="0"/>
              <a:t>على </a:t>
            </a:r>
            <a:r>
              <a:rPr lang="ar-IQ" sz="3200" dirty="0" smtClean="0"/>
              <a:t>الوضع الاقتصادي </a:t>
            </a:r>
            <a:r>
              <a:rPr lang="ar-IQ" sz="3200" dirty="0"/>
              <a:t>والاجتماعي للزوجين.</a:t>
            </a:r>
          </a:p>
          <a:p>
            <a:r>
              <a:rPr lang="ar-IQ" sz="3200" dirty="0" smtClean="0"/>
              <a:t>4- الاهتمام </a:t>
            </a:r>
            <a:r>
              <a:rPr lang="ar-IQ" sz="3200" dirty="0"/>
              <a:t>بالتعرف على البيئة الأسرية للزوجين.</a:t>
            </a:r>
          </a:p>
          <a:p>
            <a:r>
              <a:rPr lang="ar-IQ" sz="3200" dirty="0" smtClean="0"/>
              <a:t>5- التعبير </a:t>
            </a:r>
            <a:r>
              <a:rPr lang="ar-IQ" sz="3200" dirty="0"/>
              <a:t>عن التعاطف الوجداني مع الزوجة ضحية العنف.</a:t>
            </a:r>
          </a:p>
          <a:p>
            <a:r>
              <a:rPr lang="ar-IQ" sz="3200" dirty="0" smtClean="0"/>
              <a:t>6- تعزيز </a:t>
            </a:r>
            <a:r>
              <a:rPr lang="ar-IQ" sz="3200" dirty="0"/>
              <a:t>الثقة المتبادلة بين المرشد الأسري والباحث الاجتماعي والزوجين.</a:t>
            </a:r>
          </a:p>
          <a:p>
            <a:r>
              <a:rPr lang="ar-IQ" sz="3200" dirty="0" smtClean="0"/>
              <a:t>7- تجنب </a:t>
            </a:r>
            <a:r>
              <a:rPr lang="ar-IQ" sz="3200" dirty="0"/>
              <a:t>الوقوع في جدال إثناء مرحلة دراسة الحالة.</a:t>
            </a:r>
          </a:p>
          <a:p>
            <a:r>
              <a:rPr lang="ar-IQ" sz="3200" dirty="0" smtClean="0"/>
              <a:t>8- إن </a:t>
            </a:r>
            <a:r>
              <a:rPr lang="ar-IQ" sz="3200" dirty="0"/>
              <a:t>يتسم المرشد بالصبر والذكاء الاجتماعي في إدارة الحوار.</a:t>
            </a:r>
          </a:p>
        </p:txBody>
      </p:sp>
    </p:spTree>
    <p:extLst>
      <p:ext uri="{BB962C8B-B14F-4D97-AF65-F5344CB8AC3E}">
        <p14:creationId xmlns="" xmlns:p14="http://schemas.microsoft.com/office/powerpoint/2010/main" val="2429234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20688"/>
            <a:ext cx="7632848" cy="5632311"/>
          </a:xfrm>
          <a:prstGeom prst="rect">
            <a:avLst/>
          </a:prstGeom>
        </p:spPr>
        <p:txBody>
          <a:bodyPr wrap="square">
            <a:spAutoFit/>
          </a:bodyPr>
          <a:lstStyle/>
          <a:p>
            <a:pPr algn="just"/>
            <a:r>
              <a:rPr lang="ar-IQ" dirty="0" smtClean="0"/>
              <a:t>9- </a:t>
            </a:r>
            <a:r>
              <a:rPr lang="ar-IQ" sz="3600" dirty="0" smtClean="0"/>
              <a:t>إن </a:t>
            </a:r>
            <a:r>
              <a:rPr lang="ar-IQ" sz="3600" dirty="0"/>
              <a:t>يكون لديه القدرة على الإنصات الجيد.</a:t>
            </a:r>
          </a:p>
          <a:p>
            <a:pPr algn="just"/>
            <a:r>
              <a:rPr lang="ar-IQ" sz="3600" dirty="0"/>
              <a:t>10-	إن يكون لدية القدرة على الاستماع الجيد والاستجابة لأفكار الزوجين.</a:t>
            </a:r>
          </a:p>
          <a:p>
            <a:pPr algn="just"/>
            <a:r>
              <a:rPr lang="ar-IQ" sz="3600" dirty="0"/>
              <a:t>11-	التركيز على </a:t>
            </a:r>
            <a:r>
              <a:rPr lang="ar-IQ" sz="3600" dirty="0" smtClean="0"/>
              <a:t>جمع </a:t>
            </a:r>
            <a:r>
              <a:rPr lang="ar-IQ" sz="3600" dirty="0"/>
              <a:t>المعلومات والبيانات المتصلة بمشكلة العنف.</a:t>
            </a:r>
          </a:p>
          <a:p>
            <a:pPr algn="just"/>
            <a:r>
              <a:rPr lang="ar-IQ" sz="3600" dirty="0"/>
              <a:t>12-	الوقوف على الأسباب الحقيقية وراء مشكلة العنف،وإخبار كلا الزوجين بها.</a:t>
            </a:r>
          </a:p>
          <a:p>
            <a:pPr algn="just"/>
            <a:r>
              <a:rPr lang="ar-IQ" sz="3600" dirty="0"/>
              <a:t>13-	تعريف الزوجين بالخطوات التي يجب إتباعها حتى يمكن علاج المشكلة.</a:t>
            </a:r>
          </a:p>
          <a:p>
            <a:pPr algn="just"/>
            <a:r>
              <a:rPr lang="ar-IQ" sz="3600" dirty="0"/>
              <a:t>14-	مشاركة الزوجين في تنفيذ خطة العلاج</a:t>
            </a:r>
          </a:p>
        </p:txBody>
      </p:sp>
    </p:spTree>
    <p:extLst>
      <p:ext uri="{BB962C8B-B14F-4D97-AF65-F5344CB8AC3E}">
        <p14:creationId xmlns="" xmlns:p14="http://schemas.microsoft.com/office/powerpoint/2010/main" val="76971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92205"/>
          </a:xfrm>
        </p:spPr>
        <p:txBody>
          <a:bodyPr>
            <a:normAutofit fontScale="90000"/>
          </a:bodyPr>
          <a:lstStyle/>
          <a:p>
            <a:r>
              <a:rPr lang="ar-IQ" dirty="0"/>
              <a:t> </a:t>
            </a:r>
            <a:r>
              <a:rPr lang="ar-IQ" b="1" dirty="0">
                <a:solidFill>
                  <a:srgbClr val="FFFF00"/>
                </a:solidFill>
              </a:rPr>
              <a:t>المهارات التي تساعده في التعامل مع مشكلات العنف  الاسري الزواجي</a:t>
            </a:r>
          </a:p>
        </p:txBody>
      </p:sp>
      <p:sp>
        <p:nvSpPr>
          <p:cNvPr id="4" name="مستطيل 3"/>
          <p:cNvSpPr/>
          <p:nvPr/>
        </p:nvSpPr>
        <p:spPr>
          <a:xfrm>
            <a:off x="611560" y="1166843"/>
            <a:ext cx="7848872" cy="5262979"/>
          </a:xfrm>
          <a:prstGeom prst="rect">
            <a:avLst/>
          </a:prstGeom>
        </p:spPr>
        <p:txBody>
          <a:bodyPr wrap="square">
            <a:spAutoFit/>
          </a:bodyPr>
          <a:lstStyle/>
          <a:p>
            <a:r>
              <a:rPr lang="ar-IQ" dirty="0" smtClean="0"/>
              <a:t>1- </a:t>
            </a:r>
            <a:r>
              <a:rPr lang="ar-IQ" sz="2800" dirty="0" smtClean="0"/>
              <a:t>مهارة </a:t>
            </a:r>
            <a:r>
              <a:rPr lang="ar-IQ" sz="2800" dirty="0"/>
              <a:t>تكوين العلاقة الإرشادية مع الزوجين.</a:t>
            </a:r>
          </a:p>
          <a:p>
            <a:r>
              <a:rPr lang="ar-IQ" sz="2800" dirty="0" smtClean="0"/>
              <a:t>2- مهارة </a:t>
            </a:r>
            <a:r>
              <a:rPr lang="ar-IQ" sz="2800" dirty="0"/>
              <a:t>توجيه التفاعل بين المرشد والزوج (ممارس العنف) من خلال الشرح والتوضيح وتوجيه الأسئلة.</a:t>
            </a:r>
          </a:p>
          <a:p>
            <a:r>
              <a:rPr lang="ar-IQ" sz="2800" dirty="0" smtClean="0"/>
              <a:t>3- مهارة </a:t>
            </a:r>
            <a:r>
              <a:rPr lang="ar-IQ" sz="2800" dirty="0"/>
              <a:t>الاستماع الجيد  والاستجابة لأفكار ممارسي العنف.</a:t>
            </a:r>
          </a:p>
          <a:p>
            <a:r>
              <a:rPr lang="ar-IQ" sz="2800" dirty="0" smtClean="0"/>
              <a:t>4- مهارة </a:t>
            </a:r>
            <a:r>
              <a:rPr lang="ar-IQ" sz="2800" dirty="0"/>
              <a:t>ملاحظة الأفعال وردود الأفعال ممارسي العنف.</a:t>
            </a:r>
          </a:p>
          <a:p>
            <a:r>
              <a:rPr lang="ar-IQ" sz="2800" dirty="0" smtClean="0"/>
              <a:t>5- مهارة </a:t>
            </a:r>
            <a:r>
              <a:rPr lang="ar-IQ" sz="2800" dirty="0"/>
              <a:t>توجيه الأسئلة.</a:t>
            </a:r>
          </a:p>
          <a:p>
            <a:r>
              <a:rPr lang="ar-IQ" sz="2800" dirty="0" smtClean="0"/>
              <a:t>6- مهارة </a:t>
            </a:r>
            <a:r>
              <a:rPr lang="ar-IQ" sz="2800" dirty="0"/>
              <a:t>جمع المعلومات وتحليلها وتفسيرها.</a:t>
            </a:r>
          </a:p>
          <a:p>
            <a:r>
              <a:rPr lang="ar-IQ" sz="2800" dirty="0" smtClean="0"/>
              <a:t>7- مهارة </a:t>
            </a:r>
            <a:r>
              <a:rPr lang="ar-IQ" sz="2800" dirty="0"/>
              <a:t>في تحليل العوامل والأسباب المؤدية للعنف.</a:t>
            </a:r>
          </a:p>
          <a:p>
            <a:r>
              <a:rPr lang="ar-IQ" sz="2800" dirty="0" smtClean="0"/>
              <a:t>8- مهارة </a:t>
            </a:r>
            <a:r>
              <a:rPr lang="ar-IQ" sz="2800" dirty="0"/>
              <a:t>في تدعيم مشاركة الزوجين في حل المشكلة.</a:t>
            </a:r>
          </a:p>
          <a:p>
            <a:r>
              <a:rPr lang="ar-IQ" sz="2800" dirty="0" smtClean="0"/>
              <a:t>9- المهارة </a:t>
            </a:r>
            <a:r>
              <a:rPr lang="ar-IQ" sz="2800" dirty="0"/>
              <a:t>في تقديم الدعم النفسي للزوجين.</a:t>
            </a:r>
          </a:p>
          <a:p>
            <a:r>
              <a:rPr lang="ar-IQ" sz="2800" dirty="0" smtClean="0"/>
              <a:t>10- المهارة </a:t>
            </a:r>
            <a:r>
              <a:rPr lang="ar-IQ" sz="2800" dirty="0"/>
              <a:t>في حل النزاعات والخلافات الأسرية.</a:t>
            </a:r>
          </a:p>
          <a:p>
            <a:r>
              <a:rPr lang="ar-IQ" sz="2800" dirty="0" smtClean="0"/>
              <a:t>11- مهارة </a:t>
            </a:r>
            <a:r>
              <a:rPr lang="ar-IQ" sz="2800" dirty="0"/>
              <a:t>في تقديم النصيحة للزوجين.</a:t>
            </a:r>
          </a:p>
        </p:txBody>
      </p:sp>
    </p:spTree>
    <p:extLst>
      <p:ext uri="{BB962C8B-B14F-4D97-AF65-F5344CB8AC3E}">
        <p14:creationId xmlns="" xmlns:p14="http://schemas.microsoft.com/office/powerpoint/2010/main" val="3495547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FF00"/>
                </a:solidFill>
              </a:rPr>
              <a:t>إرشادات يحاول المرشد  والباحث الاجتماعي  إن يمررها للزوجين:</a:t>
            </a:r>
          </a:p>
        </p:txBody>
      </p:sp>
      <p:sp>
        <p:nvSpPr>
          <p:cNvPr id="3" name="مستطيل 2"/>
          <p:cNvSpPr/>
          <p:nvPr/>
        </p:nvSpPr>
        <p:spPr>
          <a:xfrm>
            <a:off x="539552" y="1628800"/>
            <a:ext cx="7560840" cy="4524315"/>
          </a:xfrm>
          <a:prstGeom prst="rect">
            <a:avLst/>
          </a:prstGeom>
        </p:spPr>
        <p:txBody>
          <a:bodyPr wrap="square">
            <a:spAutoFit/>
          </a:bodyPr>
          <a:lstStyle/>
          <a:p>
            <a:r>
              <a:rPr lang="ar-IQ" dirty="0" smtClean="0"/>
              <a:t>1- </a:t>
            </a:r>
            <a:r>
              <a:rPr lang="ar-IQ" sz="3200" dirty="0" smtClean="0"/>
              <a:t>تقوية </a:t>
            </a:r>
            <a:r>
              <a:rPr lang="ar-IQ" sz="3200" dirty="0"/>
              <a:t>الثقة بالنفس</a:t>
            </a:r>
          </a:p>
          <a:p>
            <a:r>
              <a:rPr lang="ar-IQ" sz="3200" dirty="0" smtClean="0"/>
              <a:t>2- استخدام </a:t>
            </a:r>
            <a:r>
              <a:rPr lang="ar-IQ" sz="3200" dirty="0"/>
              <a:t>الحوار بين الزوجين كأساس للحياة الزوجية.</a:t>
            </a:r>
          </a:p>
          <a:p>
            <a:r>
              <a:rPr lang="ar-IQ" sz="3200" dirty="0" smtClean="0"/>
              <a:t>3- معرفة </a:t>
            </a:r>
            <a:r>
              <a:rPr lang="ar-IQ" sz="3200" dirty="0"/>
              <a:t>أسباب العنف ومحاولة الابتعاد عنها.</a:t>
            </a:r>
          </a:p>
          <a:p>
            <a:r>
              <a:rPr lang="ar-IQ" sz="3200" dirty="0" smtClean="0"/>
              <a:t>4- محاولة </a:t>
            </a:r>
            <a:r>
              <a:rPr lang="ar-IQ" sz="3200" dirty="0"/>
              <a:t>تفهم كل من الزوج والزوجة لشخصية الأخر واستيعابها.</a:t>
            </a:r>
          </a:p>
          <a:p>
            <a:r>
              <a:rPr lang="ar-IQ" sz="3200" dirty="0" smtClean="0"/>
              <a:t>5- عدم </a:t>
            </a:r>
            <a:r>
              <a:rPr lang="ar-IQ" sz="3200" dirty="0"/>
              <a:t>السماح بتدخل أهل الزوجين أو أي طرف في المشكلات الأسرية الخاصة بهما.</a:t>
            </a:r>
          </a:p>
          <a:p>
            <a:r>
              <a:rPr lang="ar-IQ" sz="3200" dirty="0" smtClean="0"/>
              <a:t>6- التوجه </a:t>
            </a:r>
            <a:r>
              <a:rPr lang="ar-IQ" sz="3200" dirty="0"/>
              <a:t>إلى المرشد الأسري اوالباحث الاجتماعي قبل تأزم الموقف.</a:t>
            </a:r>
          </a:p>
        </p:txBody>
      </p:sp>
    </p:spTree>
    <p:extLst>
      <p:ext uri="{BB962C8B-B14F-4D97-AF65-F5344CB8AC3E}">
        <p14:creationId xmlns="" xmlns:p14="http://schemas.microsoft.com/office/powerpoint/2010/main" val="436417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764705"/>
            <a:ext cx="8280920" cy="6001643"/>
          </a:xfrm>
          <a:prstGeom prst="rect">
            <a:avLst/>
          </a:prstGeom>
        </p:spPr>
        <p:txBody>
          <a:bodyPr wrap="square">
            <a:spAutoFit/>
          </a:bodyPr>
          <a:lstStyle/>
          <a:p>
            <a:r>
              <a:rPr lang="ar-IQ" dirty="0" smtClean="0"/>
              <a:t>7- </a:t>
            </a:r>
            <a:r>
              <a:rPr lang="ar-IQ" sz="3200" dirty="0" smtClean="0"/>
              <a:t>ضرورة </a:t>
            </a:r>
            <a:r>
              <a:rPr lang="ar-IQ" sz="3200" dirty="0"/>
              <a:t>إيمان الزوج بأهمية المحافظة  على كرامة الزوجة ،ككائن بشري، وكشريكة لحياته، وأم لأبنائه.</a:t>
            </a:r>
          </a:p>
          <a:p>
            <a:r>
              <a:rPr lang="ar-IQ" sz="3200" dirty="0" smtClean="0"/>
              <a:t>8- تعليم </a:t>
            </a:r>
            <a:r>
              <a:rPr lang="ar-IQ" sz="3200" dirty="0"/>
              <a:t>المسترشد لمهارة حل المشكلات.</a:t>
            </a:r>
          </a:p>
          <a:p>
            <a:r>
              <a:rPr lang="ar-IQ" sz="3200" dirty="0" smtClean="0"/>
              <a:t>9- تنمية </a:t>
            </a:r>
            <a:r>
              <a:rPr lang="ar-IQ" sz="3200" dirty="0"/>
              <a:t>القدرة على اتخاذ القرارات والإيمان بأن القرارات الأسرية مشتركة بين الزوجين.</a:t>
            </a:r>
          </a:p>
          <a:p>
            <a:r>
              <a:rPr lang="ar-IQ" sz="3200" dirty="0" smtClean="0"/>
              <a:t>10- تقوية </a:t>
            </a:r>
            <a:r>
              <a:rPr lang="ar-IQ" sz="3200" dirty="0"/>
              <a:t>الوازع الديني والتعامل بالرفق والمودة والرحمة.</a:t>
            </a:r>
          </a:p>
          <a:p>
            <a:r>
              <a:rPr lang="ar-IQ" sz="3200" dirty="0" smtClean="0"/>
              <a:t>11- البعد </a:t>
            </a:r>
            <a:r>
              <a:rPr lang="ar-IQ" sz="3200" dirty="0"/>
              <a:t>عن رفاق السوء وأرائهم في التدخل بالمشاكل الخاصة.</a:t>
            </a:r>
          </a:p>
          <a:p>
            <a:r>
              <a:rPr lang="ar-IQ" sz="3200" dirty="0" smtClean="0"/>
              <a:t>12- البعد </a:t>
            </a:r>
            <a:r>
              <a:rPr lang="ar-IQ" sz="3200" dirty="0"/>
              <a:t>عن التقليد وعدم تطبيق خبرات الآخرين في التعامل مع مشكلات العنف.</a:t>
            </a:r>
          </a:p>
          <a:p>
            <a:r>
              <a:rPr lang="ar-IQ" sz="3200" dirty="0" smtClean="0"/>
              <a:t>13- تبصير </a:t>
            </a:r>
            <a:r>
              <a:rPr lang="ar-IQ" sz="3200" dirty="0"/>
              <a:t>المسترشد وتوعيته بالآثار السلبية والإضرار التي تنجم عن العنف .</a:t>
            </a:r>
          </a:p>
        </p:txBody>
      </p:sp>
    </p:spTree>
    <p:extLst>
      <p:ext uri="{BB962C8B-B14F-4D97-AF65-F5344CB8AC3E}">
        <p14:creationId xmlns="" xmlns:p14="http://schemas.microsoft.com/office/powerpoint/2010/main" val="2043850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 </a:t>
            </a:r>
            <a:r>
              <a:rPr lang="ar-IQ" b="1" dirty="0">
                <a:solidFill>
                  <a:srgbClr val="FFFF00"/>
                </a:solidFill>
              </a:rPr>
              <a:t>الخيانة الزوجية</a:t>
            </a:r>
          </a:p>
        </p:txBody>
      </p:sp>
      <p:sp>
        <p:nvSpPr>
          <p:cNvPr id="3" name="مستطيل 2"/>
          <p:cNvSpPr/>
          <p:nvPr/>
        </p:nvSpPr>
        <p:spPr>
          <a:xfrm>
            <a:off x="539552" y="1859340"/>
            <a:ext cx="7776864" cy="4401205"/>
          </a:xfrm>
          <a:prstGeom prst="rect">
            <a:avLst/>
          </a:prstGeom>
        </p:spPr>
        <p:txBody>
          <a:bodyPr wrap="square">
            <a:spAutoFit/>
          </a:bodyPr>
          <a:lstStyle/>
          <a:p>
            <a:pPr algn="just"/>
            <a:r>
              <a:rPr lang="ar-IQ" dirty="0"/>
              <a:t> </a:t>
            </a:r>
            <a:r>
              <a:rPr lang="ar-IQ" sz="2800" dirty="0"/>
              <a:t>الخيانة بمفهومها الشامل هي التقاعس عن أداء المسؤولية الملقاة على عاتق الشخص. والخيانة صفة من صفات المنافق لقول الرسول -صلى الله عليه واله وسلم  ) آية المنافق ثلاث : إذا حدث كذب، وإذا وعد أخلف، وإذا اؤتمن خان).</a:t>
            </a:r>
          </a:p>
          <a:p>
            <a:pPr algn="just"/>
            <a:r>
              <a:rPr lang="ar-IQ" sz="2800" dirty="0"/>
              <a:t>    لكن حديثنا هنا عن أخطر ما يهدد حياة الزوجين ويهدم البيوت المستقرة وهي الخيانة الزوجية، تعتبر الخيانة الزوجية ظاهرة اجتماعية سلبية نجدها في مختلف المجتمعات الإنسانية ولكنها تختلف من مجتمع لآخر حسب النظم والسنن الأخلاقية المفروضة  ، وليست الخيانة الزوجية نتاج المدنية الحديثة فقط ، فالخيانة موجودة في العصور السابقة وموجودة في حقب التاريخ والمجتمعات المختلفة.</a:t>
            </a:r>
          </a:p>
        </p:txBody>
      </p:sp>
    </p:spTree>
    <p:extLst>
      <p:ext uri="{BB962C8B-B14F-4D97-AF65-F5344CB8AC3E}">
        <p14:creationId xmlns="" xmlns:p14="http://schemas.microsoft.com/office/powerpoint/2010/main" val="319111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 </a:t>
            </a:r>
            <a:r>
              <a:rPr lang="ar-IQ" b="1" dirty="0" smtClean="0">
                <a:solidFill>
                  <a:srgbClr val="FFFF00"/>
                </a:solidFill>
              </a:rPr>
              <a:t>تعرف </a:t>
            </a:r>
            <a:r>
              <a:rPr lang="ar-IQ" b="1" dirty="0">
                <a:solidFill>
                  <a:srgbClr val="FFFF00"/>
                </a:solidFill>
              </a:rPr>
              <a:t>الخيانة الزوجية</a:t>
            </a:r>
          </a:p>
        </p:txBody>
      </p:sp>
      <p:sp>
        <p:nvSpPr>
          <p:cNvPr id="3" name="مستطيل 2"/>
          <p:cNvSpPr/>
          <p:nvPr/>
        </p:nvSpPr>
        <p:spPr>
          <a:xfrm>
            <a:off x="827584" y="1997839"/>
            <a:ext cx="7560840" cy="4401205"/>
          </a:xfrm>
          <a:prstGeom prst="rect">
            <a:avLst/>
          </a:prstGeom>
        </p:spPr>
        <p:txBody>
          <a:bodyPr wrap="square">
            <a:spAutoFit/>
          </a:bodyPr>
          <a:lstStyle/>
          <a:p>
            <a:pPr algn="just"/>
            <a:r>
              <a:rPr lang="ar-IQ" sz="2800" dirty="0"/>
              <a:t>هي كل علاقة غير شرعية عاطفية أو جنسية أو كلاهما تربط رجلاً متزوجاً بامرأة أخرى غير زوجته سواء كانت هذه المرأة عزباء أو متزوجة أو بالعكس، قد تكون الخيانة بعلم الزوجة أو بدون علمها.</a:t>
            </a:r>
          </a:p>
          <a:p>
            <a:pPr algn="just"/>
            <a:r>
              <a:rPr lang="ar-IQ" sz="2800" dirty="0"/>
              <a:t>     وتنشأ الخيانة الزوجية لوجود خلل ما في العلاقة الطبيعية التي تربط بين الأزواج بسبب ضعف الوازع الديني وبعض السلبيات أو التأثير الخارجي للثقافات والحضارات فتؤدي إلى زعزعة النظام الأسري وتفككه نتيجة للصراع القائم بين أفراده، فهي في الأصل جريمة بكل المقاييس خاصة عند العرب الذين تحكمهم معايير وقيم دينية.</a:t>
            </a:r>
          </a:p>
        </p:txBody>
      </p:sp>
    </p:spTree>
    <p:extLst>
      <p:ext uri="{BB962C8B-B14F-4D97-AF65-F5344CB8AC3E}">
        <p14:creationId xmlns="" xmlns:p14="http://schemas.microsoft.com/office/powerpoint/2010/main" val="1905224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مفهوم الخيانة </a:t>
            </a:r>
          </a:p>
        </p:txBody>
      </p:sp>
      <p:sp>
        <p:nvSpPr>
          <p:cNvPr id="3" name="مستطيل 2"/>
          <p:cNvSpPr/>
          <p:nvPr/>
        </p:nvSpPr>
        <p:spPr>
          <a:xfrm>
            <a:off x="755576" y="2136339"/>
            <a:ext cx="7488832" cy="3970318"/>
          </a:xfrm>
          <a:prstGeom prst="rect">
            <a:avLst/>
          </a:prstGeom>
        </p:spPr>
        <p:txBody>
          <a:bodyPr wrap="square">
            <a:spAutoFit/>
          </a:bodyPr>
          <a:lstStyle/>
          <a:p>
            <a:pPr algn="just"/>
            <a:r>
              <a:rPr lang="ar-IQ" dirty="0"/>
              <a:t> </a:t>
            </a:r>
            <a:r>
              <a:rPr lang="ar-IQ" sz="2800" dirty="0"/>
              <a:t>إن مفهوم الخيانة لا يقتصر على النظرة التقليدية القديمة والتي تحدد الخيانة عند وجود الاتصال الجنسي والجسدي بين شخص متزوج وآخر خارج العلاقة الزواجية ، وإنما تشمل الخيانة كل ما من شأنه أن يعبر عن وجود علاقة غير شرعية، خارج إطار الزواج سواء أكانت مظاهر تلك العلاقة عبارة عن كلمات أم بواسطة مراسلات أم عبارة عن مكالمات عبر أجهزة الاتصال الحديثة  ، أم عبارة عن لقاءات عاطفية، وكل ما يترتب عليه من مشاعر جنسية وعلاقات عاطفية، وان لم تصل العلاقة لدرجة الاتصال الجسدي.</a:t>
            </a:r>
          </a:p>
        </p:txBody>
      </p:sp>
    </p:spTree>
    <p:extLst>
      <p:ext uri="{BB962C8B-B14F-4D97-AF65-F5344CB8AC3E}">
        <p14:creationId xmlns="" xmlns:p14="http://schemas.microsoft.com/office/powerpoint/2010/main" val="485290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FF00"/>
                </a:solidFill>
              </a:rPr>
              <a:t>الخيانة </a:t>
            </a:r>
            <a:r>
              <a:rPr lang="ar-IQ" b="1" dirty="0">
                <a:solidFill>
                  <a:srgbClr val="FFFF00"/>
                </a:solidFill>
              </a:rPr>
              <a:t>الالكترونية </a:t>
            </a:r>
          </a:p>
        </p:txBody>
      </p:sp>
      <p:sp>
        <p:nvSpPr>
          <p:cNvPr id="3" name="مستطيل 2"/>
          <p:cNvSpPr/>
          <p:nvPr/>
        </p:nvSpPr>
        <p:spPr>
          <a:xfrm>
            <a:off x="683568" y="2551837"/>
            <a:ext cx="7560840" cy="3539430"/>
          </a:xfrm>
          <a:prstGeom prst="rect">
            <a:avLst/>
          </a:prstGeom>
        </p:spPr>
        <p:txBody>
          <a:bodyPr wrap="square">
            <a:spAutoFit/>
          </a:bodyPr>
          <a:lstStyle/>
          <a:p>
            <a:pPr algn="just"/>
            <a:r>
              <a:rPr lang="ar-IQ" dirty="0"/>
              <a:t> </a:t>
            </a:r>
            <a:r>
              <a:rPr lang="ar-IQ" sz="3200" dirty="0"/>
              <a:t>إما الخيانة الزواجية الالكترونية فهي استخدام وسائل الاتصال الحديثة من أجهزة الموبايل الحديثة ومواقع الانترنيت وتطبيقات التويتر والتانكو واليوتوب وغيرها ،فضلاً عن مواقع التواصل الاجتماعي (الفيسبوك) ، في تواصل الزوج مع نساء وفتيات من خلال هذه المواقع ،قد أسهمت في زيادة الخيانات وذلك لسهوله إقامة هذه علاقات. </a:t>
            </a:r>
          </a:p>
        </p:txBody>
      </p:sp>
    </p:spTree>
    <p:extLst>
      <p:ext uri="{BB962C8B-B14F-4D97-AF65-F5344CB8AC3E}">
        <p14:creationId xmlns="" xmlns:p14="http://schemas.microsoft.com/office/powerpoint/2010/main" val="355152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العنف  الاسري</a:t>
            </a:r>
          </a:p>
        </p:txBody>
      </p:sp>
      <p:sp>
        <p:nvSpPr>
          <p:cNvPr id="3" name="مستطيل 2"/>
          <p:cNvSpPr/>
          <p:nvPr/>
        </p:nvSpPr>
        <p:spPr>
          <a:xfrm>
            <a:off x="1043608" y="1412776"/>
            <a:ext cx="7128792" cy="4524315"/>
          </a:xfrm>
          <a:prstGeom prst="rect">
            <a:avLst/>
          </a:prstGeom>
        </p:spPr>
        <p:txBody>
          <a:bodyPr wrap="square">
            <a:spAutoFit/>
          </a:bodyPr>
          <a:lstStyle/>
          <a:p>
            <a:pPr algn="just"/>
            <a:r>
              <a:rPr lang="ar-IQ" dirty="0"/>
              <a:t> </a:t>
            </a:r>
            <a:r>
              <a:rPr lang="ar-IQ" sz="3600" dirty="0">
                <a:cs typeface="+mj-cs"/>
              </a:rPr>
              <a:t>يعد العنف </a:t>
            </a:r>
            <a:r>
              <a:rPr lang="ar-IQ" sz="3600" dirty="0" smtClean="0">
                <a:cs typeface="+mj-cs"/>
              </a:rPr>
              <a:t> الاسري </a:t>
            </a:r>
            <a:r>
              <a:rPr lang="ar-IQ" sz="3600" dirty="0">
                <a:cs typeface="+mj-cs"/>
              </a:rPr>
              <a:t>من قبل الزوج تجاه الزوجة واحدة من الظواهر </a:t>
            </a:r>
            <a:r>
              <a:rPr lang="ar-IQ" sz="3600" dirty="0" smtClean="0">
                <a:cs typeface="+mj-cs"/>
              </a:rPr>
              <a:t>الاجتماعية والمعاصرة الغريبة </a:t>
            </a:r>
            <a:r>
              <a:rPr lang="ar-IQ" sz="3600" dirty="0">
                <a:cs typeface="+mj-cs"/>
              </a:rPr>
              <a:t>على مجتمعنا، وأصبحت تهدد امن واستقرار الأسرة، مما لاشك فيه إن العصبية والعنف من قبل الزوج تجاه الزوجة ناتج عن العديد من العوامل الاجتماعية والاقتصادية والثقافية والنفسية ، المرتبطة بالتحولات السريعة في مجتمعاتنا.</a:t>
            </a:r>
          </a:p>
        </p:txBody>
      </p:sp>
    </p:spTree>
    <p:extLst>
      <p:ext uri="{BB962C8B-B14F-4D97-AF65-F5344CB8AC3E}">
        <p14:creationId xmlns="" xmlns:p14="http://schemas.microsoft.com/office/powerpoint/2010/main" val="36041033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FF00"/>
                </a:solidFill>
              </a:rPr>
              <a:t>اسباب الخيانة</a:t>
            </a:r>
            <a:endParaRPr lang="ar-IQ" b="1" dirty="0">
              <a:solidFill>
                <a:srgbClr val="FFFF00"/>
              </a:solidFill>
            </a:endParaRPr>
          </a:p>
        </p:txBody>
      </p:sp>
      <p:sp>
        <p:nvSpPr>
          <p:cNvPr id="3" name="مستطيل 2"/>
          <p:cNvSpPr/>
          <p:nvPr/>
        </p:nvSpPr>
        <p:spPr>
          <a:xfrm>
            <a:off x="683568" y="1720840"/>
            <a:ext cx="7848872" cy="3970318"/>
          </a:xfrm>
          <a:prstGeom prst="rect">
            <a:avLst/>
          </a:prstGeom>
        </p:spPr>
        <p:txBody>
          <a:bodyPr wrap="square">
            <a:spAutoFit/>
          </a:bodyPr>
          <a:lstStyle/>
          <a:p>
            <a:pPr algn="just"/>
            <a:r>
              <a:rPr lang="ar-IQ" dirty="0"/>
              <a:t> </a:t>
            </a:r>
            <a:r>
              <a:rPr lang="ar-IQ" sz="2800" dirty="0"/>
              <a:t>يوجد أسباب كثيرة للخيانة الزوجية ولكن نوجز هنا أهم الأسباب العامة المشتركة التي تؤدي إلى الخيانة سواء الرجل أو المرأة:</a:t>
            </a:r>
          </a:p>
          <a:p>
            <a:pPr algn="just"/>
            <a:r>
              <a:rPr lang="ar-IQ" sz="2800" dirty="0" smtClean="0"/>
              <a:t>1-  </a:t>
            </a:r>
            <a:r>
              <a:rPr lang="ar-IQ" sz="2800" dirty="0"/>
              <a:t>انعدام الوازع الديني "ويعد هذا السبب من أقوى الأسباب" .</a:t>
            </a:r>
          </a:p>
          <a:p>
            <a:pPr algn="just"/>
            <a:r>
              <a:rPr lang="ar-IQ" sz="2800" dirty="0" smtClean="0"/>
              <a:t>2- التفكك </a:t>
            </a:r>
            <a:r>
              <a:rPr lang="ar-IQ" sz="2800" dirty="0"/>
              <a:t>الأسري.</a:t>
            </a:r>
          </a:p>
          <a:p>
            <a:pPr algn="just"/>
            <a:r>
              <a:rPr lang="ar-IQ" sz="2800" dirty="0" smtClean="0"/>
              <a:t>3- ضعف </a:t>
            </a:r>
            <a:r>
              <a:rPr lang="ar-IQ" sz="2800" dirty="0"/>
              <a:t>المستوى الثقافي ووجود فارق تعليمي بين الزوجين.</a:t>
            </a:r>
          </a:p>
          <a:p>
            <a:pPr algn="just"/>
            <a:r>
              <a:rPr lang="ar-IQ" sz="2800" dirty="0" smtClean="0"/>
              <a:t>4- انعدام </a:t>
            </a:r>
            <a:r>
              <a:rPr lang="ar-IQ" sz="2800" dirty="0"/>
              <a:t>الثقة بين الزوجين.</a:t>
            </a:r>
          </a:p>
          <a:p>
            <a:pPr algn="just"/>
            <a:r>
              <a:rPr lang="ar-IQ" sz="2800" dirty="0" smtClean="0"/>
              <a:t>5- غياب </a:t>
            </a:r>
            <a:r>
              <a:rPr lang="ar-IQ" sz="2800" dirty="0"/>
              <a:t>أحد الزوجين.</a:t>
            </a:r>
          </a:p>
          <a:p>
            <a:pPr algn="just"/>
            <a:r>
              <a:rPr lang="ar-IQ" sz="2800" dirty="0" smtClean="0"/>
              <a:t>6- الانتقال </a:t>
            </a:r>
            <a:r>
              <a:rPr lang="ar-IQ" sz="2800" dirty="0"/>
              <a:t>من مجتمع إلى آخر.</a:t>
            </a:r>
          </a:p>
          <a:p>
            <a:pPr algn="just"/>
            <a:r>
              <a:rPr lang="ar-IQ" sz="2800" dirty="0" smtClean="0"/>
              <a:t>7-  </a:t>
            </a:r>
            <a:r>
              <a:rPr lang="ar-IQ" sz="2800" dirty="0"/>
              <a:t>اختلاف العمر.</a:t>
            </a:r>
          </a:p>
        </p:txBody>
      </p:sp>
    </p:spTree>
    <p:extLst>
      <p:ext uri="{BB962C8B-B14F-4D97-AF65-F5344CB8AC3E}">
        <p14:creationId xmlns="" xmlns:p14="http://schemas.microsoft.com/office/powerpoint/2010/main" val="628838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1166843"/>
            <a:ext cx="8064896" cy="5693866"/>
          </a:xfrm>
          <a:prstGeom prst="rect">
            <a:avLst/>
          </a:prstGeom>
        </p:spPr>
        <p:txBody>
          <a:bodyPr wrap="square">
            <a:spAutoFit/>
          </a:bodyPr>
          <a:lstStyle/>
          <a:p>
            <a:pPr algn="just"/>
            <a:r>
              <a:rPr lang="ar-IQ" sz="2800" dirty="0"/>
              <a:t>ويوجد أسباب أخرى مؤقتة وعارضة مختلفة من الرجل والمرأة.</a:t>
            </a:r>
          </a:p>
          <a:p>
            <a:pPr algn="just"/>
            <a:r>
              <a:rPr lang="ar-IQ" sz="2800" dirty="0"/>
              <a:t>الأسباب المؤقتة لخيانة المرأة تندرج في عدة نقاط وهي:</a:t>
            </a:r>
          </a:p>
          <a:p>
            <a:pPr algn="just"/>
            <a:r>
              <a:rPr lang="ar-IQ" sz="2800" dirty="0" smtClean="0"/>
              <a:t>1- عدم </a:t>
            </a:r>
            <a:r>
              <a:rPr lang="ar-IQ" sz="2800" dirty="0"/>
              <a:t>الشعور بالأمان والحب.</a:t>
            </a:r>
          </a:p>
          <a:p>
            <a:pPr algn="just"/>
            <a:r>
              <a:rPr lang="ar-IQ" sz="2800" dirty="0" smtClean="0"/>
              <a:t>2- عدم </a:t>
            </a:r>
            <a:r>
              <a:rPr lang="ar-IQ" sz="2800" dirty="0"/>
              <a:t>احترامها وعدم إعطائها حقوقها في المعاشرة.</a:t>
            </a:r>
          </a:p>
          <a:p>
            <a:pPr algn="just"/>
            <a:r>
              <a:rPr lang="ar-IQ" sz="2800" dirty="0" smtClean="0"/>
              <a:t>3-  </a:t>
            </a:r>
            <a:r>
              <a:rPr lang="ar-IQ" sz="2800" dirty="0"/>
              <a:t>الانتقام بسبب خيانة الرجل لها أو الزواج بأخرى.</a:t>
            </a:r>
          </a:p>
          <a:p>
            <a:pPr algn="just"/>
            <a:r>
              <a:rPr lang="ar-IQ" sz="2800" dirty="0" smtClean="0"/>
              <a:t>4-  </a:t>
            </a:r>
            <a:r>
              <a:rPr lang="ar-IQ" sz="2800" dirty="0"/>
              <a:t>غياب الزوج لفترات طويلة.</a:t>
            </a:r>
          </a:p>
          <a:p>
            <a:pPr algn="just"/>
            <a:r>
              <a:rPr lang="ar-IQ" sz="2800" dirty="0" smtClean="0"/>
              <a:t>5-  </a:t>
            </a:r>
            <a:r>
              <a:rPr lang="ar-IQ" sz="2800" dirty="0"/>
              <a:t>الاختلاط والخلوة المحرمة.</a:t>
            </a:r>
          </a:p>
          <a:p>
            <a:pPr algn="just"/>
            <a:r>
              <a:rPr lang="ar-IQ" sz="2800" dirty="0" smtClean="0"/>
              <a:t>6- ضعف </a:t>
            </a:r>
            <a:r>
              <a:rPr lang="ar-IQ" sz="2800" dirty="0"/>
              <a:t>شخصية الزوج واهتزازها.</a:t>
            </a:r>
          </a:p>
          <a:p>
            <a:pPr algn="just"/>
            <a:r>
              <a:rPr lang="ar-IQ" sz="2800" dirty="0" smtClean="0"/>
              <a:t>7-  </a:t>
            </a:r>
            <a:r>
              <a:rPr lang="ar-IQ" sz="2800" dirty="0"/>
              <a:t>السفر بدون محرم.</a:t>
            </a:r>
          </a:p>
          <a:p>
            <a:pPr algn="just"/>
            <a:r>
              <a:rPr lang="ar-IQ" sz="2800" dirty="0" smtClean="0"/>
              <a:t>8- الرفقة </a:t>
            </a:r>
            <a:r>
              <a:rPr lang="ar-IQ" sz="2800" dirty="0"/>
              <a:t>السيئة</a:t>
            </a:r>
          </a:p>
          <a:p>
            <a:pPr algn="just"/>
            <a:r>
              <a:rPr lang="ar-IQ" sz="2800" dirty="0" smtClean="0"/>
              <a:t>9-  </a:t>
            </a:r>
            <a:r>
              <a:rPr lang="ar-IQ" sz="2800" dirty="0"/>
              <a:t>إجبار المرأة على الزواج.</a:t>
            </a:r>
          </a:p>
          <a:p>
            <a:pPr algn="just"/>
            <a:r>
              <a:rPr lang="ar-IQ" sz="2800" dirty="0" smtClean="0"/>
              <a:t>10- وجود </a:t>
            </a:r>
            <a:r>
              <a:rPr lang="ar-IQ" sz="2800" dirty="0"/>
              <a:t>عيب في الزوج.</a:t>
            </a:r>
          </a:p>
          <a:p>
            <a:pPr algn="just"/>
            <a:r>
              <a:rPr lang="ar-IQ" sz="2800" dirty="0" smtClean="0"/>
              <a:t>11- الشك </a:t>
            </a:r>
            <a:r>
              <a:rPr lang="ar-IQ" sz="2800" dirty="0"/>
              <a:t>الزائد في الزوج.</a:t>
            </a:r>
          </a:p>
        </p:txBody>
      </p:sp>
    </p:spTree>
    <p:extLst>
      <p:ext uri="{BB962C8B-B14F-4D97-AF65-F5344CB8AC3E}">
        <p14:creationId xmlns="" xmlns:p14="http://schemas.microsoft.com/office/powerpoint/2010/main" val="1902336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الأسباب العارضة للخيانة لدى الرجل</a:t>
            </a:r>
          </a:p>
        </p:txBody>
      </p:sp>
      <p:sp>
        <p:nvSpPr>
          <p:cNvPr id="3" name="مستطيل 2"/>
          <p:cNvSpPr/>
          <p:nvPr/>
        </p:nvSpPr>
        <p:spPr>
          <a:xfrm>
            <a:off x="899592" y="1720840"/>
            <a:ext cx="7200800" cy="4401205"/>
          </a:xfrm>
          <a:prstGeom prst="rect">
            <a:avLst/>
          </a:prstGeom>
        </p:spPr>
        <p:txBody>
          <a:bodyPr wrap="square">
            <a:spAutoFit/>
          </a:bodyPr>
          <a:lstStyle/>
          <a:p>
            <a:r>
              <a:rPr lang="ar-IQ" dirty="0" smtClean="0"/>
              <a:t>1</a:t>
            </a:r>
            <a:r>
              <a:rPr lang="ar-IQ" sz="2800" dirty="0" smtClean="0"/>
              <a:t>- زيادة </a:t>
            </a:r>
            <a:r>
              <a:rPr lang="ar-IQ" sz="2800" dirty="0"/>
              <a:t>الاهتمام بالأبناء وإهمال الزوج.</a:t>
            </a:r>
          </a:p>
          <a:p>
            <a:r>
              <a:rPr lang="ar-IQ" sz="2800" dirty="0" smtClean="0"/>
              <a:t>2- عندما </a:t>
            </a:r>
            <a:r>
              <a:rPr lang="ar-IQ" sz="2800" dirty="0"/>
              <a:t>تتصدى الزوجة لمتاعب زوجها ومشاكله فإنه يتجه إلى غيرها.</a:t>
            </a:r>
          </a:p>
          <a:p>
            <a:r>
              <a:rPr lang="ar-IQ" sz="2800" dirty="0" smtClean="0"/>
              <a:t>3- عدم </a:t>
            </a:r>
            <a:r>
              <a:rPr lang="ar-IQ" sz="2800" dirty="0"/>
              <a:t>اهتمام الزوجة ببيتها ورعايتها لشؤون زوجها الخاصة.</a:t>
            </a:r>
          </a:p>
          <a:p>
            <a:r>
              <a:rPr lang="ar-IQ" sz="2800" dirty="0" smtClean="0"/>
              <a:t>4-  </a:t>
            </a:r>
            <a:r>
              <a:rPr lang="ar-IQ" sz="2800" dirty="0"/>
              <a:t>اختفاء المشاعر المتبادلة والحميمة وعدم التوافق الجنسي والبرود الجنسي الشائع لدى معظم النساء.</a:t>
            </a:r>
          </a:p>
          <a:p>
            <a:r>
              <a:rPr lang="ar-IQ" sz="2800" dirty="0" smtClean="0"/>
              <a:t>5- الاختلاط </a:t>
            </a:r>
            <a:r>
              <a:rPr lang="ar-IQ" sz="2800" dirty="0"/>
              <a:t>غير الشرعي في العمل والمناسبات.</a:t>
            </a:r>
          </a:p>
          <a:p>
            <a:r>
              <a:rPr lang="ar-IQ" sz="2800" dirty="0" smtClean="0"/>
              <a:t>6- عدم </a:t>
            </a:r>
            <a:r>
              <a:rPr lang="ar-IQ" sz="2800" dirty="0"/>
              <a:t>السعادة في الحياة الزوجية مع كثرة الخلافات.</a:t>
            </a:r>
          </a:p>
          <a:p>
            <a:r>
              <a:rPr lang="ar-IQ" sz="2800" dirty="0" smtClean="0"/>
              <a:t>7- عدم </a:t>
            </a:r>
            <a:r>
              <a:rPr lang="ar-IQ" sz="2800" dirty="0"/>
              <a:t>اهتمام الزوجة بمظهرها.</a:t>
            </a:r>
          </a:p>
          <a:p>
            <a:r>
              <a:rPr lang="ar-IQ" sz="2800" dirty="0" smtClean="0"/>
              <a:t>8- الرفقة </a:t>
            </a:r>
            <a:r>
              <a:rPr lang="ar-IQ" sz="2800" dirty="0"/>
              <a:t>السيئة.</a:t>
            </a:r>
          </a:p>
        </p:txBody>
      </p:sp>
    </p:spTree>
    <p:extLst>
      <p:ext uri="{BB962C8B-B14F-4D97-AF65-F5344CB8AC3E}">
        <p14:creationId xmlns="" xmlns:p14="http://schemas.microsoft.com/office/powerpoint/2010/main" val="134031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العوامل التي تساعد على الخيانة الزوجية</a:t>
            </a:r>
          </a:p>
        </p:txBody>
      </p:sp>
      <p:sp>
        <p:nvSpPr>
          <p:cNvPr id="3" name="مستطيل 2"/>
          <p:cNvSpPr/>
          <p:nvPr/>
        </p:nvSpPr>
        <p:spPr>
          <a:xfrm>
            <a:off x="395536" y="1412776"/>
            <a:ext cx="8280920" cy="5262979"/>
          </a:xfrm>
          <a:prstGeom prst="rect">
            <a:avLst/>
          </a:prstGeom>
        </p:spPr>
        <p:txBody>
          <a:bodyPr wrap="square">
            <a:spAutoFit/>
          </a:bodyPr>
          <a:lstStyle/>
          <a:p>
            <a:r>
              <a:rPr lang="ar-IQ" dirty="0" smtClean="0"/>
              <a:t>1- </a:t>
            </a:r>
            <a:r>
              <a:rPr lang="ar-IQ" sz="2400" dirty="0" smtClean="0"/>
              <a:t>علاقات </a:t>
            </a:r>
            <a:r>
              <a:rPr lang="ar-IQ" sz="2400" dirty="0"/>
              <a:t>قبل الزواج: تشير الدراسات أن الشخص الذي كانت لديه علاقات غير شرعية قبل الزواج يكون أكثر عرضه للعودة للخيانات أو الوقوع بتجارب غير شرعية خلال الزواج، ويشير العالم (رايس) أن الشخص ذوي التجارب السابقة قبل الزواج ،سرعان ما يجدون الملل والضجر في العلاقة الزوجية ، ولهذا غالباً ما يلجئون لتعدد العشيقات لتجاوز ذلك الملل. </a:t>
            </a:r>
          </a:p>
          <a:p>
            <a:r>
              <a:rPr lang="ar-IQ" sz="2400" dirty="0" smtClean="0"/>
              <a:t>2- ضعف </a:t>
            </a:r>
            <a:r>
              <a:rPr lang="ar-IQ" sz="2400" dirty="0"/>
              <a:t>واضطراب بدرجة التمسك بالقيم الدينية: يعد الين والأخلاق العامة صمامات امن العلاقة الزوجية ضد الانحرافات بأشكالها، وان درجة الالتزام الديني تعد عاملاً مهماً في تحقيق التوافق الزواجي، بل وتعد صمام أمان لعدم وجود عناصر الشك والخيانة ومبرراتها في العلاقة الزواجية.</a:t>
            </a:r>
          </a:p>
          <a:p>
            <a:r>
              <a:rPr lang="ar-IQ" sz="2400" dirty="0" smtClean="0"/>
              <a:t>3- قلة </a:t>
            </a:r>
            <a:r>
              <a:rPr lang="ar-IQ" sz="2400" dirty="0"/>
              <a:t>الضبط الاجتماعي: تشير الدراسات إلى أن الخيانة تكثر في المجتمعات المختلطة من حيث الخلفيات العرقية والثقافية ، بالمقابل فأنها تقل في مناطق المحافظة والمناطق السكنية التقليدية، ولهذا ففي المجتمعات الريفية الصغيرة تصبح عملية الضبط الاجتماعي واضحة المعالم، بل ويظهر الإفراد بتلك المجتمعات استنكارا أي مظهر للسلوك المنحرف.</a:t>
            </a:r>
          </a:p>
        </p:txBody>
      </p:sp>
    </p:spTree>
    <p:extLst>
      <p:ext uri="{BB962C8B-B14F-4D97-AF65-F5344CB8AC3E}">
        <p14:creationId xmlns="" xmlns:p14="http://schemas.microsoft.com/office/powerpoint/2010/main" val="182601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028343"/>
            <a:ext cx="8784976" cy="6124754"/>
          </a:xfrm>
          <a:prstGeom prst="rect">
            <a:avLst/>
          </a:prstGeom>
        </p:spPr>
        <p:txBody>
          <a:bodyPr wrap="square">
            <a:spAutoFit/>
          </a:bodyPr>
          <a:lstStyle/>
          <a:p>
            <a:r>
              <a:rPr lang="ar-IQ" dirty="0" smtClean="0"/>
              <a:t>4- </a:t>
            </a:r>
            <a:r>
              <a:rPr lang="ar-IQ" sz="2800" dirty="0" smtClean="0"/>
              <a:t>انخفض </a:t>
            </a:r>
            <a:r>
              <a:rPr lang="ar-IQ" sz="2800" dirty="0"/>
              <a:t>الرضا الزواجي: أن كثرة المشكلات بين الزوجين ، أو قلة الإشباع العاطفي والجنسي،تصبح سبباً للوقوع الخيانة الزوجية، فقد إشارات إحدى الدراسات إلى أن كثرة المشكلات الزوجية من جهة والاحتكاك بالجنس الأخر سواء في العمل أو الدراسة أو الأماكن العامة ، تعد عنصراً مساعداً لحدوث الخيانة.</a:t>
            </a:r>
          </a:p>
          <a:p>
            <a:r>
              <a:rPr lang="ar-IQ" sz="2800" dirty="0" smtClean="0"/>
              <a:t>5- الضعف </a:t>
            </a:r>
            <a:r>
              <a:rPr lang="ar-IQ" sz="2800" dirty="0"/>
              <a:t>الذاتي مقابل الفرص: تشير الدراسات إلى أن الخيانة لا تقتصر فقط على مبادرة الرجل للمرأة ، وإنما قد تحصل الخيانة نتيجة مبادرة المرأة للرجل، سواء كانت المرأة متزوجة أم غير متزوجة، وتشير الدراسات كذلك إلى أن هناك مرحلة خطرة لكلا الجنسين إضافة لمرحلة المراهقة ، ألا وهي مرحلة منتصف العمر(42-48) التي تصيب نسبة لا بأس بها من الرجال ، إذ يحاول البعض منهم البحث عن وسائل لا تناسب مستوى عمره الزمني،لا ثبات حيويته أو لإشباع غروره الطفولي وذلك لمحاولة الوصول بأنه لا يزال جذاباً،مثلاً إقامة علاقة مع فتاة صغيرة أو صبغ الشعر أو ارتداء ملابس لا تناسب عمره</a:t>
            </a:r>
            <a:r>
              <a:rPr lang="ar-IQ" dirty="0"/>
              <a:t>.</a:t>
            </a:r>
          </a:p>
        </p:txBody>
      </p:sp>
    </p:spTree>
    <p:extLst>
      <p:ext uri="{BB962C8B-B14F-4D97-AF65-F5344CB8AC3E}">
        <p14:creationId xmlns="" xmlns:p14="http://schemas.microsoft.com/office/powerpoint/2010/main" val="2783745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 </a:t>
            </a:r>
            <a:r>
              <a:rPr lang="ar-IQ" b="1" dirty="0">
                <a:solidFill>
                  <a:srgbClr val="FFFF00"/>
                </a:solidFill>
              </a:rPr>
              <a:t>العلامات الدالة على الخيانة الزوجية</a:t>
            </a:r>
          </a:p>
        </p:txBody>
      </p:sp>
      <p:sp>
        <p:nvSpPr>
          <p:cNvPr id="4" name="مستطيل 3"/>
          <p:cNvSpPr/>
          <p:nvPr/>
        </p:nvSpPr>
        <p:spPr>
          <a:xfrm>
            <a:off x="179512" y="2060848"/>
            <a:ext cx="8784976" cy="4893647"/>
          </a:xfrm>
          <a:prstGeom prst="rect">
            <a:avLst/>
          </a:prstGeom>
        </p:spPr>
        <p:txBody>
          <a:bodyPr wrap="square">
            <a:spAutoFit/>
          </a:bodyPr>
          <a:lstStyle/>
          <a:p>
            <a:r>
              <a:rPr lang="ar-IQ" sz="2400" dirty="0" smtClean="0"/>
              <a:t>1- التبرير </a:t>
            </a:r>
            <a:r>
              <a:rPr lang="ar-IQ" sz="2400" dirty="0"/>
              <a:t>بالعمل: يعد العمل من أكثر المبررات المستخدمة عند وجود الخيانة وهو لجوء الرجل عنده تأخيره بوضع متطلبات وضغوط العمل كشماعة لتبرير التأخير عن مواعيد العودة للمنزل، أو التقصير ببعض الالتزامات العائلية.</a:t>
            </a:r>
          </a:p>
          <a:p>
            <a:r>
              <a:rPr lang="ar-IQ" sz="2400" dirty="0" smtClean="0"/>
              <a:t>2- تغيرات </a:t>
            </a:r>
            <a:r>
              <a:rPr lang="ar-IQ" sz="2400" dirty="0"/>
              <a:t>في طبيعة العلاقة الجنسية:أن طبيعة العشرة الزواجية ، والخبرات الزوجية المشتركة، تجعل كلا الزوجين يفهم بعمق طبيعة مشاعر وخلجات النفس، والاهتمامات ورغبات وحتى إيماءات احدهما الأخر، ذلك أن تأثير المشاعر والعواطف الزواجية، لاشك في انه سيحدث آثاراً نفسية وعاطفية على طبيعة العلاقة الزوجية وخصوصاً فيما يتعلق بالعلاقة الجنسية.</a:t>
            </a:r>
          </a:p>
          <a:p>
            <a:r>
              <a:rPr lang="ar-IQ" sz="2400" dirty="0" smtClean="0"/>
              <a:t>3- المال:يعد </a:t>
            </a:r>
            <a:r>
              <a:rPr lang="ar-IQ" sz="2400" dirty="0"/>
              <a:t>المال عنصراً ذا اتجاهين،فكرة المال لدى الرجال وخصوصاً عند عدم وجود رادع أخلاقي وديني، قد يسهل إقامة علاقة خارج إطار الزواج، إما المرأة فان الحاجة المادية أو الحاجة لمجاراة الصديقات من حيث الملبس وغيرها من الكماليات، قد يدفع الفتاة في عمر الشباب أو بالمرأة إلى الانزلاق في فخ العلاقة لتأمين الحصول على المال أو الهدايا وغيرها من الحاجات المادية والاجتماعية.</a:t>
            </a:r>
          </a:p>
        </p:txBody>
      </p:sp>
    </p:spTree>
    <p:extLst>
      <p:ext uri="{BB962C8B-B14F-4D97-AF65-F5344CB8AC3E}">
        <p14:creationId xmlns="" xmlns:p14="http://schemas.microsoft.com/office/powerpoint/2010/main" val="2552917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568952" cy="6124754"/>
          </a:xfrm>
          <a:prstGeom prst="rect">
            <a:avLst/>
          </a:prstGeom>
        </p:spPr>
        <p:txBody>
          <a:bodyPr wrap="square">
            <a:spAutoFit/>
          </a:bodyPr>
          <a:lstStyle/>
          <a:p>
            <a:pPr algn="just"/>
            <a:r>
              <a:rPr lang="ar-IQ" dirty="0" smtClean="0"/>
              <a:t>4-</a:t>
            </a:r>
            <a:r>
              <a:rPr lang="ar-IQ" sz="2800" dirty="0" smtClean="0"/>
              <a:t> الأبناء:أن </a:t>
            </a:r>
            <a:r>
              <a:rPr lang="ar-IQ" sz="2800" dirty="0"/>
              <a:t>اتخاذ تصرفات الأبناء كسبب وعذر للهروب من البيت يعد مدعاة للشك من وجود امرأ ما،وان اتخاذ احد الزوجين إزعاج الأبناء عذراً ، إنما يراه بعض العلماء دليلاً على رغبة الأب/ إلام على قضاء وقت مع طرف خارج حدود العلاقة الزوجية، فتعمد الرجل الضجر من إزعاج الأبناء أو عدم رغبته بالخروج مع الأسرة بسبب إزعاج الأبناء ، سيجعل الأبناء أداة ومبرراً سهلاً للهروب من البيت.</a:t>
            </a:r>
          </a:p>
          <a:p>
            <a:pPr algn="just"/>
            <a:r>
              <a:rPr lang="ar-IQ" sz="2800" dirty="0" smtClean="0"/>
              <a:t>5- تغيرات </a:t>
            </a:r>
            <a:r>
              <a:rPr lang="ar-IQ" sz="2800" dirty="0"/>
              <a:t>بالهوايات والاهتمامات:أن الاهتمام المفاجئ والمبالغ فيه بالشكل والمظهر العام لدى الرجل ، أو الاهتمام الدقيق والتفصيلي بالهندام العام يشكل عاملاً مهماً للشك من وجود سلوك مريب، مثلاً لو لاحظت الزوجة حرصاً من الزوج على الاستحمام عند دخوله البيت، أو إرسال ملابسه للمكوى على غير عادته،كما أن إرسال وتلقي رسائل عبر الموبايل بها عبارات الغزل أو الحرص على مسح الرسائل أولا بأول ، أو إغلاق الهاتف وعدم السماح باستخدامه والرد على المكالمات الواردة ، فضلاً عن استخدام جهاز ثاني دون علم الشريك، يعد أمرا مريب يدعو للشك.</a:t>
            </a:r>
          </a:p>
        </p:txBody>
      </p:sp>
    </p:spTree>
    <p:extLst>
      <p:ext uri="{BB962C8B-B14F-4D97-AF65-F5344CB8AC3E}">
        <p14:creationId xmlns="" xmlns:p14="http://schemas.microsoft.com/office/powerpoint/2010/main" val="826330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028343"/>
            <a:ext cx="8784976" cy="5693866"/>
          </a:xfrm>
          <a:prstGeom prst="rect">
            <a:avLst/>
          </a:prstGeom>
        </p:spPr>
        <p:txBody>
          <a:bodyPr wrap="square">
            <a:spAutoFit/>
          </a:bodyPr>
          <a:lstStyle/>
          <a:p>
            <a:pPr algn="just"/>
            <a:r>
              <a:rPr lang="ar-IQ" dirty="0" smtClean="0"/>
              <a:t>6- </a:t>
            </a:r>
            <a:r>
              <a:rPr lang="ar-IQ" sz="2800" dirty="0" smtClean="0"/>
              <a:t>التغيرات </a:t>
            </a:r>
            <a:r>
              <a:rPr lang="ar-IQ" sz="2800" dirty="0"/>
              <a:t>في السلوك الاجتماعي: أن العشرة الزوجية وعمقها تحدده الخبرات المشتركة وطول الزواج، لهذا هناك سلوكيات لم يتعود عليهما الزوجان مع بعضهما البعض خلال مدة علاقتهما الزوجية ، وخاصة في المناسبات العامة والخاصة، مثلاً لو قام احد الزوجين بأخذ شريك حياته إلى مطعم جديد أو أماكن ترفيهية جديدة أو محلات لم يكن لها معرفة لدى الزوجين من قبل، يعد عاملاً لوجود علاقات أحيانا، كما أن نوعية الأصدقاء وتغيرهم المفاجئ يعد عاملاً من عوامل تغير السلوك الاجتماعي.</a:t>
            </a:r>
          </a:p>
          <a:p>
            <a:pPr algn="just"/>
            <a:r>
              <a:rPr lang="ar-IQ" sz="2800" dirty="0" smtClean="0"/>
              <a:t>7- تغيرات </a:t>
            </a:r>
            <a:r>
              <a:rPr lang="ar-IQ" sz="2800" dirty="0"/>
              <a:t>في الجو العاطفي للعلاقة الزوجية: قد تتسم طبيعة العلاقة الزوجية بمفهوم الصراحة والانفتاح، بل قد يكون الأصل في العلاقة سيادة مهارات التعبير العاطفي عن الحب ، ألا أن التغير السريع وظهور مؤشرات بالجمود العاطفي من تحديد الأسباب، ويقول ( أيدل) عند تغير الجو العاطفي للعلاقة الزوجية بشكل مفاجئ، فمثلاً ذهاب احد الزوجين للنوم قبل الأخر، أو اختلاف أوقات الاستيقاظ لتجنب الحديث. </a:t>
            </a:r>
          </a:p>
        </p:txBody>
      </p:sp>
    </p:spTree>
    <p:extLst>
      <p:ext uri="{BB962C8B-B14F-4D97-AF65-F5344CB8AC3E}">
        <p14:creationId xmlns="" xmlns:p14="http://schemas.microsoft.com/office/powerpoint/2010/main" val="1006760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 </a:t>
            </a:r>
            <a:r>
              <a:rPr lang="ar-IQ" b="1" dirty="0">
                <a:solidFill>
                  <a:srgbClr val="FFFF00"/>
                </a:solidFill>
              </a:rPr>
              <a:t>أنواع الخيانة</a:t>
            </a:r>
          </a:p>
        </p:txBody>
      </p:sp>
      <p:sp>
        <p:nvSpPr>
          <p:cNvPr id="3" name="مستطيل 2"/>
          <p:cNvSpPr/>
          <p:nvPr/>
        </p:nvSpPr>
        <p:spPr>
          <a:xfrm>
            <a:off x="107504" y="1412777"/>
            <a:ext cx="8712968" cy="4893647"/>
          </a:xfrm>
          <a:prstGeom prst="rect">
            <a:avLst/>
          </a:prstGeom>
        </p:spPr>
        <p:txBody>
          <a:bodyPr wrap="square">
            <a:spAutoFit/>
          </a:bodyPr>
          <a:lstStyle/>
          <a:p>
            <a:pPr algn="just"/>
            <a:r>
              <a:rPr lang="ar-IQ" dirty="0" smtClean="0"/>
              <a:t>1- </a:t>
            </a:r>
            <a:r>
              <a:rPr lang="ar-IQ" sz="2400" dirty="0" smtClean="0"/>
              <a:t>الخائن </a:t>
            </a:r>
            <a:r>
              <a:rPr lang="ar-IQ" sz="2400" dirty="0"/>
              <a:t>الرومانسي: هو رجل رومانسي لا يهمه نوع المرأة التي يرتبط بها ، أو نوع العلاقة التي يكون فيها ولكن ما يهمه أن يعيش حاله رومانسية ،لكن رومانسيته ليست أصيلة صادقة،هو يسرق فرصة ويختلس لحظة يعيش فيها برومانسية حتى تتجدد مشاعره ويعود أكثر حيوية ونشاطاً إلى حياته الأولى.</a:t>
            </a:r>
          </a:p>
          <a:p>
            <a:pPr algn="just"/>
            <a:r>
              <a:rPr lang="ar-IQ" sz="2400" dirty="0" smtClean="0"/>
              <a:t>2- الخائن </a:t>
            </a:r>
            <a:r>
              <a:rPr lang="ar-IQ" sz="2400" dirty="0"/>
              <a:t>الجنسي: وهذا الرجل لا يقل خطورة عن السابق بل يزيد عليه ،أن عاطفته نحو المرأة دائماً يحركها الدافع الجنسي،فهو يندفع للعلاقة ة الخيانة ، أو حتى الزواج الثاني أو زواج المسيار أو زواج المتعة لإشباع الشبق الجنسي، وبمجرد ا تنطفئ هذه الشهوة أو تشبع اللذة الجنسية يغادر العلاقة ويبحث عن ضحية أخرى.</a:t>
            </a:r>
          </a:p>
          <a:p>
            <a:pPr algn="just"/>
            <a:r>
              <a:rPr lang="ar-IQ" sz="2400" dirty="0" smtClean="0"/>
              <a:t>3- الخائن </a:t>
            </a:r>
            <a:r>
              <a:rPr lang="ar-IQ" sz="2400" dirty="0"/>
              <a:t>المدمن: وهو يبحث عن العلاقة مع أي امرأة وفي أي فرصة وبأي شكل ،هذا النوع من الرجال يتميز بقدر كبير من هدوء الأعصاب يعود لمنزله ويؤدي واجباته وكأن شيئاً لم يحصل، علاقته عادية بل وجيدة مع زوجته ،توتره يظهر على شخصيته في حال عدم وجود أطراف كثيرة أو أضافية تشاركه خياناته،وهو يعتد بنفسه من خلال قدرته وتعدد علاقاته ويشعر بالراحة النفسية أكثر كلنا تورط في خيانات أكثر.</a:t>
            </a:r>
          </a:p>
        </p:txBody>
      </p:sp>
    </p:spTree>
    <p:extLst>
      <p:ext uri="{BB962C8B-B14F-4D97-AF65-F5344CB8AC3E}">
        <p14:creationId xmlns="" xmlns:p14="http://schemas.microsoft.com/office/powerpoint/2010/main" val="3260110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80728"/>
            <a:ext cx="8640960" cy="4893647"/>
          </a:xfrm>
          <a:prstGeom prst="rect">
            <a:avLst/>
          </a:prstGeom>
        </p:spPr>
        <p:txBody>
          <a:bodyPr wrap="square">
            <a:spAutoFit/>
          </a:bodyPr>
          <a:lstStyle/>
          <a:p>
            <a:pPr algn="just"/>
            <a:r>
              <a:rPr lang="ar-IQ" sz="2400" dirty="0" smtClean="0"/>
              <a:t>4- الخائن </a:t>
            </a:r>
            <a:r>
              <a:rPr lang="ar-IQ" sz="2400" dirty="0"/>
              <a:t>العاشق: هذا النوع من الرجال ليس مهماً عنده الخيانة بما تعنيه كحاجة غريزية بالدرجة الأولى، بل ما يهمه هو المرأة ، حتى لو كانت خيانة نفسية ، تعجبه كثرة النساء من حوله ،وهذا النوع يحب وجود أكثر من امرأة في </a:t>
            </a:r>
            <a:r>
              <a:rPr lang="ar-IQ" sz="2400" dirty="0" smtClean="0"/>
              <a:t>حياته.</a:t>
            </a:r>
            <a:endParaRPr lang="ar-IQ" sz="2400" dirty="0"/>
          </a:p>
          <a:p>
            <a:pPr algn="just"/>
            <a:r>
              <a:rPr lang="ar-IQ" sz="2400" dirty="0" smtClean="0"/>
              <a:t>5- الخائن </a:t>
            </a:r>
            <a:r>
              <a:rPr lang="ar-IQ" sz="2400" dirty="0"/>
              <a:t>منتهز الفرص:هذا النوع من الرجال يملك نزعة داخله يود شعورياً، أن تكون له أكثر من امرأة في وقت واحد ، لكنه لا يسعى لذلك متعمداً،بل على العكس هو إنسان مخلص وفي حاله، ولكن وهنا النقطة الرئيسية ،أذا جاءته فرصة للخيانة فأنه لا يقاوم وينخرط في </a:t>
            </a:r>
            <a:r>
              <a:rPr lang="ar-IQ" sz="2400" dirty="0" smtClean="0"/>
              <a:t>العلاقة.</a:t>
            </a:r>
            <a:endParaRPr lang="ar-IQ" sz="2400" dirty="0"/>
          </a:p>
          <a:p>
            <a:pPr algn="just"/>
            <a:r>
              <a:rPr lang="ar-IQ" sz="2400" dirty="0" smtClean="0"/>
              <a:t>6- الخائن </a:t>
            </a:r>
            <a:r>
              <a:rPr lang="ar-IQ" sz="2400" dirty="0"/>
              <a:t>المثالي: هذا النوع من الرجال يخون بهدف البحث عن العلاقة الكاملة المثالية، وهو لا يجد الرضا الكامل في حياته الزوجية، هناك شيء في الزوجة مفقود، وهو يستطيع أن يشخص النقص الموجود في زوجته، ولكن لا يرى وجوب الانفصال عنها من منطلق قناعة داخلية ،بأن كل النساء فيهن نقص ، ويرى انه لا بأس بأن يجد واحدة أو أكثر من واحدة تسد هذا النقص ، فزوجته طيبة عاقلة وتربي الأولاد، وهو يريد امرأة رومانسية، وأخرى للحوار الفكري، وهكذا </a:t>
            </a:r>
            <a:r>
              <a:rPr lang="ar-IQ" sz="2400" dirty="0" smtClean="0"/>
              <a:t> </a:t>
            </a:r>
            <a:endParaRPr lang="ar-IQ" sz="2400" dirty="0"/>
          </a:p>
        </p:txBody>
      </p:sp>
    </p:spTree>
    <p:extLst>
      <p:ext uri="{BB962C8B-B14F-4D97-AF65-F5344CB8AC3E}">
        <p14:creationId xmlns="" xmlns:p14="http://schemas.microsoft.com/office/powerpoint/2010/main" val="281071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99769" y="648413"/>
            <a:ext cx="7848872" cy="5509200"/>
          </a:xfrm>
          <a:prstGeom prst="rect">
            <a:avLst/>
          </a:prstGeom>
        </p:spPr>
        <p:txBody>
          <a:bodyPr wrap="square">
            <a:spAutoFit/>
          </a:bodyPr>
          <a:lstStyle/>
          <a:p>
            <a:pPr algn="just"/>
            <a:r>
              <a:rPr lang="ar-IQ" sz="3200" b="1" dirty="0">
                <a:solidFill>
                  <a:srgbClr val="FFFF00"/>
                </a:solidFill>
                <a:cs typeface="+mj-cs"/>
              </a:rPr>
              <a:t>تعريف العنف  الاسري</a:t>
            </a:r>
            <a:r>
              <a:rPr lang="ar-IQ" sz="3200" dirty="0">
                <a:cs typeface="+mj-cs"/>
              </a:rPr>
              <a:t>: </a:t>
            </a:r>
          </a:p>
          <a:p>
            <a:pPr algn="just"/>
            <a:r>
              <a:rPr lang="ar-IQ" sz="3200" dirty="0">
                <a:cs typeface="+mj-cs"/>
              </a:rPr>
              <a:t>• بأنه إلحاق ضرر جسدي أو نفسي </a:t>
            </a:r>
            <a:r>
              <a:rPr lang="ar-IQ" sz="3200" dirty="0" smtClean="0">
                <a:cs typeface="+mj-cs"/>
              </a:rPr>
              <a:t>أو </a:t>
            </a:r>
            <a:r>
              <a:rPr lang="ar-IQ" sz="3200" dirty="0">
                <a:cs typeface="+mj-cs"/>
              </a:rPr>
              <a:t>أي اعتداء ضد الزوجة والذي يتسبب في إحداث نوع من الإيذاء أو بالعكس.</a:t>
            </a:r>
          </a:p>
          <a:p>
            <a:pPr algn="just"/>
            <a:r>
              <a:rPr lang="ar-IQ" sz="3200" dirty="0">
                <a:cs typeface="+mj-cs"/>
              </a:rPr>
              <a:t>• أي فعل عنيف من الزوج اتجاه الزوجة أو بالعكس يترتب عليه أذى أو معاناة  للزوجة من الناحية الجسمية أو النفسية </a:t>
            </a:r>
            <a:r>
              <a:rPr lang="ar-IQ" sz="3200" dirty="0" smtClean="0">
                <a:cs typeface="+mj-cs"/>
              </a:rPr>
              <a:t> ، </a:t>
            </a:r>
            <a:r>
              <a:rPr lang="ar-IQ" sz="3200" dirty="0">
                <a:cs typeface="+mj-cs"/>
              </a:rPr>
              <a:t>بما في ذلك التهديد بأفعال من هذا القبيل مثل الحرمان التعسفي من الحرية سواً حصل ذلك في الحياة العامة أو الخاصة.</a:t>
            </a:r>
          </a:p>
          <a:p>
            <a:pPr algn="just"/>
            <a:r>
              <a:rPr lang="ar-IQ" sz="3200" dirty="0">
                <a:cs typeface="+mj-cs"/>
              </a:rPr>
              <a:t>• أي فعل يقوم به الزوج وينجم عنه أذى أو معاناة نفسية أو جسمية أو مالية </a:t>
            </a:r>
            <a:r>
              <a:rPr lang="ar-IQ" sz="3200" dirty="0" smtClean="0">
                <a:cs typeface="+mj-cs"/>
              </a:rPr>
              <a:t> للزوجة </a:t>
            </a:r>
            <a:r>
              <a:rPr lang="ar-IQ" sz="3200" dirty="0">
                <a:cs typeface="+mj-cs"/>
              </a:rPr>
              <a:t>ويدخل ضمن ذلك التهديد باقتراف مثل هذا الفعل.</a:t>
            </a:r>
          </a:p>
        </p:txBody>
      </p:sp>
    </p:spTree>
    <p:extLst>
      <p:ext uri="{BB962C8B-B14F-4D97-AF65-F5344CB8AC3E}">
        <p14:creationId xmlns="" xmlns:p14="http://schemas.microsoft.com/office/powerpoint/2010/main" val="10548013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89844"/>
            <a:ext cx="8856984" cy="5693866"/>
          </a:xfrm>
          <a:prstGeom prst="rect">
            <a:avLst/>
          </a:prstGeom>
        </p:spPr>
        <p:txBody>
          <a:bodyPr wrap="square">
            <a:spAutoFit/>
          </a:bodyPr>
          <a:lstStyle/>
          <a:p>
            <a:pPr algn="just"/>
            <a:r>
              <a:rPr lang="ar-IQ" dirty="0" smtClean="0"/>
              <a:t>7- </a:t>
            </a:r>
            <a:r>
              <a:rPr lang="ar-IQ" sz="2800" dirty="0" smtClean="0"/>
              <a:t>الخائن </a:t>
            </a:r>
            <a:r>
              <a:rPr lang="ar-IQ" sz="2800" dirty="0"/>
              <a:t>بالصدفة:هذا النوع من الرجال ليس في نيته ولا تركيبته النفسية أي استعداد للخيانة الزوجية ، ولكن الصدفة وضعت إمامه امرأة أخرى ، وهذه المرأة قد تكون زميلة في العمل أو موظفة في مكان ما يراجع فيه ، أو إحدى النساء حوله في حياته الاجتماعية، وهو ليس في حسبانه هذه العلاقة </a:t>
            </a:r>
          </a:p>
          <a:p>
            <a:pPr algn="just"/>
            <a:r>
              <a:rPr lang="ar-IQ" sz="2800" dirty="0" smtClean="0"/>
              <a:t>8- الخائن </a:t>
            </a:r>
            <a:r>
              <a:rPr lang="ar-IQ" sz="2800" dirty="0"/>
              <a:t>الباحث عن الانتباه: وهو رجل طفل ،نضج شكلاً وهيئة، ولكنه من الناحية النفسية ما زال طفلاً، يريد انتباهاً واهتماماً وبالتالي فأن انشغال زوجته بأولاد أو بعملها أو أي شيء أخر يجعله يشعر بالوحدة، وبأنه مهمل وبأن لا احد يتكلم معه أو يشعر به، وهو يعلن ذلك بصراحة، وعادة يختار امرأة تكون شخصيتها من النوع الذي بداخله أو امرأة احتوائية.</a:t>
            </a:r>
          </a:p>
          <a:p>
            <a:pPr algn="just"/>
            <a:r>
              <a:rPr lang="ar-IQ" sz="2800" dirty="0" smtClean="0"/>
              <a:t>9- الخائن </a:t>
            </a:r>
            <a:r>
              <a:rPr lang="ar-IQ" sz="2800" dirty="0"/>
              <a:t>المحرض: وهو شخص ضحية تحريض من حوله ، ضحية غسل دماغ ، هذا النوع من الرجال لا يريد الخيانة ، يرفضها ويقاومها ولكنه موجود مع الأصدقاء يسلكون سلوك الخيانة ، وهو بعد مقاومة شديدة يقع في فعل الخيانة.</a:t>
            </a:r>
          </a:p>
        </p:txBody>
      </p:sp>
    </p:spTree>
    <p:extLst>
      <p:ext uri="{BB962C8B-B14F-4D97-AF65-F5344CB8AC3E}">
        <p14:creationId xmlns="" xmlns:p14="http://schemas.microsoft.com/office/powerpoint/2010/main" val="250504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889844"/>
            <a:ext cx="8784976" cy="6124754"/>
          </a:xfrm>
          <a:prstGeom prst="rect">
            <a:avLst/>
          </a:prstGeom>
        </p:spPr>
        <p:txBody>
          <a:bodyPr wrap="square">
            <a:spAutoFit/>
          </a:bodyPr>
          <a:lstStyle/>
          <a:p>
            <a:pPr algn="just"/>
            <a:r>
              <a:rPr lang="ar-IQ" dirty="0" smtClean="0"/>
              <a:t>10- </a:t>
            </a:r>
            <a:r>
              <a:rPr lang="ar-IQ" sz="2800" dirty="0" smtClean="0"/>
              <a:t>الخائن </a:t>
            </a:r>
            <a:r>
              <a:rPr lang="ar-IQ" sz="2800" dirty="0"/>
              <a:t>للأسباب نفسية: هناك رجال يخونون لأسباب نفسية متولدة عن عقد تخصهم ، عقد نفسية لها علاقة بالطفولة والتجارب السابقة في حياتهم ، أو عقد نفسية لها علاقة بالتركيبة المرضية في شخصيتهم، او من العقد النفسية الدافعة للخيانة، العيش في جو اسري غير مستقر.</a:t>
            </a:r>
          </a:p>
          <a:p>
            <a:pPr algn="just"/>
            <a:r>
              <a:rPr lang="ar-IQ" sz="2800" dirty="0" smtClean="0"/>
              <a:t>11- الخائن </a:t>
            </a:r>
            <a:r>
              <a:rPr lang="ar-IQ" sz="2800" dirty="0"/>
              <a:t>النرجسي: هذا الرجل متمركز حول ذاته غير ناضج عاطفياً، يأخذ ولا يعطي ، كل ما حصل عليه هو من حقه وما يعطيه مهما كان قليلاً يعده ثمناً يأخذ بلا حدود ويعطي القليل ، لديه نزعة حب التملك، كثير الحديث عن نفسه وانجازاته وأخلاقه.</a:t>
            </a:r>
          </a:p>
          <a:p>
            <a:pPr algn="just"/>
            <a:r>
              <a:rPr lang="ar-IQ" sz="2800" dirty="0" smtClean="0"/>
              <a:t>12- الخائن </a:t>
            </a:r>
            <a:r>
              <a:rPr lang="ar-IQ" sz="2800" dirty="0"/>
              <a:t>السيكوباثي: شخصية ذات نوازع إجرامية، ضعيف الضمير ، لا تحكم السيطرة على نزعاته الغريزية من حب المال ، السلطة، على حساب كل القيم فهو يكذب ويسرق وينافق ويؤذي ويخون يغش ، في علاقاته الجنسية متعددة العلاقات، لا وفاء ، ولا التزام ، ولا حب حقيقي، ولكنه يصطنع الحب الزائف كوسيلة لتغطية سلوكه الجنسي، والزوج السيكوباثي لا يخون زوجته فقط ولكنه يخون كل شيء.</a:t>
            </a:r>
          </a:p>
        </p:txBody>
      </p:sp>
    </p:spTree>
    <p:extLst>
      <p:ext uri="{BB962C8B-B14F-4D97-AF65-F5344CB8AC3E}">
        <p14:creationId xmlns="" xmlns:p14="http://schemas.microsoft.com/office/powerpoint/2010/main" val="3282455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الآثار النفسية للخيانة الزوجية</a:t>
            </a:r>
          </a:p>
        </p:txBody>
      </p:sp>
      <p:sp>
        <p:nvSpPr>
          <p:cNvPr id="3" name="مستطيل 2"/>
          <p:cNvSpPr/>
          <p:nvPr/>
        </p:nvSpPr>
        <p:spPr>
          <a:xfrm>
            <a:off x="0" y="1859340"/>
            <a:ext cx="8892480" cy="4524315"/>
          </a:xfrm>
          <a:prstGeom prst="rect">
            <a:avLst/>
          </a:prstGeom>
        </p:spPr>
        <p:txBody>
          <a:bodyPr wrap="square">
            <a:spAutoFit/>
          </a:bodyPr>
          <a:lstStyle/>
          <a:p>
            <a:pPr algn="just"/>
            <a:r>
              <a:rPr lang="ar-IQ" sz="3200" dirty="0"/>
              <a:t>الآثار النفسية التي يعانيها ضحايا  التأثير بالخيانة ، تعدل في أثرها ودرجتها ، معاناة التأثر بالأزمات الأخرى كالحروب والكوارث الخطيرة </a:t>
            </a:r>
            <a:r>
              <a:rPr lang="ar-IQ" sz="3200" dirty="0" smtClean="0"/>
              <a:t>، عدداً </a:t>
            </a:r>
            <a:r>
              <a:rPr lang="ar-IQ" sz="3200" dirty="0"/>
              <a:t>كبيراً من الإعراض النفسية والسلوكية التي يعانيها  ضحايا الخيانة الزوجية منها:</a:t>
            </a:r>
          </a:p>
          <a:p>
            <a:pPr algn="just"/>
            <a:r>
              <a:rPr lang="ar-IQ" sz="3200" dirty="0" smtClean="0"/>
              <a:t>• سرعة </a:t>
            </a:r>
            <a:r>
              <a:rPr lang="ar-IQ" sz="3200" dirty="0"/>
              <a:t>الاستثارة</a:t>
            </a:r>
          </a:p>
          <a:p>
            <a:pPr algn="just"/>
            <a:r>
              <a:rPr lang="ar-IQ" sz="3200" dirty="0" smtClean="0"/>
              <a:t>• الشعور </a:t>
            </a:r>
            <a:r>
              <a:rPr lang="ar-IQ" sz="3200" dirty="0"/>
              <a:t>باليأس</a:t>
            </a:r>
          </a:p>
          <a:p>
            <a:pPr algn="just"/>
            <a:r>
              <a:rPr lang="ar-IQ" sz="3200" dirty="0" smtClean="0"/>
              <a:t>• الشعور </a:t>
            </a:r>
            <a:r>
              <a:rPr lang="ar-IQ" sz="3200" dirty="0"/>
              <a:t>بالقلق و الاكتئاب </a:t>
            </a:r>
          </a:p>
          <a:p>
            <a:pPr algn="just"/>
            <a:r>
              <a:rPr lang="ar-IQ" sz="3200" dirty="0" smtClean="0"/>
              <a:t>• اضطراب </a:t>
            </a:r>
            <a:r>
              <a:rPr lang="ar-IQ" sz="3200" dirty="0"/>
              <a:t>النوم</a:t>
            </a:r>
          </a:p>
          <a:p>
            <a:pPr algn="just"/>
            <a:r>
              <a:rPr lang="ar-IQ" sz="3200" dirty="0" smtClean="0"/>
              <a:t>• تزايد </a:t>
            </a:r>
            <a:r>
              <a:rPr lang="ar-IQ" sz="3200" dirty="0"/>
              <a:t>ضغوط الحياة</a:t>
            </a:r>
          </a:p>
        </p:txBody>
      </p:sp>
    </p:spTree>
    <p:extLst>
      <p:ext uri="{BB962C8B-B14F-4D97-AF65-F5344CB8AC3E}">
        <p14:creationId xmlns="" xmlns:p14="http://schemas.microsoft.com/office/powerpoint/2010/main" val="2930997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07504" y="260648"/>
            <a:ext cx="8928992" cy="5693866"/>
          </a:xfrm>
          <a:prstGeom prst="rect">
            <a:avLst/>
          </a:prstGeom>
        </p:spPr>
        <p:txBody>
          <a:bodyPr wrap="square">
            <a:spAutoFit/>
          </a:bodyPr>
          <a:lstStyle/>
          <a:p>
            <a:pPr algn="just"/>
            <a:r>
              <a:rPr lang="ar-IQ" dirty="0"/>
              <a:t> </a:t>
            </a:r>
            <a:r>
              <a:rPr lang="ar-IQ" sz="2800" dirty="0"/>
              <a:t>ولهذا يجب أن لا يتردد المرشد عند تقديره وإدراكه قيام المسترشدة بأفعال وسلوكيات تدل على تجاوز تلك الإعراض للحد المعقول، بالطلب من المسترشدة أو المسترشد الذهاب إلى الطبيب الخاص لأخذ بعض العلاجات أو المقويات والفيتامينات وبالأخص في حالة الأرق أو فقدان الشهية للطعام وغيرها من الإعراض.</a:t>
            </a:r>
          </a:p>
          <a:p>
            <a:pPr algn="just"/>
            <a:r>
              <a:rPr lang="ar-IQ" sz="2800" dirty="0"/>
              <a:t>   وعندما يلاحظ المرشد وجود إعراض اكتئابية ، أو مشاعر للرغبة في الانتحار أو رغبة في الانتقام من الشريك،  يجب على المرشد  تهدئة المسترشدة أو المسترشد، وتوجيه السلوك المدمر إلى سلوك ايجابي وبنائي ، وتغير الأفكار من سلبية إلى ايجابية وخاصة فيما يتعلق بالرغبة في الانتقام من الشريك.</a:t>
            </a:r>
          </a:p>
          <a:p>
            <a:pPr algn="just"/>
            <a:r>
              <a:rPr lang="ar-IQ" sz="2800" dirty="0"/>
              <a:t>    كما يجب على المرشد مساعدة المسترشد على حسن تصريف ما يحمله المسترشد معه للجلسة الإرشادية من مشاعر سلبية أو حبيسة داخله ، وخلال الجلسة وليس بتصريفها سلبياً خارج الجلسة ، وذلك لتفادي تدهور العلاقة بين الزوجين.</a:t>
            </a:r>
          </a:p>
        </p:txBody>
      </p:sp>
    </p:spTree>
    <p:extLst>
      <p:ext uri="{BB962C8B-B14F-4D97-AF65-F5344CB8AC3E}">
        <p14:creationId xmlns="" xmlns:p14="http://schemas.microsoft.com/office/powerpoint/2010/main" val="3973710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48680"/>
            <a:ext cx="8640960" cy="5262979"/>
          </a:xfrm>
          <a:prstGeom prst="rect">
            <a:avLst/>
          </a:prstGeom>
        </p:spPr>
        <p:txBody>
          <a:bodyPr wrap="square">
            <a:spAutoFit/>
          </a:bodyPr>
          <a:lstStyle/>
          <a:p>
            <a:pPr algn="just"/>
            <a:r>
              <a:rPr lang="ar-IQ" sz="2800" dirty="0"/>
              <a:t>ويمكن كذلك للمرشد عند إدراكه بتأزم الحالة النفسية للمسترشدة أو المسترشد وخصوصاً في بدايات الصدمة من تغيير إستراتيجية الإرشادية عدد الجلسات ، والعمل على زيادة الجلسات لتصبح أكثر من جلسة خلال الأسبوع الواحد ، وإذا تعذر ذلك يمكن تقديم الخدمات الإرشادية عبر الاتصال الهاتفي .</a:t>
            </a:r>
          </a:p>
          <a:p>
            <a:pPr algn="just"/>
            <a:r>
              <a:rPr lang="ar-IQ" sz="2800" dirty="0"/>
              <a:t>    ومن مهارات إدارة الأزمات والتي يجب على المرشد تطبيقها ، مهارة الاستعداد والتهيئة المسترشدين لاحتمالية الانتكاسة، واسترجاع الخبرات السلبية ، وكذلك عليه التأكيد على أهمية عدم الانخداع والتسليم بسلوكيات الشريك،والذي يظهر على شكل وعود وعهود بعدم العودة للخبرات والممارسات غير المشروعة، وخصوصاً بعد الجلسات الأولى للإرشاد بين الزوجين ، إذا إن الانتكاسة أو العودة لمثل تلك الخبرات، قد تحدث أما بمبادرة ذاتية، أو بمبادرة من الطرف الخارجي ( العشيقة) ، ولهذا فعلى المرشد تهيئة المسترشدين للاستعداد لمثل تلك الأمور والعمل على تجنبها.</a:t>
            </a:r>
          </a:p>
        </p:txBody>
      </p:sp>
    </p:spTree>
    <p:extLst>
      <p:ext uri="{BB962C8B-B14F-4D97-AF65-F5344CB8AC3E}">
        <p14:creationId xmlns="" xmlns:p14="http://schemas.microsoft.com/office/powerpoint/2010/main" val="3611038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مدى فاعلية الإرشاد بعد الخيانة</a:t>
            </a:r>
          </a:p>
        </p:txBody>
      </p:sp>
      <p:sp>
        <p:nvSpPr>
          <p:cNvPr id="3" name="مستطيل 2"/>
          <p:cNvSpPr/>
          <p:nvPr/>
        </p:nvSpPr>
        <p:spPr>
          <a:xfrm>
            <a:off x="323528" y="2274838"/>
            <a:ext cx="8496944" cy="4031873"/>
          </a:xfrm>
          <a:prstGeom prst="rect">
            <a:avLst/>
          </a:prstGeom>
        </p:spPr>
        <p:txBody>
          <a:bodyPr wrap="square">
            <a:spAutoFit/>
          </a:bodyPr>
          <a:lstStyle/>
          <a:p>
            <a:pPr algn="just"/>
            <a:r>
              <a:rPr lang="ar-IQ" sz="3200" dirty="0"/>
              <a:t> أن إعادة التوافق والتوازن في الحياة الزوجية بعد اكتشاف الخيانة، يعد احد المواضيع الحساسة والصعبة والتي تحتاج لوقت طويل وجهد عظيم من جانب المرشد والباحث الاجتماعي من جهة ومن الزوجين الراغبين في الاستفادة من الإرشاد من طرف أخر،وتشير الدراسات التطبيقية من أن تجاوز آثار الصدمة والإعراض الناجمة عنه تحتاج لإرشاد طويل المدى ، وتواصل متقطع مع المرشد لمدة قد تزيد عن العام وقد تصل إلى الثمانية عشر شهراً.</a:t>
            </a:r>
          </a:p>
        </p:txBody>
      </p:sp>
    </p:spTree>
    <p:extLst>
      <p:ext uri="{BB962C8B-B14F-4D97-AF65-F5344CB8AC3E}">
        <p14:creationId xmlns="" xmlns:p14="http://schemas.microsoft.com/office/powerpoint/2010/main" val="146653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FF00"/>
                </a:solidFill>
              </a:rPr>
              <a:t>خصائص الأسرة المعرضة للطلاق بعد الخيانة</a:t>
            </a:r>
          </a:p>
        </p:txBody>
      </p:sp>
      <p:sp>
        <p:nvSpPr>
          <p:cNvPr id="3" name="مستطيل 2"/>
          <p:cNvSpPr/>
          <p:nvPr/>
        </p:nvSpPr>
        <p:spPr>
          <a:xfrm>
            <a:off x="611560" y="2551837"/>
            <a:ext cx="8136904" cy="2554545"/>
          </a:xfrm>
          <a:prstGeom prst="rect">
            <a:avLst/>
          </a:prstGeom>
        </p:spPr>
        <p:txBody>
          <a:bodyPr wrap="square">
            <a:spAutoFit/>
          </a:bodyPr>
          <a:lstStyle/>
          <a:p>
            <a:pPr algn="just"/>
            <a:r>
              <a:rPr lang="ar-IQ" dirty="0"/>
              <a:t>1-	</a:t>
            </a:r>
            <a:r>
              <a:rPr lang="ar-IQ" sz="3200" dirty="0"/>
              <a:t>تظهر الخيانة في السنوات الأولى من الزواج.</a:t>
            </a:r>
          </a:p>
          <a:p>
            <a:pPr algn="just"/>
            <a:r>
              <a:rPr lang="ar-IQ" sz="3200" dirty="0"/>
              <a:t>2-	تكون الخيانة من طرف الزوجة.</a:t>
            </a:r>
          </a:p>
          <a:p>
            <a:pPr algn="just"/>
            <a:r>
              <a:rPr lang="ar-IQ" sz="3200" dirty="0"/>
              <a:t>3-	كل من الزوج والزوجة لديهم علاقات خارج الزواج.</a:t>
            </a:r>
          </a:p>
          <a:p>
            <a:pPr algn="just"/>
            <a:r>
              <a:rPr lang="ar-IQ" sz="3200" dirty="0"/>
              <a:t>4-	عدم وجود درجة من المسؤولية والتعهد لا نجاح العلاقة الزواجية.</a:t>
            </a:r>
          </a:p>
        </p:txBody>
      </p:sp>
    </p:spTree>
    <p:extLst>
      <p:ext uri="{BB962C8B-B14F-4D97-AF65-F5344CB8AC3E}">
        <p14:creationId xmlns="" xmlns:p14="http://schemas.microsoft.com/office/powerpoint/2010/main" val="3267096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خصائص الأسرة التي تجاوزت تأثير الخيانة</a:t>
            </a:r>
          </a:p>
        </p:txBody>
      </p:sp>
      <p:sp>
        <p:nvSpPr>
          <p:cNvPr id="3" name="مستطيل 2"/>
          <p:cNvSpPr/>
          <p:nvPr/>
        </p:nvSpPr>
        <p:spPr>
          <a:xfrm>
            <a:off x="611560" y="2413338"/>
            <a:ext cx="7920880" cy="3970318"/>
          </a:xfrm>
          <a:prstGeom prst="rect">
            <a:avLst/>
          </a:prstGeom>
        </p:spPr>
        <p:txBody>
          <a:bodyPr wrap="square">
            <a:spAutoFit/>
          </a:bodyPr>
          <a:lstStyle/>
          <a:p>
            <a:pPr algn="just"/>
            <a:r>
              <a:rPr lang="ar-IQ" dirty="0" smtClean="0"/>
              <a:t>1- </a:t>
            </a:r>
            <a:r>
              <a:rPr lang="ar-IQ" sz="3600" dirty="0" smtClean="0"/>
              <a:t>تظهر </a:t>
            </a:r>
            <a:r>
              <a:rPr lang="ar-IQ" sz="3600" dirty="0"/>
              <a:t>الخيانة بعد مدة غير قصيرة (عشر سنوات فأكثر).</a:t>
            </a:r>
          </a:p>
          <a:p>
            <a:pPr algn="just"/>
            <a:r>
              <a:rPr lang="ar-IQ" sz="3600" dirty="0" smtClean="0"/>
              <a:t>2- يكون </a:t>
            </a:r>
            <a:r>
              <a:rPr lang="ar-IQ" sz="3600" dirty="0"/>
              <a:t>لديهم أبناء.</a:t>
            </a:r>
          </a:p>
          <a:p>
            <a:pPr algn="just"/>
            <a:r>
              <a:rPr lang="ar-IQ" sz="3600" dirty="0" smtClean="0"/>
              <a:t>3- تكون </a:t>
            </a:r>
            <a:r>
              <a:rPr lang="ar-IQ" sz="3600" dirty="0"/>
              <a:t>الخيانة من طرف الزوج.</a:t>
            </a:r>
          </a:p>
          <a:p>
            <a:pPr algn="just"/>
            <a:r>
              <a:rPr lang="ar-IQ" sz="3600" dirty="0" smtClean="0"/>
              <a:t>4- الزوجة </a:t>
            </a:r>
            <a:r>
              <a:rPr lang="ar-IQ" sz="3600" dirty="0"/>
              <a:t>ليس لها علاقات خارج الزواج.</a:t>
            </a:r>
          </a:p>
          <a:p>
            <a:pPr algn="just"/>
            <a:r>
              <a:rPr lang="ar-IQ" sz="3600" dirty="0" smtClean="0"/>
              <a:t>5- وجود </a:t>
            </a:r>
            <a:r>
              <a:rPr lang="ar-IQ" sz="3600" dirty="0"/>
              <a:t>رغبة وتعهد لإصلاح الخلل وتجاوز المشكلة. </a:t>
            </a:r>
          </a:p>
        </p:txBody>
      </p:sp>
    </p:spTree>
    <p:extLst>
      <p:ext uri="{BB962C8B-B14F-4D97-AF65-F5344CB8AC3E}">
        <p14:creationId xmlns="" xmlns:p14="http://schemas.microsoft.com/office/powerpoint/2010/main" val="30256465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404665"/>
            <a:ext cx="7704856" cy="5078313"/>
          </a:xfrm>
          <a:prstGeom prst="rect">
            <a:avLst/>
          </a:prstGeom>
        </p:spPr>
        <p:txBody>
          <a:bodyPr wrap="square">
            <a:spAutoFit/>
          </a:bodyPr>
          <a:lstStyle/>
          <a:p>
            <a:pPr algn="just"/>
            <a:r>
              <a:rPr lang="ar-IQ" sz="3600" dirty="0"/>
              <a:t>وللخيانة الزوجية آثار على </a:t>
            </a:r>
            <a:r>
              <a:rPr lang="ar-IQ" sz="3600" b="1" u="sng" dirty="0"/>
              <a:t>الأسرة والمجتمع </a:t>
            </a:r>
            <a:r>
              <a:rPr lang="ar-IQ" sz="3600" dirty="0"/>
              <a:t>قد تؤدي إلى دمار الأسرة فقد يحدث الطلاق، وكذلك من آثارها قد تؤدي الخيانة إلى القتل وبالذات إذا كانت الزوجة هي الخائنة، وأيضا فقدان التوازن العاطفي والنفسي بين الزوجين، وفقدان الثقة، وكذلك الفوضى الأخلاقية إذا انتشرت الخيانات.</a:t>
            </a:r>
          </a:p>
          <a:p>
            <a:pPr algn="just"/>
            <a:r>
              <a:rPr lang="ar-IQ" sz="3600" dirty="0"/>
              <a:t>التقليد والمحاكاة؛ فقد تقلد البنت أمها إذا علمت أن لديها علاقات جنسية وتخون زوجها مثلا وقد يفعل الشاب نفس الأمر إذا وجد والده يخون أمه وهكذا.</a:t>
            </a:r>
          </a:p>
        </p:txBody>
      </p:sp>
    </p:spTree>
    <p:extLst>
      <p:ext uri="{BB962C8B-B14F-4D97-AF65-F5344CB8AC3E}">
        <p14:creationId xmlns="" xmlns:p14="http://schemas.microsoft.com/office/powerpoint/2010/main" val="8568104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FF00"/>
                </a:solidFill>
              </a:rPr>
              <a:t>طريقة العلاج</a:t>
            </a:r>
            <a:endParaRPr lang="ar-IQ" b="1" dirty="0">
              <a:solidFill>
                <a:srgbClr val="FFFF00"/>
              </a:solidFill>
            </a:endParaRPr>
          </a:p>
        </p:txBody>
      </p:sp>
      <p:sp>
        <p:nvSpPr>
          <p:cNvPr id="3" name="مستطيل 2"/>
          <p:cNvSpPr/>
          <p:nvPr/>
        </p:nvSpPr>
        <p:spPr>
          <a:xfrm>
            <a:off x="467544" y="1484784"/>
            <a:ext cx="8208912" cy="4893647"/>
          </a:xfrm>
          <a:prstGeom prst="rect">
            <a:avLst/>
          </a:prstGeom>
        </p:spPr>
        <p:txBody>
          <a:bodyPr wrap="square">
            <a:spAutoFit/>
          </a:bodyPr>
          <a:lstStyle/>
          <a:p>
            <a:pPr algn="just"/>
            <a:r>
              <a:rPr lang="ar-IQ" dirty="0" smtClean="0"/>
              <a:t>1- </a:t>
            </a:r>
            <a:r>
              <a:rPr lang="ar-IQ" sz="2400" dirty="0" smtClean="0"/>
              <a:t> </a:t>
            </a:r>
            <a:r>
              <a:rPr lang="ar-IQ" sz="2400" dirty="0"/>
              <a:t>تنمية الوازع الديني والرجوع إلى الله والتوبة.</a:t>
            </a:r>
          </a:p>
          <a:p>
            <a:pPr algn="just"/>
            <a:r>
              <a:rPr lang="ar-IQ" sz="2400" dirty="0" smtClean="0"/>
              <a:t>2-  </a:t>
            </a:r>
            <a:r>
              <a:rPr lang="ar-IQ" sz="2400" dirty="0"/>
              <a:t>التعرف على المشكلات الزوجية في وقت مبكر والاهتمام بحلها.</a:t>
            </a:r>
          </a:p>
          <a:p>
            <a:pPr algn="just"/>
            <a:r>
              <a:rPr lang="ar-IQ" sz="2400" dirty="0" smtClean="0"/>
              <a:t>3- الاهتمام </a:t>
            </a:r>
            <a:r>
              <a:rPr lang="ar-IQ" sz="2400" dirty="0"/>
              <a:t>باختيار الزوجة الصالحة والزوج الصالح وعدم تغليب الجوانب المادية في مقومات الاختيار.</a:t>
            </a:r>
          </a:p>
          <a:p>
            <a:pPr algn="just"/>
            <a:r>
              <a:rPr lang="ar-IQ" sz="2400" dirty="0" smtClean="0"/>
              <a:t>4- تذكر </a:t>
            </a:r>
            <a:r>
              <a:rPr lang="ar-IQ" sz="2400" dirty="0"/>
              <a:t>عاقبة الخيانة الزوجية في الدنيا والآخرة.</a:t>
            </a:r>
          </a:p>
          <a:p>
            <a:pPr algn="just"/>
            <a:r>
              <a:rPr lang="ar-IQ" sz="2400" dirty="0" smtClean="0"/>
              <a:t>5-  </a:t>
            </a:r>
            <a:r>
              <a:rPr lang="ar-IQ" sz="2400" dirty="0"/>
              <a:t>غض البصر وأغلب تلك المفاسد تأتي من النظر.</a:t>
            </a:r>
          </a:p>
          <a:p>
            <a:pPr algn="just"/>
            <a:r>
              <a:rPr lang="ar-IQ" sz="2400" dirty="0" smtClean="0"/>
              <a:t>6-  </a:t>
            </a:r>
            <a:r>
              <a:rPr lang="ar-IQ" sz="2400" dirty="0"/>
              <a:t>الحذر من خلوة الرجل بالمرأة سواء في العمل أو الأماكن العامة.</a:t>
            </a:r>
          </a:p>
          <a:p>
            <a:pPr algn="just"/>
            <a:r>
              <a:rPr lang="ar-IQ" sz="2400" dirty="0" smtClean="0"/>
              <a:t>7- الرفقة </a:t>
            </a:r>
            <a:r>
              <a:rPr lang="ar-IQ" sz="2400" dirty="0"/>
              <a:t>الصالحة والابتعاد عن أصدقاء السوء الذين يزينون المعاصي والذنوب.</a:t>
            </a:r>
          </a:p>
          <a:p>
            <a:pPr algn="just"/>
            <a:r>
              <a:rPr lang="ar-IQ" sz="2400" dirty="0" smtClean="0"/>
              <a:t>8- الاقتداء </a:t>
            </a:r>
            <a:r>
              <a:rPr lang="ar-IQ" sz="2400" dirty="0"/>
              <a:t>بالمنهج القويم </a:t>
            </a:r>
            <a:r>
              <a:rPr lang="ar-IQ" sz="2400" dirty="0" smtClean="0"/>
              <a:t>والصالحين </a:t>
            </a:r>
            <a:r>
              <a:rPr lang="ar-IQ" sz="2400" dirty="0"/>
              <a:t>في سلوكهم وحياتهم.</a:t>
            </a:r>
          </a:p>
          <a:p>
            <a:pPr algn="just"/>
            <a:r>
              <a:rPr lang="ar-IQ" sz="2400" dirty="0" smtClean="0"/>
              <a:t>9-  </a:t>
            </a:r>
            <a:r>
              <a:rPr lang="ar-IQ" sz="2400" dirty="0"/>
              <a:t>تجنب سفر الزوجة بدون محرم.</a:t>
            </a:r>
          </a:p>
          <a:p>
            <a:pPr algn="just"/>
            <a:r>
              <a:rPr lang="ar-IQ" sz="2400" dirty="0" smtClean="0"/>
              <a:t>10- الحذر </a:t>
            </a:r>
            <a:r>
              <a:rPr lang="ar-IQ" sz="2400" dirty="0"/>
              <a:t>من غياب أحد الزوجين عن المنزل لفترات طويلة.</a:t>
            </a:r>
          </a:p>
          <a:p>
            <a:pPr algn="just"/>
            <a:r>
              <a:rPr lang="ar-IQ" sz="2400" dirty="0" smtClean="0"/>
              <a:t>11-  </a:t>
            </a:r>
            <a:r>
              <a:rPr lang="ar-IQ" sz="2400" dirty="0"/>
              <a:t>عدم إجبار المرأة على الزواج.</a:t>
            </a:r>
          </a:p>
          <a:p>
            <a:pPr algn="just"/>
            <a:r>
              <a:rPr lang="ar-IQ" sz="2400" dirty="0" smtClean="0"/>
              <a:t>12-  </a:t>
            </a:r>
            <a:r>
              <a:rPr lang="ar-IQ" sz="2400" dirty="0"/>
              <a:t>تبادل الاحترام بين الزوجين.</a:t>
            </a:r>
          </a:p>
        </p:txBody>
      </p:sp>
    </p:spTree>
    <p:extLst>
      <p:ext uri="{BB962C8B-B14F-4D97-AF65-F5344CB8AC3E}">
        <p14:creationId xmlns="" xmlns:p14="http://schemas.microsoft.com/office/powerpoint/2010/main" val="424234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764704"/>
            <a:ext cx="7920880" cy="5632311"/>
          </a:xfrm>
          <a:prstGeom prst="rect">
            <a:avLst/>
          </a:prstGeom>
        </p:spPr>
        <p:txBody>
          <a:bodyPr wrap="square">
            <a:spAutoFit/>
          </a:bodyPr>
          <a:lstStyle/>
          <a:p>
            <a:pPr algn="just"/>
            <a:r>
              <a:rPr lang="ar-IQ" sz="3600" dirty="0"/>
              <a:t>من خلال التعريف يمكن تحديد العنف  الاسري بما يلي:</a:t>
            </a:r>
          </a:p>
          <a:p>
            <a:pPr algn="just"/>
            <a:r>
              <a:rPr lang="ar-IQ" sz="3600" dirty="0" smtClean="0"/>
              <a:t>1- الأفعال </a:t>
            </a:r>
            <a:r>
              <a:rPr lang="ar-IQ" sz="3600" dirty="0"/>
              <a:t>المقصودة أو غير المقصودة الصادرة من قبل الزوج التي تلحق الضرر والأذى بالزوجة أو بالعكس.</a:t>
            </a:r>
          </a:p>
          <a:p>
            <a:pPr algn="just"/>
            <a:r>
              <a:rPr lang="ar-IQ" sz="3600" dirty="0" smtClean="0"/>
              <a:t>2- يأخذ </a:t>
            </a:r>
            <a:r>
              <a:rPr lang="ar-IQ" sz="3600" dirty="0"/>
              <a:t>إشكال عديدة منها العنف الجسدي أو النفسي </a:t>
            </a:r>
            <a:r>
              <a:rPr lang="ar-IQ" sz="3600" dirty="0" smtClean="0"/>
              <a:t> أو </a:t>
            </a:r>
            <a:r>
              <a:rPr lang="ar-IQ" sz="3600" dirty="0"/>
              <a:t>مادي أو معنوي.</a:t>
            </a:r>
          </a:p>
          <a:p>
            <a:pPr algn="just"/>
            <a:r>
              <a:rPr lang="ar-IQ" sz="3600" dirty="0" smtClean="0"/>
              <a:t>3- ينتج </a:t>
            </a:r>
            <a:r>
              <a:rPr lang="ar-IQ" sz="3600" dirty="0"/>
              <a:t>عنه إضرار عديدة نفسية أو عاطفية أو اجتماعية أو صحية ، قد يؤدي إلى إنهاء الحياة الزوجية.</a:t>
            </a:r>
          </a:p>
        </p:txBody>
      </p:sp>
    </p:spTree>
    <p:extLst>
      <p:ext uri="{BB962C8B-B14F-4D97-AF65-F5344CB8AC3E}">
        <p14:creationId xmlns="" xmlns:p14="http://schemas.microsoft.com/office/powerpoint/2010/main" val="26293335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930432"/>
          </a:xfrm>
        </p:spPr>
        <p:txBody>
          <a:bodyPr/>
          <a:lstStyle/>
          <a:p>
            <a:r>
              <a:rPr lang="ar-IQ" b="1" dirty="0">
                <a:solidFill>
                  <a:srgbClr val="FFFF00"/>
                </a:solidFill>
              </a:rPr>
              <a:t>الغيرة الزوجية </a:t>
            </a:r>
          </a:p>
        </p:txBody>
      </p:sp>
      <p:sp>
        <p:nvSpPr>
          <p:cNvPr id="3" name="مستطيل 2"/>
          <p:cNvSpPr/>
          <p:nvPr/>
        </p:nvSpPr>
        <p:spPr>
          <a:xfrm>
            <a:off x="251520" y="1124744"/>
            <a:ext cx="8640960" cy="5509200"/>
          </a:xfrm>
          <a:prstGeom prst="rect">
            <a:avLst/>
          </a:prstGeom>
        </p:spPr>
        <p:txBody>
          <a:bodyPr wrap="square">
            <a:spAutoFit/>
          </a:bodyPr>
          <a:lstStyle/>
          <a:p>
            <a:pPr algn="just"/>
            <a:r>
              <a:rPr lang="ar-IQ" sz="3200" b="1" dirty="0">
                <a:solidFill>
                  <a:srgbClr val="FFFF00"/>
                </a:solidFill>
              </a:rPr>
              <a:t>تعريف الغيرة</a:t>
            </a:r>
            <a:r>
              <a:rPr lang="ar-IQ" sz="3200" dirty="0"/>
              <a:t>: </a:t>
            </a:r>
          </a:p>
          <a:p>
            <a:pPr algn="just"/>
            <a:r>
              <a:rPr lang="ar-IQ" sz="3200" dirty="0"/>
              <a:t>• حالة نفسية انفعالية أو شعور مركب متفاوت الدرجة  يتميز بالألم والغضب والخوف أو القلق يصاحبه قلة الثقة بالنفس مرتبطة بعلاقة الإنسان بالآخرين ( الشريك، الأصدقاء، الإخوة) عندما يأتي ما يهدد مكانته أو ينافسه في ألامتيازاته أو أمر ما يهمه، أو عاطفة الحب لديه من قبل آخر أو الآخرين ( كتصرفات أو سلوكيات احد الزوجين تجاه الآخر).</a:t>
            </a:r>
          </a:p>
          <a:p>
            <a:pPr algn="just"/>
            <a:r>
              <a:rPr lang="ar-IQ" sz="3200" dirty="0"/>
              <a:t>• عبارة عن انفعال من الزوجة ،هذا الانفعال زيادته تؤدي إلى القلق والتوتر،وتختلف من شخص لأخر،،كل حسب شخصيته وصفاته النفسية والبيئية التي تربى فيها،وترجع الغيرة إلى الأفكار السلبية ضد الطرف الأخر.</a:t>
            </a:r>
          </a:p>
        </p:txBody>
      </p:sp>
    </p:spTree>
    <p:extLst>
      <p:ext uri="{BB962C8B-B14F-4D97-AF65-F5344CB8AC3E}">
        <p14:creationId xmlns="" xmlns:p14="http://schemas.microsoft.com/office/powerpoint/2010/main" val="3118276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1002440"/>
          </a:xfrm>
        </p:spPr>
        <p:txBody>
          <a:bodyPr/>
          <a:lstStyle/>
          <a:p>
            <a:r>
              <a:rPr lang="ar-IQ" b="1" dirty="0">
                <a:solidFill>
                  <a:srgbClr val="FFFF00"/>
                </a:solidFill>
              </a:rPr>
              <a:t>إعراض </a:t>
            </a:r>
            <a:r>
              <a:rPr lang="ar-IQ" b="1" dirty="0" smtClean="0">
                <a:solidFill>
                  <a:srgbClr val="FFFF00"/>
                </a:solidFill>
              </a:rPr>
              <a:t>الغيرة </a:t>
            </a:r>
            <a:endParaRPr lang="ar-IQ" b="1" dirty="0">
              <a:solidFill>
                <a:srgbClr val="FFFF00"/>
              </a:solidFill>
            </a:endParaRPr>
          </a:p>
        </p:txBody>
      </p:sp>
      <p:sp>
        <p:nvSpPr>
          <p:cNvPr id="3" name="مستطيل 2"/>
          <p:cNvSpPr/>
          <p:nvPr/>
        </p:nvSpPr>
        <p:spPr>
          <a:xfrm>
            <a:off x="251520" y="1582341"/>
            <a:ext cx="8352928" cy="5386090"/>
          </a:xfrm>
          <a:prstGeom prst="rect">
            <a:avLst/>
          </a:prstGeom>
        </p:spPr>
        <p:txBody>
          <a:bodyPr wrap="square">
            <a:spAutoFit/>
          </a:bodyPr>
          <a:lstStyle/>
          <a:p>
            <a:r>
              <a:rPr lang="ar-IQ" b="1" dirty="0">
                <a:solidFill>
                  <a:srgbClr val="FFFF00"/>
                </a:solidFill>
              </a:rPr>
              <a:t>- </a:t>
            </a:r>
            <a:r>
              <a:rPr lang="ar-IQ" sz="3200" b="1" dirty="0">
                <a:solidFill>
                  <a:srgbClr val="FFFF00"/>
                </a:solidFill>
              </a:rPr>
              <a:t>الإعراض الصحية</a:t>
            </a:r>
          </a:p>
          <a:p>
            <a:pPr algn="just"/>
            <a:r>
              <a:rPr lang="ar-IQ" sz="3200" dirty="0"/>
              <a:t>•	</a:t>
            </a:r>
            <a:r>
              <a:rPr lang="ar-IQ" sz="2800" dirty="0"/>
              <a:t>سرعة ضربات القلب.</a:t>
            </a:r>
          </a:p>
          <a:p>
            <a:pPr algn="just"/>
            <a:r>
              <a:rPr lang="ar-IQ" sz="2800" dirty="0"/>
              <a:t>•	تصبب العرق.</a:t>
            </a:r>
          </a:p>
          <a:p>
            <a:pPr algn="just"/>
            <a:r>
              <a:rPr lang="ar-IQ" sz="2800" dirty="0"/>
              <a:t>•	الصداع المستمر.</a:t>
            </a:r>
          </a:p>
          <a:p>
            <a:pPr algn="just"/>
            <a:r>
              <a:rPr lang="ar-IQ" sz="2800" dirty="0"/>
              <a:t>•	عدم القدرة على النوم.</a:t>
            </a:r>
          </a:p>
          <a:p>
            <a:pPr algn="just"/>
            <a:r>
              <a:rPr lang="ar-IQ" sz="2800" dirty="0"/>
              <a:t>•	فقدان أو زيادة في الشهية.</a:t>
            </a:r>
          </a:p>
          <a:p>
            <a:pPr algn="just"/>
            <a:r>
              <a:rPr lang="ar-IQ" sz="2800" dirty="0"/>
              <a:t>•	مشاعر عنف ضد الشريك.</a:t>
            </a:r>
          </a:p>
          <a:p>
            <a:pPr algn="just"/>
            <a:r>
              <a:rPr lang="ar-IQ" sz="2800" dirty="0"/>
              <a:t>•	توتر في كل عضلات الجسم.</a:t>
            </a:r>
          </a:p>
          <a:p>
            <a:pPr algn="just"/>
            <a:r>
              <a:rPr lang="ar-IQ" sz="2800" dirty="0"/>
              <a:t>•	تصلب الشرايين.</a:t>
            </a:r>
          </a:p>
          <a:p>
            <a:pPr algn="just"/>
            <a:r>
              <a:rPr lang="ar-IQ" sz="2800" dirty="0" smtClean="0"/>
              <a:t>•       الإصابة </a:t>
            </a:r>
            <a:r>
              <a:rPr lang="ar-IQ" sz="2800" dirty="0"/>
              <a:t>بالإمراض النفس جسمية ( قرحة المعدة،الربو، القالون).</a:t>
            </a:r>
          </a:p>
          <a:p>
            <a:pPr algn="just"/>
            <a:r>
              <a:rPr lang="ar-IQ" sz="2800" dirty="0"/>
              <a:t>•	آلام في المعدة.</a:t>
            </a:r>
          </a:p>
          <a:p>
            <a:pPr algn="just"/>
            <a:r>
              <a:rPr lang="ar-IQ" sz="2800" dirty="0"/>
              <a:t>•	ارتخاء الأعصاب (الرعشة).</a:t>
            </a:r>
          </a:p>
        </p:txBody>
      </p:sp>
    </p:spTree>
    <p:extLst>
      <p:ext uri="{BB962C8B-B14F-4D97-AF65-F5344CB8AC3E}">
        <p14:creationId xmlns="" xmlns:p14="http://schemas.microsoft.com/office/powerpoint/2010/main" val="1197054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712968" cy="5509200"/>
          </a:xfrm>
          <a:prstGeom prst="rect">
            <a:avLst/>
          </a:prstGeom>
        </p:spPr>
        <p:txBody>
          <a:bodyPr wrap="square">
            <a:spAutoFit/>
          </a:bodyPr>
          <a:lstStyle/>
          <a:p>
            <a:r>
              <a:rPr lang="ar-IQ" dirty="0"/>
              <a:t>3-	</a:t>
            </a:r>
            <a:r>
              <a:rPr lang="ar-IQ" sz="3200" b="1" dirty="0">
                <a:solidFill>
                  <a:srgbClr val="FFFF00"/>
                </a:solidFill>
              </a:rPr>
              <a:t>الإعراض النفسية:</a:t>
            </a:r>
          </a:p>
          <a:p>
            <a:r>
              <a:rPr lang="ar-IQ" sz="3200" dirty="0"/>
              <a:t>•	الشعور بالوحدة.</a:t>
            </a:r>
          </a:p>
          <a:p>
            <a:r>
              <a:rPr lang="ar-IQ" sz="3200" dirty="0"/>
              <a:t>•	الشعور بالملل.</a:t>
            </a:r>
          </a:p>
          <a:p>
            <a:r>
              <a:rPr lang="ar-IQ" sz="3200" dirty="0"/>
              <a:t>•	التشاؤم.</a:t>
            </a:r>
          </a:p>
          <a:p>
            <a:r>
              <a:rPr lang="ar-IQ" sz="3200" dirty="0"/>
              <a:t>•	الشعور بعدم الأهمية.</a:t>
            </a:r>
          </a:p>
          <a:p>
            <a:r>
              <a:rPr lang="ar-IQ" sz="3200" dirty="0"/>
              <a:t>•	فقدان الرغبة الجنسية.</a:t>
            </a:r>
          </a:p>
          <a:p>
            <a:r>
              <a:rPr lang="ar-IQ" sz="3200" dirty="0"/>
              <a:t>•	لتوتر والقلق المستمر.</a:t>
            </a:r>
          </a:p>
          <a:p>
            <a:r>
              <a:rPr lang="ar-IQ" sz="3200" dirty="0"/>
              <a:t>•	قد يؤدي إلى الاكتئاب في الحالات الشديدة.</a:t>
            </a:r>
          </a:p>
          <a:p>
            <a:r>
              <a:rPr lang="ar-IQ" sz="3200" dirty="0"/>
              <a:t>•	الشعور بالخوف المستمر.</a:t>
            </a:r>
          </a:p>
          <a:p>
            <a:r>
              <a:rPr lang="ar-IQ" sz="3200" dirty="0"/>
              <a:t>•	عدم القدرة على الاستقرار النفسي.</a:t>
            </a:r>
          </a:p>
          <a:p>
            <a:r>
              <a:rPr lang="ar-IQ" sz="3200" dirty="0"/>
              <a:t>•	الجفاء العاطفي.</a:t>
            </a:r>
          </a:p>
        </p:txBody>
      </p:sp>
    </p:spTree>
    <p:extLst>
      <p:ext uri="{BB962C8B-B14F-4D97-AF65-F5344CB8AC3E}">
        <p14:creationId xmlns="" xmlns:p14="http://schemas.microsoft.com/office/powerpoint/2010/main" val="14400580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عناصر الغيرة </a:t>
            </a:r>
          </a:p>
        </p:txBody>
      </p:sp>
      <p:sp>
        <p:nvSpPr>
          <p:cNvPr id="3" name="مستطيل 2"/>
          <p:cNvSpPr/>
          <p:nvPr/>
        </p:nvSpPr>
        <p:spPr>
          <a:xfrm>
            <a:off x="395536" y="2967335"/>
            <a:ext cx="8352928" cy="1754326"/>
          </a:xfrm>
          <a:prstGeom prst="rect">
            <a:avLst/>
          </a:prstGeom>
        </p:spPr>
        <p:txBody>
          <a:bodyPr wrap="square">
            <a:spAutoFit/>
          </a:bodyPr>
          <a:lstStyle/>
          <a:p>
            <a:r>
              <a:rPr lang="ar-IQ" dirty="0"/>
              <a:t>•	</a:t>
            </a:r>
            <a:r>
              <a:rPr lang="ar-IQ" sz="3600" dirty="0"/>
              <a:t>الشخص الذي يغار ( المرأة).</a:t>
            </a:r>
          </a:p>
          <a:p>
            <a:r>
              <a:rPr lang="ar-IQ" sz="3600" dirty="0"/>
              <a:t>•	الشخص الذي يغار عليه ( الزوج).</a:t>
            </a:r>
          </a:p>
          <a:p>
            <a:r>
              <a:rPr lang="ar-IQ" sz="3600" dirty="0"/>
              <a:t>•	الشخص الذي يغار منه ( كالمرأة الأخرى).</a:t>
            </a:r>
          </a:p>
        </p:txBody>
      </p:sp>
    </p:spTree>
    <p:extLst>
      <p:ext uri="{BB962C8B-B14F-4D97-AF65-F5344CB8AC3E}">
        <p14:creationId xmlns="" xmlns:p14="http://schemas.microsoft.com/office/powerpoint/2010/main" val="14460874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أنواع الغيرة</a:t>
            </a:r>
          </a:p>
        </p:txBody>
      </p:sp>
      <p:sp>
        <p:nvSpPr>
          <p:cNvPr id="3" name="مستطيل 2"/>
          <p:cNvSpPr/>
          <p:nvPr/>
        </p:nvSpPr>
        <p:spPr>
          <a:xfrm>
            <a:off x="251520" y="1997839"/>
            <a:ext cx="8640960" cy="4524315"/>
          </a:xfrm>
          <a:prstGeom prst="rect">
            <a:avLst/>
          </a:prstGeom>
        </p:spPr>
        <p:txBody>
          <a:bodyPr wrap="square">
            <a:spAutoFit/>
          </a:bodyPr>
          <a:lstStyle/>
          <a:p>
            <a:pPr algn="just"/>
            <a:r>
              <a:rPr lang="ar-IQ" dirty="0" smtClean="0"/>
              <a:t>1- </a:t>
            </a:r>
            <a:r>
              <a:rPr lang="ar-IQ" sz="3200" dirty="0" smtClean="0"/>
              <a:t>الغيرة </a:t>
            </a:r>
            <a:r>
              <a:rPr lang="ar-IQ" sz="3200" dirty="0"/>
              <a:t>الطبيعية: هي احد مظاهر الحب والحذر والطبيعة الإنسانية السوية ، فجوهرها الحب الحقيقي ، وهي الم رقيق مستعذب وقلق يبعث على اليقظة والانتباه، ومثير يحرك سكون القلب ويبعث فيه الدفء والحياة، وشعور صحي يدفع إلى الاهتمام من اجل الاحتفاظ بالزوج الحبيب والحب.</a:t>
            </a:r>
          </a:p>
          <a:p>
            <a:pPr algn="just"/>
            <a:r>
              <a:rPr lang="ar-IQ" sz="3200" dirty="0" smtClean="0"/>
              <a:t>2- الغيرة </a:t>
            </a:r>
            <a:r>
              <a:rPr lang="ar-IQ" sz="3200" dirty="0"/>
              <a:t>المشكلة: فتنطوي على الخوف والقلق الشديدين خشية وقوع الخيانة، وترتبط بمشاعر سلبية متعددة ، كالوسواس ، والخوف والقلق ، وتهديد الذات ،وتبدو فيها المبالغة أو تكبير التوافه مثالها ( غيرة المرأة من أقارب الزوج من النساء).</a:t>
            </a:r>
          </a:p>
        </p:txBody>
      </p:sp>
    </p:spTree>
    <p:extLst>
      <p:ext uri="{BB962C8B-B14F-4D97-AF65-F5344CB8AC3E}">
        <p14:creationId xmlns="" xmlns:p14="http://schemas.microsoft.com/office/powerpoint/2010/main" val="1048689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59340"/>
            <a:ext cx="8496944" cy="5016758"/>
          </a:xfrm>
          <a:prstGeom prst="rect">
            <a:avLst/>
          </a:prstGeom>
        </p:spPr>
        <p:txBody>
          <a:bodyPr wrap="square">
            <a:spAutoFit/>
          </a:bodyPr>
          <a:lstStyle/>
          <a:p>
            <a:pPr algn="just"/>
            <a:r>
              <a:rPr lang="ar-IQ" dirty="0" smtClean="0"/>
              <a:t>3- </a:t>
            </a:r>
            <a:r>
              <a:rPr lang="ar-IQ" sz="3200" dirty="0" smtClean="0"/>
              <a:t>الغيرة </a:t>
            </a:r>
            <a:r>
              <a:rPr lang="ar-IQ" sz="3200" dirty="0"/>
              <a:t>المرضية: فهي تعكس مرضاً أكثر من كونه حباً واهتماماً ، جوهرها حب التملك أي الحب الزائف ، والشك هو الأساس في الغيرة المرضية حيث يعتقد المريض أن الخيانة قد وقعت أو في طريقها للوقوع ( أفكار سلبية)، وتتميز الغيرة المرضية بالقسوة والرغبة في تدمير الزوج، وترفض المرأة الاعتراف بسلبيات مركبة الغيرة أو المعاناة الناجمة عنها ، وتحاول الإخفاء لان الإظهار أو الإفصاح عنها يزيد من شعورها بالمهانة والتقصير، فكبت مشاعرها الحقيقية كالحسد ، البغض،الكراهية في بعض الأحيان ، مما قد يعرضها للإصابة ببعض الإمراض النفسية أو الجسمية المزمنة.</a:t>
            </a:r>
          </a:p>
        </p:txBody>
      </p:sp>
    </p:spTree>
    <p:extLst>
      <p:ext uri="{BB962C8B-B14F-4D97-AF65-F5344CB8AC3E}">
        <p14:creationId xmlns="" xmlns:p14="http://schemas.microsoft.com/office/powerpoint/2010/main" val="13240937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967014"/>
          </a:xfrm>
        </p:spPr>
        <p:txBody>
          <a:bodyPr/>
          <a:lstStyle/>
          <a:p>
            <a:r>
              <a:rPr lang="ar-IQ" b="1" dirty="0">
                <a:solidFill>
                  <a:srgbClr val="FFFF00"/>
                </a:solidFill>
              </a:rPr>
              <a:t>العوامل التي تساعد على ظهور الغيرة</a:t>
            </a:r>
          </a:p>
        </p:txBody>
      </p:sp>
      <p:sp>
        <p:nvSpPr>
          <p:cNvPr id="3" name="مستطيل 2"/>
          <p:cNvSpPr/>
          <p:nvPr/>
        </p:nvSpPr>
        <p:spPr>
          <a:xfrm>
            <a:off x="179512" y="1305342"/>
            <a:ext cx="8712968" cy="4832092"/>
          </a:xfrm>
          <a:prstGeom prst="rect">
            <a:avLst/>
          </a:prstGeom>
        </p:spPr>
        <p:txBody>
          <a:bodyPr wrap="square">
            <a:spAutoFit/>
          </a:bodyPr>
          <a:lstStyle/>
          <a:p>
            <a:pPr algn="just"/>
            <a:r>
              <a:rPr lang="ar-IQ" sz="2800" dirty="0" smtClean="0"/>
              <a:t>1- الظروف </a:t>
            </a:r>
            <a:r>
              <a:rPr lang="ar-IQ" sz="2800" dirty="0"/>
              <a:t>الشخصية لأحد الزوجين أو كلاهما: ترتبط بظروف التنشئة الاجتماعية ، الخبرات القاسية في مرحلة الطفولة، الإحباط والقلق، ضعف الثقة بالنفس ،كذلك التفاوت بين الرغبة والواقع ، بين النزعة إلى التملك المطلق وما يهدد هذه النزعة ، وبين ما نسميه بالشرهة الوجدانية،أو قد يرتبط بوجود قصور جسمي وعاهات وعدم التوافق معها، وعدم العدل من قبل الشريك ، أو انه ليس أهلا للثقة التامة، أو الفروق الشكلية والثقافية الكبيرة بين الزوجين كأن يكون الزوج وسيماً أو ذا ملامح جميلة أجمل من الزوجة.</a:t>
            </a:r>
          </a:p>
          <a:p>
            <a:pPr algn="just"/>
            <a:r>
              <a:rPr lang="ar-IQ" sz="2800" dirty="0" smtClean="0"/>
              <a:t>2- الظروف </a:t>
            </a:r>
            <a:r>
              <a:rPr lang="ar-IQ" sz="2800" dirty="0"/>
              <a:t>البيئية والاجتماعية (كظروف عمل الزوج أو الغياب والسفر المستمر، أو مركز الشخص الاجتماعي).</a:t>
            </a:r>
          </a:p>
          <a:p>
            <a:pPr algn="just"/>
            <a:r>
              <a:rPr lang="ar-IQ" sz="2800" dirty="0" smtClean="0"/>
              <a:t>3- وجود </a:t>
            </a:r>
            <a:r>
              <a:rPr lang="ar-IQ" sz="2800" dirty="0"/>
              <a:t>منافس قوي التأثير يسعى للفوز أو السيطرة( كأن تخبر الزوجة من وجود سكرتيرة أجمل منها ، أو وجود زوجة ثانية). </a:t>
            </a:r>
          </a:p>
        </p:txBody>
      </p:sp>
    </p:spTree>
    <p:extLst>
      <p:ext uri="{BB962C8B-B14F-4D97-AF65-F5344CB8AC3E}">
        <p14:creationId xmlns="" xmlns:p14="http://schemas.microsoft.com/office/powerpoint/2010/main" val="5047858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967014"/>
          </a:xfrm>
        </p:spPr>
        <p:txBody>
          <a:bodyPr/>
          <a:lstStyle/>
          <a:p>
            <a:r>
              <a:rPr lang="ar-IQ" b="1" dirty="0">
                <a:solidFill>
                  <a:srgbClr val="FFFF00"/>
                </a:solidFill>
              </a:rPr>
              <a:t>أسباب الغيرة </a:t>
            </a:r>
          </a:p>
        </p:txBody>
      </p:sp>
      <p:sp>
        <p:nvSpPr>
          <p:cNvPr id="3" name="مستطيل 2"/>
          <p:cNvSpPr/>
          <p:nvPr/>
        </p:nvSpPr>
        <p:spPr>
          <a:xfrm>
            <a:off x="251520" y="1305342"/>
            <a:ext cx="8640960" cy="5016758"/>
          </a:xfrm>
          <a:prstGeom prst="rect">
            <a:avLst/>
          </a:prstGeom>
        </p:spPr>
        <p:txBody>
          <a:bodyPr wrap="square">
            <a:spAutoFit/>
          </a:bodyPr>
          <a:lstStyle/>
          <a:p>
            <a:pPr algn="just"/>
            <a:r>
              <a:rPr lang="ar-IQ" dirty="0" smtClean="0"/>
              <a:t>1- </a:t>
            </a:r>
            <a:r>
              <a:rPr lang="ar-IQ" sz="3200" dirty="0" smtClean="0"/>
              <a:t>عمل </a:t>
            </a:r>
            <a:r>
              <a:rPr lang="ar-IQ" sz="3200" dirty="0"/>
              <a:t>الزوج في أماكن أو أجهزة لها علاقة بالمجال النسائي أو النسائي والرجالي معاً (كالتدريس في الجامعة ، أو الطب أو الصحافة أو المحاماة أو المستشفيات...الخ).</a:t>
            </a:r>
          </a:p>
          <a:p>
            <a:pPr algn="just"/>
            <a:r>
              <a:rPr lang="ar-IQ" sz="3200" dirty="0" smtClean="0"/>
              <a:t>2- عدم </a:t>
            </a:r>
            <a:r>
              <a:rPr lang="ar-IQ" sz="3200" dirty="0"/>
              <a:t>اهتمام الزوج بزوجته وكثرة خروجه من المنزل.</a:t>
            </a:r>
          </a:p>
          <a:p>
            <a:pPr algn="just"/>
            <a:r>
              <a:rPr lang="ar-IQ" sz="3200" dirty="0" smtClean="0"/>
              <a:t>3- عدم </a:t>
            </a:r>
            <a:r>
              <a:rPr lang="ar-IQ" sz="3200" dirty="0"/>
              <a:t>إطراء الزوج لزوجته أو ألاهتمامه بمشاعرها وضعف اهتمامه العاطفي.</a:t>
            </a:r>
          </a:p>
          <a:p>
            <a:pPr algn="just"/>
            <a:r>
              <a:rPr lang="ar-IQ" sz="3200" dirty="0" smtClean="0"/>
              <a:t>4- انشغال </a:t>
            </a:r>
            <a:r>
              <a:rPr lang="ar-IQ" sz="3200" dirty="0"/>
              <a:t>الزوج المستمر بأمور خارج الأسرة، وعدم السؤال ولو عبر الهاتف عن الزوجة أو عن أحوال الأسرة.</a:t>
            </a:r>
          </a:p>
          <a:p>
            <a:pPr algn="just"/>
            <a:r>
              <a:rPr lang="ar-IQ" sz="3200" dirty="0" smtClean="0"/>
              <a:t>5- كثرة </a:t>
            </a:r>
            <a:r>
              <a:rPr lang="ar-IQ" sz="3200" dirty="0"/>
              <a:t>حديث الزوج عن النساء الأخريات أو الزواج المتعدد.</a:t>
            </a:r>
          </a:p>
          <a:p>
            <a:pPr algn="just"/>
            <a:r>
              <a:rPr lang="ar-IQ" sz="3200" dirty="0" smtClean="0"/>
              <a:t>6- كثرة </a:t>
            </a:r>
            <a:r>
              <a:rPr lang="ar-IQ" sz="3200" dirty="0"/>
              <a:t>انتقاد الزوج  لزوجته، وإظهار سلبياتها أو عيوبها.</a:t>
            </a:r>
          </a:p>
        </p:txBody>
      </p:sp>
    </p:spTree>
    <p:extLst>
      <p:ext uri="{BB962C8B-B14F-4D97-AF65-F5344CB8AC3E}">
        <p14:creationId xmlns="" xmlns:p14="http://schemas.microsoft.com/office/powerpoint/2010/main" val="10898517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714408"/>
          </a:xfrm>
        </p:spPr>
        <p:txBody>
          <a:bodyPr>
            <a:normAutofit fontScale="90000"/>
          </a:bodyPr>
          <a:lstStyle/>
          <a:p>
            <a:r>
              <a:rPr lang="ar-IQ" b="1" dirty="0">
                <a:solidFill>
                  <a:srgbClr val="FFFF00"/>
                </a:solidFill>
              </a:rPr>
              <a:t>خصائص المرأة المصابة بالغيرة المرضية </a:t>
            </a:r>
          </a:p>
        </p:txBody>
      </p:sp>
      <p:sp>
        <p:nvSpPr>
          <p:cNvPr id="3" name="مستطيل 2"/>
          <p:cNvSpPr/>
          <p:nvPr/>
        </p:nvSpPr>
        <p:spPr>
          <a:xfrm>
            <a:off x="251520" y="883863"/>
            <a:ext cx="8640960" cy="5262979"/>
          </a:xfrm>
          <a:prstGeom prst="rect">
            <a:avLst/>
          </a:prstGeom>
        </p:spPr>
        <p:txBody>
          <a:bodyPr wrap="square">
            <a:spAutoFit/>
          </a:bodyPr>
          <a:lstStyle/>
          <a:p>
            <a:pPr algn="just"/>
            <a:r>
              <a:rPr lang="ar-IQ" dirty="0" smtClean="0"/>
              <a:t>1- </a:t>
            </a:r>
            <a:r>
              <a:rPr lang="ar-IQ" sz="2800" dirty="0" smtClean="0"/>
              <a:t>الشعور </a:t>
            </a:r>
            <a:r>
              <a:rPr lang="ar-IQ" sz="2800" dirty="0"/>
              <a:t>بالنقص: المرأة التي لديها الغيرة المرضية ينتابها الشعور بالنقص والعدوانية، والشعور بالنقص ، وجذور المشكلة تعود إلى مرحلة الطفولة حيث كانت تعاني من الإهمال والنبذ والإنكار، وتكون المرأة في هذه الحالة حساسة لنبرات الصوت وتعبيرات الوجه الدالة على الحب والاهتمام أو الرفض أو عدم </a:t>
            </a:r>
            <a:r>
              <a:rPr lang="ar-IQ" sz="2800" dirty="0" smtClean="0"/>
              <a:t>الاهتمام</a:t>
            </a:r>
            <a:r>
              <a:rPr lang="ar-IQ" sz="2800" dirty="0"/>
              <a:t>.</a:t>
            </a:r>
          </a:p>
          <a:p>
            <a:pPr algn="just"/>
            <a:r>
              <a:rPr lang="ar-IQ" sz="2800" dirty="0" smtClean="0"/>
              <a:t>2- حب </a:t>
            </a:r>
            <a:r>
              <a:rPr lang="ar-IQ" sz="2800" dirty="0"/>
              <a:t>السيطرة: تكون عادة كثيرة الصراخ بصوت مرتفع ولا تتورع عن الحديث بلا خجل وبلا حياء في أكثر الموضوعات حساسية، وإذا شعرت بإهمال زوجها إثناء الحوار فأنها تندفع في ثورة حادة ، وهي غير مرنة ولا تعطي فرصة لأي </a:t>
            </a:r>
            <a:r>
              <a:rPr lang="ar-IQ" sz="2800" dirty="0" smtClean="0"/>
              <a:t>نقاش.</a:t>
            </a:r>
            <a:endParaRPr lang="ar-IQ" sz="2800" dirty="0"/>
          </a:p>
          <a:p>
            <a:pPr algn="just"/>
            <a:r>
              <a:rPr lang="ar-IQ" sz="2800" dirty="0" smtClean="0"/>
              <a:t>3- الأنانية</a:t>
            </a:r>
            <a:r>
              <a:rPr lang="ar-IQ" sz="2800" dirty="0"/>
              <a:t>: هذه صفة أساسية في كل امرأة غيور ، والأنانية لا تعني الاهتمام بالذات ، كما في المرأة الطبيعية ، ولكن المرأة هنا تريد كل شيء لنفسها متجاهلة رغبات الآخرين واحتياجاتهم ، </a:t>
            </a:r>
            <a:r>
              <a:rPr lang="ar-IQ" sz="2800" dirty="0" smtClean="0"/>
              <a:t> </a:t>
            </a:r>
            <a:endParaRPr lang="ar-IQ" sz="2800" dirty="0"/>
          </a:p>
        </p:txBody>
      </p:sp>
    </p:spTree>
    <p:extLst>
      <p:ext uri="{BB962C8B-B14F-4D97-AF65-F5344CB8AC3E}">
        <p14:creationId xmlns="" xmlns:p14="http://schemas.microsoft.com/office/powerpoint/2010/main" val="15488355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8847"/>
            <a:ext cx="8640960" cy="6555641"/>
          </a:xfrm>
          <a:prstGeom prst="rect">
            <a:avLst/>
          </a:prstGeom>
        </p:spPr>
        <p:txBody>
          <a:bodyPr wrap="square">
            <a:spAutoFit/>
          </a:bodyPr>
          <a:lstStyle/>
          <a:p>
            <a:pPr algn="just"/>
            <a:r>
              <a:rPr lang="ar-IQ" dirty="0" smtClean="0"/>
              <a:t>4- </a:t>
            </a:r>
            <a:r>
              <a:rPr lang="ar-IQ" sz="2800" dirty="0" smtClean="0"/>
              <a:t>الخوف</a:t>
            </a:r>
            <a:r>
              <a:rPr lang="ar-IQ" sz="2800" dirty="0"/>
              <a:t>: يسيطر عليها الخوف بشكل عام ، ويكاد أن يكون مثل خوف الأطفال، فهي تخاف من الأشياء البسيطة لا يخاف منها أي إنسان طبيعي، وتؤثر عليها ابسط الأشياء، وهي تخاف من كل إنسانة ( أمها، شقيقتها، ابنتها، الخادمة،والمرأة العجوز</a:t>
            </a:r>
            <a:r>
              <a:rPr lang="ar-IQ" sz="2800" dirty="0" smtClean="0"/>
              <a:t>).</a:t>
            </a:r>
            <a:endParaRPr lang="ar-IQ" sz="2800" dirty="0"/>
          </a:p>
          <a:p>
            <a:pPr algn="just"/>
            <a:r>
              <a:rPr lang="ar-IQ" sz="2800" dirty="0" smtClean="0"/>
              <a:t>5- الشعور </a:t>
            </a:r>
            <a:r>
              <a:rPr lang="ar-IQ" sz="2800" dirty="0"/>
              <a:t>بالاضطهاد: وهو شعور سيئ يدفع بالحزن إلى نفسها ويجعلها في حالة دائمة من الضيق والسخط وتسأل لماذا يهاجمني الناس؟ ولماذا يتربصون بي؟ ولماذا يريدون أن يحطموا </a:t>
            </a:r>
            <a:r>
              <a:rPr lang="ar-IQ" sz="2800" dirty="0" smtClean="0"/>
              <a:t>سعاتي.</a:t>
            </a:r>
            <a:endParaRPr lang="ar-IQ" sz="2800" dirty="0"/>
          </a:p>
          <a:p>
            <a:pPr algn="just"/>
            <a:r>
              <a:rPr lang="ar-IQ" sz="2800" dirty="0" smtClean="0"/>
              <a:t>6- هزيمة </a:t>
            </a:r>
            <a:r>
              <a:rPr lang="ar-IQ" sz="2800" dirty="0"/>
              <a:t>الذات: الإنسانة الغيورة لا بصيرة لها ، فبالرغم من أنها تكون في الغالب لامعة الذهن وذكية وناجحة ، ولكن حينما يتعلق الأمر بالإنسان الذي تحبه ولا سيما الزوج فأنها تبدو وكأنها متخلفة عقلياً، كل سلوكها يتميز بإيذاء نفسها وترتكب حماقات كثيرة من اجل أن تجرحه وتضايقه.</a:t>
            </a:r>
          </a:p>
          <a:p>
            <a:pPr algn="just"/>
            <a:r>
              <a:rPr lang="ar-IQ" sz="2800" dirty="0" smtClean="0"/>
              <a:t>7- عدم </a:t>
            </a:r>
            <a:r>
              <a:rPr lang="ar-IQ" sz="2800" dirty="0"/>
              <a:t>تحمل المسؤولية: وهي أحدى الصفات البارزة في شخصية الزوجة ، فهي ترفض تحمل مسؤولية غيرتها ، بل تلقي ألوم على زوجها وعلى الآخرين الذين ساهموا في تعاستها، وهي تعتقد إن زوجها هو السبب في الاضطراب النفسي الذي تعاني </a:t>
            </a:r>
            <a:r>
              <a:rPr lang="ar-IQ" sz="2800" dirty="0" smtClean="0"/>
              <a:t>منه</a:t>
            </a:r>
            <a:r>
              <a:rPr lang="ar-IQ" sz="2800" dirty="0"/>
              <a:t>.</a:t>
            </a:r>
          </a:p>
        </p:txBody>
      </p:sp>
    </p:spTree>
    <p:extLst>
      <p:ext uri="{BB962C8B-B14F-4D97-AF65-F5344CB8AC3E}">
        <p14:creationId xmlns="" xmlns:p14="http://schemas.microsoft.com/office/powerpoint/2010/main" val="359857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FF00"/>
                </a:solidFill>
              </a:rPr>
              <a:t>أنواع العنف </a:t>
            </a:r>
            <a:r>
              <a:rPr lang="ar-IQ" b="1" dirty="0" smtClean="0">
                <a:solidFill>
                  <a:srgbClr val="FFFF00"/>
                </a:solidFill>
              </a:rPr>
              <a:t>الاسري</a:t>
            </a:r>
            <a:endParaRPr lang="ar-IQ" b="1" dirty="0">
              <a:solidFill>
                <a:srgbClr val="FFFF00"/>
              </a:solidFill>
            </a:endParaRPr>
          </a:p>
        </p:txBody>
      </p:sp>
      <p:sp>
        <p:nvSpPr>
          <p:cNvPr id="3" name="مستطيل 2"/>
          <p:cNvSpPr/>
          <p:nvPr/>
        </p:nvSpPr>
        <p:spPr>
          <a:xfrm>
            <a:off x="179512" y="1412776"/>
            <a:ext cx="8784976" cy="5632311"/>
          </a:xfrm>
          <a:prstGeom prst="rect">
            <a:avLst/>
          </a:prstGeom>
        </p:spPr>
        <p:txBody>
          <a:bodyPr wrap="square">
            <a:spAutoFit/>
          </a:bodyPr>
          <a:lstStyle/>
          <a:p>
            <a:pPr algn="just"/>
            <a:r>
              <a:rPr lang="ar-IQ" dirty="0" smtClean="0"/>
              <a:t>1- </a:t>
            </a:r>
            <a:r>
              <a:rPr lang="ar-IQ" sz="3600" dirty="0" smtClean="0">
                <a:cs typeface="+mj-cs"/>
              </a:rPr>
              <a:t>العنف </a:t>
            </a:r>
            <a:r>
              <a:rPr lang="ar-IQ" sz="3600" dirty="0">
                <a:cs typeface="+mj-cs"/>
              </a:rPr>
              <a:t>الجسدي: وهو أي سلوك يصدر عن الزوج يؤدي إلى إيذاء الزوجة جسدياً ، ويتراوح ما بين الإيذاء الخفيف والمتوسط والشديد، يتمثل في الإساءة أو الأذى الموجه للجسم مثل ( اللكم ، الصفح، الرفس،العض ،كسر العظام ، أو الرمي بالأجسام الصلبة ، أو الماء الساخن ، وكذلك الحرمان من الطعام والشرب والنوم.</a:t>
            </a:r>
          </a:p>
          <a:p>
            <a:pPr algn="just"/>
            <a:r>
              <a:rPr lang="ar-IQ" sz="3600" dirty="0" smtClean="0">
                <a:cs typeface="+mj-cs"/>
              </a:rPr>
              <a:t>2- العنف </a:t>
            </a:r>
            <a:r>
              <a:rPr lang="ar-IQ" sz="3600" dirty="0">
                <a:cs typeface="+mj-cs"/>
              </a:rPr>
              <a:t>النفسي</a:t>
            </a:r>
            <a:r>
              <a:rPr lang="ar-IQ" sz="3600" dirty="0" smtClean="0">
                <a:cs typeface="+mj-cs"/>
              </a:rPr>
              <a:t>: وهو </a:t>
            </a:r>
            <a:r>
              <a:rPr lang="ar-IQ" sz="3600" dirty="0">
                <a:cs typeface="+mj-cs"/>
              </a:rPr>
              <a:t>أي سلوك يصدر من الزوج يؤدي إلى إيذاء الزوجة نفسياً </a:t>
            </a:r>
            <a:r>
              <a:rPr lang="ar-IQ" sz="3600" dirty="0" smtClean="0">
                <a:cs typeface="+mj-cs"/>
              </a:rPr>
              <a:t>وتتمثل </a:t>
            </a:r>
            <a:r>
              <a:rPr lang="ar-IQ" sz="3600" dirty="0">
                <a:cs typeface="+mj-cs"/>
              </a:rPr>
              <a:t>بالاهانة</a:t>
            </a:r>
            <a:r>
              <a:rPr lang="ar-IQ" sz="3600" dirty="0" smtClean="0">
                <a:cs typeface="+mj-cs"/>
              </a:rPr>
              <a:t>، والحط </a:t>
            </a:r>
            <a:r>
              <a:rPr lang="ar-IQ" sz="3600" dirty="0">
                <a:cs typeface="+mj-cs"/>
              </a:rPr>
              <a:t>من قيمتها </a:t>
            </a:r>
            <a:r>
              <a:rPr lang="ar-IQ" sz="3600" dirty="0" smtClean="0">
                <a:cs typeface="+mj-cs"/>
              </a:rPr>
              <a:t>وإشعارها بالخجل ، </a:t>
            </a:r>
            <a:r>
              <a:rPr lang="ar-IQ" sz="3600" dirty="0">
                <a:cs typeface="+mj-cs"/>
              </a:rPr>
              <a:t>الهجر</a:t>
            </a:r>
            <a:r>
              <a:rPr lang="ar-IQ" sz="3600" dirty="0" smtClean="0">
                <a:cs typeface="+mj-cs"/>
              </a:rPr>
              <a:t>، الإهمال ، التهديد التهميش ،</a:t>
            </a:r>
            <a:r>
              <a:rPr lang="ar-IQ" sz="3600" dirty="0">
                <a:cs typeface="+mj-cs"/>
              </a:rPr>
              <a:t>الإحباط ،الحرمان من إكمال التعليم.</a:t>
            </a:r>
          </a:p>
        </p:txBody>
      </p:sp>
    </p:spTree>
    <p:extLst>
      <p:ext uri="{BB962C8B-B14F-4D97-AF65-F5344CB8AC3E}">
        <p14:creationId xmlns="" xmlns:p14="http://schemas.microsoft.com/office/powerpoint/2010/main" val="28367545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858424"/>
          </a:xfrm>
        </p:spPr>
        <p:txBody>
          <a:bodyPr/>
          <a:lstStyle/>
          <a:p>
            <a:r>
              <a:rPr lang="ar-IQ" b="1" dirty="0">
                <a:solidFill>
                  <a:srgbClr val="FFFF00"/>
                </a:solidFill>
              </a:rPr>
              <a:t>مظاهر الغيرة المرضية للمرأة</a:t>
            </a:r>
          </a:p>
        </p:txBody>
      </p:sp>
      <p:sp>
        <p:nvSpPr>
          <p:cNvPr id="3" name="مستطيل 2"/>
          <p:cNvSpPr/>
          <p:nvPr/>
        </p:nvSpPr>
        <p:spPr>
          <a:xfrm>
            <a:off x="251520" y="1028343"/>
            <a:ext cx="8640960" cy="6124754"/>
          </a:xfrm>
          <a:prstGeom prst="rect">
            <a:avLst/>
          </a:prstGeom>
        </p:spPr>
        <p:txBody>
          <a:bodyPr wrap="square">
            <a:spAutoFit/>
          </a:bodyPr>
          <a:lstStyle/>
          <a:p>
            <a:pPr algn="just"/>
            <a:r>
              <a:rPr lang="ar-IQ" dirty="0" smtClean="0"/>
              <a:t>1- </a:t>
            </a:r>
            <a:r>
              <a:rPr lang="ar-IQ" sz="2800" dirty="0" smtClean="0"/>
              <a:t>كراهية </a:t>
            </a:r>
            <a:r>
              <a:rPr lang="ar-IQ" sz="2800" dirty="0"/>
              <a:t>حب الزوج لأي امرأة أخرى حتى لو كانت أمه أو أخواته، وغضبها عند امتداحه لهن.</a:t>
            </a:r>
          </a:p>
          <a:p>
            <a:pPr algn="just"/>
            <a:r>
              <a:rPr lang="ar-IQ" sz="2800" dirty="0" smtClean="0"/>
              <a:t>2- الاضطرابات </a:t>
            </a:r>
            <a:r>
              <a:rPr lang="ar-IQ" sz="2800" dirty="0"/>
              <a:t>المزاجية وتوجيه الاتهامات المتوالية للزوج،وقد تستمر الزوجة، وقد تتراجع عن اتهاماتها فترة، وقد تعود أليها، وهي متأرجحة بين الصمت المؤلم القصير والاتهام المشين غير المنطقي عادة.</a:t>
            </a:r>
          </a:p>
          <a:p>
            <a:pPr algn="just"/>
            <a:r>
              <a:rPr lang="ar-IQ" sz="2800" dirty="0" smtClean="0"/>
              <a:t>3- الشك </a:t>
            </a:r>
            <a:r>
              <a:rPr lang="ar-IQ" sz="2800" dirty="0"/>
              <a:t>قي نوايا الآخرين والسعي إلى الحذر منهم.</a:t>
            </a:r>
          </a:p>
          <a:p>
            <a:pPr algn="just"/>
            <a:r>
              <a:rPr lang="ar-IQ" sz="2800" dirty="0" smtClean="0"/>
              <a:t>4- البحث </a:t>
            </a:r>
            <a:r>
              <a:rPr lang="ar-IQ" sz="2800" dirty="0"/>
              <a:t>والتفتيش المستمر في أغراض وحاجيات الزوج الخاصة (المحفظة، والملفات، والموبايل، والحساب الخاص على مواقع التواصل الاجتماعي ،....الخ).</a:t>
            </a:r>
          </a:p>
          <a:p>
            <a:pPr algn="just"/>
            <a:r>
              <a:rPr lang="ar-IQ" sz="2800" dirty="0" smtClean="0"/>
              <a:t>5- إرسال </a:t>
            </a:r>
            <a:r>
              <a:rPr lang="ar-IQ" sz="2800" dirty="0"/>
              <a:t>الأخريات لمهاتفة الزوج بين فترة وأخرى بقصد التأكد من مدى استرساله معهن.</a:t>
            </a:r>
          </a:p>
          <a:p>
            <a:pPr algn="just"/>
            <a:r>
              <a:rPr lang="ar-IQ" sz="2800" dirty="0" smtClean="0"/>
              <a:t>6- التجسس </a:t>
            </a:r>
            <a:r>
              <a:rPr lang="ar-IQ" sz="2800" dirty="0"/>
              <a:t>على مكالمات الزوج.</a:t>
            </a:r>
          </a:p>
          <a:p>
            <a:pPr algn="just"/>
            <a:r>
              <a:rPr lang="ar-IQ" sz="2800" dirty="0" smtClean="0"/>
              <a:t>7- إحراج </a:t>
            </a:r>
            <a:r>
              <a:rPr lang="ar-IQ" sz="2800" dirty="0"/>
              <a:t>الزوج في أماكن عمله بكثرة الاتصالات أو السؤال عنه.</a:t>
            </a:r>
          </a:p>
          <a:p>
            <a:pPr algn="just"/>
            <a:r>
              <a:rPr lang="ar-IQ" sz="2800" dirty="0" smtClean="0"/>
              <a:t>8- أثارة </a:t>
            </a:r>
            <a:r>
              <a:rPr lang="ar-IQ" sz="2800" dirty="0"/>
              <a:t>المشكلات الدائمة والتحقيق المستمر مع الزوج.</a:t>
            </a:r>
          </a:p>
        </p:txBody>
      </p:sp>
    </p:spTree>
    <p:extLst>
      <p:ext uri="{BB962C8B-B14F-4D97-AF65-F5344CB8AC3E}">
        <p14:creationId xmlns="" xmlns:p14="http://schemas.microsoft.com/office/powerpoint/2010/main" val="26889378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268760"/>
            <a:ext cx="8640960" cy="5262979"/>
          </a:xfrm>
          <a:prstGeom prst="rect">
            <a:avLst/>
          </a:prstGeom>
        </p:spPr>
        <p:txBody>
          <a:bodyPr wrap="square">
            <a:spAutoFit/>
          </a:bodyPr>
          <a:lstStyle/>
          <a:p>
            <a:r>
              <a:rPr lang="ar-IQ" dirty="0" smtClean="0"/>
              <a:t>9- </a:t>
            </a:r>
            <a:r>
              <a:rPr lang="ar-IQ" sz="2800" dirty="0" smtClean="0"/>
              <a:t>تصبح </a:t>
            </a:r>
            <a:r>
              <a:rPr lang="ar-IQ" sz="2800" dirty="0"/>
              <a:t>الزوجة كالقاضي مع الزوج تحاكمه وتلاحقه بالأسئلة وباستمرار أين كنت؟ ماذا فعلت؟ لماذا تأخرت؟.</a:t>
            </a:r>
          </a:p>
          <a:p>
            <a:r>
              <a:rPr lang="ar-IQ" sz="2800" dirty="0" smtClean="0"/>
              <a:t>10- تعكير </a:t>
            </a:r>
            <a:r>
              <a:rPr lang="ar-IQ" sz="2800" dirty="0"/>
              <a:t>جو المنزل واضطرابه باستمرار لوجود زوجة غيورة.</a:t>
            </a:r>
          </a:p>
          <a:p>
            <a:r>
              <a:rPr lang="ar-IQ" sz="2800" dirty="0" smtClean="0"/>
              <a:t>11- الشعور </a:t>
            </a:r>
            <a:r>
              <a:rPr lang="ar-IQ" sz="2800" dirty="0"/>
              <a:t>بالاضطراب النفسي وعدم الاستقرار، ومشاعر القلق والشك والعدوان والكآبة النفسية.</a:t>
            </a:r>
          </a:p>
          <a:p>
            <a:r>
              <a:rPr lang="ar-IQ" sz="2800" dirty="0" smtClean="0"/>
              <a:t>12- نعت </a:t>
            </a:r>
            <a:r>
              <a:rPr lang="ar-IQ" sz="2800" dirty="0"/>
              <a:t>الزوج بالتقصير في الجوانب المختلفة الأخرى، وإبراز عيوبه وموجهته بها، أو تشويه صورته أمام الآخرين، وإمام الأبناء.</a:t>
            </a:r>
          </a:p>
          <a:p>
            <a:r>
              <a:rPr lang="ar-IQ" sz="2800" dirty="0" smtClean="0"/>
              <a:t>13- مراقبة </a:t>
            </a:r>
            <a:r>
              <a:rPr lang="ar-IQ" sz="2800" dirty="0"/>
              <a:t>الزوجة لنظرات الزوج وأفعاله في الأماكن العامة أو حتى إذ جلسا أمام التلفاز.</a:t>
            </a:r>
          </a:p>
          <a:p>
            <a:r>
              <a:rPr lang="ar-IQ" sz="2800" dirty="0" smtClean="0"/>
              <a:t>14- تمارض </a:t>
            </a:r>
            <a:r>
              <a:rPr lang="ar-IQ" sz="2800" dirty="0"/>
              <a:t>الزوجة وباستمرار لإثارة اهتمام الزوج ومحاولة جذبه.</a:t>
            </a:r>
          </a:p>
          <a:p>
            <a:r>
              <a:rPr lang="ar-IQ" sz="2800" dirty="0" smtClean="0"/>
              <a:t>15- تولد </a:t>
            </a:r>
            <a:r>
              <a:rPr lang="ar-IQ" sz="2800" dirty="0"/>
              <a:t>حياة زوجية مليئة بالمشاحنات والخلافات الزوجية الناتجة من أفكار سلبية ليس لها أساس من المنطق أو الواقع.</a:t>
            </a:r>
          </a:p>
        </p:txBody>
      </p:sp>
    </p:spTree>
    <p:extLst>
      <p:ext uri="{BB962C8B-B14F-4D97-AF65-F5344CB8AC3E}">
        <p14:creationId xmlns="" xmlns:p14="http://schemas.microsoft.com/office/powerpoint/2010/main" val="344663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8328"/>
            <a:ext cx="8229600" cy="828515"/>
          </a:xfrm>
        </p:spPr>
        <p:txBody>
          <a:bodyPr>
            <a:normAutofit fontScale="90000"/>
          </a:bodyPr>
          <a:lstStyle/>
          <a:p>
            <a:r>
              <a:rPr lang="ar-IQ" b="1" dirty="0">
                <a:solidFill>
                  <a:srgbClr val="FFFF00"/>
                </a:solidFill>
              </a:rPr>
              <a:t>دور المرشد الأسري والباحث الاجتماعي في التعامل مع المشكلة</a:t>
            </a:r>
          </a:p>
        </p:txBody>
      </p:sp>
      <p:sp>
        <p:nvSpPr>
          <p:cNvPr id="3" name="مستطيل 2"/>
          <p:cNvSpPr/>
          <p:nvPr/>
        </p:nvSpPr>
        <p:spPr>
          <a:xfrm>
            <a:off x="251520" y="1166843"/>
            <a:ext cx="8640960" cy="5262979"/>
          </a:xfrm>
          <a:prstGeom prst="rect">
            <a:avLst/>
          </a:prstGeom>
        </p:spPr>
        <p:txBody>
          <a:bodyPr wrap="square">
            <a:spAutoFit/>
          </a:bodyPr>
          <a:lstStyle/>
          <a:p>
            <a:pPr algn="just"/>
            <a:r>
              <a:rPr lang="ar-IQ" sz="2800" dirty="0"/>
              <a:t>ويمكن أن نصور ذلك بالتالي: ( أفكار متباينة (تؤدي إلى ) مشاعر نفور (تؤدي إلى) سلوكيات غير مرغوب فيها (تفسير أصحاب الاتجاه المعرفي).</a:t>
            </a:r>
          </a:p>
          <a:p>
            <a:pPr algn="just"/>
            <a:r>
              <a:rPr lang="ar-IQ" sz="2800" dirty="0"/>
              <a:t>وهنا يأتي دورنا في مساعدة الزوجين في التغلب على هذه المشكلات الزوجية ومحاولة أيجاد تفاهم بين الطرفين يؤدي إلى استمرار الحياة الزوجية  بأقل الإضرار النفسية والجسمية ، وكما يلي:</a:t>
            </a:r>
          </a:p>
          <a:p>
            <a:pPr algn="just"/>
            <a:r>
              <a:rPr lang="ar-IQ" sz="2800" dirty="0" smtClean="0"/>
              <a:t>1- الاستماع </a:t>
            </a:r>
            <a:r>
              <a:rPr lang="ar-IQ" sz="2800" dirty="0"/>
              <a:t>والإنصات المهني: أي أن يركز المرشد كل مشاعره وعواطفه إثناء الاستماع للزوجة على المشكلة لأنها فقد الثقة بالآخرين، فلا بد أن يشعرها بأنه متعاطف معها، ليكسب ثقتها وهذا ما يساعدها في سرد كل الحقائق التي لديها.</a:t>
            </a:r>
          </a:p>
          <a:p>
            <a:pPr algn="just"/>
            <a:r>
              <a:rPr lang="ar-IQ" sz="2800" dirty="0" smtClean="0"/>
              <a:t>2- جمع </a:t>
            </a:r>
            <a:r>
              <a:rPr lang="ar-IQ" sz="2800" dirty="0"/>
              <a:t>المعلومات التي تساعده على التأكيد من أن هناك مشكلة بالفعل، أي هل هناك امرأة أخرى في حياة الرجل أم هي مجرد أفكار سلبية؟ أو هي أوهام ووساوس شيطانية؟.</a:t>
            </a:r>
          </a:p>
        </p:txBody>
      </p:sp>
    </p:spTree>
    <p:extLst>
      <p:ext uri="{BB962C8B-B14F-4D97-AF65-F5344CB8AC3E}">
        <p14:creationId xmlns="" xmlns:p14="http://schemas.microsoft.com/office/powerpoint/2010/main" val="589015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89844"/>
            <a:ext cx="8640960" cy="6124754"/>
          </a:xfrm>
          <a:prstGeom prst="rect">
            <a:avLst/>
          </a:prstGeom>
        </p:spPr>
        <p:txBody>
          <a:bodyPr wrap="square">
            <a:spAutoFit/>
          </a:bodyPr>
          <a:lstStyle/>
          <a:p>
            <a:pPr algn="just"/>
            <a:r>
              <a:rPr lang="ar-IQ" sz="2800" b="1" dirty="0">
                <a:solidFill>
                  <a:srgbClr val="FFFF00"/>
                </a:solidFill>
              </a:rPr>
              <a:t>فنحن  كمرشدين والباحثين  لدينا مساران أيهما نختار لنبدأ الإرشاد؟.</a:t>
            </a:r>
          </a:p>
          <a:p>
            <a:pPr algn="just"/>
            <a:r>
              <a:rPr lang="ar-IQ" sz="2800" dirty="0"/>
              <a:t>• هل الزوجة فعلاً تغار على الزوج له سلوكيات سلبية بالفعل؟ تكون المشكلة خيانة أي أن غيرتها في محلها، وليست غيرة مرضية ، أن ثبتت حالة الخيانة ، وعليه فإننا نسلك مسار إرشاد حالات الخيانة ، لان الإضرار سوف تختلف.</a:t>
            </a:r>
          </a:p>
          <a:p>
            <a:pPr algn="just"/>
            <a:r>
              <a:rPr lang="ar-IQ" sz="2800" dirty="0"/>
              <a:t>• المسار الثاني وفيه علينا التأكد هل هي مجرد غيرة لا دليل عليها من الصحة من الواقع ، لذلك علينا تحديد المشكلة ، لان تحديد المشكلة سوف يساعدنا في تقرير وسلوك المسار الإرشادي المناسب، وبالتالي فأنه سوف يحقق على خير  وجه ما نسعى أليه.</a:t>
            </a:r>
          </a:p>
          <a:p>
            <a:pPr algn="just"/>
            <a:r>
              <a:rPr lang="ar-IQ" sz="2800" dirty="0" smtClean="0"/>
              <a:t>3- يقوم </a:t>
            </a:r>
            <a:r>
              <a:rPr lang="ar-IQ" sz="2800" dirty="0"/>
              <a:t>المرشد بجمع كل متعلقات الحالة ما أمكنه ذلك، فإذا تأكد من وجود (إعراض أكتابية) فانه يتعامل مع إعراض الاكتئاب من خلال جمع الأفكار السلبية في الحالة.</a:t>
            </a:r>
          </a:p>
          <a:p>
            <a:pPr algn="just"/>
            <a:r>
              <a:rPr lang="ar-IQ" sz="2800" dirty="0" smtClean="0"/>
              <a:t>• إذا </a:t>
            </a:r>
            <a:r>
              <a:rPr lang="ar-IQ" sz="2800" dirty="0"/>
              <a:t>أول ما يقوم به المرشد هو تحديد الأفكار السلبية في الحالة </a:t>
            </a:r>
          </a:p>
          <a:p>
            <a:pPr algn="just"/>
            <a:r>
              <a:rPr lang="ar-IQ" sz="2800" dirty="0" smtClean="0"/>
              <a:t>• ثم </a:t>
            </a:r>
            <a:r>
              <a:rPr lang="ar-IQ" sz="2800" dirty="0"/>
              <a:t>يبين لها أن الأفكار السلبية هي أساس انفعال الغيرة لديها.</a:t>
            </a:r>
          </a:p>
        </p:txBody>
      </p:sp>
    </p:spTree>
    <p:extLst>
      <p:ext uri="{BB962C8B-B14F-4D97-AF65-F5344CB8AC3E}">
        <p14:creationId xmlns="" xmlns:p14="http://schemas.microsoft.com/office/powerpoint/2010/main" val="33490076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12845"/>
            <a:ext cx="8640960" cy="6555641"/>
          </a:xfrm>
          <a:prstGeom prst="rect">
            <a:avLst/>
          </a:prstGeom>
        </p:spPr>
        <p:txBody>
          <a:bodyPr wrap="square">
            <a:spAutoFit/>
          </a:bodyPr>
          <a:lstStyle/>
          <a:p>
            <a:pPr algn="just"/>
            <a:r>
              <a:rPr lang="ar-IQ" dirty="0" smtClean="0"/>
              <a:t>• </a:t>
            </a:r>
            <a:r>
              <a:rPr lang="ar-IQ" sz="2800" dirty="0" smtClean="0"/>
              <a:t> </a:t>
            </a:r>
            <a:r>
              <a:rPr lang="ar-IQ" sz="2800" dirty="0"/>
              <a:t>لذلك يبين لها المرشد انه حتى يساعدها على التخلص من مشاعر الغيرة لابد أن يساعدها على التخلص من الأفكار السلبية.</a:t>
            </a:r>
          </a:p>
          <a:p>
            <a:pPr algn="just"/>
            <a:r>
              <a:rPr lang="ar-IQ" sz="2800" dirty="0" smtClean="0"/>
              <a:t>• يحاول </a:t>
            </a:r>
            <a:r>
              <a:rPr lang="ar-IQ" sz="2800" dirty="0"/>
              <a:t>المرشد باستخدام أسلوب المناقشة والتبصير أن يوصلها انه لا يوجد دليل ، لان الفكرة السلبية غير منطقية.</a:t>
            </a:r>
          </a:p>
          <a:p>
            <a:pPr algn="just"/>
            <a:r>
              <a:rPr lang="ar-IQ" sz="2800" dirty="0" smtClean="0"/>
              <a:t>• ثم </a:t>
            </a:r>
            <a:r>
              <a:rPr lang="ar-IQ" sz="2800" dirty="0"/>
              <a:t>يساعدها على تحويل الأفكار السلبية إلى ايجابية.</a:t>
            </a:r>
          </a:p>
          <a:p>
            <a:pPr algn="just"/>
            <a:r>
              <a:rPr lang="ar-IQ" sz="2800" dirty="0" smtClean="0"/>
              <a:t>4- إذا </a:t>
            </a:r>
            <a:r>
              <a:rPr lang="ar-IQ" sz="2800" dirty="0"/>
              <a:t>كانت الزوجة تعاني من إعراض القلق فأنه يتعامل مع إعراض القلق كالتالي:</a:t>
            </a:r>
          </a:p>
          <a:p>
            <a:pPr algn="just"/>
            <a:r>
              <a:rPr lang="ar-IQ" sz="2800" dirty="0" smtClean="0"/>
              <a:t>• جمع </a:t>
            </a:r>
            <a:r>
              <a:rPr lang="ar-IQ" sz="2800" dirty="0"/>
              <a:t>الأفكار السلبية لدى الحالة .</a:t>
            </a:r>
          </a:p>
          <a:p>
            <a:pPr algn="just"/>
            <a:r>
              <a:rPr lang="ar-IQ" sz="2800" dirty="0" smtClean="0"/>
              <a:t>• يتعامل </a:t>
            </a:r>
            <a:r>
              <a:rPr lang="ar-IQ" sz="2800" dirty="0"/>
              <a:t>المرشد والباحث الاجتماعي مع الأفكار السلبية كما تعامل معها في الاكتئاب، أي يحاول تعديل الأفكار السلبية إلى ايجابية.</a:t>
            </a:r>
          </a:p>
          <a:p>
            <a:pPr algn="just"/>
            <a:r>
              <a:rPr lang="ar-IQ" sz="2800" dirty="0" smtClean="0"/>
              <a:t>5- يطلب </a:t>
            </a:r>
            <a:r>
              <a:rPr lang="ar-IQ" sz="2800" dirty="0"/>
              <a:t>المرشد من الحالة (المسترشد) المشي ثلاث مرات في الأسبوع.</a:t>
            </a:r>
          </a:p>
          <a:p>
            <a:pPr algn="just"/>
            <a:r>
              <a:rPr lang="ar-IQ" sz="2800" dirty="0" smtClean="0"/>
              <a:t>6- يتم </a:t>
            </a:r>
            <a:r>
              <a:rPr lang="ar-IQ" sz="2800" dirty="0"/>
              <a:t>تعليم المسترشد مهارات التنفيس العميق للتغلب على التوتر والعصبية والصراخ.</a:t>
            </a:r>
          </a:p>
          <a:p>
            <a:pPr algn="just"/>
            <a:r>
              <a:rPr lang="ar-IQ" sz="2800" dirty="0" smtClean="0"/>
              <a:t>7- يحث </a:t>
            </a:r>
            <a:r>
              <a:rPr lang="ar-IQ" sz="2800" dirty="0"/>
              <a:t>المسترشد على تبادل المشاعر مع الشريك باستمرار لتتأكد الزوجة بأنها في حياته</a:t>
            </a:r>
            <a:r>
              <a:rPr lang="ar-IQ" dirty="0"/>
              <a:t>.</a:t>
            </a:r>
          </a:p>
        </p:txBody>
      </p:sp>
    </p:spTree>
    <p:extLst>
      <p:ext uri="{BB962C8B-B14F-4D97-AF65-F5344CB8AC3E}">
        <p14:creationId xmlns="" xmlns:p14="http://schemas.microsoft.com/office/powerpoint/2010/main" val="11682790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305342"/>
            <a:ext cx="8568952" cy="4832092"/>
          </a:xfrm>
          <a:prstGeom prst="rect">
            <a:avLst/>
          </a:prstGeom>
        </p:spPr>
        <p:txBody>
          <a:bodyPr wrap="square">
            <a:spAutoFit/>
          </a:bodyPr>
          <a:lstStyle/>
          <a:p>
            <a:pPr algn="just"/>
            <a:r>
              <a:rPr lang="ar-IQ" dirty="0" smtClean="0"/>
              <a:t>8- </a:t>
            </a:r>
            <a:r>
              <a:rPr lang="ar-IQ" sz="2800" dirty="0" smtClean="0"/>
              <a:t>ينبهها </a:t>
            </a:r>
            <a:r>
              <a:rPr lang="ar-IQ" sz="2800" dirty="0"/>
              <a:t>الكف عن التفتيش في خصوصيات الزوج ،لان ذلك سوف يزيد من توترها.</a:t>
            </a:r>
          </a:p>
          <a:p>
            <a:pPr algn="just"/>
            <a:r>
              <a:rPr lang="ar-IQ" sz="2800" dirty="0" smtClean="0"/>
              <a:t>9- أن </a:t>
            </a:r>
            <a:r>
              <a:rPr lang="ar-IQ" sz="2800" dirty="0"/>
              <a:t>يحدد المرشد جلسة إرشادية مع الزوج ، ويحاول أن يبين كيف يقوي علاقاته مع زوجته حتى تزيد من ثقتها فيه .</a:t>
            </a:r>
          </a:p>
          <a:p>
            <a:pPr algn="just"/>
            <a:r>
              <a:rPr lang="ar-IQ" sz="2800" dirty="0" smtClean="0"/>
              <a:t>10- يبين </a:t>
            </a:r>
            <a:r>
              <a:rPr lang="ar-IQ" sz="2800" dirty="0"/>
              <a:t>المرشد للزوج خطورة الغضب وتعليمه مهارات إدارة الغضب.</a:t>
            </a:r>
          </a:p>
          <a:p>
            <a:pPr algn="just"/>
            <a:r>
              <a:rPr lang="ar-IQ" sz="2800" dirty="0" smtClean="0"/>
              <a:t>11- يشعرها </a:t>
            </a:r>
            <a:r>
              <a:rPr lang="ar-IQ" sz="2800" dirty="0"/>
              <a:t>بمسؤوليتها تجاه مشاعرها وسلوكياتها ،وان الزوج غير مسئول عن هذه المشاعر والسلوكيات (الغضب، الصراخ، العصبية) لأنها مشاعرها وهي المسئولة عنها.</a:t>
            </a:r>
          </a:p>
          <a:p>
            <a:pPr algn="just"/>
            <a:r>
              <a:rPr lang="ar-IQ" sz="2800" dirty="0" smtClean="0"/>
              <a:t>12- يبين </a:t>
            </a:r>
            <a:r>
              <a:rPr lang="ar-IQ" sz="2800" dirty="0"/>
              <a:t>لها أن البيئة التي تعيشها بيئة غير سوية ، فهي قد تؤثر تأثيراً سلبياً خطيراً على الأبناء، لذلك فان أي مشكلة سلوكية أو دراسية أو اضطراب نفسي عند الأبناء ستكون هي سببه.</a:t>
            </a:r>
          </a:p>
        </p:txBody>
      </p:sp>
    </p:spTree>
    <p:extLst>
      <p:ext uri="{BB962C8B-B14F-4D97-AF65-F5344CB8AC3E}">
        <p14:creationId xmlns="" xmlns:p14="http://schemas.microsoft.com/office/powerpoint/2010/main" val="8452672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FF00"/>
                </a:solidFill>
              </a:rPr>
              <a:t>هناك ملاحظات مهمة للمرشد والباحث الاجتماعي </a:t>
            </a:r>
          </a:p>
        </p:txBody>
      </p:sp>
      <p:sp>
        <p:nvSpPr>
          <p:cNvPr id="3" name="مستطيل 2"/>
          <p:cNvSpPr/>
          <p:nvPr/>
        </p:nvSpPr>
        <p:spPr>
          <a:xfrm>
            <a:off x="251520" y="1859340"/>
            <a:ext cx="8640960" cy="4401205"/>
          </a:xfrm>
          <a:prstGeom prst="rect">
            <a:avLst/>
          </a:prstGeom>
        </p:spPr>
        <p:txBody>
          <a:bodyPr wrap="square">
            <a:spAutoFit/>
          </a:bodyPr>
          <a:lstStyle/>
          <a:p>
            <a:pPr algn="just"/>
            <a:r>
              <a:rPr lang="ar-IQ" sz="2800" dirty="0"/>
              <a:t>على المرشد في الجلسات الإرشادية ومع كل المشكلات والخلافات أن يبين للأزواج إن هناك زوج ذكياً، فمن الزوج الذكي؟ انه الزوج الذي يتمتع بذكاء عاطفي ، أي له القدرة على أن:</a:t>
            </a:r>
          </a:p>
          <a:p>
            <a:pPr algn="just"/>
            <a:r>
              <a:rPr lang="ar-IQ" sz="2800" dirty="0" smtClean="0"/>
              <a:t>1- أن </a:t>
            </a:r>
            <a:r>
              <a:rPr lang="ar-IQ" sz="2800" dirty="0"/>
              <a:t>يفهم مشاعره بنفسه، فإذا لم يفهم هو مشاعره فكيف سيفهمها الطرف الأخر.</a:t>
            </a:r>
          </a:p>
          <a:p>
            <a:pPr algn="just"/>
            <a:r>
              <a:rPr lang="ar-IQ" sz="2800" dirty="0" smtClean="0"/>
              <a:t>2- أن </a:t>
            </a:r>
            <a:r>
              <a:rPr lang="ar-IQ" sz="2800" dirty="0"/>
              <a:t>يعرف مصادر مشاعره ويتحمل مسؤوليتها، فلا يلقي سبب مشاعره على الطرف الأخر.</a:t>
            </a:r>
          </a:p>
          <a:p>
            <a:pPr algn="just"/>
            <a:r>
              <a:rPr lang="ar-IQ" sz="2800" dirty="0" smtClean="0"/>
              <a:t>3- أن </a:t>
            </a:r>
            <a:r>
              <a:rPr lang="ar-IQ" sz="2800" dirty="0"/>
              <a:t>يتعامل مع مشاعره بطريقة ايجابية.</a:t>
            </a:r>
          </a:p>
          <a:p>
            <a:pPr algn="just"/>
            <a:r>
              <a:rPr lang="ar-IQ" sz="2800" dirty="0" smtClean="0"/>
              <a:t>4- أن </a:t>
            </a:r>
            <a:r>
              <a:rPr lang="ar-IQ" sz="2800" dirty="0"/>
              <a:t>يفهم مشاعر الطرف الأخر ويحسن التعامل معها ، وهذا هو الزوج الذكي.</a:t>
            </a:r>
          </a:p>
        </p:txBody>
      </p:sp>
    </p:spTree>
    <p:extLst>
      <p:ext uri="{BB962C8B-B14F-4D97-AF65-F5344CB8AC3E}">
        <p14:creationId xmlns="" xmlns:p14="http://schemas.microsoft.com/office/powerpoint/2010/main" val="9041382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 مشكلة الش</a:t>
            </a:r>
            <a:r>
              <a:rPr lang="ar-IQ" b="1" dirty="0" smtClean="0"/>
              <a:t>ك</a:t>
            </a:r>
            <a:r>
              <a:rPr lang="ar-SA" b="1" dirty="0" smtClean="0"/>
              <a:t>  </a:t>
            </a:r>
            <a:endParaRPr lang="en-US" dirty="0"/>
          </a:p>
        </p:txBody>
      </p:sp>
      <p:sp>
        <p:nvSpPr>
          <p:cNvPr id="3" name="Rectangle 2"/>
          <p:cNvSpPr/>
          <p:nvPr/>
        </p:nvSpPr>
        <p:spPr>
          <a:xfrm>
            <a:off x="0" y="1357298"/>
            <a:ext cx="8858280" cy="5416868"/>
          </a:xfrm>
          <a:prstGeom prst="rect">
            <a:avLst/>
          </a:prstGeom>
        </p:spPr>
        <p:txBody>
          <a:bodyPr wrap="square">
            <a:spAutoFit/>
          </a:bodyPr>
          <a:lstStyle/>
          <a:p>
            <a:r>
              <a:rPr lang="ar-SA" dirty="0" smtClean="0"/>
              <a:t>غالباً ما يستعمل الزوج الفاشل التشكيك وسيلة للتغطية تقصيره وعجزه ، فأفضل طريقة للدفاع عنده هي الهجوم</a:t>
            </a:r>
            <a:endParaRPr lang="ar-IQ" dirty="0" smtClean="0"/>
          </a:p>
          <a:p>
            <a:r>
              <a:rPr lang="ar-SA" sz="2800" b="1" dirty="0" smtClean="0">
                <a:solidFill>
                  <a:schemeClr val="accent5">
                    <a:lumMod val="75000"/>
                  </a:schemeClr>
                </a:solidFill>
              </a:rPr>
              <a:t>تعريف الشخصية الشكوكة</a:t>
            </a:r>
            <a:endParaRPr lang="ar-IQ" sz="2800" b="1" dirty="0" smtClean="0">
              <a:solidFill>
                <a:schemeClr val="accent5">
                  <a:lumMod val="75000"/>
                </a:schemeClr>
              </a:solidFill>
            </a:endParaRPr>
          </a:p>
          <a:p>
            <a:r>
              <a:rPr lang="ar-SA" sz="2000" dirty="0" smtClean="0"/>
              <a:t>تلك الشخصية التي يتميز أصحابها بأنهم يميلون إلى أن  يكونوا مرتابين وعديمي الثقة ( سيئي الظن ) وهم غالباً ما يكونون غارقين في ذواتهم ولهم اعتقاداتهم الذاتية</a:t>
            </a:r>
            <a:endParaRPr lang="ar-IQ" sz="2000" dirty="0" smtClean="0"/>
          </a:p>
          <a:p>
            <a:r>
              <a:rPr lang="en-US" sz="2000" dirty="0" smtClean="0"/>
              <a:t> </a:t>
            </a:r>
            <a:r>
              <a:rPr lang="ar-SA" sz="2000" dirty="0" smtClean="0"/>
              <a:t>ذلك الشخص الذي يكون محترساً وحذراً حول الثقة بالآخرين</a:t>
            </a:r>
            <a:endParaRPr lang="ar-IQ" sz="2000" dirty="0" smtClean="0"/>
          </a:p>
          <a:p>
            <a:r>
              <a:rPr lang="ar-SA" sz="2000" dirty="0" smtClean="0"/>
              <a:t>الشخص الذي يفسر أفعال الآخرين وتصرفاتهم نحوه بأن فيها  قصداً سيئاً أو مؤذياً فيواجهها بالحذر والتحوط من الناس بشكل عام والمعارف وزملاء العمل والأصدقاء بشكل خاص</a:t>
            </a:r>
            <a:endParaRPr lang="ar-IQ" sz="2000" b="1" dirty="0" smtClean="0"/>
          </a:p>
          <a:p>
            <a:r>
              <a:rPr lang="ar-SA" sz="2000" dirty="0" smtClean="0"/>
              <a:t>تتسم الشخصية الشكوكة بالانزعاج الاجتماعي</a:t>
            </a:r>
            <a:endParaRPr lang="ar-IQ" sz="2000" dirty="0" smtClean="0"/>
          </a:p>
          <a:p>
            <a:r>
              <a:rPr lang="ar-SA" sz="2000" dirty="0" smtClean="0"/>
              <a:t>والخوف من التقييم السلبي </a:t>
            </a:r>
            <a:endParaRPr lang="ar-IQ" sz="2000" dirty="0" smtClean="0"/>
          </a:p>
          <a:p>
            <a:r>
              <a:rPr lang="ar-SA" sz="2000" dirty="0" smtClean="0"/>
              <a:t>بتجنب الفرد الأنشطة والتجمعات الاجتماعية </a:t>
            </a:r>
            <a:endParaRPr lang="ar-IQ" sz="2000" dirty="0" smtClean="0"/>
          </a:p>
          <a:p>
            <a:r>
              <a:rPr lang="ar-SA" sz="2000" dirty="0" smtClean="0"/>
              <a:t>التحفظ الشديد لما يقوله الفرد أو يفعله أمام</a:t>
            </a:r>
            <a:r>
              <a:rPr lang="ar-IQ" sz="2000" dirty="0" smtClean="0"/>
              <a:t> الاخرين</a:t>
            </a:r>
          </a:p>
          <a:p>
            <a:pPr>
              <a:buFont typeface="Arial" pitchFamily="34" charset="0"/>
              <a:buChar char="•"/>
            </a:pPr>
            <a:r>
              <a:rPr lang="ar-SA" sz="2000" dirty="0" smtClean="0"/>
              <a:t>صعوبة التوافق مع الآخرين </a:t>
            </a:r>
            <a:endParaRPr lang="ar-IQ" sz="2000" dirty="0" smtClean="0"/>
          </a:p>
          <a:p>
            <a:pPr>
              <a:buFont typeface="Arial" pitchFamily="34" charset="0"/>
              <a:buChar char="•"/>
            </a:pPr>
            <a:r>
              <a:rPr lang="ar-SA" sz="2000" dirty="0" smtClean="0"/>
              <a:t>ضعف القدرة على الأداء في كثير من المواقف </a:t>
            </a:r>
            <a:endParaRPr lang="ar-IQ" sz="2000" dirty="0" smtClean="0"/>
          </a:p>
          <a:p>
            <a:pPr>
              <a:buFont typeface="Arial" pitchFamily="34" charset="0"/>
              <a:buChar char="•"/>
            </a:pPr>
            <a:r>
              <a:rPr lang="ar-SA" sz="2000" dirty="0" smtClean="0"/>
              <a:t>، ويعد الارتياب والشكوك التي يتصف بها صاحب الشخصية الشكوكة هي مشاكل متكررة وشائعة</a:t>
            </a:r>
            <a:endParaRPr lang="ar-IQ" sz="2000" dirty="0" smtClean="0"/>
          </a:p>
          <a:p>
            <a:r>
              <a:rPr lang="ar-SA" sz="2000" dirty="0" smtClean="0"/>
              <a:t>قلة الثقة بالآخرين وكذلك القلق منهم وأن الآخرين قد يفعلون أي شيء لإيذائه</a:t>
            </a:r>
            <a:endParaRPr lang="ar-IQ" sz="2000" dirty="0" smtClean="0"/>
          </a:p>
          <a:p>
            <a:endParaRPr lang="ar-IQ" sz="2000" b="1" dirty="0" smtClean="0">
              <a:solidFill>
                <a:schemeClr val="accent5">
                  <a:lumMod val="50000"/>
                </a:schemeClr>
              </a:solidFill>
            </a:endParaRPr>
          </a:p>
          <a:p>
            <a:endParaRPr lang="en-US" sz="2000" b="1" dirty="0">
              <a:solidFill>
                <a:schemeClr val="accent5">
                  <a:lumMod val="50000"/>
                </a:schemeClr>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947532"/>
          </a:xfrm>
        </p:spPr>
        <p:txBody>
          <a:bodyPr>
            <a:normAutofit fontScale="90000"/>
          </a:bodyPr>
          <a:lstStyle/>
          <a:p>
            <a:pPr lvl="0"/>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
            </a:r>
            <a:br>
              <a:rPr lang="ar-IQ" b="1" dirty="0" smtClean="0"/>
            </a:br>
            <a:r>
              <a:rPr lang="ar-IQ" b="1" dirty="0" smtClean="0"/>
              <a:t>اسباب</a:t>
            </a:r>
            <a:r>
              <a:rPr lang="ar-SA" b="1" dirty="0" smtClean="0"/>
              <a:t> الشك</a:t>
            </a:r>
            <a:r>
              <a:rPr lang="ar-IQ" b="1" dirty="0" smtClean="0"/>
              <a:t/>
            </a:r>
            <a:br>
              <a:rPr lang="ar-IQ" b="1" dirty="0" smtClean="0"/>
            </a:br>
            <a:r>
              <a:rPr lang="ar-IQ" sz="2200" b="1" dirty="0" smtClean="0"/>
              <a:t>1</a:t>
            </a:r>
            <a:r>
              <a:rPr lang="ar-IQ" b="1" dirty="0" smtClean="0">
                <a:solidFill>
                  <a:schemeClr val="accent5">
                    <a:lumMod val="50000"/>
                  </a:schemeClr>
                </a:solidFill>
              </a:rPr>
              <a:t>.</a:t>
            </a:r>
            <a:r>
              <a:rPr lang="ar-SA" sz="2200" dirty="0" smtClean="0">
                <a:solidFill>
                  <a:schemeClr val="accent5">
                    <a:lumMod val="50000"/>
                  </a:schemeClr>
                </a:solidFill>
              </a:rPr>
              <a:t>مرور احدهما بخبرة سلبية في مرحلة الطفولة.</a:t>
            </a:r>
            <a:r>
              <a:rPr lang="en-US" sz="2200" dirty="0" smtClean="0">
                <a:solidFill>
                  <a:schemeClr val="accent5">
                    <a:lumMod val="50000"/>
                  </a:schemeClr>
                </a:solidFill>
              </a:rPr>
              <a:t/>
            </a:r>
            <a:br>
              <a:rPr lang="en-US" sz="2200" dirty="0" smtClean="0">
                <a:solidFill>
                  <a:schemeClr val="accent5">
                    <a:lumMod val="50000"/>
                  </a:schemeClr>
                </a:solidFill>
              </a:rPr>
            </a:br>
            <a:r>
              <a:rPr lang="ar-IQ" sz="2200" dirty="0" smtClean="0">
                <a:solidFill>
                  <a:schemeClr val="accent3">
                    <a:lumMod val="75000"/>
                  </a:schemeClr>
                </a:solidFill>
              </a:rPr>
              <a:t>2.</a:t>
            </a:r>
            <a:r>
              <a:rPr lang="ar-SA" sz="2200" dirty="0" smtClean="0">
                <a:solidFill>
                  <a:schemeClr val="accent3">
                    <a:lumMod val="75000"/>
                  </a:schemeClr>
                </a:solidFill>
              </a:rPr>
              <a:t>تعود إلى الخبرات الزوج السابقة أو ما يسمى تجارب الآخرين السيئة.</a:t>
            </a:r>
            <a:r>
              <a:rPr lang="en-US" sz="2200" dirty="0" smtClean="0">
                <a:solidFill>
                  <a:schemeClr val="accent3">
                    <a:lumMod val="75000"/>
                  </a:schemeClr>
                </a:solidFill>
              </a:rPr>
              <a:t/>
            </a:r>
            <a:br>
              <a:rPr lang="en-US" sz="2200" dirty="0" smtClean="0">
                <a:solidFill>
                  <a:schemeClr val="accent3">
                    <a:lumMod val="75000"/>
                  </a:schemeClr>
                </a:solidFill>
              </a:rPr>
            </a:br>
            <a:r>
              <a:rPr lang="ar-IQ" sz="2200" dirty="0" smtClean="0">
                <a:solidFill>
                  <a:schemeClr val="accent6">
                    <a:lumMod val="50000"/>
                  </a:schemeClr>
                </a:solidFill>
              </a:rPr>
              <a:t>3.</a:t>
            </a:r>
            <a:r>
              <a:rPr lang="ar-SA" sz="2200" dirty="0" smtClean="0">
                <a:solidFill>
                  <a:schemeClr val="accent6">
                    <a:lumMod val="50000"/>
                  </a:schemeClr>
                </a:solidFill>
              </a:rPr>
              <a:t>قد تكون صفة من صفات شخصية الزوج ويسمى الشخصية الارتيابية.</a:t>
            </a:r>
            <a:r>
              <a:rPr lang="en-US" sz="2200" dirty="0" smtClean="0">
                <a:solidFill>
                  <a:schemeClr val="accent6">
                    <a:lumMod val="50000"/>
                  </a:schemeClr>
                </a:solidFill>
              </a:rPr>
              <a:t/>
            </a:r>
            <a:br>
              <a:rPr lang="en-US" sz="2200" dirty="0" smtClean="0">
                <a:solidFill>
                  <a:schemeClr val="accent6">
                    <a:lumMod val="50000"/>
                  </a:schemeClr>
                </a:solidFill>
              </a:rPr>
            </a:br>
            <a:r>
              <a:rPr lang="ar-IQ" sz="2200" dirty="0" smtClean="0">
                <a:solidFill>
                  <a:schemeClr val="bg1"/>
                </a:solidFill>
              </a:rPr>
              <a:t>4.</a:t>
            </a:r>
            <a:r>
              <a:rPr lang="ar-SA" sz="2200" dirty="0" smtClean="0">
                <a:solidFill>
                  <a:schemeClr val="bg1"/>
                </a:solidFill>
              </a:rPr>
              <a:t>الزوجة ذات الشخصية الهستيرية التي تبالغ في أظهار محاسنها ومفاتنها.</a:t>
            </a:r>
            <a:r>
              <a:rPr lang="en-US" sz="2200" dirty="0" smtClean="0">
                <a:solidFill>
                  <a:schemeClr val="bg1"/>
                </a:solidFill>
              </a:rPr>
              <a:t/>
            </a:r>
            <a:br>
              <a:rPr lang="en-US" sz="2200" dirty="0" smtClean="0">
                <a:solidFill>
                  <a:schemeClr val="bg1"/>
                </a:solidFill>
              </a:rPr>
            </a:br>
            <a:r>
              <a:rPr lang="ar-IQ" sz="2200" dirty="0" smtClean="0">
                <a:solidFill>
                  <a:schemeClr val="bg1"/>
                </a:solidFill>
              </a:rPr>
              <a:t>5.</a:t>
            </a:r>
            <a:r>
              <a:rPr lang="ar-SA" sz="2200" dirty="0" smtClean="0">
                <a:solidFill>
                  <a:schemeClr val="bg1"/>
                </a:solidFill>
              </a:rPr>
              <a:t>تصرفات الزوجة غير الطبيعة (خروجها من البيت في غير أوقات الدوام،تبالغ في التبرج، لبس ملابس غير مناسبة).</a:t>
            </a:r>
            <a:r>
              <a:rPr lang="en-US" sz="2200" dirty="0" smtClean="0">
                <a:solidFill>
                  <a:schemeClr val="bg1"/>
                </a:solidFill>
              </a:rPr>
              <a:t/>
            </a:r>
            <a:br>
              <a:rPr lang="en-US" sz="2200" dirty="0" smtClean="0">
                <a:solidFill>
                  <a:schemeClr val="bg1"/>
                </a:solidFill>
              </a:rPr>
            </a:br>
            <a:r>
              <a:rPr lang="ar-IQ" sz="2200" dirty="0" smtClean="0">
                <a:solidFill>
                  <a:schemeClr val="bg1"/>
                </a:solidFill>
              </a:rPr>
              <a:t>6.</a:t>
            </a:r>
            <a:r>
              <a:rPr lang="ar-SA" sz="2200" dirty="0" smtClean="0">
                <a:solidFill>
                  <a:schemeClr val="bg1"/>
                </a:solidFill>
              </a:rPr>
              <a:t>المكالمات التليفونية السرية أو الطويلة.</a:t>
            </a:r>
            <a:r>
              <a:rPr lang="en-US" sz="2200" dirty="0" smtClean="0">
                <a:solidFill>
                  <a:schemeClr val="bg1"/>
                </a:solidFill>
              </a:rPr>
              <a:t/>
            </a:r>
            <a:br>
              <a:rPr lang="en-US" sz="2200" dirty="0" smtClean="0">
                <a:solidFill>
                  <a:schemeClr val="bg1"/>
                </a:solidFill>
              </a:rPr>
            </a:br>
            <a:r>
              <a:rPr lang="ar-IQ" sz="2200" dirty="0" smtClean="0">
                <a:solidFill>
                  <a:schemeClr val="bg1"/>
                </a:solidFill>
              </a:rPr>
              <a:t>7.</a:t>
            </a:r>
            <a:r>
              <a:rPr lang="ar-SA" sz="2200" dirty="0" smtClean="0">
                <a:solidFill>
                  <a:schemeClr val="bg1"/>
                </a:solidFill>
              </a:rPr>
              <a:t>الجلوس لساعات خلف الانترنيت والفيسبوك، عمل حساب سري.</a:t>
            </a:r>
            <a:r>
              <a:rPr lang="en-US" sz="2200" dirty="0" smtClean="0">
                <a:solidFill>
                  <a:schemeClr val="bg1"/>
                </a:solidFill>
              </a:rPr>
              <a:t/>
            </a:r>
            <a:br>
              <a:rPr lang="en-US" sz="2200" dirty="0" smtClean="0">
                <a:solidFill>
                  <a:schemeClr val="bg1"/>
                </a:solidFill>
              </a:rPr>
            </a:br>
            <a:r>
              <a:rPr lang="ar-IQ" sz="2200" dirty="0" smtClean="0">
                <a:solidFill>
                  <a:schemeClr val="bg1"/>
                </a:solidFill>
              </a:rPr>
              <a:t>8.</a:t>
            </a:r>
            <a:r>
              <a:rPr lang="ar-SA" sz="2200" dirty="0" smtClean="0">
                <a:solidFill>
                  <a:schemeClr val="bg1"/>
                </a:solidFill>
              </a:rPr>
              <a:t>ما تقدمه وسائل الأعلام من رسائل سلبية سواء كانت مسلسلات أم مقالات أم شكوكاً في الصحافة </a:t>
            </a:r>
            <a:r>
              <a:rPr lang="ar-IQ" sz="2200" dirty="0" smtClean="0">
                <a:solidFill>
                  <a:schemeClr val="bg1"/>
                </a:solidFill>
              </a:rPr>
              <a:t>9.</a:t>
            </a:r>
            <a:r>
              <a:rPr lang="ar-SA" sz="2200" dirty="0" smtClean="0">
                <a:solidFill>
                  <a:schemeClr val="bg1"/>
                </a:solidFill>
              </a:rPr>
              <a:t>أثارت إحدى القضايا بين الزوجين ، ولدت عند احد الإطراف شكوكاً مرضية.</a:t>
            </a:r>
            <a:r>
              <a:rPr lang="en-US" sz="2200" dirty="0" smtClean="0">
                <a:solidFill>
                  <a:schemeClr val="bg1"/>
                </a:solidFill>
              </a:rPr>
              <a:t/>
            </a:r>
            <a:br>
              <a:rPr lang="en-US" sz="2200" dirty="0" smtClean="0">
                <a:solidFill>
                  <a:schemeClr val="bg1"/>
                </a:solidFill>
              </a:rPr>
            </a:br>
            <a:r>
              <a:rPr lang="ar-IQ" sz="2200" dirty="0" smtClean="0">
                <a:solidFill>
                  <a:schemeClr val="bg1"/>
                </a:solidFill>
              </a:rPr>
              <a:t>10</a:t>
            </a:r>
            <a:r>
              <a:rPr lang="ar-SA" sz="2200" dirty="0" smtClean="0">
                <a:solidFill>
                  <a:schemeClr val="bg1"/>
                </a:solidFill>
              </a:rPr>
              <a:t>ما تقدمه وسائل الاتصال الحديثة من تسهيلات (صورة وصوت) عبر برامج عديدة (البريد الالكتروني، الفيسبوك، التويتر ،التانكو،مواقع الدردشة،...الخ).</a:t>
            </a:r>
            <a:r>
              <a:rPr lang="en-US" sz="2200" dirty="0" smtClean="0">
                <a:solidFill>
                  <a:schemeClr val="bg1"/>
                </a:solidFill>
              </a:rPr>
              <a:t/>
            </a:r>
            <a:br>
              <a:rPr lang="en-US" sz="2200" dirty="0" smtClean="0">
                <a:solidFill>
                  <a:schemeClr val="bg1"/>
                </a:solidFill>
              </a:rPr>
            </a:br>
            <a:r>
              <a:rPr lang="ar-IQ" sz="2200" dirty="0" smtClean="0">
                <a:solidFill>
                  <a:schemeClr val="bg1"/>
                </a:solidFill>
              </a:rPr>
              <a:t>11.</a:t>
            </a:r>
            <a:r>
              <a:rPr lang="ar-SA" sz="2200" dirty="0" smtClean="0">
                <a:solidFill>
                  <a:schemeClr val="bg1"/>
                </a:solidFill>
              </a:rPr>
              <a:t>قد يعاني احد الطرفين من حالة (فصام) تدفعه إلى الشكوك المرضية في الشريك.</a:t>
            </a:r>
            <a:r>
              <a:rPr lang="en-US" sz="2200" dirty="0" smtClean="0">
                <a:solidFill>
                  <a:schemeClr val="bg1"/>
                </a:solidFill>
              </a:rPr>
              <a:t/>
            </a:r>
            <a:br>
              <a:rPr lang="en-US" sz="2200" dirty="0" smtClean="0">
                <a:solidFill>
                  <a:schemeClr val="bg1"/>
                </a:solidFill>
              </a:rPr>
            </a:br>
            <a:r>
              <a:rPr lang="ar-IQ" sz="2200" dirty="0" smtClean="0">
                <a:solidFill>
                  <a:schemeClr val="bg1"/>
                </a:solidFill>
              </a:rPr>
              <a:t>12.</a:t>
            </a:r>
            <a:r>
              <a:rPr lang="ar-SA" sz="2200" dirty="0" smtClean="0">
                <a:solidFill>
                  <a:schemeClr val="bg1"/>
                </a:solidFill>
              </a:rPr>
              <a:t>قد يكون الزوج متعرضاً إلى خيانة فعلية ناتجة من علاقة سابقة قبل ارتباطه بالشريك، مما يدفعه إلى عدم الثقة بالآخرين، ويثير شكوكه.</a:t>
            </a:r>
            <a:r>
              <a:rPr lang="en-US" sz="2200" dirty="0" smtClean="0">
                <a:solidFill>
                  <a:schemeClr val="bg1"/>
                </a:solidFill>
              </a:rPr>
              <a:t/>
            </a:r>
            <a:br>
              <a:rPr lang="en-US" sz="2200" dirty="0" smtClean="0">
                <a:solidFill>
                  <a:schemeClr val="bg1"/>
                </a:solidFill>
              </a:rPr>
            </a:br>
            <a:r>
              <a:rPr lang="ar-IQ" sz="2200" dirty="0" smtClean="0">
                <a:solidFill>
                  <a:schemeClr val="bg1"/>
                </a:solidFill>
              </a:rPr>
              <a:t>13.</a:t>
            </a:r>
            <a:r>
              <a:rPr lang="ar-SA" sz="2200" dirty="0" smtClean="0">
                <a:solidFill>
                  <a:schemeClr val="bg1"/>
                </a:solidFill>
              </a:rPr>
              <a:t>طبيعة عمل الزوجة وعدد ساعات تواجدها خارج المنزل.</a:t>
            </a:r>
            <a:r>
              <a:rPr lang="en-US" sz="2200" dirty="0" smtClean="0">
                <a:solidFill>
                  <a:schemeClr val="bg1"/>
                </a:solidFill>
              </a:rPr>
              <a:t/>
            </a:r>
            <a:br>
              <a:rPr lang="en-US" sz="2200" dirty="0" smtClean="0">
                <a:solidFill>
                  <a:schemeClr val="bg1"/>
                </a:solidFill>
              </a:rPr>
            </a:br>
            <a:r>
              <a:rPr lang="ar-IQ" sz="2200" dirty="0" smtClean="0">
                <a:solidFill>
                  <a:schemeClr val="bg1"/>
                </a:solidFill>
              </a:rPr>
              <a:t>14.</a:t>
            </a:r>
            <a:r>
              <a:rPr lang="ar-SA" sz="2200" dirty="0" smtClean="0">
                <a:solidFill>
                  <a:schemeClr val="bg1"/>
                </a:solidFill>
              </a:rPr>
              <a:t>ضعف ثقة الرجل بنفسه وإحساسه بالدونية تجاه الزوجة.</a:t>
            </a:r>
            <a:r>
              <a:rPr lang="en-US" sz="2200" dirty="0" smtClean="0">
                <a:solidFill>
                  <a:schemeClr val="bg1"/>
                </a:solidFill>
              </a:rPr>
              <a:t/>
            </a:r>
            <a:br>
              <a:rPr lang="en-US" sz="2200" dirty="0" smtClean="0">
                <a:solidFill>
                  <a:schemeClr val="bg1"/>
                </a:solidFill>
              </a:rPr>
            </a:br>
            <a:r>
              <a:rPr lang="ar-IQ" sz="2200" dirty="0" smtClean="0">
                <a:solidFill>
                  <a:schemeClr val="bg1"/>
                </a:solidFill>
              </a:rPr>
              <a:t>15</a:t>
            </a:r>
            <a:r>
              <a:rPr lang="ar-SA" sz="2200" dirty="0" smtClean="0">
                <a:solidFill>
                  <a:schemeClr val="bg1"/>
                </a:solidFill>
              </a:rPr>
              <a:t>ظروف التنشئة الاجتماعية التي مر بها الزوج.</a:t>
            </a:r>
            <a:r>
              <a:rPr lang="en-US" sz="2200" dirty="0" smtClean="0">
                <a:solidFill>
                  <a:schemeClr val="bg1"/>
                </a:solidFill>
              </a:rPr>
              <a:t/>
            </a:r>
            <a:br>
              <a:rPr lang="en-US" sz="2200" dirty="0" smtClean="0">
                <a:solidFill>
                  <a:schemeClr val="bg1"/>
                </a:solidFill>
              </a:rPr>
            </a:br>
            <a:endParaRPr lang="en-US" sz="2200" dirty="0">
              <a:solidFill>
                <a:schemeClr val="bg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SA" sz="4800" b="1" dirty="0" smtClean="0">
                <a:solidFill>
                  <a:schemeClr val="accent5">
                    <a:lumMod val="60000"/>
                    <a:lumOff val="40000"/>
                  </a:schemeClr>
                </a:solidFill>
              </a:rPr>
              <a:t>مظاهر الشك</a:t>
            </a:r>
            <a:r>
              <a:rPr lang="en-US" sz="4800" dirty="0" smtClean="0">
                <a:solidFill>
                  <a:schemeClr val="accent5">
                    <a:lumMod val="60000"/>
                    <a:lumOff val="40000"/>
                  </a:schemeClr>
                </a:solidFill>
              </a:rPr>
              <a:t/>
            </a:r>
            <a:br>
              <a:rPr lang="en-US" sz="4800" dirty="0" smtClean="0">
                <a:solidFill>
                  <a:schemeClr val="accent5">
                    <a:lumMod val="60000"/>
                    <a:lumOff val="40000"/>
                  </a:schemeClr>
                </a:solidFill>
              </a:rPr>
            </a:br>
            <a:r>
              <a:rPr lang="ar-IQ" sz="3200" dirty="0" smtClean="0">
                <a:solidFill>
                  <a:schemeClr val="accent5">
                    <a:lumMod val="60000"/>
                    <a:lumOff val="40000"/>
                  </a:schemeClr>
                </a:solidFill>
              </a:rPr>
              <a:t>1</a:t>
            </a:r>
            <a:r>
              <a:rPr lang="ar-SA" sz="2800" dirty="0" smtClean="0">
                <a:solidFill>
                  <a:schemeClr val="tx2">
                    <a:lumMod val="10000"/>
                  </a:schemeClr>
                </a:solidFill>
              </a:rPr>
              <a:t>عدم قدرة الزوج الاستقرار في مكان واحد، أي نجده دائم البحث </a:t>
            </a:r>
            <a:r>
              <a:rPr lang="ar-IQ" sz="2800" dirty="0" smtClean="0">
                <a:solidFill>
                  <a:schemeClr val="tx2">
                    <a:lumMod val="10000"/>
                  </a:schemeClr>
                </a:solidFill>
              </a:rPr>
              <a:t>2</a:t>
            </a:r>
            <a:r>
              <a:rPr lang="ar-SA" sz="2800" dirty="0" smtClean="0">
                <a:solidFill>
                  <a:schemeClr val="tx2">
                    <a:lumMod val="10000"/>
                  </a:schemeClr>
                </a:solidFill>
              </a:rPr>
              <a:t>والتحري في كل ما يخص الطرف الأخر.</a:t>
            </a:r>
            <a:r>
              <a:rPr lang="en-US" sz="2800" dirty="0" smtClean="0">
                <a:solidFill>
                  <a:schemeClr val="tx2">
                    <a:lumMod val="10000"/>
                  </a:schemeClr>
                </a:solidFill>
              </a:rPr>
              <a:t/>
            </a:r>
            <a:br>
              <a:rPr lang="en-US" sz="2800" dirty="0" smtClean="0">
                <a:solidFill>
                  <a:schemeClr val="tx2">
                    <a:lumMod val="10000"/>
                  </a:schemeClr>
                </a:solidFill>
              </a:rPr>
            </a:br>
            <a:r>
              <a:rPr lang="ar-IQ" sz="2800" dirty="0" smtClean="0">
                <a:solidFill>
                  <a:schemeClr val="tx2">
                    <a:lumMod val="10000"/>
                  </a:schemeClr>
                </a:solidFill>
              </a:rPr>
              <a:t>3</a:t>
            </a:r>
            <a:r>
              <a:rPr lang="ar-SA" sz="2800" dirty="0" smtClean="0">
                <a:solidFill>
                  <a:schemeClr val="tx2">
                    <a:lumMod val="10000"/>
                  </a:schemeClr>
                </a:solidFill>
              </a:rPr>
              <a:t>عدم الثقة بالطرف الأخر والضنون السلبية باستمرار بما يقوله أو يفعله الطرف الأخر.</a:t>
            </a:r>
            <a:r>
              <a:rPr lang="en-US" sz="2800" dirty="0" smtClean="0">
                <a:solidFill>
                  <a:schemeClr val="tx2">
                    <a:lumMod val="10000"/>
                  </a:schemeClr>
                </a:solidFill>
              </a:rPr>
              <a:t/>
            </a:r>
            <a:br>
              <a:rPr lang="en-US" sz="2800" dirty="0" smtClean="0">
                <a:solidFill>
                  <a:schemeClr val="tx2">
                    <a:lumMod val="10000"/>
                  </a:schemeClr>
                </a:solidFill>
              </a:rPr>
            </a:br>
            <a:r>
              <a:rPr lang="ar-SA" sz="2800" dirty="0" smtClean="0">
                <a:solidFill>
                  <a:schemeClr val="tx2">
                    <a:lumMod val="10000"/>
                  </a:schemeClr>
                </a:solidFill>
              </a:rPr>
              <a:t>ا</a:t>
            </a:r>
            <a:r>
              <a:rPr lang="ar-IQ" sz="2800" dirty="0" smtClean="0">
                <a:solidFill>
                  <a:schemeClr val="tx2">
                    <a:lumMod val="10000"/>
                  </a:schemeClr>
                </a:solidFill>
              </a:rPr>
              <a:t>4</a:t>
            </a:r>
            <a:r>
              <a:rPr lang="ar-SA" sz="2800" dirty="0" smtClean="0">
                <a:solidFill>
                  <a:schemeClr val="tx2">
                    <a:lumMod val="10000"/>
                  </a:schemeClr>
                </a:solidFill>
              </a:rPr>
              <a:t>لعصبية الزائدة من الزوج ، لان العصبية ما هي ألا سلوك سلبي ناتج عن أفكار سلبية.</a:t>
            </a:r>
            <a:r>
              <a:rPr lang="en-US" sz="2800" dirty="0" smtClean="0">
                <a:solidFill>
                  <a:schemeClr val="tx2">
                    <a:lumMod val="10000"/>
                  </a:schemeClr>
                </a:solidFill>
              </a:rPr>
              <a:t/>
            </a:r>
            <a:br>
              <a:rPr lang="en-US" sz="2800" dirty="0" smtClean="0">
                <a:solidFill>
                  <a:schemeClr val="tx2">
                    <a:lumMod val="10000"/>
                  </a:schemeClr>
                </a:solidFill>
              </a:rPr>
            </a:br>
            <a:r>
              <a:rPr lang="ar-IQ" sz="2800" dirty="0" smtClean="0">
                <a:solidFill>
                  <a:schemeClr val="tx2">
                    <a:lumMod val="10000"/>
                  </a:schemeClr>
                </a:solidFill>
              </a:rPr>
              <a:t>5</a:t>
            </a:r>
            <a:r>
              <a:rPr lang="ar-SA" sz="2800" dirty="0" smtClean="0">
                <a:solidFill>
                  <a:schemeClr val="tx2">
                    <a:lumMod val="10000"/>
                  </a:schemeClr>
                </a:solidFill>
              </a:rPr>
              <a:t>الشعور بالوحدة والاكتئاب.</a:t>
            </a:r>
            <a:r>
              <a:rPr lang="en-US" sz="2800" dirty="0" smtClean="0">
                <a:solidFill>
                  <a:schemeClr val="tx2">
                    <a:lumMod val="10000"/>
                  </a:schemeClr>
                </a:solidFill>
              </a:rPr>
              <a:t/>
            </a:r>
            <a:br>
              <a:rPr lang="en-US" sz="2800" dirty="0" smtClean="0">
                <a:solidFill>
                  <a:schemeClr val="tx2">
                    <a:lumMod val="10000"/>
                  </a:schemeClr>
                </a:solidFill>
              </a:rPr>
            </a:br>
            <a:r>
              <a:rPr lang="ar-IQ" sz="2800" dirty="0" smtClean="0">
                <a:solidFill>
                  <a:schemeClr val="tx2">
                    <a:lumMod val="10000"/>
                  </a:schemeClr>
                </a:solidFill>
              </a:rPr>
              <a:t>6</a:t>
            </a:r>
            <a:r>
              <a:rPr lang="ar-SA" sz="2800" dirty="0" smtClean="0">
                <a:solidFill>
                  <a:schemeClr val="tx2">
                    <a:lumMod val="10000"/>
                  </a:schemeClr>
                </a:solidFill>
              </a:rPr>
              <a:t>فقدان الحوار بين الطرفين والتزام الصمت باستمرار ، مما يؤدي الى قتل مشاعر الحب والألفة بين الطرفين.</a:t>
            </a:r>
            <a:endParaRPr lang="en-US" sz="2800" dirty="0">
              <a:solidFill>
                <a:schemeClr val="tx2">
                  <a:lumMod val="1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92697"/>
            <a:ext cx="8136904" cy="6001643"/>
          </a:xfrm>
          <a:prstGeom prst="rect">
            <a:avLst/>
          </a:prstGeom>
        </p:spPr>
        <p:txBody>
          <a:bodyPr wrap="square">
            <a:spAutoFit/>
          </a:bodyPr>
          <a:lstStyle/>
          <a:p>
            <a:pPr algn="just"/>
            <a:r>
              <a:rPr lang="ar-IQ" dirty="0" smtClean="0"/>
              <a:t>3- </a:t>
            </a:r>
            <a:r>
              <a:rPr lang="ar-IQ" sz="3200" dirty="0" smtClean="0"/>
              <a:t>العنف </a:t>
            </a:r>
            <a:r>
              <a:rPr lang="ar-IQ" sz="3200" dirty="0"/>
              <a:t>اللفظي: ويتمثل في استخدام الألفاظ الجارحة التي من شأنها إن تقلل من أهمية الزوجة ، مثل إطلاق بعض الألقاب ونعتها ببعض الصفات ، لا تليق بها كزوجة ويعتبر السب والشتم من أهم تلك المظاهر.</a:t>
            </a:r>
          </a:p>
          <a:p>
            <a:pPr algn="just"/>
            <a:r>
              <a:rPr lang="ar-IQ" sz="3200" dirty="0" smtClean="0"/>
              <a:t>4- العنف </a:t>
            </a:r>
            <a:r>
              <a:rPr lang="ar-IQ" sz="3200" dirty="0"/>
              <a:t>الجنسي: تعرف بأنها أي فعل أو قول يمس كرامة الزوجة ويخدش خصوصيتها ومن أهم مظاهر هذا العنف ، استخدام الألفاظ الجنسية البذيئة ، والتي تسئ إلى جسد الزوجة،فضلاً عن الممارسات الجنسية غير الشرعية.</a:t>
            </a:r>
          </a:p>
          <a:p>
            <a:pPr algn="just"/>
            <a:r>
              <a:rPr lang="ar-IQ" sz="3200" dirty="0" smtClean="0"/>
              <a:t>5- العنف </a:t>
            </a:r>
            <a:r>
              <a:rPr lang="ar-IQ" sz="3200" dirty="0"/>
              <a:t>المالي والاقتصادي: وهو أي سلوك يصدر من الزوج يؤدي إلى إيذاء الزوجة مادياً واقتصادياً، ويتمثل بإجبار الزوجة على إعطائه مرتبها أو جزء منه، أو بيع بعض الأشياء الثمينة الخاصة بها، أو ابتزاز الزوجة مادياً.</a:t>
            </a:r>
          </a:p>
        </p:txBody>
      </p:sp>
    </p:spTree>
    <p:extLst>
      <p:ext uri="{BB962C8B-B14F-4D97-AF65-F5344CB8AC3E}">
        <p14:creationId xmlns="" xmlns:p14="http://schemas.microsoft.com/office/powerpoint/2010/main" val="10806347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IQ" sz="2400" b="1" dirty="0" smtClean="0"/>
              <a:t/>
            </a:r>
            <a:br>
              <a:rPr lang="ar-IQ" sz="2400" b="1" dirty="0" smtClean="0"/>
            </a:br>
            <a:r>
              <a:rPr lang="ar-SA" sz="4000" b="1" dirty="0" smtClean="0">
                <a:solidFill>
                  <a:schemeClr val="tx2">
                    <a:lumMod val="10000"/>
                  </a:schemeClr>
                </a:solidFill>
              </a:rPr>
              <a:t>مميزات الشخصية الشكوكة </a:t>
            </a:r>
            <a:r>
              <a:rPr lang="en-US" sz="4000" dirty="0" smtClean="0">
                <a:solidFill>
                  <a:schemeClr val="tx2">
                    <a:lumMod val="10000"/>
                  </a:schemeClr>
                </a:solidFill>
              </a:rPr>
              <a:t/>
            </a:r>
            <a:br>
              <a:rPr lang="en-US" sz="4000" dirty="0" smtClean="0">
                <a:solidFill>
                  <a:schemeClr val="tx2">
                    <a:lumMod val="10000"/>
                  </a:schemeClr>
                </a:solidFill>
              </a:rPr>
            </a:br>
            <a:r>
              <a:rPr lang="ar-IQ" sz="2400" dirty="0" smtClean="0">
                <a:solidFill>
                  <a:schemeClr val="tx2">
                    <a:lumMod val="10000"/>
                  </a:schemeClr>
                </a:solidFill>
              </a:rPr>
              <a:t>1.</a:t>
            </a:r>
            <a:r>
              <a:rPr lang="ar-SA" sz="2400" dirty="0" smtClean="0">
                <a:solidFill>
                  <a:schemeClr val="tx2">
                    <a:lumMod val="10000"/>
                  </a:schemeClr>
                </a:solidFill>
              </a:rPr>
              <a:t>لتصلب في آرائها وأفكارها ومعاملاتها فهي لا تقتنع برأي الآخرين ولا تستوعب أفكارهم بسهولة .</a:t>
            </a:r>
            <a:r>
              <a:rPr lang="en-US" sz="2400" dirty="0" smtClean="0">
                <a:solidFill>
                  <a:schemeClr val="tx2">
                    <a:lumMod val="10000"/>
                  </a:schemeClr>
                </a:solidFill>
              </a:rPr>
              <a:t/>
            </a:r>
            <a:br>
              <a:rPr lang="en-US" sz="2400" dirty="0" smtClean="0">
                <a:solidFill>
                  <a:schemeClr val="tx2">
                    <a:lumMod val="10000"/>
                  </a:schemeClr>
                </a:solidFill>
              </a:rPr>
            </a:br>
            <a:r>
              <a:rPr lang="ar-SA" sz="2400" dirty="0" smtClean="0">
                <a:solidFill>
                  <a:schemeClr val="tx2">
                    <a:lumMod val="10000"/>
                  </a:schemeClr>
                </a:solidFill>
              </a:rPr>
              <a:t> </a:t>
            </a:r>
            <a:r>
              <a:rPr lang="ar-IQ" sz="2400" dirty="0" smtClean="0">
                <a:solidFill>
                  <a:schemeClr val="tx2">
                    <a:lumMod val="10000"/>
                  </a:schemeClr>
                </a:solidFill>
              </a:rPr>
              <a:t>2.</a:t>
            </a:r>
            <a:r>
              <a:rPr lang="ar-SA" sz="2400" dirty="0" smtClean="0">
                <a:solidFill>
                  <a:schemeClr val="tx2">
                    <a:lumMod val="10000"/>
                  </a:schemeClr>
                </a:solidFill>
              </a:rPr>
              <a:t>الحذر والاعتمادية على الغير، والاهتمام الزائد بالسيطرة على تصرفاتهم ومحيطهم ، وبأنهم غير عضويين .</a:t>
            </a:r>
            <a:r>
              <a:rPr lang="en-US" sz="2400" dirty="0" smtClean="0">
                <a:solidFill>
                  <a:schemeClr val="tx2">
                    <a:lumMod val="10000"/>
                  </a:schemeClr>
                </a:solidFill>
              </a:rPr>
              <a:t/>
            </a:r>
            <a:br>
              <a:rPr lang="en-US" sz="2400" dirty="0" smtClean="0">
                <a:solidFill>
                  <a:schemeClr val="tx2">
                    <a:lumMod val="10000"/>
                  </a:schemeClr>
                </a:solidFill>
              </a:rPr>
            </a:br>
            <a:r>
              <a:rPr lang="ar-IQ" sz="2400" dirty="0" smtClean="0">
                <a:solidFill>
                  <a:schemeClr val="tx2">
                    <a:lumMod val="10000"/>
                  </a:schemeClr>
                </a:solidFill>
              </a:rPr>
              <a:t>3.ي</a:t>
            </a:r>
            <a:r>
              <a:rPr lang="ar-SA" sz="2400" dirty="0" smtClean="0">
                <a:solidFill>
                  <a:schemeClr val="tx2">
                    <a:lumMod val="10000"/>
                  </a:schemeClr>
                </a:solidFill>
              </a:rPr>
              <a:t>هتم بتفاصيل الأمور وعدم التساهل مع نفسه ومع الآخرين ، والحساسية الزائدة والانطواء والخجل.</a:t>
            </a:r>
            <a:r>
              <a:rPr lang="en-US" sz="2400" dirty="0" smtClean="0">
                <a:solidFill>
                  <a:schemeClr val="tx2">
                    <a:lumMod val="10000"/>
                  </a:schemeClr>
                </a:solidFill>
              </a:rPr>
              <a:t/>
            </a:r>
            <a:br>
              <a:rPr lang="en-US" sz="2400" dirty="0" smtClean="0">
                <a:solidFill>
                  <a:schemeClr val="tx2">
                    <a:lumMod val="10000"/>
                  </a:schemeClr>
                </a:solidFill>
              </a:rPr>
            </a:br>
            <a:r>
              <a:rPr lang="ar-IQ" sz="2400" dirty="0" smtClean="0">
                <a:solidFill>
                  <a:schemeClr val="tx2">
                    <a:lumMod val="10000"/>
                  </a:schemeClr>
                </a:solidFill>
              </a:rPr>
              <a:t>4.</a:t>
            </a:r>
            <a:r>
              <a:rPr lang="ar-SA" sz="2400" dirty="0" smtClean="0">
                <a:solidFill>
                  <a:schemeClr val="tx2">
                    <a:lumMod val="10000"/>
                  </a:schemeClr>
                </a:solidFill>
              </a:rPr>
              <a:t> التردد والدقة في أفعالهم والالتزام بالنظام والترتيب والحرص على الممتلكات.</a:t>
            </a:r>
            <a:r>
              <a:rPr lang="en-US" sz="2400" dirty="0" smtClean="0">
                <a:solidFill>
                  <a:schemeClr val="tx2">
                    <a:lumMod val="10000"/>
                  </a:schemeClr>
                </a:solidFill>
              </a:rPr>
              <a:t/>
            </a:r>
            <a:br>
              <a:rPr lang="en-US" sz="2400" dirty="0" smtClean="0">
                <a:solidFill>
                  <a:schemeClr val="tx2">
                    <a:lumMod val="10000"/>
                  </a:schemeClr>
                </a:solidFill>
              </a:rPr>
            </a:br>
            <a:r>
              <a:rPr lang="ar-IQ" sz="2400" dirty="0" smtClean="0">
                <a:solidFill>
                  <a:schemeClr val="tx2">
                    <a:lumMod val="10000"/>
                  </a:schemeClr>
                </a:solidFill>
              </a:rPr>
              <a:t>5.</a:t>
            </a:r>
            <a:r>
              <a:rPr lang="ar-SA" sz="2400" dirty="0" smtClean="0">
                <a:solidFill>
                  <a:schemeClr val="tx2">
                    <a:lumMod val="10000"/>
                  </a:schemeClr>
                </a:solidFill>
              </a:rPr>
              <a:t>يشكون بكل أفكارهم ولا يؤمنون بالأمور التي تقال لهم فهم يسألون مراراً وتكراراً حتى يتأكدوا من صدق الأمور التي يذكرونها الآخرون لهم.</a:t>
            </a:r>
            <a:r>
              <a:rPr lang="en-US" sz="2400" dirty="0" smtClean="0">
                <a:solidFill>
                  <a:schemeClr val="tx2">
                    <a:lumMod val="10000"/>
                  </a:schemeClr>
                </a:solidFill>
              </a:rPr>
              <a:t/>
            </a:r>
            <a:br>
              <a:rPr lang="en-US" sz="2400" dirty="0" smtClean="0">
                <a:solidFill>
                  <a:schemeClr val="tx2">
                    <a:lumMod val="10000"/>
                  </a:schemeClr>
                </a:solidFill>
              </a:rPr>
            </a:br>
            <a:r>
              <a:rPr lang="ar-IQ" sz="2400" dirty="0" smtClean="0">
                <a:solidFill>
                  <a:schemeClr val="tx2">
                    <a:lumMod val="10000"/>
                  </a:schemeClr>
                </a:solidFill>
              </a:rPr>
              <a:t>6.</a:t>
            </a:r>
            <a:r>
              <a:rPr lang="ar-SA" sz="2400" dirty="0" smtClean="0">
                <a:solidFill>
                  <a:schemeClr val="tx2">
                    <a:lumMod val="10000"/>
                  </a:schemeClr>
                </a:solidFill>
              </a:rPr>
              <a:t>يتصفون بالشك المستمر من دون وجود ما يدعم ذلك الشك سوى الظنون التي لا تعتمد على الحقيقة ، وقد تظهر جميع هذه المميزات أو قد تظهر بعضها.</a:t>
            </a:r>
            <a:endParaRPr lang="en-US" sz="2400" dirty="0">
              <a:solidFill>
                <a:schemeClr val="tx2">
                  <a:lumMod val="10000"/>
                </a:schemeClr>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IQ" sz="2000" b="1" dirty="0" smtClean="0"/>
              <a:t/>
            </a:r>
            <a:br>
              <a:rPr lang="ar-IQ" sz="2000" b="1" dirty="0" smtClean="0"/>
            </a:br>
            <a:r>
              <a:rPr lang="ar-SA" sz="2800" b="1" dirty="0" smtClean="0">
                <a:solidFill>
                  <a:schemeClr val="accent4">
                    <a:lumMod val="50000"/>
                  </a:schemeClr>
                </a:solidFill>
              </a:rPr>
              <a:t>توجيهات للمرشد الأسري والباحث الاجتماعي في كيفية التعامل مع المشكلة</a:t>
            </a:r>
            <a:r>
              <a:rPr lang="en-US" sz="2800" dirty="0" smtClean="0">
                <a:solidFill>
                  <a:schemeClr val="accent4">
                    <a:lumMod val="50000"/>
                  </a:schemeClr>
                </a:solidFill>
              </a:rPr>
              <a:t/>
            </a:r>
            <a:br>
              <a:rPr lang="en-US" sz="2800" dirty="0" smtClean="0">
                <a:solidFill>
                  <a:schemeClr val="accent4">
                    <a:lumMod val="50000"/>
                  </a:schemeClr>
                </a:solidFill>
              </a:rPr>
            </a:br>
            <a:r>
              <a:rPr lang="ar-IQ" sz="2800" dirty="0" smtClean="0">
                <a:solidFill>
                  <a:schemeClr val="accent4">
                    <a:lumMod val="50000"/>
                  </a:schemeClr>
                </a:solidFill>
              </a:rPr>
              <a:t/>
            </a:r>
            <a:br>
              <a:rPr lang="ar-IQ" sz="2800" dirty="0" smtClean="0">
                <a:solidFill>
                  <a:schemeClr val="accent4">
                    <a:lumMod val="50000"/>
                  </a:schemeClr>
                </a:solidFill>
              </a:rPr>
            </a:br>
            <a:r>
              <a:rPr lang="ar-IQ" sz="2800" dirty="0" smtClean="0">
                <a:solidFill>
                  <a:schemeClr val="accent4">
                    <a:lumMod val="50000"/>
                  </a:schemeClr>
                </a:solidFill>
              </a:rPr>
              <a:t>اولا.</a:t>
            </a:r>
            <a:r>
              <a:rPr lang="ar-SA" sz="2800" dirty="0" smtClean="0">
                <a:solidFill>
                  <a:schemeClr val="accent6">
                    <a:lumMod val="75000"/>
                  </a:schemeClr>
                </a:solidFill>
              </a:rPr>
              <a:t> جمع معلومات كافية عن الحالة متمثلة في:</a:t>
            </a:r>
            <a:r>
              <a:rPr lang="en-US" sz="2800" dirty="0" smtClean="0">
                <a:solidFill>
                  <a:schemeClr val="accent6">
                    <a:lumMod val="75000"/>
                  </a:schemeClr>
                </a:solidFill>
              </a:rPr>
              <a:t/>
            </a:r>
            <a:br>
              <a:rPr lang="en-US" sz="2800" dirty="0" smtClean="0">
                <a:solidFill>
                  <a:schemeClr val="accent6">
                    <a:lumMod val="75000"/>
                  </a:schemeClr>
                </a:solidFill>
              </a:rPr>
            </a:br>
            <a:r>
              <a:rPr lang="ar-IQ" sz="2800" dirty="0" smtClean="0">
                <a:solidFill>
                  <a:schemeClr val="accent6">
                    <a:lumMod val="75000"/>
                  </a:schemeClr>
                </a:solidFill>
              </a:rPr>
              <a:t>1.</a:t>
            </a:r>
            <a:r>
              <a:rPr lang="ar-SA" sz="2800" dirty="0" smtClean="0">
                <a:solidFill>
                  <a:schemeClr val="accent6">
                    <a:lumMod val="75000"/>
                  </a:schemeClr>
                </a:solidFill>
              </a:rPr>
              <a:t>متى تم الزواج (عدد السنوات).</a:t>
            </a:r>
            <a:r>
              <a:rPr lang="en-US" sz="2800" dirty="0" smtClean="0">
                <a:solidFill>
                  <a:schemeClr val="accent6">
                    <a:lumMod val="75000"/>
                  </a:schemeClr>
                </a:solidFill>
              </a:rPr>
              <a:t/>
            </a:r>
            <a:br>
              <a:rPr lang="en-US" sz="2800" dirty="0" smtClean="0">
                <a:solidFill>
                  <a:schemeClr val="accent6">
                    <a:lumMod val="75000"/>
                  </a:schemeClr>
                </a:solidFill>
              </a:rPr>
            </a:br>
            <a:r>
              <a:rPr lang="ar-IQ" sz="2800" dirty="0" smtClean="0">
                <a:solidFill>
                  <a:schemeClr val="accent6">
                    <a:lumMod val="75000"/>
                  </a:schemeClr>
                </a:solidFill>
              </a:rPr>
              <a:t>2.</a:t>
            </a:r>
            <a:r>
              <a:rPr lang="ar-SA" sz="2800" dirty="0" smtClean="0">
                <a:solidFill>
                  <a:schemeClr val="accent6">
                    <a:lumMod val="75000"/>
                  </a:schemeClr>
                </a:solidFill>
              </a:rPr>
              <a:t>هل هو زواج حب أم زواج تقليدي أو زواج أقارب.</a:t>
            </a:r>
            <a:r>
              <a:rPr lang="en-US" sz="2800" dirty="0" smtClean="0">
                <a:solidFill>
                  <a:schemeClr val="accent6">
                    <a:lumMod val="75000"/>
                  </a:schemeClr>
                </a:solidFill>
              </a:rPr>
              <a:t/>
            </a:r>
            <a:br>
              <a:rPr lang="en-US" sz="2800" dirty="0" smtClean="0">
                <a:solidFill>
                  <a:schemeClr val="accent6">
                    <a:lumMod val="75000"/>
                  </a:schemeClr>
                </a:solidFill>
              </a:rPr>
            </a:br>
            <a:r>
              <a:rPr lang="ar-IQ" sz="2800" dirty="0" smtClean="0">
                <a:solidFill>
                  <a:schemeClr val="accent6">
                    <a:lumMod val="75000"/>
                  </a:schemeClr>
                </a:solidFill>
              </a:rPr>
              <a:t>3.</a:t>
            </a:r>
            <a:r>
              <a:rPr lang="ar-SA" sz="2800" dirty="0" smtClean="0">
                <a:solidFill>
                  <a:schemeClr val="accent6">
                    <a:lumMod val="75000"/>
                  </a:schemeClr>
                </a:solidFill>
              </a:rPr>
              <a:t>الظروف التي يعيشها الزوج الذي يعاني من (الشكوك المرضية) قبل الزواج.</a:t>
            </a:r>
            <a:r>
              <a:rPr lang="en-US" sz="2800" dirty="0" smtClean="0">
                <a:solidFill>
                  <a:schemeClr val="accent6">
                    <a:lumMod val="75000"/>
                  </a:schemeClr>
                </a:solidFill>
              </a:rPr>
              <a:t/>
            </a:r>
            <a:br>
              <a:rPr lang="en-US" sz="2800" dirty="0" smtClean="0">
                <a:solidFill>
                  <a:schemeClr val="accent6">
                    <a:lumMod val="75000"/>
                  </a:schemeClr>
                </a:solidFill>
              </a:rPr>
            </a:br>
            <a:r>
              <a:rPr lang="ar-IQ" sz="2800" dirty="0" smtClean="0">
                <a:solidFill>
                  <a:schemeClr val="accent6">
                    <a:lumMod val="75000"/>
                  </a:schemeClr>
                </a:solidFill>
              </a:rPr>
              <a:t>4.</a:t>
            </a:r>
            <a:r>
              <a:rPr lang="ar-SA" sz="2800" dirty="0" smtClean="0">
                <a:solidFill>
                  <a:schemeClr val="accent6">
                    <a:lumMod val="75000"/>
                  </a:schemeClr>
                </a:solidFill>
              </a:rPr>
              <a:t>متى ظهرت (الشكوك المرضية لديه).</a:t>
            </a:r>
            <a:r>
              <a:rPr lang="en-US" sz="2800" dirty="0" smtClean="0">
                <a:solidFill>
                  <a:schemeClr val="accent6">
                    <a:lumMod val="75000"/>
                  </a:schemeClr>
                </a:solidFill>
              </a:rPr>
              <a:t/>
            </a:r>
            <a:br>
              <a:rPr lang="en-US" sz="2800" dirty="0" smtClean="0">
                <a:solidFill>
                  <a:schemeClr val="accent6">
                    <a:lumMod val="75000"/>
                  </a:schemeClr>
                </a:solidFill>
              </a:rPr>
            </a:br>
            <a:r>
              <a:rPr lang="ar-IQ" sz="2800" dirty="0" smtClean="0">
                <a:solidFill>
                  <a:schemeClr val="accent6">
                    <a:lumMod val="75000"/>
                  </a:schemeClr>
                </a:solidFill>
              </a:rPr>
              <a:t>5.</a:t>
            </a:r>
            <a:r>
              <a:rPr lang="ar-SA" sz="2800" dirty="0" smtClean="0">
                <a:solidFill>
                  <a:schemeClr val="accent6">
                    <a:lumMod val="75000"/>
                  </a:schemeClr>
                </a:solidFill>
              </a:rPr>
              <a:t>هل كانت هناك حادثة أو موقف سلبي ظهر من الشريك ، أم مجرد أفكار سلبية.</a:t>
            </a:r>
            <a:endParaRPr lang="en-US" sz="2800" dirty="0">
              <a:solidFill>
                <a:schemeClr val="accent6">
                  <a:lumMod val="75000"/>
                </a:schemeClr>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401080" cy="1252728"/>
          </a:xfrm>
        </p:spPr>
        <p:txBody>
          <a:bodyPr>
            <a:noAutofit/>
          </a:bodyPr>
          <a:lstStyle/>
          <a:p>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IQ" sz="2400" dirty="0" smtClean="0"/>
              <a:t/>
            </a:r>
            <a:br>
              <a:rPr lang="ar-IQ" sz="2400" dirty="0" smtClean="0"/>
            </a:br>
            <a:r>
              <a:rPr lang="ar-SA" sz="2400" dirty="0" smtClean="0">
                <a:solidFill>
                  <a:schemeClr val="bg1"/>
                </a:solidFill>
              </a:rPr>
              <a:t>2- يجمع المرشد المعلومات ويتعرف على كل الإعراض الموجودة عند الحالة ما هي:</a:t>
            </a:r>
            <a:r>
              <a:rPr lang="en-US" sz="2400" dirty="0" smtClean="0">
                <a:solidFill>
                  <a:schemeClr val="bg1"/>
                </a:solidFill>
              </a:rPr>
              <a:t/>
            </a:r>
            <a:br>
              <a:rPr lang="en-US" sz="2400" dirty="0" smtClean="0">
                <a:solidFill>
                  <a:schemeClr val="bg1"/>
                </a:solidFill>
              </a:rPr>
            </a:br>
            <a:r>
              <a:rPr lang="ar-SA" sz="2400" dirty="0" smtClean="0">
                <a:solidFill>
                  <a:schemeClr val="bg1"/>
                </a:solidFill>
              </a:rPr>
              <a:t>الشعور بالخمول.</a:t>
            </a:r>
            <a:r>
              <a:rPr lang="en-US" sz="2400" dirty="0" smtClean="0">
                <a:solidFill>
                  <a:schemeClr val="bg1"/>
                </a:solidFill>
              </a:rPr>
              <a:t/>
            </a:r>
            <a:br>
              <a:rPr lang="en-US" sz="2400" dirty="0" smtClean="0">
                <a:solidFill>
                  <a:schemeClr val="bg1"/>
                </a:solidFill>
              </a:rPr>
            </a:br>
            <a:r>
              <a:rPr lang="ar-SA" sz="2400" dirty="0" smtClean="0">
                <a:solidFill>
                  <a:schemeClr val="bg1"/>
                </a:solidFill>
              </a:rPr>
              <a:t>لوم الذات</a:t>
            </a:r>
            <a:r>
              <a:rPr lang="en-US" sz="2400" dirty="0" smtClean="0">
                <a:solidFill>
                  <a:schemeClr val="bg1"/>
                </a:solidFill>
              </a:rPr>
              <a:t/>
            </a:r>
            <a:br>
              <a:rPr lang="en-US" sz="2400" dirty="0" smtClean="0">
                <a:solidFill>
                  <a:schemeClr val="bg1"/>
                </a:solidFill>
              </a:rPr>
            </a:br>
            <a:r>
              <a:rPr lang="ar-SA" sz="2400" dirty="0" smtClean="0">
                <a:solidFill>
                  <a:schemeClr val="bg1"/>
                </a:solidFill>
              </a:rPr>
              <a:t>البكاء.</a:t>
            </a:r>
            <a:r>
              <a:rPr lang="en-US" sz="2400" dirty="0" smtClean="0">
                <a:solidFill>
                  <a:schemeClr val="bg1"/>
                </a:solidFill>
              </a:rPr>
              <a:t/>
            </a:r>
            <a:br>
              <a:rPr lang="en-US" sz="2400" dirty="0" smtClean="0">
                <a:solidFill>
                  <a:schemeClr val="bg1"/>
                </a:solidFill>
              </a:rPr>
            </a:br>
            <a:r>
              <a:rPr lang="ar-SA" sz="2400" dirty="0" smtClean="0">
                <a:solidFill>
                  <a:schemeClr val="bg1"/>
                </a:solidFill>
              </a:rPr>
              <a:t>فقدان الرغبة الجنسية.</a:t>
            </a:r>
            <a:r>
              <a:rPr lang="en-US" sz="2400" dirty="0" smtClean="0">
                <a:solidFill>
                  <a:schemeClr val="bg1"/>
                </a:solidFill>
              </a:rPr>
              <a:t/>
            </a:r>
            <a:br>
              <a:rPr lang="en-US" sz="2400" dirty="0" smtClean="0">
                <a:solidFill>
                  <a:schemeClr val="bg1"/>
                </a:solidFill>
              </a:rPr>
            </a:br>
            <a:r>
              <a:rPr lang="ar-SA" sz="2400" dirty="0" smtClean="0">
                <a:solidFill>
                  <a:schemeClr val="bg1"/>
                </a:solidFill>
              </a:rPr>
              <a:t>صعوبة النوم.</a:t>
            </a:r>
            <a:r>
              <a:rPr lang="en-US" sz="2400" dirty="0" smtClean="0">
                <a:solidFill>
                  <a:schemeClr val="bg1"/>
                </a:solidFill>
              </a:rPr>
              <a:t/>
            </a:r>
            <a:br>
              <a:rPr lang="en-US" sz="2400" dirty="0" smtClean="0">
                <a:solidFill>
                  <a:schemeClr val="bg1"/>
                </a:solidFill>
              </a:rPr>
            </a:br>
            <a:r>
              <a:rPr lang="ar-SA" sz="2400" dirty="0" smtClean="0">
                <a:solidFill>
                  <a:schemeClr val="bg1"/>
                </a:solidFill>
              </a:rPr>
              <a:t>الشعور بالوحدة.</a:t>
            </a:r>
            <a:r>
              <a:rPr lang="en-US" sz="2400" dirty="0" smtClean="0">
                <a:solidFill>
                  <a:schemeClr val="bg1"/>
                </a:solidFill>
              </a:rPr>
              <a:t/>
            </a:r>
            <a:br>
              <a:rPr lang="en-US" sz="2400" dirty="0" smtClean="0">
                <a:solidFill>
                  <a:schemeClr val="bg1"/>
                </a:solidFill>
              </a:rPr>
            </a:br>
            <a:r>
              <a:rPr lang="ar-SA" sz="2400" dirty="0" smtClean="0">
                <a:solidFill>
                  <a:schemeClr val="bg1"/>
                </a:solidFill>
              </a:rPr>
              <a:t>الشعور بعدم الأهمية.</a:t>
            </a:r>
            <a:r>
              <a:rPr lang="en-US" sz="2400" dirty="0" smtClean="0">
                <a:solidFill>
                  <a:schemeClr val="bg1"/>
                </a:solidFill>
              </a:rPr>
              <a:t/>
            </a:r>
            <a:br>
              <a:rPr lang="en-US" sz="2400" dirty="0" smtClean="0">
                <a:solidFill>
                  <a:schemeClr val="bg1"/>
                </a:solidFill>
              </a:rPr>
            </a:br>
            <a:r>
              <a:rPr lang="ar-SA" sz="2400" dirty="0" smtClean="0">
                <a:solidFill>
                  <a:schemeClr val="bg1"/>
                </a:solidFill>
              </a:rPr>
              <a:t>أذا تأكد من وجود هذه الإعراض فهذا يدل على أن الحالة تعاني من الاكتئاب ناتج من الشكوك المرضية ، فيبدأ المرشد التعامل مع مشكلة الاكتئاب كيف؟؟</a:t>
            </a:r>
            <a:r>
              <a:rPr lang="en-US" sz="2400" dirty="0" smtClean="0">
                <a:solidFill>
                  <a:schemeClr val="bg1"/>
                </a:solidFill>
              </a:rPr>
              <a:t/>
            </a:r>
            <a:br>
              <a:rPr lang="en-US" sz="2400" dirty="0" smtClean="0">
                <a:solidFill>
                  <a:schemeClr val="bg1"/>
                </a:solidFill>
              </a:rPr>
            </a:br>
            <a:r>
              <a:rPr lang="ar-SA" sz="2400" dirty="0" smtClean="0"/>
              <a:t> لذلك فأن دور المرشد والباحث الاجتماعي بعد أن يستمع إلى الحالة ، ويتعرف على كل الحقائق والمعلومات هو أن يقوم بمساعدة الحالة، وكلما اجتهد المرشد وبين للمسترشد أن السبب في المشكلة هي أفكاره فأنه سوف ينجح في مساعدة الحالة للتخلص من هذا السلوك السلبي.</a:t>
            </a:r>
            <a:r>
              <a:rPr lang="en-US" sz="2400" dirty="0" smtClean="0"/>
              <a:t/>
            </a:r>
            <a:br>
              <a:rPr lang="en-US" sz="2400" dirty="0" smtClean="0"/>
            </a:br>
            <a:endParaRPr lang="en-US"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SA" sz="2800" dirty="0" smtClean="0">
                <a:solidFill>
                  <a:schemeClr val="bg1"/>
                </a:solidFill>
              </a:rPr>
              <a:t>ثم يقوم المرشد بجمع الأفكار السلبية الموجودة عنده وحصرها فيطلب منه ويعطيه واجب ، يأتي به في الجلسة القادمة  وهذا الواجب ( ارجوا كتابه الأفكار السلبية التي تراودك عن نفسك)؟</a:t>
            </a:r>
            <a:r>
              <a:rPr lang="en-US" sz="2800" dirty="0" smtClean="0">
                <a:solidFill>
                  <a:schemeClr val="bg1"/>
                </a:solidFill>
              </a:rPr>
              <a:t/>
            </a:r>
            <a:br>
              <a:rPr lang="en-US" sz="2800" dirty="0" smtClean="0">
                <a:solidFill>
                  <a:schemeClr val="bg1"/>
                </a:solidFill>
              </a:rPr>
            </a:br>
            <a:r>
              <a:rPr lang="ar-SA" sz="2800" dirty="0" smtClean="0">
                <a:solidFill>
                  <a:schemeClr val="bg1"/>
                </a:solidFill>
              </a:rPr>
              <a:t>يحاول المرشد أن يكتب له نموذج من أفكاره السلبية.</a:t>
            </a:r>
            <a:r>
              <a:rPr lang="en-US" sz="2800" dirty="0" smtClean="0">
                <a:solidFill>
                  <a:schemeClr val="bg1"/>
                </a:solidFill>
              </a:rPr>
              <a:t/>
            </a:r>
            <a:br>
              <a:rPr lang="en-US" sz="2800" dirty="0" smtClean="0">
                <a:solidFill>
                  <a:schemeClr val="bg1"/>
                </a:solidFill>
              </a:rPr>
            </a:br>
            <a:r>
              <a:rPr lang="ar-SA" sz="2800" dirty="0" smtClean="0">
                <a:solidFill>
                  <a:schemeClr val="bg1"/>
                </a:solidFill>
              </a:rPr>
              <a:t>يؤكد المرشد على المسترشد بأن يحصر الأفكار السلبية لا الأفعال السلبية.</a:t>
            </a:r>
            <a:r>
              <a:rPr lang="en-US" sz="2800" dirty="0" smtClean="0">
                <a:solidFill>
                  <a:schemeClr val="bg1"/>
                </a:solidFill>
              </a:rPr>
              <a:t/>
            </a:r>
            <a:br>
              <a:rPr lang="en-US" sz="2800" dirty="0" smtClean="0">
                <a:solidFill>
                  <a:schemeClr val="bg1"/>
                </a:solidFill>
              </a:rPr>
            </a:br>
            <a:r>
              <a:rPr lang="ar-SA" sz="2800" dirty="0" smtClean="0">
                <a:solidFill>
                  <a:schemeClr val="bg1"/>
                </a:solidFill>
              </a:rPr>
              <a:t>في الجلسة القادمة يحاول المرشد أن يتتبع من المسترشد كل فكرة سلبية ، ويطلب منه إعطائه الدليل لكل فكرة ، فإذا عجز عن تقديم الدليل فهي إذن فكرة سلبية ولا يوجد لها صحة ، فيبدأ المرشد بمساعدة المسترشد على التخلص من هذه الفكرة السلبية واستبدالها بفكرة ايجابية.</a:t>
            </a:r>
            <a:r>
              <a:rPr lang="en-US" sz="2800" dirty="0" smtClean="0">
                <a:solidFill>
                  <a:schemeClr val="bg1"/>
                </a:solidFill>
              </a:rPr>
              <a:t/>
            </a:r>
            <a:br>
              <a:rPr lang="en-US" sz="2800" dirty="0" smtClean="0">
                <a:solidFill>
                  <a:schemeClr val="bg1"/>
                </a:solidFill>
              </a:rPr>
            </a:br>
            <a:endParaRPr lang="en-US" sz="2800" dirty="0">
              <a:solidFill>
                <a:schemeClr val="bg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IQ" sz="2800" dirty="0" smtClean="0"/>
              <a:t/>
            </a:r>
            <a:br>
              <a:rPr lang="ar-IQ" sz="2800" dirty="0" smtClean="0"/>
            </a:br>
            <a:r>
              <a:rPr lang="ar-SA" sz="2800" dirty="0" smtClean="0"/>
              <a:t>يحاول المرشد في الجلسات الإرشادية القادمة تعليم المسترشد مهارات الثقة بالنفس وذلك عن طريق:</a:t>
            </a:r>
            <a:r>
              <a:rPr lang="en-US" sz="2800" dirty="0" smtClean="0"/>
              <a:t/>
            </a:r>
            <a:br>
              <a:rPr lang="en-US" sz="2800" dirty="0" smtClean="0"/>
            </a:br>
            <a:r>
              <a:rPr lang="ar-SA" sz="2800" dirty="0" smtClean="0"/>
              <a:t>قبول ذاته: ( أي يساعده في تصحيح المفاهيم السلبية عن نفسه ويجعله يقبل نفسه ).</a:t>
            </a:r>
            <a:r>
              <a:rPr lang="en-US" sz="2800" dirty="0" smtClean="0"/>
              <a:t/>
            </a:r>
            <a:br>
              <a:rPr lang="en-US" sz="2800" dirty="0" smtClean="0"/>
            </a:br>
            <a:r>
              <a:rPr lang="ar-SA" sz="2800" dirty="0" smtClean="0"/>
              <a:t>حب الذات: ( إنا زوج أو زوجة أحب ذاتي واحميها من كل مشاعر سلبية أو أفكار سلبية).</a:t>
            </a:r>
            <a:r>
              <a:rPr lang="en-US" sz="2800" dirty="0" smtClean="0"/>
              <a:t/>
            </a:r>
            <a:br>
              <a:rPr lang="en-US" sz="2800" dirty="0" smtClean="0"/>
            </a:br>
            <a:r>
              <a:rPr lang="ar-SA" sz="2800" dirty="0" smtClean="0"/>
              <a:t>تقييم الذات: يساعد المرشد المسترشد في تقييم الذات والنظرة إلى الذات نظرة ايجابية فهذا ما يزيد ثقته في نفسه.</a:t>
            </a:r>
            <a:r>
              <a:rPr lang="en-US" sz="2800" dirty="0" smtClean="0"/>
              <a:t/>
            </a:r>
            <a:br>
              <a:rPr lang="en-US" sz="2800" dirty="0" smtClean="0"/>
            </a:br>
            <a:r>
              <a:rPr lang="ar-SA" sz="2800" dirty="0" smtClean="0"/>
              <a:t>من المهارات السلوكية التي يعلمها المرشد للمسترشد هي الرياضة في فناء واسع لمدة نصف ساعة ثلاث مرات أسبوعيا.</a:t>
            </a:r>
            <a:r>
              <a:rPr lang="en-US" sz="2800" dirty="0" smtClean="0"/>
              <a:t/>
            </a:r>
            <a:br>
              <a:rPr lang="en-US" sz="2800" dirty="0" smtClean="0"/>
            </a:br>
            <a:r>
              <a:rPr lang="ar-SA" sz="2800" dirty="0" smtClean="0"/>
              <a:t>وقد يلاحظ المرشد هناك إعراضا أخرى وه</a:t>
            </a:r>
            <a:r>
              <a:rPr lang="ar-IQ" sz="2800" dirty="0" smtClean="0"/>
              <a:t>ي</a:t>
            </a:r>
            <a:r>
              <a:rPr lang="ar-SA" sz="2800" dirty="0" smtClean="0"/>
              <a:t> إعراض القلق، علي</a:t>
            </a:r>
            <a:r>
              <a:rPr lang="ar-IQ" sz="2800" dirty="0" smtClean="0"/>
              <a:t>ه</a:t>
            </a:r>
            <a:r>
              <a:rPr lang="ar-SA" sz="2800" smtClean="0"/>
              <a:t> </a:t>
            </a:r>
            <a:r>
              <a:rPr lang="ar-SA" sz="2800" dirty="0" smtClean="0"/>
              <a:t>أن يتعامل معها بالطريقة نفسها ، وذلك بطرد الأفكار </a:t>
            </a:r>
            <a:r>
              <a:rPr lang="ar-SA" sz="2800" smtClean="0"/>
              <a:t>السلبية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solidFill>
                  <a:srgbClr val="FFFF00"/>
                </a:solidFill>
              </a:rPr>
              <a:t>الأسباب ظاهرة العنف </a:t>
            </a:r>
            <a:r>
              <a:rPr lang="ar-IQ" b="1" dirty="0" smtClean="0">
                <a:solidFill>
                  <a:srgbClr val="FFFF00"/>
                </a:solidFill>
              </a:rPr>
              <a:t>الاسري</a:t>
            </a:r>
            <a:endParaRPr lang="ar-IQ" b="1" dirty="0">
              <a:solidFill>
                <a:srgbClr val="FFFF00"/>
              </a:solidFill>
            </a:endParaRPr>
          </a:p>
        </p:txBody>
      </p:sp>
      <p:sp>
        <p:nvSpPr>
          <p:cNvPr id="3" name="مستطيل 2"/>
          <p:cNvSpPr/>
          <p:nvPr/>
        </p:nvSpPr>
        <p:spPr>
          <a:xfrm>
            <a:off x="251520" y="1340768"/>
            <a:ext cx="8640960" cy="4524315"/>
          </a:xfrm>
          <a:prstGeom prst="rect">
            <a:avLst/>
          </a:prstGeom>
        </p:spPr>
        <p:txBody>
          <a:bodyPr wrap="square">
            <a:spAutoFit/>
          </a:bodyPr>
          <a:lstStyle/>
          <a:p>
            <a:pPr algn="just"/>
            <a:r>
              <a:rPr lang="ar-IQ" dirty="0" smtClean="0"/>
              <a:t>1- </a:t>
            </a:r>
            <a:r>
              <a:rPr lang="ar-IQ" sz="3200" dirty="0" smtClean="0">
                <a:cs typeface="+mj-cs"/>
              </a:rPr>
              <a:t>أسباب </a:t>
            </a:r>
            <a:r>
              <a:rPr lang="ar-IQ" sz="3200" dirty="0">
                <a:cs typeface="+mj-cs"/>
              </a:rPr>
              <a:t>ذاتية: وتنقسم إلى قسمين:</a:t>
            </a:r>
          </a:p>
          <a:p>
            <a:pPr algn="just"/>
            <a:r>
              <a:rPr lang="ar-IQ" sz="3200" dirty="0">
                <a:cs typeface="+mj-cs"/>
              </a:rPr>
              <a:t>• أسباب تتعلق بالزوج: خلل في شخصية الزوج، ضعف الثقة بالنفس، اضطرابات نفسية وعصبية، تعاطيه المسكرات أو المخدرات، أو الضغوط مهنية أو اجتماعية أو اقتصادية....الخ.</a:t>
            </a:r>
          </a:p>
          <a:p>
            <a:pPr algn="just"/>
            <a:r>
              <a:rPr lang="ar-IQ" sz="3200" dirty="0">
                <a:cs typeface="+mj-cs"/>
              </a:rPr>
              <a:t>• أسباب تتعلق بالزوجة: التمرد والعصيان وعدم الطاعة، عدم الحرص على الحياة الزوجية،الخروج بدون إذن، كثرة المطالب،العناد الدائم ، تسلط الزوجة،إفشاء الإسرار الزوجية،  التقصير في رعاية الأبناء،علاقات غير شرعية عبر وسائل التواصل الاجتماعي.</a:t>
            </a:r>
          </a:p>
        </p:txBody>
      </p:sp>
    </p:spTree>
    <p:extLst>
      <p:ext uri="{BB962C8B-B14F-4D97-AF65-F5344CB8AC3E}">
        <p14:creationId xmlns="" xmlns:p14="http://schemas.microsoft.com/office/powerpoint/2010/main" val="206814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20688"/>
            <a:ext cx="8136904" cy="5693866"/>
          </a:xfrm>
          <a:prstGeom prst="rect">
            <a:avLst/>
          </a:prstGeom>
        </p:spPr>
        <p:txBody>
          <a:bodyPr wrap="square">
            <a:spAutoFit/>
          </a:bodyPr>
          <a:lstStyle/>
          <a:p>
            <a:pPr algn="just"/>
            <a:r>
              <a:rPr lang="ar-IQ" dirty="0" smtClean="0"/>
              <a:t>2- </a:t>
            </a:r>
            <a:r>
              <a:rPr lang="ar-IQ" sz="2800" dirty="0" smtClean="0">
                <a:cs typeface="+mj-cs"/>
              </a:rPr>
              <a:t>أسباب </a:t>
            </a:r>
            <a:r>
              <a:rPr lang="ar-IQ" sz="2800" dirty="0">
                <a:cs typeface="+mj-cs"/>
              </a:rPr>
              <a:t>اجتماعية:وتتمثل في الظروف الأسرية والاجتماعية والاقتصادية مثل   الفقر الشديد، الضغوط الحياتية، سوء حال المسكن، انخفاض المستوى التعليمي والثقافي للزوج والزوجة،كثرة المشاحنات، عدم التوافق الزواجي في المستويات الاجتماعي والاقتصادي والتعليمي والثقافي بين الزوجين، انخفاض الوازع الديني،عدم تحمل المسؤولية،فضلاً عن التنشئة الأسرية الخاطئة للزوجين المتمثلة بالقسوة المفرطة والتدليل الزائد.</a:t>
            </a:r>
          </a:p>
          <a:p>
            <a:pPr algn="just"/>
            <a:r>
              <a:rPr lang="ar-IQ" sz="2800" dirty="0" smtClean="0">
                <a:cs typeface="+mj-cs"/>
              </a:rPr>
              <a:t>3- أسباب </a:t>
            </a:r>
            <a:r>
              <a:rPr lang="ar-IQ" sz="2800" dirty="0">
                <a:cs typeface="+mj-cs"/>
              </a:rPr>
              <a:t>مجتمعية: وتتمثل في العنف المنتشر في الحياة اليومية للمواطن العراقي ، والتدهور في الوضع الأمني، وما تتناقلة الفضائيات وشبكات الانترنيت ومواقع التواصل الاجتماعي من مشاهد العنف ،تتأثر به الأسرة بشكل كبير ، فضلاً عن انتشار بعض السلوكيات السيئة في المجتمع مثل التهديد والخطف وفقدان الأمن في بعض المناطق ، فضلاً عن التعامل الطائفي والمناطقي والمذهبي بين الزوجين .</a:t>
            </a:r>
          </a:p>
        </p:txBody>
      </p:sp>
    </p:spTree>
    <p:extLst>
      <p:ext uri="{BB962C8B-B14F-4D97-AF65-F5344CB8AC3E}">
        <p14:creationId xmlns="" xmlns:p14="http://schemas.microsoft.com/office/powerpoint/2010/main" val="2974203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908720"/>
            <a:ext cx="8064896" cy="3970318"/>
          </a:xfrm>
          <a:prstGeom prst="rect">
            <a:avLst/>
          </a:prstGeom>
        </p:spPr>
        <p:txBody>
          <a:bodyPr wrap="square">
            <a:spAutoFit/>
          </a:bodyPr>
          <a:lstStyle/>
          <a:p>
            <a:pPr algn="just"/>
            <a:r>
              <a:rPr lang="ar-IQ" dirty="0" smtClean="0"/>
              <a:t> </a:t>
            </a:r>
            <a:r>
              <a:rPr lang="ar-IQ" sz="3600" dirty="0" smtClean="0"/>
              <a:t>4-</a:t>
            </a:r>
            <a:r>
              <a:rPr lang="ar-IQ" dirty="0" smtClean="0"/>
              <a:t> </a:t>
            </a:r>
            <a:r>
              <a:rPr lang="ar-IQ" sz="3600" dirty="0" smtClean="0">
                <a:cs typeface="+mj-cs"/>
              </a:rPr>
              <a:t>أسباب </a:t>
            </a:r>
            <a:r>
              <a:rPr lang="ar-IQ" sz="3600" dirty="0">
                <a:cs typeface="+mj-cs"/>
              </a:rPr>
              <a:t>نفسية: تعرض الزوجين أو احدهما لضغوط نفسية شديدة مثل التوتر والإحباط والقلق والخوف .</a:t>
            </a:r>
          </a:p>
          <a:p>
            <a:pPr algn="just"/>
            <a:r>
              <a:rPr lang="ar-IQ" sz="3600" dirty="0" smtClean="0">
                <a:cs typeface="+mj-cs"/>
              </a:rPr>
              <a:t>5- أسباب </a:t>
            </a:r>
            <a:r>
              <a:rPr lang="ar-IQ" sz="3600" dirty="0">
                <a:cs typeface="+mj-cs"/>
              </a:rPr>
              <a:t>صحية: التعرض إلى إصابة أو حادث أو مرض مزمن أو معدي.</a:t>
            </a:r>
          </a:p>
          <a:p>
            <a:pPr algn="just"/>
            <a:r>
              <a:rPr lang="ar-IQ" sz="3600" dirty="0" smtClean="0">
                <a:cs typeface="+mj-cs"/>
              </a:rPr>
              <a:t>6- أسباب </a:t>
            </a:r>
            <a:r>
              <a:rPr lang="ar-IQ" sz="3600" dirty="0">
                <a:cs typeface="+mj-cs"/>
              </a:rPr>
              <a:t>ثقافية تربوية : انخفاض المستوى التحصيل الدراسي للزوجين أو كلاهما ، فضلاً عن وجود ثقافة فرعية تشجع على ظاهرة العنف الزواجي.</a:t>
            </a:r>
          </a:p>
        </p:txBody>
      </p:sp>
    </p:spTree>
    <p:extLst>
      <p:ext uri="{BB962C8B-B14F-4D97-AF65-F5344CB8AC3E}">
        <p14:creationId xmlns="" xmlns:p14="http://schemas.microsoft.com/office/powerpoint/2010/main" val="2459473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253</TotalTime>
  <Words>5738</Words>
  <Application>Microsoft Office PowerPoint</Application>
  <PresentationFormat>On-screen Show (4:3)</PresentationFormat>
  <Paragraphs>301</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شكل موجة</vt:lpstr>
      <vt:lpstr>المشاكل الاسرية </vt:lpstr>
      <vt:lpstr>العنف  الاسري</vt:lpstr>
      <vt:lpstr>Slide 3</vt:lpstr>
      <vt:lpstr>Slide 4</vt:lpstr>
      <vt:lpstr>أنواع العنف الاسري</vt:lpstr>
      <vt:lpstr>Slide 6</vt:lpstr>
      <vt:lpstr>الأسباب ظاهرة العنف الاسري</vt:lpstr>
      <vt:lpstr>Slide 8</vt:lpstr>
      <vt:lpstr>Slide 9</vt:lpstr>
      <vt:lpstr>الآثار السلبية لظاهرة العنف الاسري </vt:lpstr>
      <vt:lpstr>توجيهات للمرشد الأسري والباحث الاجتماعي</vt:lpstr>
      <vt:lpstr>Slide 12</vt:lpstr>
      <vt:lpstr> المهارات التي تساعده في التعامل مع مشكلات العنف  الاسري الزواجي</vt:lpstr>
      <vt:lpstr>إرشادات يحاول المرشد  والباحث الاجتماعي  إن يمررها للزوجين:</vt:lpstr>
      <vt:lpstr>Slide 15</vt:lpstr>
      <vt:lpstr> الخيانة الزوجية</vt:lpstr>
      <vt:lpstr> تعرف الخيانة الزوجية</vt:lpstr>
      <vt:lpstr>مفهوم الخيانة </vt:lpstr>
      <vt:lpstr>الخيانة الالكترونية </vt:lpstr>
      <vt:lpstr>اسباب الخيانة</vt:lpstr>
      <vt:lpstr>Slide 21</vt:lpstr>
      <vt:lpstr>الأسباب العارضة للخيانة لدى الرجل</vt:lpstr>
      <vt:lpstr>العوامل التي تساعد على الخيانة الزوجية</vt:lpstr>
      <vt:lpstr>Slide 24</vt:lpstr>
      <vt:lpstr> العلامات الدالة على الخيانة الزوجية</vt:lpstr>
      <vt:lpstr>Slide 26</vt:lpstr>
      <vt:lpstr>Slide 27</vt:lpstr>
      <vt:lpstr> أنواع الخيانة</vt:lpstr>
      <vt:lpstr>Slide 29</vt:lpstr>
      <vt:lpstr>Slide 30</vt:lpstr>
      <vt:lpstr>Slide 31</vt:lpstr>
      <vt:lpstr>الآثار النفسية للخيانة الزوجية</vt:lpstr>
      <vt:lpstr>Slide 33</vt:lpstr>
      <vt:lpstr>Slide 34</vt:lpstr>
      <vt:lpstr>مدى فاعلية الإرشاد بعد الخيانة</vt:lpstr>
      <vt:lpstr>خصائص الأسرة المعرضة للطلاق بعد الخيانة</vt:lpstr>
      <vt:lpstr>خصائص الأسرة التي تجاوزت تأثير الخيانة</vt:lpstr>
      <vt:lpstr>Slide 38</vt:lpstr>
      <vt:lpstr>طريقة العلاج</vt:lpstr>
      <vt:lpstr>الغيرة الزوجية </vt:lpstr>
      <vt:lpstr>إعراض الغيرة </vt:lpstr>
      <vt:lpstr>Slide 42</vt:lpstr>
      <vt:lpstr>عناصر الغيرة </vt:lpstr>
      <vt:lpstr>أنواع الغيرة</vt:lpstr>
      <vt:lpstr>Slide 45</vt:lpstr>
      <vt:lpstr>العوامل التي تساعد على ظهور الغيرة</vt:lpstr>
      <vt:lpstr>أسباب الغيرة </vt:lpstr>
      <vt:lpstr>خصائص المرأة المصابة بالغيرة المرضية </vt:lpstr>
      <vt:lpstr>Slide 49</vt:lpstr>
      <vt:lpstr>مظاهر الغيرة المرضية للمرأة</vt:lpstr>
      <vt:lpstr>Slide 51</vt:lpstr>
      <vt:lpstr>دور المرشد الأسري والباحث الاجتماعي في التعامل مع المشكلة</vt:lpstr>
      <vt:lpstr>Slide 53</vt:lpstr>
      <vt:lpstr>Slide 54</vt:lpstr>
      <vt:lpstr>Slide 55</vt:lpstr>
      <vt:lpstr>هناك ملاحظات مهمة للمرشد والباحث الاجتماعي </vt:lpstr>
      <vt:lpstr> مشكلة الشك  </vt:lpstr>
      <vt:lpstr>          اسباب الشك 1.مرور احدهما بخبرة سلبية في مرحلة الطفولة. 2.تعود إلى الخبرات الزوج السابقة أو ما يسمى تجارب الآخرين السيئة. 3.قد تكون صفة من صفات شخصية الزوج ويسمى الشخصية الارتيابية. 4.الزوجة ذات الشخصية الهستيرية التي تبالغ في أظهار محاسنها ومفاتنها. 5.تصرفات الزوجة غير الطبيعة (خروجها من البيت في غير أوقات الدوام،تبالغ في التبرج، لبس ملابس غير مناسبة). 6.المكالمات التليفونية السرية أو الطويلة. 7.الجلوس لساعات خلف الانترنيت والفيسبوك، عمل حساب سري. 8.ما تقدمه وسائل الأعلام من رسائل سلبية سواء كانت مسلسلات أم مقالات أم شكوكاً في الصحافة 9.أثارت إحدى القضايا بين الزوجين ، ولدت عند احد الإطراف شكوكاً مرضية. 10ما تقدمه وسائل الاتصال الحديثة من تسهيلات (صورة وصوت) عبر برامج عديدة (البريد الالكتروني، الفيسبوك، التويتر ،التانكو،مواقع الدردشة،...الخ). 11.قد يعاني احد الطرفين من حالة (فصام) تدفعه إلى الشكوك المرضية في الشريك. 12.قد يكون الزوج متعرضاً إلى خيانة فعلية ناتجة من علاقة سابقة قبل ارتباطه بالشريك، مما يدفعه إلى عدم الثقة بالآخرين، ويثير شكوكه. 13.طبيعة عمل الزوجة وعدد ساعات تواجدها خارج المنزل. 14.ضعف ثقة الرجل بنفسه وإحساسه بالدونية تجاه الزوجة. 15ظروف التنشئة الاجتماعية التي مر بها الزوج. </vt:lpstr>
      <vt:lpstr>            مظاهر الشك 1عدم قدرة الزوج الاستقرار في مكان واحد، أي نجده دائم البحث 2والتحري في كل ما يخص الطرف الأخر. 3عدم الثقة بالطرف الأخر والضنون السلبية باستمرار بما يقوله أو يفعله الطرف الأخر. ا4لعصبية الزائدة من الزوج ، لان العصبية ما هي ألا سلوك سلبي ناتج عن أفكار سلبية. 5الشعور بالوحدة والاكتئاب. 6فقدان الحوار بين الطرفين والتزام الصمت باستمرار ، مما يؤدي الى قتل مشاعر الحب والألفة بين الطرفين.</vt:lpstr>
      <vt:lpstr>            مميزات الشخصية الشكوكة  1.لتصلب في آرائها وأفكارها ومعاملاتها فهي لا تقتنع برأي الآخرين ولا تستوعب أفكارهم بسهولة .  2.الحذر والاعتمادية على الغير، والاهتمام الزائد بالسيطرة على تصرفاتهم ومحيطهم ، وبأنهم غير عضويين . 3.يهتم بتفاصيل الأمور وعدم التساهل مع نفسه ومع الآخرين ، والحساسية الزائدة والانطواء والخجل. 4. التردد والدقة في أفعالهم والالتزام بالنظام والترتيب والحرص على الممتلكات. 5.يشكون بكل أفكارهم ولا يؤمنون بالأمور التي تقال لهم فهم يسألون مراراً وتكراراً حتى يتأكدوا من صدق الأمور التي يذكرونها الآخرون لهم. 6.يتصفون بالشك المستمر من دون وجود ما يدعم ذلك الشك سوى الظنون التي لا تعتمد على الحقيقة ، وقد تظهر جميع هذه المميزات أو قد تظهر بعضها.</vt:lpstr>
      <vt:lpstr>             توجيهات للمرشد الأسري والباحث الاجتماعي في كيفية التعامل مع المشكلة  اولا. جمع معلومات كافية عن الحالة متمثلة في: 1.متى تم الزواج (عدد السنوات). 2.هل هو زواج حب أم زواج تقليدي أو زواج أقارب. 3.الظروف التي يعيشها الزوج الذي يعاني من (الشكوك المرضية) قبل الزواج. 4.متى ظهرت (الشكوك المرضية لديه). 5.هل كانت هناك حادثة أو موقف سلبي ظهر من الشريك ، أم مجرد أفكار سلبية.</vt:lpstr>
      <vt:lpstr>             2- يجمع المرشد المعلومات ويتعرف على كل الإعراض الموجودة عند الحالة ما هي: الشعور بالخمول. لوم الذات البكاء. فقدان الرغبة الجنسية. صعوبة النوم. الشعور بالوحدة. الشعور بعدم الأهمية. أذا تأكد من وجود هذه الإعراض فهذا يدل على أن الحالة تعاني من الاكتئاب ناتج من الشكوك المرضية ، فيبدأ المرشد التعامل مع مشكلة الاكتئاب كيف؟؟  لذلك فأن دور المرشد والباحث الاجتماعي بعد أن يستمع إلى الحالة ، ويتعرف على كل الحقائق والمعلومات هو أن يقوم بمساعدة الحالة، وكلما اجتهد المرشد وبين للمسترشد أن السبب في المشكلة هي أفكاره فأنه سوف ينجح في مساعدة الحالة للتخلص من هذا السلوك السلبي. </vt:lpstr>
      <vt:lpstr>          ثم يقوم المرشد بجمع الأفكار السلبية الموجودة عنده وحصرها فيطلب منه ويعطيه واجب ، يأتي به في الجلسة القادمة  وهذا الواجب ( ارجوا كتابه الأفكار السلبية التي تراودك عن نفسك)؟ يحاول المرشد أن يكتب له نموذج من أفكاره السلبية. يؤكد المرشد على المسترشد بأن يحصر الأفكار السلبية لا الأفعال السلبية. في الجلسة القادمة يحاول المرشد أن يتتبع من المسترشد كل فكرة سلبية ، ويطلب منه إعطائه الدليل لكل فكرة ، فإذا عجز عن تقديم الدليل فهي إذن فكرة سلبية ولا يوجد لها صحة ، فيبدأ المرشد بمساعدة المسترشد على التخلص من هذه الفكرة السلبية واستبدالها بفكرة ايجابية. </vt:lpstr>
      <vt:lpstr>            يحاول المرشد في الجلسات الإرشادية القادمة تعليم المسترشد مهارات الثقة بالنفس وذلك عن طريق: قبول ذاته: ( أي يساعده في تصحيح المفاهيم السلبية عن نفسه ويجعله يقبل نفسه ). حب الذات: ( إنا زوج أو زوجة أحب ذاتي واحميها من كل مشاعر سلبية أو أفكار سلبية). تقييم الذات: يساعد المرشد المسترشد في تقييم الذات والنظرة إلى الذات نظرة ايجابية فهذا ما يزيد ثقته في نفسه. من المهارات السلوكية التي يعلمها المرشد للمسترشد هي الرياضة في فناء واسع لمدة نصف ساعة ثلاث مرات أسبوعيا. وقد يلاحظ المرشد هناك إعراضا أخرى وهي إعراض القلق، عليه أن يتعامل معها بالطريقة نفسها ، وذلك بطرد الأفكار السلبية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المشاكل الاسرية وكيفية معالجتها وفق احدث الاساليب الارشادية</dc:title>
  <dc:creator>almadar</dc:creator>
  <cp:lastModifiedBy>aa</cp:lastModifiedBy>
  <cp:revision>30</cp:revision>
  <dcterms:created xsi:type="dcterms:W3CDTF">2017-02-13T19:13:14Z</dcterms:created>
  <dcterms:modified xsi:type="dcterms:W3CDTF">2018-12-19T16:30:37Z</dcterms:modified>
</cp:coreProperties>
</file>