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D3A9A56-AE51-43F4-86C1-6A2BA9D2578D}" type="datetimeFigureOut">
              <a:rPr lang="ar-IQ" smtClean="0"/>
              <a:t>15/04/1440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D8819AD-B74E-4CB5-A6B7-F20E5CD30958}"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A9A56-AE51-43F4-86C1-6A2BA9D2578D}"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3A9A56-AE51-43F4-86C1-6A2BA9D2578D}"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A9A56-AE51-43F4-86C1-6A2BA9D2578D}"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3A9A56-AE51-43F4-86C1-6A2BA9D2578D}" type="datetimeFigureOut">
              <a:rPr lang="ar-IQ" smtClean="0"/>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D3A9A56-AE51-43F4-86C1-6A2BA9D2578D}" type="datetimeFigureOut">
              <a:rPr lang="ar-IQ" smtClean="0"/>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D8819AD-B74E-4CB5-A6B7-F20E5CD30958}"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3A9A56-AE51-43F4-86C1-6A2BA9D2578D}" type="datetimeFigureOut">
              <a:rPr lang="ar-IQ" smtClean="0"/>
              <a:t>15/04/1440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3A9A56-AE51-43F4-86C1-6A2BA9D2578D}" type="datetimeFigureOut">
              <a:rPr lang="ar-IQ" smtClean="0"/>
              <a:t>15/04/1440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A9A56-AE51-43F4-86C1-6A2BA9D2578D}" type="datetimeFigureOut">
              <a:rPr lang="ar-IQ" smtClean="0"/>
              <a:t>15/04/1440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3A9A56-AE51-43F4-86C1-6A2BA9D2578D}" type="datetimeFigureOut">
              <a:rPr lang="ar-IQ" smtClean="0"/>
              <a:t>15/04/1440</a:t>
            </a:fld>
            <a:endParaRPr lang="ar-IQ"/>
          </a:p>
        </p:txBody>
      </p:sp>
      <p:sp>
        <p:nvSpPr>
          <p:cNvPr id="7" name="Slide Number Placeholder 6"/>
          <p:cNvSpPr>
            <a:spLocks noGrp="1"/>
          </p:cNvSpPr>
          <p:nvPr>
            <p:ph type="sldNum" sz="quarter" idx="12"/>
          </p:nvPr>
        </p:nvSpPr>
        <p:spPr/>
        <p:txBody>
          <a:bodyPr/>
          <a:lstStyle/>
          <a:p>
            <a:fld id="{2D8819AD-B74E-4CB5-A6B7-F20E5CD30958}"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A9A56-AE51-43F4-86C1-6A2BA9D2578D}" type="datetimeFigureOut">
              <a:rPr lang="ar-IQ" smtClean="0"/>
              <a:t>15/04/1440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2D8819AD-B74E-4CB5-A6B7-F20E5CD3095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D3A9A56-AE51-43F4-86C1-6A2BA9D2578D}" type="datetimeFigureOut">
              <a:rPr lang="ar-IQ" smtClean="0"/>
              <a:t>15/04/1440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D8819AD-B74E-4CB5-A6B7-F20E5CD3095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smtClean="0"/>
              <a:t>محاضرة 14:المرحلة الرابعة من الفكر الجغرافي العربي الاسلامي </a:t>
            </a:r>
            <a:endParaRPr lang="ar-IQ" dirty="0"/>
          </a:p>
        </p:txBody>
      </p:sp>
    </p:spTree>
    <p:extLst>
      <p:ext uri="{BB962C8B-B14F-4D97-AF65-F5344CB8AC3E}">
        <p14:creationId xmlns:p14="http://schemas.microsoft.com/office/powerpoint/2010/main" val="188492215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ar-IQ" dirty="0" smtClean="0"/>
              <a:t> لم يكتف </a:t>
            </a:r>
            <a:r>
              <a:rPr lang="ar-IQ" dirty="0" smtClean="0">
                <a:solidFill>
                  <a:srgbClr val="FF0000"/>
                </a:solidFill>
              </a:rPr>
              <a:t>الادريسي</a:t>
            </a:r>
            <a:r>
              <a:rPr lang="ar-IQ" dirty="0" smtClean="0"/>
              <a:t> بذلك بل اخذ عنهم وعن غيرهم في عمارة الارض والتي تقتصر على الربع الشمالي من الكرة فيما يخص مساحة الكرة الارضية ولم يأت بشيء جديد في مجال تقسيم العالم المعمور الى سبعة اقاليم فقد سبقه الخوارزمي الى ذلك، اما بخصوص تقسيم الاقاليم الى اجزاء وصنع الخرائط لها فقد اخذ الادريسي بفكرة توضيح البحث الجغرافية بطريق رسم الخريطة بحيث يصبح الوصف الجغرافي والخرائط الملحقة به جزءا واحدا لا ينفصل وعلى هذا الاساس قسم الادريسي كلا من الاقاليم السبعة إلى عشرة أقاليم متساوية وجعل لكل من هذه الاقسام خريطة توضح ما في داخله من ظواهر طبيعية وبشرية وبذلك قدم شيئا اصيلا.</a:t>
            </a:r>
            <a:endParaRPr lang="ar-IQ" dirty="0"/>
          </a:p>
        </p:txBody>
      </p:sp>
    </p:spTree>
    <p:extLst>
      <p:ext uri="{BB962C8B-B14F-4D97-AF65-F5344CB8AC3E}">
        <p14:creationId xmlns:p14="http://schemas.microsoft.com/office/powerpoint/2010/main" val="230484659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r>
              <a:rPr lang="ar-IQ" dirty="0" smtClean="0"/>
              <a:t>اما بخصوص الرحلات التي اخذت طابعا معينا في هذه الرحلة فتعود جذورها الى المرحلة السابقة حيث بدأت الرحلات الجغرافية العلمية تأخذ طابعا معينا منذ </a:t>
            </a:r>
            <a:r>
              <a:rPr lang="ar-IQ" dirty="0" smtClean="0">
                <a:solidFill>
                  <a:srgbClr val="FF0000"/>
                </a:solidFill>
              </a:rPr>
              <a:t>بداية رحلة ابن فضلان وابن حوقل والمقدسي </a:t>
            </a:r>
            <a:r>
              <a:rPr lang="ar-IQ" dirty="0" smtClean="0"/>
              <a:t>والتي تمت في القرن الرابع الهجري اما في هذه المرحلة فقد اتخذت الرحلات طابعا جديدا تميز بظهور الصفة الادبية كما ان الاخبار التي وردت في هذه الرحلات اتسمت بطابع البساطة والاهتمام بالمشاهد الدينية والاماكن المقدسة وعدد المساجد ومقابلات رجال الذين وكانت أخبارهم عن الجوانب الجغرافية ذات قيمة اقتصادية فقد اشاروا الى اساليب المعيشة وجوانب مهمة من الزراعة والصناعة والمعدات والتقاليد وهذه جميعا تكون مادة بحث للباحث في الفكر الجغرافية العربي وفي هذا المجال لابد من الاشارة الى ان الفكر الجغرافي العربي سبق الامم الاخرى في مجال ادب الرحلات وفي مقدمة الرحلات التي تمثل المرحلة الرابعة تمثيلا حقيقا رحلة ابن جبير ورحلة ابن بطوطة والتي سنشير اليهما بالتفصيل في مجال الجغرافية الصوفية والرحلات عند العرب.</a:t>
            </a:r>
            <a:endParaRPr lang="ar-IQ" dirty="0"/>
          </a:p>
        </p:txBody>
      </p:sp>
    </p:spTree>
    <p:extLst>
      <p:ext uri="{BB962C8B-B14F-4D97-AF65-F5344CB8AC3E}">
        <p14:creationId xmlns:p14="http://schemas.microsoft.com/office/powerpoint/2010/main" val="1116388737"/>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ar-IQ" dirty="0" smtClean="0"/>
              <a:t>تنحصر هذه المرحلة بين بداية القرن السادس الهجري ومنتصف القرن السابع الهجري </a:t>
            </a:r>
            <a:r>
              <a:rPr lang="ar-IQ" dirty="0" smtClean="0">
                <a:solidFill>
                  <a:srgbClr val="FF0000"/>
                </a:solidFill>
              </a:rPr>
              <a:t>( سقوط بغداد 656هـ )</a:t>
            </a:r>
            <a:r>
              <a:rPr lang="ar-IQ" dirty="0" smtClean="0"/>
              <a:t> وقد انعكست الاثار السياسية على طبيعة هذه المرحلة فجعلتها تتخذ طابعا يميزها عن المراحل السابقة فمنذ ان تفككت الدولة العربية الاسلامية في اوائل القرن السادس الهجري وانحلت سياسيا فقدت المعرفة الجغرافية اصالتها ،اذ انصرف الحكام عن تشجيع العلم وتقلصت رقعة الدولة الاسلامية وانقسمت الى امارات شبه مستقلة واصبحت حاجة الحكام الى المعرفة الجغرافية محدودة ومع ذلك كله برزت اتجاهات عديدة في هذه المرحلة املتها الاوضاع السياسية والاجتماعية والثقافية.</a:t>
            </a:r>
            <a:endParaRPr lang="ar-IQ" dirty="0"/>
          </a:p>
        </p:txBody>
      </p:sp>
    </p:spTree>
    <p:extLst>
      <p:ext uri="{BB962C8B-B14F-4D97-AF65-F5344CB8AC3E}">
        <p14:creationId xmlns:p14="http://schemas.microsoft.com/office/powerpoint/2010/main" val="171465668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ar-IQ" dirty="0" smtClean="0"/>
              <a:t>واستمرت الانماط الاساسية ممثلة في الجغرافية الفلكية والجغرافية والوصفية وجغرافية</a:t>
            </a:r>
          </a:p>
          <a:p>
            <a:pPr algn="just"/>
            <a:r>
              <a:rPr lang="ar-IQ" dirty="0" smtClean="0"/>
              <a:t>الرحلات اضافة الى بروز نمط جديد تمثل في كتابة المعاجم والرحلات وكتابة المعاجم نمط جديد يجمع بين الادب العربي والمعرفة الجغرافية وقد دعت الحاجة الى مثل هذا النمط نتيجة لوجود اعداد كبيرة من القراء الذين يصعب عليهم الجمع بين ما ورد من اسماء واماكن في الشعر وبين ما يتم التأكيد عليه في المعرفة الجغرافية ومن كتاب هذه المعاجم :</a:t>
            </a:r>
          </a:p>
          <a:p>
            <a:pPr algn="just"/>
            <a:r>
              <a:rPr lang="ar-IQ" dirty="0" smtClean="0"/>
              <a:t>1- </a:t>
            </a:r>
            <a:r>
              <a:rPr lang="ar-IQ" dirty="0" smtClean="0">
                <a:solidFill>
                  <a:srgbClr val="FF0000"/>
                </a:solidFill>
              </a:rPr>
              <a:t>الزمخشري </a:t>
            </a:r>
            <a:r>
              <a:rPr lang="ar-IQ" dirty="0" smtClean="0"/>
              <a:t>هو الاديب ابو القاسم محمود بن عمر الزمخشري عاش ما بين (467-538ه /1057-1144م) والف مجموعة من الكتب منها( </a:t>
            </a:r>
            <a:r>
              <a:rPr lang="ar-IQ" dirty="0" smtClean="0">
                <a:solidFill>
                  <a:srgbClr val="FF0000"/>
                </a:solidFill>
              </a:rPr>
              <a:t>الجبال والاماكن والمياه</a:t>
            </a:r>
            <a:r>
              <a:rPr lang="ar-IQ" dirty="0" smtClean="0"/>
              <a:t>) وقد اعتمد في كتابة معجمه على معاجم لغويي القرن التاسع التي تبين مواقع الاماكن الجغرافية في الجزيرة العربية .</a:t>
            </a:r>
          </a:p>
          <a:p>
            <a:endParaRPr lang="ar-IQ" dirty="0"/>
          </a:p>
        </p:txBody>
      </p:sp>
    </p:spTree>
    <p:extLst>
      <p:ext uri="{BB962C8B-B14F-4D97-AF65-F5344CB8AC3E}">
        <p14:creationId xmlns:p14="http://schemas.microsoft.com/office/powerpoint/2010/main" val="327249044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smtClean="0">
                <a:solidFill>
                  <a:srgbClr val="FF0000"/>
                </a:solidFill>
              </a:rPr>
              <a:t>2 ياقوت الحموي</a:t>
            </a:r>
            <a:r>
              <a:rPr lang="ar-IQ" dirty="0" smtClean="0"/>
              <a:t/>
            </a:r>
            <a:br>
              <a:rPr lang="ar-IQ" dirty="0" smtClean="0"/>
            </a:br>
            <a:endParaRPr lang="ar-IQ" dirty="0"/>
          </a:p>
        </p:txBody>
      </p:sp>
      <p:sp>
        <p:nvSpPr>
          <p:cNvPr id="3" name="Content Placeholder 2"/>
          <p:cNvSpPr>
            <a:spLocks noGrp="1"/>
          </p:cNvSpPr>
          <p:nvPr>
            <p:ph idx="1"/>
          </p:nvPr>
        </p:nvSpPr>
        <p:spPr/>
        <p:txBody>
          <a:bodyPr>
            <a:normAutofit fontScale="92500"/>
          </a:bodyPr>
          <a:lstStyle/>
          <a:p>
            <a:pPr algn="just"/>
            <a:r>
              <a:rPr lang="ar-IQ" dirty="0" smtClean="0"/>
              <a:t>هو شهاب الدين ابو عبد الله ياقوت بن عبد الملك الحموي عاش ما بين ( 575-627هـ - 1179-1229م ) والف معجمه المعروف ( </a:t>
            </a:r>
            <a:r>
              <a:rPr lang="ar-IQ" dirty="0" smtClean="0">
                <a:solidFill>
                  <a:srgbClr val="FF0000"/>
                </a:solidFill>
              </a:rPr>
              <a:t>معجم البلدان </a:t>
            </a:r>
            <a:r>
              <a:rPr lang="ar-IQ" dirty="0" smtClean="0"/>
              <a:t>) وقد استفاد كثيرا من معاصرية اضافة الى كثرة أسفاره التي اكسبته سعة في الفقه الجغرافي وخاصة تلك الاسفار التي شملت الخليج العربي وسواحله واطراف شبه جزيرة العرب الجنوبية حيث كانت تلك المناطق مركزا مهما للتجارة واهمية معجم ياقوت تتجاوز كثيرا حدود الجغرافية الطبيعية وهو اوسع مصنف من نوعه لمؤلف عربي في العصور الوسطى.</a:t>
            </a:r>
          </a:p>
          <a:p>
            <a:endParaRPr lang="ar-IQ" dirty="0"/>
          </a:p>
        </p:txBody>
      </p:sp>
    </p:spTree>
    <p:extLst>
      <p:ext uri="{BB962C8B-B14F-4D97-AF65-F5344CB8AC3E}">
        <p14:creationId xmlns:p14="http://schemas.microsoft.com/office/powerpoint/2010/main" val="3082196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ar-IQ" dirty="0" smtClean="0"/>
              <a:t>ويتألف ( </a:t>
            </a:r>
            <a:r>
              <a:rPr lang="ar-IQ" dirty="0" smtClean="0">
                <a:solidFill>
                  <a:srgbClr val="FF0000"/>
                </a:solidFill>
              </a:rPr>
              <a:t>معجم البلدان </a:t>
            </a:r>
            <a:r>
              <a:rPr lang="ar-IQ" dirty="0" smtClean="0"/>
              <a:t>) من متن مطبوع يضم ثلاثة الاف وثمانمائة واربعا وتسعين صفحة وهو جامع لجميع ابواب الجغرافية الفلكية والوصفية واللغوية والتاريخية والدين والحضارة وعلم الاجناس</a:t>
            </a:r>
            <a:r>
              <a:rPr lang="en-US" dirty="0" err="1" smtClean="0">
                <a:solidFill>
                  <a:srgbClr val="FF0000"/>
                </a:solidFill>
              </a:rPr>
              <a:t>Ethnolagy</a:t>
            </a:r>
            <a:r>
              <a:rPr lang="en-US" dirty="0" smtClean="0"/>
              <a:t> ) </a:t>
            </a:r>
            <a:r>
              <a:rPr lang="ar-IQ" dirty="0" smtClean="0"/>
              <a:t> ) وقد برز معجم ياقوت في القارة الاوربية اهتمامها على كتابات الادريسي وابن الوردي وقد طبع المعجم في ستة اجزاء في المدة بين عامي 1866-1873 وخرجت له طبعات خلال القرن الحالي منها طبعة بيروت .</a:t>
            </a:r>
            <a:endParaRPr lang="ar-IQ" dirty="0"/>
          </a:p>
        </p:txBody>
      </p:sp>
    </p:spTree>
    <p:extLst>
      <p:ext uri="{BB962C8B-B14F-4D97-AF65-F5344CB8AC3E}">
        <p14:creationId xmlns:p14="http://schemas.microsoft.com/office/powerpoint/2010/main" val="365901672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solidFill>
                  <a:srgbClr val="FF0000"/>
                </a:solidFill>
              </a:rPr>
              <a:t>3 الادريسي </a:t>
            </a:r>
            <a:r>
              <a:rPr lang="ar-IQ" dirty="0" smtClean="0"/>
              <a:t>( 493-560هـ / 1100-1164م )</a:t>
            </a:r>
            <a:br>
              <a:rPr lang="ar-IQ" dirty="0" smtClean="0"/>
            </a:br>
            <a:endParaRPr lang="ar-IQ" dirty="0"/>
          </a:p>
        </p:txBody>
      </p:sp>
      <p:sp>
        <p:nvSpPr>
          <p:cNvPr id="3" name="Content Placeholder 2"/>
          <p:cNvSpPr>
            <a:spLocks noGrp="1"/>
          </p:cNvSpPr>
          <p:nvPr>
            <p:ph idx="1"/>
          </p:nvPr>
        </p:nvSpPr>
        <p:spPr/>
        <p:txBody>
          <a:bodyPr>
            <a:normAutofit fontScale="62500" lnSpcReduction="20000"/>
          </a:bodyPr>
          <a:lstStyle/>
          <a:p>
            <a:pPr algn="just"/>
            <a:r>
              <a:rPr lang="ar-IQ" dirty="0" smtClean="0"/>
              <a:t>يعد الادريسي من اشهر الجغرافيين العرب الذين غزوا الفكر الجغرافية كما انه اشهر الجغرافيين الذين عرفتهم القارة الاوربية وقد ظلت كتبه وخرائطه معتمدة في الدراسات الجغرافية في الجامعات الاوربية لمدة طويلة من الزمن والادريسي ، هو محمد بن محمد بن عبدالله بن ادريس بن علي بن حمود بن ميمون بن احمد بن علي بن عبدالله ب عمر بن ادريس بن عبدالله بن الحسين ابن علي ( ابن ابي طالب ) الشريف الادريسي.</a:t>
            </a:r>
          </a:p>
          <a:p>
            <a:pPr algn="just"/>
            <a:r>
              <a:rPr lang="ar-IQ" dirty="0" smtClean="0"/>
              <a:t>كان مولعا بعلم الجغرافية وعلم النبات واظهر كذلك قدرة ادبية عظيمة فلقد قرض الشعر ويدل اكثره على تغربه وحنينه الى الاندلس اما ما قدمة للفكر الجغرافي العربي الاسلامي فيتمثل في :</a:t>
            </a:r>
          </a:p>
          <a:p>
            <a:pPr algn="just"/>
            <a:r>
              <a:rPr lang="ar-IQ" dirty="0" smtClean="0"/>
              <a:t>ا-عداد لوح الترسيم ( خريطة الادريسي).</a:t>
            </a:r>
          </a:p>
          <a:p>
            <a:pPr algn="just"/>
            <a:r>
              <a:rPr lang="ar-IQ" dirty="0" smtClean="0"/>
              <a:t>-2 صنع الكرة الفضية للعالم.</a:t>
            </a:r>
          </a:p>
          <a:p>
            <a:pPr algn="just"/>
            <a:r>
              <a:rPr lang="ar-IQ" dirty="0" smtClean="0"/>
              <a:t>-3 </a:t>
            </a:r>
            <a:r>
              <a:rPr lang="ar-IQ" dirty="0" smtClean="0">
                <a:solidFill>
                  <a:srgbClr val="FF0000"/>
                </a:solidFill>
              </a:rPr>
              <a:t>كتاب نزهة المشتاق في اختراق الافاق</a:t>
            </a:r>
          </a:p>
          <a:p>
            <a:pPr algn="just"/>
            <a:endParaRPr lang="ar-IQ" dirty="0" smtClean="0">
              <a:solidFill>
                <a:srgbClr val="FF0000"/>
              </a:solidFill>
            </a:endParaRPr>
          </a:p>
          <a:p>
            <a:pPr algn="just"/>
            <a:r>
              <a:rPr lang="ar-IQ" dirty="0" smtClean="0"/>
              <a:t>-4 </a:t>
            </a:r>
            <a:r>
              <a:rPr lang="ar-IQ" dirty="0" smtClean="0">
                <a:solidFill>
                  <a:srgbClr val="FF0000"/>
                </a:solidFill>
              </a:rPr>
              <a:t>كتاب الجامع للصفات اشتات النبات </a:t>
            </a:r>
          </a:p>
          <a:p>
            <a:pPr algn="just"/>
            <a:r>
              <a:rPr lang="ar-IQ" dirty="0" smtClean="0">
                <a:solidFill>
                  <a:srgbClr val="FF0000"/>
                </a:solidFill>
              </a:rPr>
              <a:t>-5 كتاب روض الفرج ونزهة المهج</a:t>
            </a:r>
          </a:p>
          <a:p>
            <a:endParaRPr lang="ar-IQ" dirty="0">
              <a:solidFill>
                <a:srgbClr val="FF0000"/>
              </a:solidFill>
            </a:endParaRPr>
          </a:p>
        </p:txBody>
      </p:sp>
    </p:spTree>
    <p:extLst>
      <p:ext uri="{BB962C8B-B14F-4D97-AF65-F5344CB8AC3E}">
        <p14:creationId xmlns:p14="http://schemas.microsoft.com/office/powerpoint/2010/main" val="32403964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2" end="2"/>
                                            </p:txEl>
                                          </p:spTgt>
                                        </p:tgtEl>
                                        <p:attrNameLst>
                                          <p:attrName>ppt_h</p:attrName>
                                        </p:attrNameLst>
                                      </p:cBhvr>
                                      <p:tavLst>
                                        <p:tav tm="0">
                                          <p:val>
                                            <p:strVal val="#ppt_h"/>
                                          </p:val>
                                        </p:tav>
                                        <p:tav tm="100000">
                                          <p:val>
                                            <p:strVal val="#ppt_h"/>
                                          </p:val>
                                        </p:tav>
                                      </p:tavLst>
                                    </p:anim>
                                  </p:childTnLst>
                                </p:cTn>
                              </p:par>
                              <p:par>
                                <p:cTn id="30" presetID="45" presetClass="entr" presetSubtype="0"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2000"/>
                                        <p:tgtEl>
                                          <p:spTgt spid="3">
                                            <p:txEl>
                                              <p:pRg st="3" end="3"/>
                                            </p:txEl>
                                          </p:spTgt>
                                        </p:tgtEl>
                                      </p:cBhvr>
                                    </p:animEffect>
                                    <p:anim calcmode="lin" valueType="num">
                                      <p:cBhvr>
                                        <p:cTn id="3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3" end="3"/>
                                            </p:txEl>
                                          </p:spTgt>
                                        </p:tgtEl>
                                        <p:attrNameLst>
                                          <p:attrName>ppt_h</p:attrName>
                                        </p:attrNameLst>
                                      </p:cBhvr>
                                      <p:tavLst>
                                        <p:tav tm="0">
                                          <p:val>
                                            <p:strVal val="#ppt_h"/>
                                          </p:val>
                                        </p:tav>
                                        <p:tav tm="100000">
                                          <p:val>
                                            <p:strVal val="#ppt_h"/>
                                          </p:val>
                                        </p:tav>
                                      </p:tavLst>
                                    </p:anim>
                                  </p:childTnLst>
                                </p:cTn>
                              </p:par>
                              <p:par>
                                <p:cTn id="35" presetID="45" presetClass="entr"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2000"/>
                                        <p:tgtEl>
                                          <p:spTgt spid="3">
                                            <p:txEl>
                                              <p:pRg st="4" end="4"/>
                                            </p:txEl>
                                          </p:spTgt>
                                        </p:tgtEl>
                                      </p:cBhvr>
                                    </p:animEffect>
                                    <p:anim calcmode="lin" valueType="num">
                                      <p:cBhvr>
                                        <p:cTn id="3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4" end="4"/>
                                            </p:txEl>
                                          </p:spTgt>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anim calcmode="lin" valueType="num">
                                      <p:cBhvr>
                                        <p:cTn id="43"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6" end="6"/>
                                            </p:txEl>
                                          </p:spTgt>
                                        </p:tgtEl>
                                        <p:attrNameLst>
                                          <p:attrName>ppt_h</p:attrName>
                                        </p:attrNameLst>
                                      </p:cBhvr>
                                      <p:tavLst>
                                        <p:tav tm="0">
                                          <p:val>
                                            <p:strVal val="#ppt_h"/>
                                          </p:val>
                                        </p:tav>
                                        <p:tav tm="100000">
                                          <p:val>
                                            <p:strVal val="#ppt_h"/>
                                          </p:val>
                                        </p:tav>
                                      </p:tavLst>
                                    </p:anim>
                                  </p:childTnLst>
                                </p:cTn>
                              </p:par>
                              <p:par>
                                <p:cTn id="45" presetID="45"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anim calcmode="lin" valueType="num">
                                      <p:cBhvr>
                                        <p:cTn id="48"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ar-IQ" dirty="0" smtClean="0"/>
              <a:t>ويتميز </a:t>
            </a:r>
            <a:r>
              <a:rPr lang="ar-IQ" dirty="0" smtClean="0">
                <a:solidFill>
                  <a:srgbClr val="FF0000"/>
                </a:solidFill>
              </a:rPr>
              <a:t>الادريسي</a:t>
            </a:r>
            <a:r>
              <a:rPr lang="ar-IQ" dirty="0" smtClean="0"/>
              <a:t> عن بقية العلماء الذين سبقه بكونه قد اتبع الطريقة العلمية في انجاز اعماله فقد اعتمد على المصنفات الجغرافية والتاريخية لذلك العصر وقد ذكر في مقدمة كتابة انه اعتمد على </a:t>
            </a:r>
            <a:r>
              <a:rPr lang="ar-IQ" dirty="0" smtClean="0">
                <a:solidFill>
                  <a:srgbClr val="FF0000"/>
                </a:solidFill>
              </a:rPr>
              <a:t>اثني عشر كتابا جغرافيا </a:t>
            </a:r>
            <a:r>
              <a:rPr lang="ar-IQ" dirty="0" smtClean="0"/>
              <a:t>وهي تمثل المصادر التي يعدها المؤلفون قبل التأليف في الوقت الحاضر وبجانب المصادر التي اشار اليها في مقدمته فقد استعان بجمع المعلومات عن بعض المناطق الاوربية والتي خطت منها المؤلفات الذين سبقوه من العرب وكانت طريقته تتلخص في اختيار بعض الاشخاص ممن اتصفوا بالذكاء والفطنة وايفادهم التي تلك المناطق مصحوبين ببعض المصورين ليصوروا ما يشاهدونه عيانا مع توصية لهم</a:t>
            </a:r>
          </a:p>
          <a:p>
            <a:pPr algn="just"/>
            <a:r>
              <a:rPr lang="ar-IQ" dirty="0" smtClean="0"/>
              <a:t>بالحرص على التقصي والاستيعاب.</a:t>
            </a:r>
          </a:p>
          <a:p>
            <a:endParaRPr lang="ar-IQ" dirty="0"/>
          </a:p>
        </p:txBody>
      </p:sp>
    </p:spTree>
    <p:extLst>
      <p:ext uri="{BB962C8B-B14F-4D97-AF65-F5344CB8AC3E}">
        <p14:creationId xmlns:p14="http://schemas.microsoft.com/office/powerpoint/2010/main" val="3303175713"/>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ar-IQ" dirty="0" smtClean="0"/>
              <a:t>ثم يقوم بتدقيق ذلك بنفسه ومن ثم يضع تلك المعلومات على خارطته والتي استغرق العمل فيها خمسة عشر سنه ومما تقدم يمكن القول ان الادريسي انفرد في ايجاد الطريقة العلمية المبتكرة الصحيحة والمتبعة في التحقيق العلمي .اما بالنسبة للكرة الارضية فبعد ان انتهى من خارطته قام بنقل المعلومات على كرة صنعت من الفضة وكان عملة هذا يمثل ابداعا كبيرا فان نقل ما في الخريطة الى الكرة يتطلب وسائل تصغير كالتي نعرفها اليوم ولكن الادريسي كان لا يمتلك من وسائلنا سوى الفرجال والمسطرة والمثلث.</a:t>
            </a:r>
          </a:p>
          <a:p>
            <a:pPr algn="just"/>
            <a:r>
              <a:rPr lang="ar-IQ" dirty="0" smtClean="0"/>
              <a:t>والعمل الثالث للإدريسي تمثل في اعداد كتاب ( </a:t>
            </a:r>
            <a:r>
              <a:rPr lang="ar-IQ" dirty="0" smtClean="0">
                <a:solidFill>
                  <a:srgbClr val="FF0000"/>
                </a:solidFill>
              </a:rPr>
              <a:t>نزهة المشتاق </a:t>
            </a:r>
            <a:r>
              <a:rPr lang="ar-IQ" dirty="0" smtClean="0"/>
              <a:t>) وقد اطلع الادريسي قبل اعداده الخريطة والكرة الارضية والكتاب على اكثر المصادر الجغرافية التي سبقته وقد فاده ذلك في ان يستوعب جميع اراء المدارس الجغرافية </a:t>
            </a:r>
          </a:p>
          <a:p>
            <a:endParaRPr lang="ar-IQ" dirty="0"/>
          </a:p>
        </p:txBody>
      </p:sp>
    </p:spTree>
    <p:extLst>
      <p:ext uri="{BB962C8B-B14F-4D97-AF65-F5344CB8AC3E}">
        <p14:creationId xmlns:p14="http://schemas.microsoft.com/office/powerpoint/2010/main" val="2206503443"/>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r>
              <a:rPr lang="ar-IQ" dirty="0" smtClean="0"/>
              <a:t>اما عمل الادريسي الرابع فقد تمثل في اعداد خرائط ملحقة بكتاب ( </a:t>
            </a:r>
            <a:r>
              <a:rPr lang="ar-IQ" dirty="0" smtClean="0">
                <a:solidFill>
                  <a:srgbClr val="FF0000"/>
                </a:solidFill>
              </a:rPr>
              <a:t>نزهة المشتاق </a:t>
            </a:r>
            <a:r>
              <a:rPr lang="ar-IQ" dirty="0" smtClean="0"/>
              <a:t>) وقد ارتبطت هذه الخرائط بالمفهوم العام لهيئة الارض ووصفها في الفلك ثم تقسيم الارض الى اقاليم.</a:t>
            </a:r>
          </a:p>
          <a:p>
            <a:pPr algn="just"/>
            <a:r>
              <a:rPr lang="ar-IQ" dirty="0" smtClean="0"/>
              <a:t> لقد اقتفى </a:t>
            </a:r>
            <a:r>
              <a:rPr lang="ar-IQ" dirty="0" smtClean="0">
                <a:solidFill>
                  <a:srgbClr val="FF0000"/>
                </a:solidFill>
              </a:rPr>
              <a:t>الادريسي</a:t>
            </a:r>
            <a:r>
              <a:rPr lang="ar-IQ" dirty="0" smtClean="0"/>
              <a:t> اثر العلماء العرب الذين سبقوه كما اشار الى ذلك بنفسه في موضوع كروية الارض فيقول في بداية نزهة المشتاقان الارض مدورة كتدوير الكرة والماء لاصق بها وراكد عليها ركودا طبيعية لا يفارقها والارض والماء مستقران في جوف الفلك كالمحة في جوف بيضة ووضعها وضع متوسط والنسيم المحيط بها من جميع جهاتها وهو جانب لهما الى جهة الفلك وذلك لشدة سرعة حركة الفلك وجميع المخلوقات على ظهرها والنسيم الجاذب لما في ابدأنهم من الخفة والأرض جاذبية في ابدأنهم من الثقل بمنزله حجر المغناطيس الذي يجذب الحديد إليه، والأرض مقسومة بقسمين بينهما خط الاستواء وهو من المشرق الى المغرب وهذا طول الارض وهو اكبر خط في الكرة ،كما ان منطقة البرج اكبر خط في الفلك وبهذا يكرر الادريسي ما اتى به ابن خرد اذبة وابن رسته وابن الفقيه والمقدسي وهؤلاء جميعا سبقوه بحوالي قرنين.</a:t>
            </a:r>
          </a:p>
          <a:p>
            <a:pPr algn="just"/>
            <a:endParaRPr lang="ar-IQ" dirty="0"/>
          </a:p>
        </p:txBody>
      </p:sp>
    </p:spTree>
    <p:extLst>
      <p:ext uri="{BB962C8B-B14F-4D97-AF65-F5344CB8AC3E}">
        <p14:creationId xmlns:p14="http://schemas.microsoft.com/office/powerpoint/2010/main" val="387578257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TotalTime>
  <Words>1148</Words>
  <Application>Microsoft Office PowerPoint</Application>
  <PresentationFormat>On-screen Show (4:3)</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محاضرة 14:المرحلة الرابعة من الفكر الجغرافي العربي الاسلامي </vt:lpstr>
      <vt:lpstr>PowerPoint Presentation</vt:lpstr>
      <vt:lpstr>PowerPoint Presentation</vt:lpstr>
      <vt:lpstr>2 ياقوت الحموي </vt:lpstr>
      <vt:lpstr>PowerPoint Presentation</vt:lpstr>
      <vt:lpstr>3 الادريسي ( 493-560هـ / 1100-1164م )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14:المرحلة الرابعة من الفكر الجغرافي العربي الاسلامي</dc:title>
  <dc:creator>D.ahmed</dc:creator>
  <cp:lastModifiedBy>D.ahmed</cp:lastModifiedBy>
  <cp:revision>3</cp:revision>
  <dcterms:created xsi:type="dcterms:W3CDTF">2018-12-23T18:17:31Z</dcterms:created>
  <dcterms:modified xsi:type="dcterms:W3CDTF">2018-12-23T18:39:16Z</dcterms:modified>
</cp:coreProperties>
</file>