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5EACE12-21D8-435B-83B5-9B0C68E0B2EB}" type="datetimeFigureOut">
              <a:rPr lang="ar-IQ" smtClean="0"/>
              <a:t>13/04/1440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19B97FA-BDC3-4F44-B749-62BDA7FD7DE5}"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EACE12-21D8-435B-83B5-9B0C68E0B2EB}" type="datetimeFigureOut">
              <a:rPr lang="ar-IQ" smtClean="0"/>
              <a:t>13/04/1440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EACE12-21D8-435B-83B5-9B0C68E0B2EB}" type="datetimeFigureOut">
              <a:rPr lang="ar-IQ" smtClean="0"/>
              <a:t>13/04/1440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EACE12-21D8-435B-83B5-9B0C68E0B2EB}" type="datetimeFigureOut">
              <a:rPr lang="ar-IQ" smtClean="0"/>
              <a:t>13/04/1440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EACE12-21D8-435B-83B5-9B0C68E0B2EB}" type="datetimeFigureOut">
              <a:rPr lang="ar-IQ" smtClean="0"/>
              <a:t>13/04/1440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5EACE12-21D8-435B-83B5-9B0C68E0B2EB}" type="datetimeFigureOut">
              <a:rPr lang="ar-IQ" smtClean="0"/>
              <a:t>13/04/1440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19B97FA-BDC3-4F44-B749-62BDA7FD7DE5}"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EACE12-21D8-435B-83B5-9B0C68E0B2EB}" type="datetimeFigureOut">
              <a:rPr lang="ar-IQ" smtClean="0"/>
              <a:t>13/04/1440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EACE12-21D8-435B-83B5-9B0C68E0B2EB}" type="datetimeFigureOut">
              <a:rPr lang="ar-IQ" smtClean="0"/>
              <a:t>13/04/1440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ACE12-21D8-435B-83B5-9B0C68E0B2EB}" type="datetimeFigureOut">
              <a:rPr lang="ar-IQ" smtClean="0"/>
              <a:t>13/04/1440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5EACE12-21D8-435B-83B5-9B0C68E0B2EB}" type="datetimeFigureOut">
              <a:rPr lang="ar-IQ" smtClean="0"/>
              <a:t>13/04/1440</a:t>
            </a:fld>
            <a:endParaRPr lang="ar-IQ"/>
          </a:p>
        </p:txBody>
      </p:sp>
      <p:sp>
        <p:nvSpPr>
          <p:cNvPr id="7" name="Slide Number Placeholder 6"/>
          <p:cNvSpPr>
            <a:spLocks noGrp="1"/>
          </p:cNvSpPr>
          <p:nvPr>
            <p:ph type="sldNum" sz="quarter" idx="12"/>
          </p:nvPr>
        </p:nvSpPr>
        <p:spPr/>
        <p:txBody>
          <a:bodyPr/>
          <a:lstStyle/>
          <a:p>
            <a:fld id="{419B97FA-BDC3-4F44-B749-62BDA7FD7DE5}"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EACE12-21D8-435B-83B5-9B0C68E0B2EB}" type="datetimeFigureOut">
              <a:rPr lang="ar-IQ" smtClean="0"/>
              <a:t>13/04/1440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419B97FA-BDC3-4F44-B749-62BDA7FD7DE5}"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5EACE12-21D8-435B-83B5-9B0C68E0B2EB}" type="datetimeFigureOut">
              <a:rPr lang="ar-IQ" smtClean="0"/>
              <a:t>13/04/1440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19B97FA-BDC3-4F44-B749-62BDA7FD7DE5}"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just">
              <a:lnSpc>
                <a:spcPct val="115000"/>
              </a:lnSpc>
              <a:spcAft>
                <a:spcPts val="1000"/>
              </a:spcAft>
            </a:pPr>
            <a:r>
              <a:rPr lang="ar-IQ" b="1" dirty="0">
                <a:ea typeface="Times New Roman"/>
                <a:cs typeface="Simplified Arabic"/>
              </a:rPr>
              <a:t>نظرية </a:t>
            </a:r>
            <a:r>
              <a:rPr lang="ar-IQ" b="1" dirty="0" err="1">
                <a:ea typeface="Times New Roman"/>
                <a:cs typeface="Simplified Arabic"/>
              </a:rPr>
              <a:t>الجشتالت</a:t>
            </a:r>
            <a:r>
              <a:rPr lang="ar-IQ" b="1" dirty="0">
                <a:ea typeface="Times New Roman"/>
                <a:cs typeface="Simplified Arabic"/>
              </a:rPr>
              <a:t> (التعلم بالاستبصار):</a:t>
            </a:r>
            <a:r>
              <a:rPr lang="en-US" sz="3200" dirty="0">
                <a:ea typeface="Calibri"/>
                <a:cs typeface="Arial"/>
              </a:rPr>
              <a:t/>
            </a:r>
            <a:br>
              <a:rPr lang="en-US" sz="3200" dirty="0">
                <a:ea typeface="Calibri"/>
                <a:cs typeface="Arial"/>
              </a:rPr>
            </a:br>
            <a:endParaRPr lang="ar-IQ" dirty="0"/>
          </a:p>
        </p:txBody>
      </p:sp>
      <p:sp>
        <p:nvSpPr>
          <p:cNvPr id="3" name="Subtitle 2"/>
          <p:cNvSpPr>
            <a:spLocks noGrp="1"/>
          </p:cNvSpPr>
          <p:nvPr>
            <p:ph type="subTitle" idx="1"/>
          </p:nvPr>
        </p:nvSpPr>
        <p:spPr/>
        <p:txBody>
          <a:bodyPr/>
          <a:lstStyle/>
          <a:p>
            <a:r>
              <a:rPr lang="ar-SA" dirty="0" err="1" smtClean="0"/>
              <a:t>أ.م.د</a:t>
            </a:r>
            <a:r>
              <a:rPr lang="ar-SA" dirty="0" smtClean="0"/>
              <a:t> نجلاء نزار</a:t>
            </a:r>
            <a:endParaRPr lang="ar-IQ" dirty="0"/>
          </a:p>
        </p:txBody>
      </p:sp>
    </p:spTree>
    <p:extLst>
      <p:ext uri="{BB962C8B-B14F-4D97-AF65-F5344CB8AC3E}">
        <p14:creationId xmlns:p14="http://schemas.microsoft.com/office/powerpoint/2010/main" val="2857698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lnSpc>
                <a:spcPct val="115000"/>
              </a:lnSpc>
            </a:pPr>
            <a:r>
              <a:rPr lang="ar-SA" b="1" dirty="0" smtClean="0">
                <a:effectLst/>
                <a:latin typeface="Times New Roman"/>
                <a:ea typeface="Times New Roman"/>
                <a:cs typeface="Simplified Arabic"/>
              </a:rPr>
              <a:t>نظرية التعلم الاجتماعي </a:t>
            </a:r>
            <a:r>
              <a:rPr lang="ar-SA" b="1" dirty="0" err="1" smtClean="0">
                <a:effectLst/>
                <a:latin typeface="Times New Roman"/>
                <a:ea typeface="Times New Roman"/>
                <a:cs typeface="Simplified Arabic"/>
              </a:rPr>
              <a:t>لبانَدورا</a:t>
            </a:r>
            <a:endParaRPr lang="en-US" sz="3200" dirty="0">
              <a:ea typeface="Calibri"/>
              <a:cs typeface="Arial"/>
            </a:endParaRPr>
          </a:p>
        </p:txBody>
      </p:sp>
      <p:sp>
        <p:nvSpPr>
          <p:cNvPr id="3" name="Content Placeholder 2"/>
          <p:cNvSpPr>
            <a:spLocks noGrp="1"/>
          </p:cNvSpPr>
          <p:nvPr>
            <p:ph idx="1"/>
          </p:nvPr>
        </p:nvSpPr>
        <p:spPr/>
        <p:txBody>
          <a:bodyPr/>
          <a:lstStyle/>
          <a:p>
            <a:r>
              <a:rPr lang="ar-SA" dirty="0" smtClean="0">
                <a:effectLst/>
                <a:latin typeface="Times New Roman"/>
                <a:ea typeface="Times New Roman"/>
                <a:cs typeface="Simplified Arabic"/>
              </a:rPr>
              <a:t>يعتبر "</a:t>
            </a:r>
            <a:r>
              <a:rPr lang="ar-SA" dirty="0" err="1" smtClean="0">
                <a:effectLst/>
                <a:latin typeface="Times New Roman"/>
                <a:ea typeface="Times New Roman"/>
                <a:cs typeface="Simplified Arabic"/>
              </a:rPr>
              <a:t>باندورا</a:t>
            </a:r>
            <a:r>
              <a:rPr lang="ar-SA" dirty="0" smtClean="0">
                <a:effectLst/>
                <a:latin typeface="Times New Roman"/>
                <a:ea typeface="Times New Roman"/>
                <a:cs typeface="Simplified Arabic"/>
              </a:rPr>
              <a:t>" صاحب الفضل في وضع الأسس النظرية والعملية لهذه النظرية من خلال أبحاثه ودراساته وتجاربه. ويقوم هذا النوع من التعلم على افتراض إن الإنسان اجتماعي بطبعه يتأثر بأفعال وسلوكيات واتجاهات الآخرين فالتعليم أساسا عمليه اجتماعيه من الدرجة الأولى.</a:t>
            </a:r>
            <a:endParaRPr lang="ar-IQ" dirty="0"/>
          </a:p>
        </p:txBody>
      </p:sp>
    </p:spTree>
    <p:extLst>
      <p:ext uri="{BB962C8B-B14F-4D97-AF65-F5344CB8AC3E}">
        <p14:creationId xmlns:p14="http://schemas.microsoft.com/office/powerpoint/2010/main" val="3161950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التعزيز غير المباشر</a:t>
            </a:r>
            <a:endParaRPr lang="ar-IQ" dirty="0"/>
          </a:p>
        </p:txBody>
      </p:sp>
      <p:sp>
        <p:nvSpPr>
          <p:cNvPr id="3" name="Content Placeholder 2"/>
          <p:cNvSpPr>
            <a:spLocks noGrp="1"/>
          </p:cNvSpPr>
          <p:nvPr>
            <p:ph idx="1"/>
          </p:nvPr>
        </p:nvSpPr>
        <p:spPr/>
        <p:txBody>
          <a:bodyPr/>
          <a:lstStyle/>
          <a:p>
            <a:r>
              <a:rPr lang="ar-IQ" dirty="0" smtClean="0"/>
              <a:t>حيث يرى أصحاب هذه النظرية بأن سلوك المتعلم من الممكن أن يتعزز بما يسمى  بالتعزيز غير المباشر, حيث من الممكن أن يشعر المتعلم بالرضا والسرور والسعادة, لان هناك شخص آخر يعتبره قدوة أو نموذج له قد حصل على تعزيز لأنه قام بسلوك معين. وهنا كأن المتعلم نفسه هو من حصل على هذا التعزيز. </a:t>
            </a:r>
            <a:endParaRPr lang="ar-IQ" dirty="0"/>
          </a:p>
        </p:txBody>
      </p:sp>
    </p:spTree>
    <p:extLst>
      <p:ext uri="{BB962C8B-B14F-4D97-AF65-F5344CB8AC3E}">
        <p14:creationId xmlns:p14="http://schemas.microsoft.com/office/powerpoint/2010/main" val="2036495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26035" algn="justLow">
              <a:lnSpc>
                <a:spcPct val="115000"/>
              </a:lnSpc>
            </a:pPr>
            <a:r>
              <a:rPr lang="ar-SA" b="1" dirty="0" smtClean="0">
                <a:effectLst/>
                <a:latin typeface="Times New Roman"/>
                <a:ea typeface="Times New Roman"/>
                <a:cs typeface="Simplified Arabic"/>
              </a:rPr>
              <a:t>التعزيز البديل أو التعزيز بالإنابة:</a:t>
            </a:r>
            <a:endParaRPr lang="en-US" sz="3200" dirty="0">
              <a:ea typeface="Calibri"/>
              <a:cs typeface="Arial"/>
            </a:endParaRPr>
          </a:p>
        </p:txBody>
      </p:sp>
      <p:sp>
        <p:nvSpPr>
          <p:cNvPr id="3" name="Content Placeholder 2"/>
          <p:cNvSpPr>
            <a:spLocks noGrp="1"/>
          </p:cNvSpPr>
          <p:nvPr>
            <p:ph idx="1"/>
          </p:nvPr>
        </p:nvSpPr>
        <p:spPr/>
        <p:txBody>
          <a:bodyPr>
            <a:normAutofit fontScale="92500" lnSpcReduction="10000"/>
          </a:bodyPr>
          <a:lstStyle/>
          <a:p>
            <a:r>
              <a:rPr lang="ar-IQ" dirty="0" smtClean="0"/>
              <a:t>حيث من الممكن أن ينتقل اثر التعزيز إلى المتعلم لمجرد رؤيته أن زميل له قد حصل على تعزيز معين أمامه, مما يولد عنده رغبة في الحصول على هذا التعزيز مثل زميله.</a:t>
            </a:r>
            <a:endParaRPr lang="ar-SA" dirty="0" smtClean="0"/>
          </a:p>
          <a:p>
            <a:pPr marL="26035" indent="431165" algn="justLow">
              <a:lnSpc>
                <a:spcPct val="115000"/>
              </a:lnSpc>
            </a:pPr>
            <a:r>
              <a:rPr lang="ar-SA" dirty="0" smtClean="0">
                <a:effectLst/>
                <a:latin typeface="Times New Roman"/>
                <a:ea typeface="Times New Roman"/>
                <a:cs typeface="Simplified Arabic"/>
              </a:rPr>
              <a:t>فمثلا أجاب الطالب في الفصل اجابه مثاليه فقام المعلم بتعزيزه فمدحه ومنحه عدة درجات فتأثر زميله عندما شاهد هذا المشهد وبدأ يشارك في الفصل على أمل أن يحصل على نفس التعزيز. </a:t>
            </a:r>
            <a:endParaRPr lang="en-US" sz="2000" dirty="0">
              <a:ea typeface="Calibri"/>
              <a:cs typeface="Arial"/>
            </a:endParaRPr>
          </a:p>
          <a:p>
            <a:pPr marL="26035" algn="justLow">
              <a:lnSpc>
                <a:spcPct val="115000"/>
              </a:lnSpc>
            </a:pPr>
            <a:r>
              <a:rPr lang="ar-SA" dirty="0" smtClean="0">
                <a:effectLst/>
                <a:latin typeface="Times New Roman"/>
                <a:ea typeface="Times New Roman"/>
                <a:cs typeface="Simplified Arabic"/>
              </a:rPr>
              <a:t>قام </a:t>
            </a:r>
            <a:r>
              <a:rPr lang="ar-SA" dirty="0" err="1" smtClean="0">
                <a:effectLst/>
                <a:latin typeface="Times New Roman"/>
                <a:ea typeface="Times New Roman"/>
                <a:cs typeface="Simplified Arabic"/>
              </a:rPr>
              <a:t>باندورا</a:t>
            </a:r>
            <a:r>
              <a:rPr lang="ar-SA" dirty="0" smtClean="0">
                <a:effectLst/>
                <a:latin typeface="Times New Roman"/>
                <a:ea typeface="Times New Roman"/>
                <a:cs typeface="Simplified Arabic"/>
              </a:rPr>
              <a:t> بدراسة مهمة لملاحظه تأثر الأطفال بالمشاهد العدوانية ولذلك احضر مجموعه من الطلاب وقام بتقسيمهم إلى خمسه مجموعات هو كالتالي :</a:t>
            </a:r>
            <a:endParaRPr lang="en-US" sz="2000" dirty="0">
              <a:ea typeface="Calibri"/>
              <a:cs typeface="Arial"/>
            </a:endParaRPr>
          </a:p>
          <a:p>
            <a:endParaRPr lang="ar-IQ" dirty="0"/>
          </a:p>
        </p:txBody>
      </p:sp>
    </p:spTree>
    <p:extLst>
      <p:ext uri="{BB962C8B-B14F-4D97-AF65-F5344CB8AC3E}">
        <p14:creationId xmlns:p14="http://schemas.microsoft.com/office/powerpoint/2010/main" val="2664992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المجاميع</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المجموعة الأولى : تعرضت لمشاهد إنسانيه حَيَّه ومباشره يتم فيها الاعتداء على دمية تشبه الإنسان. </a:t>
            </a:r>
          </a:p>
          <a:p>
            <a:r>
              <a:rPr lang="ar-IQ" dirty="0" smtClean="0"/>
              <a:t>المجموعة الثانية: تعرضت لمشاهده فيلم تلفزيوني يتم فيه الاعتداء على الدمية التي تشبه الإنسان. </a:t>
            </a:r>
          </a:p>
          <a:p>
            <a:r>
              <a:rPr lang="ar-IQ" dirty="0" smtClean="0"/>
              <a:t>المجموعة الثالثة: تعرضت لمشاهده فيلم كرتوني يتم فيه الاعتداء على هذه الدمية.</a:t>
            </a:r>
          </a:p>
          <a:p>
            <a:r>
              <a:rPr lang="ar-IQ" dirty="0" smtClean="0"/>
              <a:t>المجموعة الرابعة : كانت مجموعه ضابطه لم تتعرض لمشاهده السلوك العدواني كالمجموعات السابقة </a:t>
            </a:r>
          </a:p>
          <a:p>
            <a:r>
              <a:rPr lang="ar-IQ" dirty="0" smtClean="0"/>
              <a:t>المجموعة الخامسة :تعرضت لمشاهده مشاهد ايجابيه إنسانيه حميمة فيها نوع من التعاون والإخاء والمحبة. </a:t>
            </a:r>
          </a:p>
          <a:p>
            <a:endParaRPr lang="ar-IQ" dirty="0"/>
          </a:p>
        </p:txBody>
      </p:sp>
    </p:spTree>
    <p:extLst>
      <p:ext uri="{BB962C8B-B14F-4D97-AF65-F5344CB8AC3E}">
        <p14:creationId xmlns:p14="http://schemas.microsoft.com/office/powerpoint/2010/main" val="3208873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وبعد ذلك تم ملاحظه الاستجابات العدوانية لكل مجموعه من المجموعات السابقة فكان متوسط الاستجابات العدوانية كالتالي : </a:t>
            </a:r>
          </a:p>
          <a:p>
            <a:r>
              <a:rPr lang="ar-IQ" dirty="0" smtClean="0"/>
              <a:t>1)	المجموعة الأولى بواقع 183 استجابة عدوانيه </a:t>
            </a:r>
          </a:p>
          <a:p>
            <a:r>
              <a:rPr lang="ar-IQ" dirty="0" smtClean="0"/>
              <a:t>2)	المجموعة الثانية بواقع 92 استجابة عدوانيه </a:t>
            </a:r>
          </a:p>
          <a:p>
            <a:r>
              <a:rPr lang="ar-IQ" dirty="0" smtClean="0"/>
              <a:t>3)	المجموعة الثالثة بواقع 198 استجابة عدوانيه </a:t>
            </a:r>
          </a:p>
          <a:p>
            <a:r>
              <a:rPr lang="ar-IQ" dirty="0" smtClean="0"/>
              <a:t>4)	المجموعة الرابعة بواقع 52 استجابة عدوانيه </a:t>
            </a:r>
          </a:p>
          <a:p>
            <a:r>
              <a:rPr lang="ar-IQ" dirty="0" smtClean="0"/>
              <a:t>5)	المجموعة الخامسة بواقع 42 استجابة عدوانيه </a:t>
            </a:r>
            <a:endParaRPr lang="ar-IQ" dirty="0"/>
          </a:p>
        </p:txBody>
      </p:sp>
    </p:spTree>
    <p:extLst>
      <p:ext uri="{BB962C8B-B14F-4D97-AF65-F5344CB8AC3E}">
        <p14:creationId xmlns:p14="http://schemas.microsoft.com/office/powerpoint/2010/main" val="1469182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من خلال ملاحظه الأرقام السابقة نستخلص الآتي : </a:t>
            </a:r>
            <a:endParaRPr lang="ar-IQ" dirty="0"/>
          </a:p>
        </p:txBody>
      </p:sp>
      <p:sp>
        <p:nvSpPr>
          <p:cNvPr id="3" name="Content Placeholder 2"/>
          <p:cNvSpPr>
            <a:spLocks noGrp="1"/>
          </p:cNvSpPr>
          <p:nvPr>
            <p:ph idx="1"/>
          </p:nvPr>
        </p:nvSpPr>
        <p:spPr/>
        <p:txBody>
          <a:bodyPr/>
          <a:lstStyle/>
          <a:p>
            <a:r>
              <a:rPr lang="ar-IQ" dirty="0" smtClean="0"/>
              <a:t>•	إن الأطفال يتأثرون بما يشاهدونه من مشاهد فلنعمل على أبعادهم عن المشاهد المشينة والسيئة. </a:t>
            </a:r>
          </a:p>
          <a:p>
            <a:r>
              <a:rPr lang="ar-IQ" dirty="0" smtClean="0"/>
              <a:t>•	إن الأطفال الأصغر سنا يتأثرون بأفلام الكرتون بشكل كبير جدا, وهنا نلفت الانتباه إلى خطورة هذا النوع من الأفلام وضرورة تقنينها. </a:t>
            </a:r>
          </a:p>
          <a:p>
            <a:r>
              <a:rPr lang="ar-IQ" dirty="0" smtClean="0"/>
              <a:t>•	الكثير من الحوادث التي حدثت ولازالت في مجتمعنا نتيجة لما نشاهده من التلفاز والفضائيات .</a:t>
            </a:r>
          </a:p>
          <a:p>
            <a:r>
              <a:rPr lang="ar-IQ" dirty="0" smtClean="0"/>
              <a:t> </a:t>
            </a:r>
            <a:endParaRPr lang="ar-IQ" dirty="0"/>
          </a:p>
        </p:txBody>
      </p:sp>
    </p:spTree>
    <p:extLst>
      <p:ext uri="{BB962C8B-B14F-4D97-AF65-F5344CB8AC3E}">
        <p14:creationId xmlns:p14="http://schemas.microsoft.com/office/powerpoint/2010/main" val="3761655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اختلفت هذه النظرية مع المدرسة السلوكية التي حاولت تفسير السلوك بالطريقة الاليه البسيطة (المثير والاستجابة) فهي ترى بان سلوك الإنسان اعقد واكبر من هذا التفسير الآلي البحت, ولذلك فإن الكثير من سلوكيات الأطفال لا يوجد لها ولا يحركها أي من المثيرات فمثلا عندما يصلي الأب نجد بان الطفل يقف بجوار والده ويحاول أن يصلي مثله فما السبب في ذلك ؟؟ وما نوع المثير الذي اوجد هذه الاستجابة من الأب؟ لا يوجد مثير محدد ولكن هي الرغبة في التقليد والمحاكاة . </a:t>
            </a:r>
            <a:endParaRPr lang="ar-IQ" dirty="0"/>
          </a:p>
        </p:txBody>
      </p:sp>
    </p:spTree>
    <p:extLst>
      <p:ext uri="{BB962C8B-B14F-4D97-AF65-F5344CB8AC3E}">
        <p14:creationId xmlns:p14="http://schemas.microsoft.com/office/powerpoint/2010/main" val="4021806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فرضيات نظرية التعلم بالملاحظة</a:t>
            </a:r>
            <a:endParaRPr lang="ar-IQ" dirty="0"/>
          </a:p>
        </p:txBody>
      </p:sp>
      <p:sp>
        <p:nvSpPr>
          <p:cNvPr id="3" name="Content Placeholder 2"/>
          <p:cNvSpPr>
            <a:spLocks noGrp="1"/>
          </p:cNvSpPr>
          <p:nvPr>
            <p:ph idx="1"/>
          </p:nvPr>
        </p:nvSpPr>
        <p:spPr/>
        <p:txBody>
          <a:bodyPr>
            <a:normAutofit fontScale="85000" lnSpcReduction="10000"/>
          </a:bodyPr>
          <a:lstStyle/>
          <a:p>
            <a:r>
              <a:rPr lang="ar-IQ" dirty="0" smtClean="0"/>
              <a:t>1)	الكثير من التعلم الإنساني معرفي: </a:t>
            </a:r>
          </a:p>
          <a:p>
            <a:r>
              <a:rPr lang="ar-IQ" dirty="0" smtClean="0"/>
              <a:t>فالإنسان بالانتباه والإدراك والاستقراء والاستنباط والتحليل والتركيب يستطيع أن يتعلم الكثير من الأمور ويكتسب الكثير من المعلومات والمعارف ولذلك فالكثير من مصادر التعلم عند الإنسان تعود للبعد المعرفي وللفهم وللاستبصار. ولا يمكن أن نتصور أن هناك تعلما دقيقا معقدا من الممكن أن يحدث بمعزل عن البعد المعرفي.</a:t>
            </a:r>
          </a:p>
          <a:p>
            <a:r>
              <a:rPr lang="ar-IQ" dirty="0" smtClean="0"/>
              <a:t>2)	الكثير من التعلم الإنساني ناتج عن نتاجات الاستجابات:  </a:t>
            </a:r>
          </a:p>
          <a:p>
            <a:r>
              <a:rPr lang="ar-IQ" dirty="0" smtClean="0"/>
              <a:t>الأثر والانطباع الذي تتركه نتائج الاستجابات هل هو سلبي أم ايجابي ... بمعنى قد يقوم الإنسان بتعلم مهارة معينه أو يستجيب استجابة معينه وتترك عنده أثرا طيبا مريحا ويشعر بعده بالرضا فإنه يميل إلى تكرار عمليه التعلم وزيادتها والتمعن فيها والعكس إذا كان الأثر سلبيا . </a:t>
            </a:r>
            <a:endParaRPr lang="ar-IQ" dirty="0"/>
          </a:p>
        </p:txBody>
      </p:sp>
    </p:spTree>
    <p:extLst>
      <p:ext uri="{BB962C8B-B14F-4D97-AF65-F5344CB8AC3E}">
        <p14:creationId xmlns:p14="http://schemas.microsoft.com/office/powerpoint/2010/main" val="3489121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IQ" dirty="0" smtClean="0"/>
              <a:t>3)	الكثير من التعلم الإنساني ناتج عن الملاحظة : </a:t>
            </a:r>
          </a:p>
          <a:p>
            <a:r>
              <a:rPr lang="ar-IQ" dirty="0" smtClean="0"/>
              <a:t>يكتسب الإنسان الكثير من السلوكيات من خلال ملاحظته لسلوك الآخرين وأفعالهم كالصلاة والسباحة واللعب والصناعات والصيانة والاتجاهات وقد حدد </a:t>
            </a:r>
            <a:r>
              <a:rPr lang="ar-IQ" dirty="0" err="1" smtClean="0"/>
              <a:t>باندورا</a:t>
            </a:r>
            <a:r>
              <a:rPr lang="ar-IQ" dirty="0" smtClean="0"/>
              <a:t> أربع عمليات لتعلم الملاحظة </a:t>
            </a:r>
          </a:p>
          <a:p>
            <a:r>
              <a:rPr lang="ar-IQ" dirty="0" smtClean="0"/>
              <a:t>أ‌-	الانتباه: من المستحيل أن أتعلم شيئا من دون أن ألاحظه فالانتباه شرط أساسي لحدوث التعلم الاجتماعي. </a:t>
            </a:r>
          </a:p>
          <a:p>
            <a:r>
              <a:rPr lang="ar-IQ" dirty="0" smtClean="0"/>
              <a:t>ب‌-	الاحتفاظ: لابد من تخزين ما تم تعلمه, والاحتفاظ به طوال الوقت. </a:t>
            </a:r>
          </a:p>
          <a:p>
            <a:r>
              <a:rPr lang="ar-IQ" dirty="0" smtClean="0"/>
              <a:t>ت‌-	الاستخراج الحركي: بمعنى أن نقوم باستدعاء ما تم تخزينه من حركات ومهارات </a:t>
            </a:r>
          </a:p>
          <a:p>
            <a:r>
              <a:rPr lang="ar-IQ" dirty="0" smtClean="0"/>
              <a:t>ث‌-	الدافعية :لابد من توفر الدافعية  حتى يكون عند الإنسان رغبه وإصرار في التعلم </a:t>
            </a:r>
          </a:p>
          <a:p>
            <a:r>
              <a:rPr lang="ar-IQ" dirty="0" smtClean="0"/>
              <a:t> </a:t>
            </a:r>
            <a:endParaRPr lang="ar-IQ" dirty="0"/>
          </a:p>
        </p:txBody>
      </p:sp>
    </p:spTree>
    <p:extLst>
      <p:ext uri="{BB962C8B-B14F-4D97-AF65-F5344CB8AC3E}">
        <p14:creationId xmlns:p14="http://schemas.microsoft.com/office/powerpoint/2010/main" val="3235611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r>
              <a:rPr lang="ar-IQ" dirty="0" smtClean="0"/>
              <a:t>4)	التأثر بخصائص وصفات الشخص الملاحظ : </a:t>
            </a:r>
          </a:p>
          <a:p>
            <a:r>
              <a:rPr lang="ar-IQ" dirty="0" smtClean="0"/>
              <a:t>     عادة لا يتم الانتباه أو محاوله محاكاة وتقليد شخص إلا إذا كان هذا الشخص له مكانه خاصة عندي إنسان مهم جذاب محبب مقرب إلى قلبي , اشعر أن هناك خصائص مشتركه بيني وبينه مثلا , يمتلك قدرات ممتازة في هذه الحالة من الممكن أن أقلده ومن غير الممكن أن يقلد المتعلم شخص يكرهه.</a:t>
            </a:r>
          </a:p>
          <a:p>
            <a:r>
              <a:rPr lang="ar-IQ" dirty="0" smtClean="0"/>
              <a:t>5)	التعرض لنموذج معين قد يؤدي إلى آثار مختلفة : </a:t>
            </a:r>
          </a:p>
          <a:p>
            <a:r>
              <a:rPr lang="ar-IQ" dirty="0" smtClean="0"/>
              <a:t>أ‌-	تعلم استجابات جديدة: عند ملاحظتي لشخص معين فقد أتعلم سلوكيات لا اعرفها من قبل مثل تعلم الكلمات والحركات من الآباء والأمهات والمعلم.</a:t>
            </a:r>
            <a:endParaRPr lang="ar-IQ" dirty="0"/>
          </a:p>
        </p:txBody>
      </p:sp>
    </p:spTree>
    <p:extLst>
      <p:ext uri="{BB962C8B-B14F-4D97-AF65-F5344CB8AC3E}">
        <p14:creationId xmlns:p14="http://schemas.microsoft.com/office/powerpoint/2010/main" val="1459001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النظرية</a:t>
            </a:r>
            <a:endParaRPr lang="ar-IQ" dirty="0"/>
          </a:p>
        </p:txBody>
      </p:sp>
      <p:sp>
        <p:nvSpPr>
          <p:cNvPr id="3" name="Content Placeholder 2"/>
          <p:cNvSpPr>
            <a:spLocks noGrp="1"/>
          </p:cNvSpPr>
          <p:nvPr>
            <p:ph idx="1"/>
          </p:nvPr>
        </p:nvSpPr>
        <p:spPr/>
        <p:txBody>
          <a:bodyPr/>
          <a:lstStyle/>
          <a:p>
            <a:r>
              <a:rPr lang="ar-IQ" dirty="0" smtClean="0"/>
              <a:t>بدأت حركة </a:t>
            </a:r>
            <a:r>
              <a:rPr lang="ar-IQ" dirty="0" err="1" smtClean="0"/>
              <a:t>الجشتالت</a:t>
            </a:r>
            <a:r>
              <a:rPr lang="ar-IQ" dirty="0" smtClean="0"/>
              <a:t> بعد مقالة </a:t>
            </a:r>
            <a:r>
              <a:rPr lang="ar-IQ" dirty="0" err="1" smtClean="0"/>
              <a:t>فرتيمر</a:t>
            </a:r>
            <a:r>
              <a:rPr lang="ar-IQ" dirty="0" smtClean="0"/>
              <a:t> 1912 عن الحركة الظاهرية في المانيا، ويرجع انتشار النظرية في الولايات المتحدة الامريكية الى اثنين من تلامذة </a:t>
            </a:r>
            <a:r>
              <a:rPr lang="ar-IQ" dirty="0" err="1" smtClean="0"/>
              <a:t>فرتيمر</a:t>
            </a:r>
            <a:r>
              <a:rPr lang="ar-IQ" dirty="0" smtClean="0"/>
              <a:t> هما </a:t>
            </a:r>
            <a:r>
              <a:rPr lang="ar-IQ" dirty="0" err="1" smtClean="0"/>
              <a:t>كوهلر</a:t>
            </a:r>
            <a:r>
              <a:rPr lang="ar-IQ" dirty="0" smtClean="0"/>
              <a:t> </a:t>
            </a:r>
            <a:r>
              <a:rPr lang="ar-IQ" dirty="0" err="1" smtClean="0"/>
              <a:t>وكوفكا</a:t>
            </a:r>
            <a:r>
              <a:rPr lang="ar-IQ" dirty="0" smtClean="0"/>
              <a:t>، ويرجع الفضل الى </a:t>
            </a:r>
            <a:r>
              <a:rPr lang="ar-IQ" dirty="0" err="1" smtClean="0"/>
              <a:t>كوهلر</a:t>
            </a:r>
            <a:r>
              <a:rPr lang="ar-IQ" dirty="0" smtClean="0"/>
              <a:t> في توجيه اهتمام مدرسة </a:t>
            </a:r>
            <a:r>
              <a:rPr lang="ar-IQ" dirty="0" err="1" smtClean="0"/>
              <a:t>الجشتالت</a:t>
            </a:r>
            <a:r>
              <a:rPr lang="ar-IQ" dirty="0" smtClean="0"/>
              <a:t> الى التعلم، وكلمة </a:t>
            </a:r>
            <a:r>
              <a:rPr lang="ar-IQ" dirty="0" err="1" smtClean="0"/>
              <a:t>جشتالت</a:t>
            </a:r>
            <a:r>
              <a:rPr lang="ar-IQ" dirty="0" smtClean="0"/>
              <a:t> تعني الصيغة او الشكل</a:t>
            </a:r>
            <a:endParaRPr lang="ar-IQ" dirty="0"/>
          </a:p>
        </p:txBody>
      </p:sp>
    </p:spTree>
    <p:extLst>
      <p:ext uri="{BB962C8B-B14F-4D97-AF65-F5344CB8AC3E}">
        <p14:creationId xmlns:p14="http://schemas.microsoft.com/office/powerpoint/2010/main" val="15418200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ar-IQ" dirty="0" smtClean="0"/>
              <a:t>ب‌-	الكف والتحرير :ونعني بالكف تجنب بعض السلوكيات والكف عنها إذا واجه النموذج أو الشخص الذي ألاحظه عواقب سلبيه نتيجة لهذا السلوك. فمثلا عندما يرى الطالب المشاغب معلمه وهو يعاقب طالب آخر مشاغب فإنه (الملاحِظ) يرتدع ويكف عن سلوك المشاغبة. </a:t>
            </a:r>
          </a:p>
          <a:p>
            <a:r>
              <a:rPr lang="ar-IQ" dirty="0" smtClean="0"/>
              <a:t>-	ونعني بالتحرير: تحرير وانطلاق بعض الاستجابات المكفوفة أو المقيدة في حالة عدم عقاب النموذج الذي يمارس السلوك السيئ. مثلا عندما يقوم مجموعه من الطلبة بسلوك غير مناسب ولم يعاقبهم المعلم فإن آخرين يميلون إلى القيام بنفس سلوكهم السلبي لان غيرهم قام بهذا السلوك ولم يعاقب .</a:t>
            </a:r>
          </a:p>
          <a:p>
            <a:r>
              <a:rPr lang="ar-IQ" dirty="0" smtClean="0"/>
              <a:t>ت‌-	التسهيل: وهنا يقوم الطالب بإصدار استجابة كان قد تعلمها مسبقا ولكنه لم يستعملها من فتره لأنه نسيها فإن السلوك الملاحَظ يشجع هذا الطالب على تذكر الاستجابات المشابهة. </a:t>
            </a:r>
          </a:p>
          <a:p>
            <a:r>
              <a:rPr lang="ar-IQ" dirty="0" smtClean="0"/>
              <a:t>مثلا طالب تعلم مهارة رياضيه معينه ولم يمارسها من فتره فمن الممكن أن يتذكرها ويؤديها عندما يلاحظ آخرين يقومون بهذا الأمر .</a:t>
            </a:r>
          </a:p>
          <a:p>
            <a:endParaRPr lang="ar-IQ" dirty="0" smtClean="0"/>
          </a:p>
          <a:p>
            <a:endParaRPr lang="ar-IQ" dirty="0"/>
          </a:p>
        </p:txBody>
      </p:sp>
    </p:spTree>
    <p:extLst>
      <p:ext uri="{BB962C8B-B14F-4D97-AF65-F5344CB8AC3E}">
        <p14:creationId xmlns:p14="http://schemas.microsoft.com/office/powerpoint/2010/main" val="404058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ملاحظة : </a:t>
            </a:r>
          </a:p>
          <a:p>
            <a:r>
              <a:rPr lang="ar-IQ" dirty="0" smtClean="0"/>
              <a:t>      يوجد اختلاف بين سلوك التحرير والتسهيل فالتسهيل يتضمن الاستجابات المتعلمة والمحتفظ بها ولكنها غير مكفوفة وغير مقيده ولكن يندر حدوثها بسبب النسيان بينما التحرير فيتضمن الاستجابات المقيدة الممنوعة المرفوضة. </a:t>
            </a:r>
            <a:endParaRPr lang="ar-IQ" dirty="0"/>
          </a:p>
        </p:txBody>
      </p:sp>
    </p:spTree>
    <p:extLst>
      <p:ext uri="{BB962C8B-B14F-4D97-AF65-F5344CB8AC3E}">
        <p14:creationId xmlns:p14="http://schemas.microsoft.com/office/powerpoint/2010/main" val="2698691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التطبيقات التربوية لنظرية التعلم</a:t>
            </a:r>
            <a:endParaRPr lang="ar-IQ" dirty="0"/>
          </a:p>
        </p:txBody>
      </p:sp>
      <p:sp>
        <p:nvSpPr>
          <p:cNvPr id="3" name="Content Placeholder 2"/>
          <p:cNvSpPr>
            <a:spLocks noGrp="1"/>
          </p:cNvSpPr>
          <p:nvPr>
            <p:ph idx="1"/>
          </p:nvPr>
        </p:nvSpPr>
        <p:spPr/>
        <p:txBody>
          <a:bodyPr>
            <a:normAutofit fontScale="85000" lnSpcReduction="10000"/>
          </a:bodyPr>
          <a:lstStyle/>
          <a:p>
            <a:r>
              <a:rPr lang="ar-IQ" dirty="0" smtClean="0"/>
              <a:t>1.	عرض نماذج لسلوكيات ايجابيه من اجل أن يتعلمها الطلبة سواء جسميه أو عقليه تتبنى الاتجاه المراد تعلمه. </a:t>
            </a:r>
          </a:p>
          <a:p>
            <a:r>
              <a:rPr lang="ar-IQ" dirty="0" smtClean="0"/>
              <a:t>2.	تقنين وتحديد جماعه الرفاق واستخدامهم كنماذج لعرض الاتجاهات الايجابية المراد تعلمها من خلال الاختلاط والتفاعل معهم.</a:t>
            </a:r>
          </a:p>
          <a:p>
            <a:r>
              <a:rPr lang="ar-IQ" dirty="0" smtClean="0"/>
              <a:t>3.	تحديد وتقنين المشاهد التي يشاهدها الأطفال عبر شاشات التلفاز, حتى وان كانت رسوم متحركة, لأننا شاهدنا في التجربة السابقة اثر أفلام الكرتون على الطفل. </a:t>
            </a:r>
          </a:p>
          <a:p>
            <a:r>
              <a:rPr lang="ar-IQ" dirty="0" smtClean="0"/>
              <a:t>4.	الأب والأم والمعلم من اخطر المؤثرين على الطفل واعين الأطفال معقودة عليهم يستحسنون ما يستحسنه آبائهم, ويميلون إلى تقليده, فحافظ على سلوكك أمامهم.</a:t>
            </a:r>
            <a:endParaRPr lang="ar-IQ" dirty="0"/>
          </a:p>
        </p:txBody>
      </p:sp>
    </p:spTree>
    <p:extLst>
      <p:ext uri="{BB962C8B-B14F-4D97-AF65-F5344CB8AC3E}">
        <p14:creationId xmlns:p14="http://schemas.microsoft.com/office/powerpoint/2010/main" val="614435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ar-IQ" dirty="0" smtClean="0"/>
              <a:t>5.	عدم التذرع بصغر سن الطفل واستخدامه كمبرر للسلوكيات الخاطئة أمامه فان الطفل </a:t>
            </a:r>
            <a:r>
              <a:rPr lang="ar-IQ" dirty="0" err="1" smtClean="0"/>
              <a:t>يتشربها</a:t>
            </a:r>
            <a:r>
              <a:rPr lang="ar-IQ" dirty="0" smtClean="0"/>
              <a:t> ومن شب على شيء شاب عليه.</a:t>
            </a:r>
          </a:p>
          <a:p>
            <a:r>
              <a:rPr lang="ar-SA" dirty="0" smtClean="0"/>
              <a:t>6- </a:t>
            </a:r>
            <a:r>
              <a:rPr lang="ar-IQ" dirty="0" smtClean="0"/>
              <a:t>يستخدم المربي دوره في التأكيد على السلوك الايجابي من خلال :</a:t>
            </a:r>
          </a:p>
          <a:p>
            <a:r>
              <a:rPr lang="ar-IQ" dirty="0" smtClean="0"/>
              <a:t>•	أن يظهر للطلبة العلاقة بين الاتجاه الايجابي والنتائج المترتبة عليه. </a:t>
            </a:r>
          </a:p>
          <a:p>
            <a:r>
              <a:rPr lang="ar-IQ" dirty="0" smtClean="0"/>
              <a:t>•	وضع قائمة بأسماء الطلبة ذوي الاتجاهات الايجابية والطلب منهم عرض هذه السلوكيات أمام زملائهم .</a:t>
            </a:r>
          </a:p>
          <a:p>
            <a:r>
              <a:rPr lang="ar-IQ" dirty="0" smtClean="0"/>
              <a:t>•	الطلب من الطلبة الفاعلين الاندماج مع الطلبة المعزولين حتى يؤثروا فيهم .</a:t>
            </a:r>
          </a:p>
          <a:p>
            <a:endParaRPr lang="ar-IQ" dirty="0"/>
          </a:p>
        </p:txBody>
      </p:sp>
    </p:spTree>
    <p:extLst>
      <p:ext uri="{BB962C8B-B14F-4D97-AF65-F5344CB8AC3E}">
        <p14:creationId xmlns:p14="http://schemas.microsoft.com/office/powerpoint/2010/main" val="331038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مبدأ نظرية </a:t>
            </a:r>
            <a:r>
              <a:rPr lang="ar-SA" dirty="0" err="1" smtClean="0"/>
              <a:t>الجشطلت</a:t>
            </a:r>
            <a:endParaRPr lang="ar-IQ" dirty="0"/>
          </a:p>
        </p:txBody>
      </p:sp>
      <p:sp>
        <p:nvSpPr>
          <p:cNvPr id="3" name="Content Placeholder 2"/>
          <p:cNvSpPr>
            <a:spLocks noGrp="1"/>
          </p:cNvSpPr>
          <p:nvPr>
            <p:ph idx="1"/>
          </p:nvPr>
        </p:nvSpPr>
        <p:spPr/>
        <p:txBody>
          <a:bodyPr>
            <a:normAutofit fontScale="92500" lnSpcReduction="20000"/>
          </a:bodyPr>
          <a:lstStyle/>
          <a:p>
            <a:r>
              <a:rPr lang="ar-SA" dirty="0" smtClean="0"/>
              <a:t>1- </a:t>
            </a:r>
            <a:r>
              <a:rPr lang="ar-IQ" dirty="0" smtClean="0"/>
              <a:t>أن الخبرة </a:t>
            </a:r>
            <a:r>
              <a:rPr lang="ar-IQ" dirty="0" err="1" smtClean="0"/>
              <a:t>لايمكن</a:t>
            </a:r>
            <a:r>
              <a:rPr lang="ar-IQ" dirty="0" smtClean="0"/>
              <a:t> تحليلها</a:t>
            </a:r>
            <a:r>
              <a:rPr lang="ar-SA" dirty="0" smtClean="0"/>
              <a:t>.</a:t>
            </a:r>
          </a:p>
          <a:p>
            <a:r>
              <a:rPr lang="ar-IQ" dirty="0" smtClean="0"/>
              <a:t>تأتي للمتعلم بصورة مركبة</a:t>
            </a:r>
            <a:r>
              <a:rPr lang="ar-SA" dirty="0" smtClean="0"/>
              <a:t>، </a:t>
            </a:r>
            <a:r>
              <a:rPr lang="ar-IQ" dirty="0" smtClean="0"/>
              <a:t>وعليه </a:t>
            </a:r>
            <a:r>
              <a:rPr lang="ar-IQ" dirty="0" err="1" smtClean="0"/>
              <a:t>لايمكن</a:t>
            </a:r>
            <a:r>
              <a:rPr lang="ar-IQ" dirty="0" smtClean="0"/>
              <a:t> رد السلوك الى مثير-استجابة لان السلوك الذي يهم علم النفس هو السلوك الهادف او السلوك الاجتماعي الذي يتفاعل به الفرد مع البيئة التي يعيش فيها. </a:t>
            </a:r>
          </a:p>
          <a:p>
            <a:r>
              <a:rPr lang="ar-IQ" dirty="0" smtClean="0"/>
              <a:t>هذه الخاصية الكلية التي تصبغ السلوك في المواقف المختلفة هي التي تهم علم النفس من وجهة نظر </a:t>
            </a:r>
            <a:r>
              <a:rPr lang="ar-IQ" dirty="0" err="1" smtClean="0"/>
              <a:t>الجشطلت</a:t>
            </a:r>
            <a:r>
              <a:rPr lang="ar-IQ" dirty="0" smtClean="0"/>
              <a:t> اما الظاهرة السلوكية الى اسسها البسيطة وتجزئتها فينحرف في الدراسة من الظاهرة الكاملة كما هي موجودة في موقف معين الى تتبع ظواهر بسيطة او اجزاء صغيرة مما يبعد الدراسة عن الهدف الاصلي.</a:t>
            </a:r>
          </a:p>
          <a:p>
            <a:endParaRPr lang="ar-IQ" dirty="0"/>
          </a:p>
        </p:txBody>
      </p:sp>
    </p:spTree>
    <p:extLst>
      <p:ext uri="{BB962C8B-B14F-4D97-AF65-F5344CB8AC3E}">
        <p14:creationId xmlns:p14="http://schemas.microsoft.com/office/powerpoint/2010/main" val="2135941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قوانين التنظيم الادراكي في نظرية التعلم بالاستبصار</a:t>
            </a: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1.	قانون التقارب: ومحتوى هذا القانون انه يسهل إدراك الاشياء المتقاربة في الزمان والمكان حيث يتم ادراكها على هيئة صيغ مستقلة بعكس الاشياء المتباعدة.</a:t>
            </a:r>
          </a:p>
          <a:p>
            <a:r>
              <a:rPr lang="ar-IQ" dirty="0" smtClean="0"/>
              <a:t>2.	مبدأ الشكل على ارضية: ويعتبر هذا القانون اساس عملية الادراك اذ ينقسم المجال الادراكي لظاهرة ما على قسمين القسم المهم هو الشكل وهو الجزء السائد الموحد الذي يكون مركز للانتباه اما الجزء الثاني فهو الارضية وهو بقية المجال الذي يعمل كخلفية متناسقة ومنتشرة يبرز عليها الشكل في البيئة.</a:t>
            </a:r>
            <a:endParaRPr lang="ar-IQ" dirty="0"/>
          </a:p>
        </p:txBody>
      </p:sp>
    </p:spTree>
    <p:extLst>
      <p:ext uri="{BB962C8B-B14F-4D97-AF65-F5344CB8AC3E}">
        <p14:creationId xmlns:p14="http://schemas.microsoft.com/office/powerpoint/2010/main" val="1599373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sz="4000" dirty="0">
                <a:solidFill>
                  <a:prstClr val="black"/>
                </a:solidFill>
              </a:rPr>
              <a:t>قوانين التنظيم الادراكي في نظرية التعلم بالاستبصار</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3.	قانون التشابه: حيث يتم ادراك الاشياء المتشابهة في الشكل او الوزن او الاتجاه كصيغ كلية.</a:t>
            </a:r>
          </a:p>
          <a:p>
            <a:r>
              <a:rPr lang="ar-IQ" dirty="0" smtClean="0"/>
              <a:t>4.	قانون الاستمرارية: الاشياء غير المتصلة مثل الخطوط المستقيمة تدرك كصيغ فاذا نظر الفرد الى الطريق السريع الذي ينقسم الى مسارات بواسطة خطوط متقطعة فانه يرى هذه الخطوط من بعيد على انها خطوط مستقيمة مكتملة.</a:t>
            </a:r>
          </a:p>
          <a:p>
            <a:r>
              <a:rPr lang="ar-IQ" dirty="0" smtClean="0"/>
              <a:t>5.	قانون الاغلاق: حيث ندرك الاشياء الناقصة على انها مكتملة، ويرى </a:t>
            </a:r>
            <a:r>
              <a:rPr lang="ar-IQ" dirty="0" err="1" smtClean="0"/>
              <a:t>الجشتالتيون</a:t>
            </a:r>
            <a:r>
              <a:rPr lang="ar-IQ" dirty="0" smtClean="0"/>
              <a:t> ان الاشياء الناقصة او الاجزاء غير المكتملة تسبب نوعا من التوتر عند الفرد وان هذا التوتر لايزال الا </a:t>
            </a:r>
            <a:r>
              <a:rPr lang="ar-IQ" dirty="0" err="1" smtClean="0"/>
              <a:t>باكمال</a:t>
            </a:r>
            <a:r>
              <a:rPr lang="ar-IQ" dirty="0" smtClean="0"/>
              <a:t> الشكل.</a:t>
            </a:r>
            <a:endParaRPr lang="ar-IQ" dirty="0"/>
          </a:p>
        </p:txBody>
      </p:sp>
    </p:spTree>
    <p:extLst>
      <p:ext uri="{BB962C8B-B14F-4D97-AF65-F5344CB8AC3E}">
        <p14:creationId xmlns:p14="http://schemas.microsoft.com/office/powerpoint/2010/main" val="1161280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التطبيقات التربوية لنظرية </a:t>
            </a:r>
            <a:r>
              <a:rPr lang="ar-IQ" dirty="0" err="1" smtClean="0"/>
              <a:t>الجشتالت</a:t>
            </a:r>
            <a:r>
              <a:rPr lang="ar-IQ" dirty="0" smtClean="0"/>
              <a:t>:</a:t>
            </a:r>
            <a:endParaRPr lang="ar-IQ" dirty="0"/>
          </a:p>
        </p:txBody>
      </p:sp>
      <p:sp>
        <p:nvSpPr>
          <p:cNvPr id="3" name="Content Placeholder 2"/>
          <p:cNvSpPr>
            <a:spLocks noGrp="1"/>
          </p:cNvSpPr>
          <p:nvPr>
            <p:ph idx="1"/>
          </p:nvPr>
        </p:nvSpPr>
        <p:spPr/>
        <p:txBody>
          <a:bodyPr>
            <a:normAutofit lnSpcReduction="10000"/>
          </a:bodyPr>
          <a:lstStyle/>
          <a:p>
            <a:r>
              <a:rPr lang="ar-IQ" dirty="0" smtClean="0"/>
              <a:t>1.	يجب أن يكون تأكيد المعلم الاساسي على الطريقة الصحيحة للإجابة وليس على الاجابة الصحيحة في حد ذاتها، وذلك لتنمية الفهم والاستبصار بالقواعد والمبادئ المسؤولة عن الحل مما يزيد فرص انتقالها الى مشكلات اخرى.</a:t>
            </a:r>
          </a:p>
          <a:p>
            <a:r>
              <a:rPr lang="ar-IQ" dirty="0" smtClean="0"/>
              <a:t>2.	التأكيد على المعنى والفهم، فيجب ربط الاجزاء دائما بالكل فتكتسب المعنى فمثلا تكتسب الاسماء والاحداث التاريخية اكبر معنى لها عند ربطها </a:t>
            </a:r>
            <a:r>
              <a:rPr lang="ar-IQ" dirty="0" err="1" smtClean="0"/>
              <a:t>بالاحداث</a:t>
            </a:r>
            <a:r>
              <a:rPr lang="ar-IQ" dirty="0" smtClean="0"/>
              <a:t> الجارية او بشيء او بشخص هام بالنسبة للطالب.</a:t>
            </a:r>
            <a:endParaRPr lang="ar-IQ" dirty="0"/>
          </a:p>
        </p:txBody>
      </p:sp>
    </p:spTree>
    <p:extLst>
      <p:ext uri="{BB962C8B-B14F-4D97-AF65-F5344CB8AC3E}">
        <p14:creationId xmlns:p14="http://schemas.microsoft.com/office/powerpoint/2010/main" val="2903261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التطبيقات التربوية لنظرية </a:t>
            </a:r>
            <a:r>
              <a:rPr lang="ar-SA" dirty="0" err="1" smtClean="0"/>
              <a:t>الجشطلت</a:t>
            </a:r>
            <a:endParaRPr lang="ar-IQ" dirty="0"/>
          </a:p>
        </p:txBody>
      </p:sp>
      <p:sp>
        <p:nvSpPr>
          <p:cNvPr id="3" name="Content Placeholder 2"/>
          <p:cNvSpPr>
            <a:spLocks noGrp="1"/>
          </p:cNvSpPr>
          <p:nvPr>
            <p:ph idx="1"/>
          </p:nvPr>
        </p:nvSpPr>
        <p:spPr/>
        <p:txBody>
          <a:bodyPr>
            <a:normAutofit fontScale="92500" lnSpcReduction="20000"/>
          </a:bodyPr>
          <a:lstStyle/>
          <a:p>
            <a:pPr lvl="0" algn="just">
              <a:lnSpc>
                <a:spcPct val="115000"/>
              </a:lnSpc>
              <a:spcAft>
                <a:spcPts val="1000"/>
              </a:spcAft>
              <a:buFont typeface="+mj-lt"/>
              <a:buAutoNum type="arabicPeriod"/>
            </a:pPr>
            <a:r>
              <a:rPr lang="ar-IQ" dirty="0">
                <a:ea typeface="Times New Roman"/>
                <a:cs typeface="Simplified Arabic"/>
              </a:rPr>
              <a:t>تنظيم مادة التعلم في نمط قابل </a:t>
            </a:r>
            <a:r>
              <a:rPr lang="ar-IQ" dirty="0" err="1">
                <a:ea typeface="Times New Roman"/>
                <a:cs typeface="Simplified Arabic"/>
              </a:rPr>
              <a:t>للادراك</a:t>
            </a:r>
            <a:r>
              <a:rPr lang="ar-IQ" dirty="0">
                <a:ea typeface="Times New Roman"/>
                <a:cs typeface="Simplified Arabic"/>
              </a:rPr>
              <a:t> مع الاستخدام الفعال للخبرة السابقة، واظهار كيف </a:t>
            </a:r>
            <a:r>
              <a:rPr lang="ar-IQ" dirty="0" err="1">
                <a:ea typeface="Times New Roman"/>
                <a:cs typeface="Simplified Arabic"/>
              </a:rPr>
              <a:t>تتلائم</a:t>
            </a:r>
            <a:r>
              <a:rPr lang="ar-IQ" dirty="0">
                <a:ea typeface="Times New Roman"/>
                <a:cs typeface="Simplified Arabic"/>
              </a:rPr>
              <a:t> الاجزاء في النمط ككل.</a:t>
            </a:r>
            <a:endParaRPr lang="en-US" sz="2000" dirty="0">
              <a:ea typeface="Calibri"/>
              <a:cs typeface="Arial"/>
            </a:endParaRPr>
          </a:p>
          <a:p>
            <a:pPr lvl="0" algn="just">
              <a:lnSpc>
                <a:spcPct val="115000"/>
              </a:lnSpc>
              <a:spcAft>
                <a:spcPts val="1000"/>
              </a:spcAft>
              <a:buFont typeface="+mj-lt"/>
              <a:buAutoNum type="arabicPeriod"/>
            </a:pPr>
            <a:r>
              <a:rPr lang="ar-IQ" dirty="0">
                <a:ea typeface="Times New Roman"/>
                <a:cs typeface="Simplified Arabic"/>
              </a:rPr>
              <a:t>تدريب الطلاب على عزل انفسهم ادراكيا عن العناصر والمواد والظروف </a:t>
            </a:r>
            <a:r>
              <a:rPr lang="ar-IQ" dirty="0" err="1">
                <a:ea typeface="Times New Roman"/>
                <a:cs typeface="Simplified Arabic"/>
              </a:rPr>
              <a:t>الموقفية</a:t>
            </a:r>
            <a:r>
              <a:rPr lang="ar-IQ" dirty="0">
                <a:ea typeface="Times New Roman"/>
                <a:cs typeface="Simplified Arabic"/>
              </a:rPr>
              <a:t> التي تتداخل مع ما يحاولون حله من مشكلات.</a:t>
            </a:r>
            <a:endParaRPr lang="en-US" sz="2000" dirty="0">
              <a:ea typeface="Calibri"/>
              <a:cs typeface="Arial"/>
            </a:endParaRPr>
          </a:p>
          <a:p>
            <a:pPr lvl="0" algn="just">
              <a:lnSpc>
                <a:spcPct val="115000"/>
              </a:lnSpc>
              <a:spcAft>
                <a:spcPts val="1000"/>
              </a:spcAft>
              <a:buFont typeface="+mj-lt"/>
              <a:buAutoNum type="arabicPeriod"/>
            </a:pPr>
            <a:r>
              <a:rPr lang="ar-IQ" dirty="0">
                <a:ea typeface="Times New Roman"/>
                <a:cs typeface="Simplified Arabic"/>
              </a:rPr>
              <a:t>تعليم القراءة والكتابة </a:t>
            </a:r>
            <a:r>
              <a:rPr lang="ar-IQ" dirty="0" err="1">
                <a:ea typeface="Times New Roman"/>
                <a:cs typeface="Simplified Arabic"/>
              </a:rPr>
              <a:t>للاطفال</a:t>
            </a:r>
            <a:r>
              <a:rPr lang="ar-IQ" dirty="0">
                <a:ea typeface="Times New Roman"/>
                <a:cs typeface="Simplified Arabic"/>
              </a:rPr>
              <a:t> الصغار حيث يفضل اتباع الطريقة الكلية بدلا من الطريقة الجزئية أي البدء بالجمل ثم الكلمات ثم الحروف فمن الواضح ان الجمل والكلمات التي يبدأ بها الطفل تكون ذات معنى وذات اهمية في نظر الطفل اما الحروف المجردة فيصعب على الطفل ادراك مدلولاتها.</a:t>
            </a:r>
            <a:endParaRPr lang="en-US" sz="2000" dirty="0">
              <a:ea typeface="Calibri"/>
              <a:cs typeface="Arial"/>
            </a:endParaRPr>
          </a:p>
        </p:txBody>
      </p:sp>
    </p:spTree>
    <p:extLst>
      <p:ext uri="{BB962C8B-B14F-4D97-AF65-F5344CB8AC3E}">
        <p14:creationId xmlns:p14="http://schemas.microsoft.com/office/powerpoint/2010/main" val="3232043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التطبيقات التربوية لنظرية </a:t>
            </a:r>
            <a:r>
              <a:rPr lang="ar-SA" dirty="0" err="1" smtClean="0"/>
              <a:t>الجشطلت</a:t>
            </a:r>
            <a:endParaRPr lang="ar-IQ" dirty="0"/>
          </a:p>
        </p:txBody>
      </p:sp>
      <p:sp>
        <p:nvSpPr>
          <p:cNvPr id="3" name="Content Placeholder 2"/>
          <p:cNvSpPr>
            <a:spLocks noGrp="1"/>
          </p:cNvSpPr>
          <p:nvPr>
            <p:ph idx="1"/>
          </p:nvPr>
        </p:nvSpPr>
        <p:spPr/>
        <p:txBody>
          <a:bodyPr>
            <a:normAutofit fontScale="85000" lnSpcReduction="10000"/>
          </a:bodyPr>
          <a:lstStyle/>
          <a:p>
            <a:r>
              <a:rPr lang="ar-IQ" dirty="0" smtClean="0"/>
              <a:t>6.	يمكن الاستفادة من النظرة الكلية القائلة ان الكل يجب ان يسبق الاجزاء وذلك بأن تطبق هذه الفكرة في خطوات عرضت لموضوع معين اذ يحسن البدء بتوضيح النظرة العامة للموضوع في جملته وبعد ذلك ننتقل الى عرض اجزائه واحد بعد الاخر لان ذلك يساعد على فهم الوحدة الكلية للموضوع.</a:t>
            </a:r>
          </a:p>
          <a:p>
            <a:r>
              <a:rPr lang="ar-IQ" dirty="0" smtClean="0"/>
              <a:t>7.	في أي انتاج فني سواء من حيث التعبير الفني او التقدير الفني نجد ان الكل يسبق الجزء بمعنى اننا عندما ندرك صورة فنية معينة فان جمالها يتضح لنا لو نظرنا اليها في مجموعها العام كوحدة بينما لو نظرنا الى أجزاءها اولا فقد لا نلمس ما بينها من علاقات تؤثر في التكوين الجمالي للصورة وفي الانتاج الفني يبدا الفنان برسم تخطيطي عام ثم </a:t>
            </a:r>
            <a:r>
              <a:rPr lang="ar-IQ" dirty="0" err="1" smtClean="0"/>
              <a:t>ياخذ</a:t>
            </a:r>
            <a:r>
              <a:rPr lang="ar-IQ" dirty="0" smtClean="0"/>
              <a:t> في توضيح التفاصيل والاجزاء بالتدريج.</a:t>
            </a:r>
            <a:endParaRPr lang="ar-IQ" dirty="0"/>
          </a:p>
        </p:txBody>
      </p:sp>
    </p:spTree>
    <p:extLst>
      <p:ext uri="{BB962C8B-B14F-4D97-AF65-F5344CB8AC3E}">
        <p14:creationId xmlns:p14="http://schemas.microsoft.com/office/powerpoint/2010/main" val="596509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التطبيقات التربوية لنظرية </a:t>
            </a:r>
            <a:r>
              <a:rPr lang="ar-SA" dirty="0" err="1" smtClean="0"/>
              <a:t>الجشطلت</a:t>
            </a:r>
            <a:endParaRPr lang="ar-IQ" dirty="0"/>
          </a:p>
        </p:txBody>
      </p:sp>
      <p:sp>
        <p:nvSpPr>
          <p:cNvPr id="3" name="Content Placeholder 2"/>
          <p:cNvSpPr>
            <a:spLocks noGrp="1"/>
          </p:cNvSpPr>
          <p:nvPr>
            <p:ph idx="1"/>
          </p:nvPr>
        </p:nvSpPr>
        <p:spPr/>
        <p:txBody>
          <a:bodyPr/>
          <a:lstStyle/>
          <a:p>
            <a:pPr lvl="0" algn="just">
              <a:lnSpc>
                <a:spcPct val="115000"/>
              </a:lnSpc>
              <a:spcAft>
                <a:spcPts val="1000"/>
              </a:spcAft>
              <a:buFont typeface="+mj-lt"/>
              <a:buAutoNum type="arabicPeriod"/>
            </a:pPr>
            <a:r>
              <a:rPr lang="ar-IQ" dirty="0">
                <a:ea typeface="Times New Roman"/>
                <a:cs typeface="Simplified Arabic"/>
              </a:rPr>
              <a:t>في التفكير في حل المشكلات يمكن الافادة من النظرية الكلية عن طريق الاهتمام بحصر المجال الكلي للمشكلة بحيث ينظر اليها مرة واحدة فهذا يساعد على ادراك العلاقات التي توصل الى الحل اذا ما غفلنا بعض اجزاء المشكلة او نظرنا اليها من زاوية واحدة من غير ان نستوعب كل جزء فيها فان هذا سيؤدي الى اعاقة عملية الوصول الى الحل السليم.</a:t>
            </a:r>
            <a:endParaRPr lang="en-US" sz="2000" dirty="0">
              <a:ea typeface="Calibri"/>
              <a:cs typeface="Arial"/>
            </a:endParaRPr>
          </a:p>
          <a:p>
            <a:endParaRPr lang="ar-IQ" dirty="0"/>
          </a:p>
        </p:txBody>
      </p:sp>
    </p:spTree>
    <p:extLst>
      <p:ext uri="{BB962C8B-B14F-4D97-AF65-F5344CB8AC3E}">
        <p14:creationId xmlns:p14="http://schemas.microsoft.com/office/powerpoint/2010/main" val="23725422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53</TotalTime>
  <Words>778</Words>
  <Application>Microsoft Office PowerPoint</Application>
  <PresentationFormat>On-screen Show (4:3)</PresentationFormat>
  <Paragraphs>85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Austin</vt:lpstr>
      <vt:lpstr>نظرية الجشتالت (التعلم بالاستبصار): </vt:lpstr>
      <vt:lpstr>النظرية</vt:lpstr>
      <vt:lpstr>مبدأ نظرية الجشطلت</vt:lpstr>
      <vt:lpstr>قوانين التنظيم الادراكي في نظرية التعلم بالاستبصار</vt:lpstr>
      <vt:lpstr>قوانين التنظيم الادراكي في نظرية التعلم بالاستبصار</vt:lpstr>
      <vt:lpstr>التطبيقات التربوية لنظرية الجشتالت:</vt:lpstr>
      <vt:lpstr>التطبيقات التربوية لنظرية الجشطلت</vt:lpstr>
      <vt:lpstr>التطبيقات التربوية لنظرية الجشطلت</vt:lpstr>
      <vt:lpstr>التطبيقات التربوية لنظرية الجشطلت</vt:lpstr>
      <vt:lpstr>نظرية التعلم الاجتماعي لبانَدورا</vt:lpstr>
      <vt:lpstr>التعزيز غير المباشر</vt:lpstr>
      <vt:lpstr>التعزيز البديل أو التعزيز بالإنابة:</vt:lpstr>
      <vt:lpstr>المجاميع</vt:lpstr>
      <vt:lpstr>PowerPoint Presentation</vt:lpstr>
      <vt:lpstr>من خلال ملاحظه الأرقام السابقة نستخلص الآتي : </vt:lpstr>
      <vt:lpstr>PowerPoint Presentation</vt:lpstr>
      <vt:lpstr>فرضيات نظرية التعلم بالملاحظة</vt:lpstr>
      <vt:lpstr>PowerPoint Presentation</vt:lpstr>
      <vt:lpstr>PowerPoint Presentation</vt:lpstr>
      <vt:lpstr>PowerPoint Presentation</vt:lpstr>
      <vt:lpstr>PowerPoint Presentation</vt:lpstr>
      <vt:lpstr>التطبيقات التربوية لنظرية التعلم</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5</cp:revision>
  <dcterms:created xsi:type="dcterms:W3CDTF">2018-12-21T17:20:02Z</dcterms:created>
  <dcterms:modified xsi:type="dcterms:W3CDTF">2018-12-21T18:13:30Z</dcterms:modified>
</cp:coreProperties>
</file>