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Date Placeholder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57EA827-99D7-44CD-B29E-27975BDFB12F}"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B57EA827-99D7-44CD-B29E-27975BDFB12F}"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57EA827-99D7-44CD-B29E-27975BDFB12F}"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EA827-99D7-44CD-B29E-27975BDFB12F}"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57EA827-99D7-44CD-B29E-27975BDFB12F}"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57EA827-99D7-44CD-B29E-27975BDFB12F}"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41A8D-3078-4E7D-B5CF-D47DBF11B9F5}" type="slidenum">
              <a:rPr lang="en-US" smtClean="0"/>
              <a:t>‹#›</a:t>
            </a:fld>
            <a:endParaRPr 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ar-SA" smtClean="0"/>
              <a:t>انقر فوق الأيقونة لإضافة صورة</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B57EA827-99D7-44CD-B29E-27975BDFB12F}" type="datetimeFigureOut">
              <a:rPr lang="en-US" smtClean="0"/>
              <a:t>12/18/2018</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7AD41A8D-3078-4E7D-B5CF-D47DBF11B9F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43000" y="197346"/>
            <a:ext cx="5715000" cy="5355312"/>
          </a:xfrm>
          <a:prstGeom prst="rect">
            <a:avLst/>
          </a:prstGeom>
        </p:spPr>
        <p:txBody>
          <a:bodyPr wrap="square">
            <a:spAutoFit/>
          </a:bodyPr>
          <a:lstStyle/>
          <a:p>
            <a:pPr rtl="1"/>
            <a:r>
              <a:rPr lang="ar-SA" b="1" u="sng" dirty="0"/>
              <a:t>الترتيب السريع:-</a:t>
            </a:r>
            <a:r>
              <a:rPr lang="en-US" b="1" u="sng" dirty="0"/>
              <a:t>quick sort</a:t>
            </a:r>
            <a:endParaRPr lang="en-US" dirty="0"/>
          </a:p>
          <a:p>
            <a:pPr rtl="1"/>
            <a:r>
              <a:rPr lang="ar-SA" dirty="0"/>
              <a:t>ان خوارزمية هذا الترتيب تعتمد فكرة التجزئة واللصق (</a:t>
            </a:r>
            <a:r>
              <a:rPr lang="en-US" dirty="0"/>
              <a:t>divide &amp; conquer</a:t>
            </a:r>
            <a:r>
              <a:rPr lang="ar-SA" dirty="0"/>
              <a:t>)ففي ترتيب الفقاعة يتم مقارنة وتبديل العناصر المتجاورة لذلك اذا كان العنصر بعيد عن موقعه الصحيح ففي هذه الحالة سنحتاج إلى عدد كبير من المقارنات ان خوارزمية الترتيب السريع تعالج هذا الضعف وتسمح بأجراء المقارنات بين العناصر في المواقع المتباعدة وبأقل عدد من المقارنات إذ تعتمد فكرة التجزئة واللصق (</a:t>
            </a:r>
            <a:r>
              <a:rPr lang="en-US" dirty="0"/>
              <a:t>divide &amp; conquer</a:t>
            </a:r>
            <a:r>
              <a:rPr lang="ar-SA" dirty="0"/>
              <a:t>)وتتلخص خطوات هذه الخوارزمية بالاتي:</a:t>
            </a:r>
            <a:endParaRPr lang="en-US" dirty="0"/>
          </a:p>
          <a:p>
            <a:pPr rtl="1"/>
            <a:r>
              <a:rPr lang="ar-SA" dirty="0"/>
              <a:t>1-اختيار احد عناصر القائمة في الوسط تقريبا وليكن (</a:t>
            </a:r>
            <a:r>
              <a:rPr lang="en-US" dirty="0"/>
              <a:t>(x</a:t>
            </a:r>
            <a:r>
              <a:rPr lang="ar-IQ" dirty="0"/>
              <a:t>أي تقسيم القائمة إلى جزأين </a:t>
            </a:r>
            <a:endParaRPr lang="en-US" dirty="0"/>
          </a:p>
          <a:p>
            <a:pPr rtl="1"/>
            <a:r>
              <a:rPr lang="ar-IQ" dirty="0"/>
              <a:t>2- يبدأ المسح من الاتجاهين أي نبحث في النصف الأول اليسار من القائمة عن العنصر الذي قيمته اكبر من(</a:t>
            </a:r>
            <a:r>
              <a:rPr lang="en-US" dirty="0"/>
              <a:t>x</a:t>
            </a:r>
            <a:r>
              <a:rPr lang="ar-IQ" dirty="0"/>
              <a:t>)ونبحث في النصف الثاني (اليمين) من القائمة عن العنصر الذي قيمته اصغر من(</a:t>
            </a:r>
            <a:r>
              <a:rPr lang="en-US" dirty="0"/>
              <a:t>x</a:t>
            </a:r>
            <a:r>
              <a:rPr lang="ar-IQ" dirty="0"/>
              <a:t>)نستبدل هذين العنصرين وذلك بجعل النصف الأول من القائمة يحتوي على عناصر اصغر من (</a:t>
            </a:r>
            <a:r>
              <a:rPr lang="en-US" dirty="0"/>
              <a:t>x</a:t>
            </a:r>
            <a:r>
              <a:rPr lang="ar-IQ" dirty="0"/>
              <a:t>) </a:t>
            </a:r>
            <a:r>
              <a:rPr lang="ar-SA" dirty="0"/>
              <a:t>ستبدل هذين العنصرين وذلك بجعل النصف الأول من القائمة يحتوي على عناصر اصغر من(</a:t>
            </a:r>
            <a:r>
              <a:rPr lang="en-US" dirty="0"/>
              <a:t>x</a:t>
            </a:r>
            <a:r>
              <a:rPr lang="ar-SA" dirty="0"/>
              <a:t>)والنصف الثاني يحتوي على عناصر اكبر من(</a:t>
            </a:r>
            <a:r>
              <a:rPr lang="en-US" dirty="0"/>
              <a:t>x</a:t>
            </a:r>
            <a:r>
              <a:rPr lang="ar-SA" dirty="0"/>
              <a:t>)</a:t>
            </a:r>
            <a:endParaRPr lang="en-US" dirty="0"/>
          </a:p>
          <a:p>
            <a:pPr rtl="1"/>
            <a:r>
              <a:rPr lang="ar-SA" dirty="0"/>
              <a:t>3- نأخذ النصف الأول من القائمة ونعالجه بنفس الأسلوب السابق (أي التجزئة واللصق) وهكذا مع النصف الثاني اي نستمر بالتجزئة واللصق تباعا لحين ترتيب جميع عناصر القائمة الكلية</a:t>
            </a:r>
            <a:endParaRPr lang="en-US" dirty="0"/>
          </a:p>
        </p:txBody>
      </p:sp>
    </p:spTree>
    <p:extLst>
      <p:ext uri="{BB962C8B-B14F-4D97-AF65-F5344CB8AC3E}">
        <p14:creationId xmlns:p14="http://schemas.microsoft.com/office/powerpoint/2010/main" val="769656455"/>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1657350" y="3383121"/>
          <a:ext cx="5829300" cy="842328"/>
        </p:xfrm>
        <a:graphic>
          <a:graphicData uri="http://schemas.openxmlformats.org/drawingml/2006/table">
            <a:tbl>
              <a:tblPr rtl="1" firstRow="1" firstCol="1" lastRow="1" lastCol="1" bandRow="1" bandCol="1">
                <a:tableStyleId>{5C22544A-7EE6-4342-B048-85BDC9FD1C3A}</a:tableStyleId>
              </a:tblPr>
              <a:tblGrid>
                <a:gridCol w="685800"/>
                <a:gridCol w="571500"/>
                <a:gridCol w="571500"/>
                <a:gridCol w="571500"/>
                <a:gridCol w="571500"/>
                <a:gridCol w="571500"/>
                <a:gridCol w="571500"/>
                <a:gridCol w="571500"/>
                <a:gridCol w="571500"/>
                <a:gridCol w="571500"/>
              </a:tblGrid>
              <a:tr h="0">
                <a:tc>
                  <a:txBody>
                    <a:bodyPr/>
                    <a:lstStyle/>
                    <a:p>
                      <a:pPr algn="just" rtl="1">
                        <a:lnSpc>
                          <a:spcPct val="150000"/>
                        </a:lnSpc>
                        <a:spcAft>
                          <a:spcPts val="0"/>
                        </a:spcAft>
                        <a:tabLst>
                          <a:tab pos="516255" algn="ctr"/>
                        </a:tabLst>
                      </a:pPr>
                      <a:r>
                        <a:rPr lang="en-US" sz="1400">
                          <a:effectLst/>
                        </a:rPr>
                        <a:t>	</a:t>
                      </a:r>
                      <a:r>
                        <a:rPr lang="ar-IQ" sz="1400">
                          <a:effectLst/>
                        </a:rPr>
                        <a:t>10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9</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8</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7</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6</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4</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3</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pPr>
                      <a:r>
                        <a:rPr lang="ar-IQ" sz="1400">
                          <a:effectLst/>
                        </a:rPr>
                        <a:t>95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33</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90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50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88</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highlight>
                            <a:srgbClr val="00FF00"/>
                          </a:highlight>
                        </a:rPr>
                        <a:t>70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75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60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85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20</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pPr>
                      <a:r>
                        <a:rPr lang="en-US" sz="1400">
                          <a:effectLst/>
                        </a:rPr>
                        <a:t>J</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753745" algn="l"/>
                        </a:tabLst>
                      </a:pPr>
                      <a:r>
                        <a:rPr lang="ar-IQ" sz="1400">
                          <a:effectLst/>
                        </a:rPr>
                        <a:t>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753745" algn="l"/>
                        </a:tabLst>
                      </a:pPr>
                      <a:r>
                        <a:rPr lang="ar-IQ" sz="1400">
                          <a:effectLst/>
                        </a:rPr>
                        <a:t>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ar-IQ" sz="1400">
                          <a:effectLst/>
                        </a:rPr>
                        <a:t> </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pPr>
                      <a:r>
                        <a:rPr lang="en-US" sz="1400">
                          <a:effectLst/>
                        </a:rPr>
                        <a:t>i</a:t>
                      </a:r>
                      <a:endParaRPr lang="en-US" sz="1200">
                        <a:effectLst/>
                        <a:latin typeface="Times New Roman"/>
                        <a:ea typeface="Times New Roman"/>
                      </a:endParaRPr>
                    </a:p>
                  </a:txBody>
                  <a:tcPr marL="68580" marR="68580" marT="0" marB="0"/>
                </a:tc>
              </a:tr>
            </a:tbl>
          </a:graphicData>
        </a:graphic>
      </p:graphicFrame>
      <p:graphicFrame>
        <p:nvGraphicFramePr>
          <p:cNvPr id="3" name="جدول 2"/>
          <p:cNvGraphicFramePr>
            <a:graphicFrameLocks noGrp="1"/>
          </p:cNvGraphicFramePr>
          <p:nvPr>
            <p:extLst>
              <p:ext uri="{D42A27DB-BD31-4B8C-83A1-F6EECF244321}">
                <p14:modId xmlns:p14="http://schemas.microsoft.com/office/powerpoint/2010/main" val="3824763619"/>
              </p:ext>
            </p:extLst>
          </p:nvPr>
        </p:nvGraphicFramePr>
        <p:xfrm>
          <a:off x="1676400" y="4419600"/>
          <a:ext cx="5623560" cy="561594"/>
        </p:xfrm>
        <a:graphic>
          <a:graphicData uri="http://schemas.openxmlformats.org/drawingml/2006/table">
            <a:tbl>
              <a:tblPr rtl="1" firstRow="1" firstCol="1" lastRow="1" lastCol="1" bandRow="1" bandCol="1">
                <a:tableStyleId>{5C22544A-7EE6-4342-B048-85BDC9FD1C3A}</a:tableStyleId>
              </a:tblPr>
              <a:tblGrid>
                <a:gridCol w="560705"/>
                <a:gridCol w="561975"/>
                <a:gridCol w="562610"/>
                <a:gridCol w="562610"/>
                <a:gridCol w="562610"/>
                <a:gridCol w="562610"/>
                <a:gridCol w="562610"/>
                <a:gridCol w="562610"/>
                <a:gridCol w="562610"/>
                <a:gridCol w="562610"/>
              </a:tblGrid>
              <a:tr h="0">
                <a:tc>
                  <a:txBody>
                    <a:bodyPr/>
                    <a:lstStyle/>
                    <a:p>
                      <a:pPr algn="just" rtl="1">
                        <a:lnSpc>
                          <a:spcPct val="150000"/>
                        </a:lnSpc>
                        <a:spcAft>
                          <a:spcPts val="0"/>
                        </a:spcAft>
                      </a:pPr>
                      <a:r>
                        <a:rPr lang="en-US" sz="1400" dirty="0">
                          <a:effectLst/>
                        </a:rPr>
                        <a:t>10</a:t>
                      </a:r>
                      <a:endParaRPr lang="en-US" sz="1200" dirty="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9</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7</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6</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4</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pPr>
                      <a:r>
                        <a:rPr lang="en-US"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33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dirty="0">
                          <a:effectLst/>
                        </a:rPr>
                        <a:t>90</a:t>
                      </a:r>
                      <a:endParaRPr lang="en-US" sz="1200" dirty="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50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88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highlight>
                            <a:srgbClr val="00FF00"/>
                          </a:highlight>
                        </a:rPr>
                        <a:t>70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60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pPr>
                      <a:r>
                        <a:rPr lang="en-US" sz="1400" dirty="0">
                          <a:effectLst/>
                        </a:rPr>
                        <a:t>20</a:t>
                      </a:r>
                      <a:endParaRPr lang="en-US" sz="1200" dirty="0">
                        <a:effectLst/>
                        <a:latin typeface="Times New Roman"/>
                        <a:ea typeface="Times New Roman"/>
                      </a:endParaRPr>
                    </a:p>
                  </a:txBody>
                  <a:tcPr marL="68580" marR="68580" marT="0" marB="0"/>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4133854733"/>
              </p:ext>
            </p:extLst>
          </p:nvPr>
        </p:nvGraphicFramePr>
        <p:xfrm>
          <a:off x="1676400" y="5105400"/>
          <a:ext cx="5623560" cy="561468"/>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1">
                        <a:lnSpc>
                          <a:spcPct val="150000"/>
                        </a:lnSpc>
                        <a:spcAft>
                          <a:spcPts val="0"/>
                        </a:spcAft>
                        <a:tabLst>
                          <a:tab pos="457200" algn="l"/>
                          <a:tab pos="2743200" algn="ctr"/>
                          <a:tab pos="5486400" algn="r"/>
                        </a:tabLst>
                      </a:pPr>
                      <a:r>
                        <a:rPr lang="ar-SA" sz="1400" dirty="0">
                          <a:effectLst/>
                        </a:rPr>
                        <a:t>10</a:t>
                      </a:r>
                      <a:endParaRPr lang="en-US" sz="1200" dirty="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9</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8</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7</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6</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4</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3</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2</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457200" algn="l"/>
                          <a:tab pos="2743200" algn="ctr"/>
                          <a:tab pos="5486400" algn="r"/>
                        </a:tabLst>
                      </a:pPr>
                      <a:r>
                        <a:rPr lang="ar-SA" sz="1400">
                          <a:effectLst/>
                        </a:rPr>
                        <a:t>95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85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90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dirty="0">
                          <a:effectLst/>
                        </a:rPr>
                        <a:t>50</a:t>
                      </a:r>
                      <a:endParaRPr lang="en-US" sz="1200" dirty="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88</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highlight>
                            <a:srgbClr val="00FF00"/>
                          </a:highlight>
                        </a:rPr>
                        <a:t>70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75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60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a:effectLst/>
                        </a:rPr>
                        <a:t>33</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457200" algn="l"/>
                          <a:tab pos="2743200" algn="ctr"/>
                          <a:tab pos="5486400" algn="r"/>
                        </a:tabLst>
                      </a:pPr>
                      <a:r>
                        <a:rPr lang="ar-SA" sz="1400" dirty="0">
                          <a:effectLst/>
                        </a:rPr>
                        <a:t>20</a:t>
                      </a:r>
                      <a:endParaRPr lang="en-US" sz="1200"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1295400" y="228600"/>
            <a:ext cx="7383462"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57200" algn="l"/>
                <a:tab pos="40894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مثال:-استخدم الخوارزمية للترتيب السريع (باعتماد العنصر الوسط محورا للترتيب)لترتيب مجموعة القيم التالية ترتيبا تصاعديا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(20,85,60,75,70,88,50,90,33,95)</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الحل:-</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أ/نفترض ان العناصر مخزونة المصفوفة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list</a:t>
            </a: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)وبالصورة الاتية:-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F=1,l=10,x=lit[5]=70,i=1,j=10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I=2,j=9,list[2]&lt;≠</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x,x</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&lt;≠list[9],i=j</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J=9	Swap  	i=2</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ج/</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J=8	i=3</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 pos="40894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د/</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i=4,j=7,list[4]&lt;≠</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x,x</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&lt;≠list[7],i&lt;=j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94085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1760220" y="3543141"/>
          <a:ext cx="5623560" cy="561594"/>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1">
                        <a:lnSpc>
                          <a:spcPct val="150000"/>
                        </a:lnSpc>
                        <a:spcAft>
                          <a:spcPts val="0"/>
                        </a:spcAft>
                        <a:tabLst>
                          <a:tab pos="457200" algn="l"/>
                          <a:tab pos="40894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9</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7</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6</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4</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457200" algn="l"/>
                          <a:tab pos="4089400" algn="l"/>
                        </a:tabLst>
                      </a:pPr>
                      <a:r>
                        <a:rPr lang="en-US"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90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50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88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highlight>
                            <a:srgbClr val="00FF00"/>
                          </a:highlight>
                        </a:rPr>
                        <a:t>70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60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33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457200" algn="l"/>
                          <a:tab pos="4089400" algn="l"/>
                        </a:tabLst>
                      </a:pPr>
                      <a:r>
                        <a:rPr lang="en-US" sz="1400">
                          <a:effectLst/>
                        </a:rPr>
                        <a:t>20</a:t>
                      </a:r>
                      <a:endParaRPr lang="en-US" sz="1200">
                        <a:effectLst/>
                        <a:latin typeface="Times New Roman"/>
                        <a:ea typeface="Times New Roman"/>
                      </a:endParaRPr>
                    </a:p>
                  </a:txBody>
                  <a:tcPr marL="68580" marR="68580" marT="0" marB="0"/>
                </a:tc>
              </a:tr>
            </a:tbl>
          </a:graphicData>
        </a:graphic>
      </p:graphicFrame>
      <p:graphicFrame>
        <p:nvGraphicFramePr>
          <p:cNvPr id="3" name="جدول 2"/>
          <p:cNvGraphicFramePr>
            <a:graphicFrameLocks noGrp="1"/>
          </p:cNvGraphicFramePr>
          <p:nvPr/>
        </p:nvGraphicFramePr>
        <p:xfrm>
          <a:off x="1760220" y="3543141"/>
          <a:ext cx="5623560" cy="561594"/>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0">
                        <a:lnSpc>
                          <a:spcPct val="150000"/>
                        </a:lnSpc>
                        <a:spcAft>
                          <a:spcPts val="0"/>
                        </a:spcAft>
                        <a:tabLst>
                          <a:tab pos="1612900" algn="l"/>
                          <a:tab pos="36322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9</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7</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6</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4</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1612900" algn="l"/>
                          <a:tab pos="3632200" algn="l"/>
                        </a:tabLst>
                      </a:pPr>
                      <a:r>
                        <a:rPr lang="en-US"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90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88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highlight>
                            <a:srgbClr val="00FF00"/>
                          </a:highlight>
                        </a:rPr>
                        <a:t>70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50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60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33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612900" algn="l"/>
                          <a:tab pos="3632200" algn="l"/>
                        </a:tabLst>
                      </a:pPr>
                      <a:r>
                        <a:rPr lang="en-US" sz="1400">
                          <a:effectLst/>
                        </a:rPr>
                        <a:t>20</a:t>
                      </a:r>
                      <a:endParaRPr lang="en-US" sz="1200">
                        <a:effectLst/>
                        <a:latin typeface="Times New Roman"/>
                        <a:ea typeface="Times New Roman"/>
                      </a:endParaRPr>
                    </a:p>
                  </a:txBody>
                  <a:tcPr marL="68580" marR="68580" marT="0" marB="0"/>
                </a:tc>
              </a:tr>
            </a:tbl>
          </a:graphicData>
        </a:graphic>
      </p:graphicFrame>
      <p:graphicFrame>
        <p:nvGraphicFramePr>
          <p:cNvPr id="4" name="جدول 3"/>
          <p:cNvGraphicFramePr>
            <a:graphicFrameLocks noGrp="1"/>
          </p:cNvGraphicFramePr>
          <p:nvPr/>
        </p:nvGraphicFramePr>
        <p:xfrm>
          <a:off x="1760220" y="3543141"/>
          <a:ext cx="5623560" cy="561594"/>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1">
                        <a:lnSpc>
                          <a:spcPct val="150000"/>
                        </a:lnSpc>
                        <a:spcAft>
                          <a:spcPts val="0"/>
                        </a:spcAft>
                        <a:tabLst>
                          <a:tab pos="2413000" algn="l"/>
                          <a:tab pos="30480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9</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7</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6</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4</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2413000" algn="l"/>
                          <a:tab pos="3048000" algn="l"/>
                        </a:tabLst>
                      </a:pPr>
                      <a:r>
                        <a:rPr lang="en-US"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90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88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highlight>
                            <a:srgbClr val="00FF00"/>
                          </a:highlight>
                        </a:rPr>
                        <a:t>70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50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60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a:effectLst/>
                        </a:rPr>
                        <a:t>33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413000" algn="l"/>
                          <a:tab pos="3048000" algn="l"/>
                        </a:tabLst>
                      </a:pPr>
                      <a:r>
                        <a:rPr lang="en-US" sz="1400" dirty="0">
                          <a:effectLst/>
                        </a:rPr>
                        <a:t>20</a:t>
                      </a:r>
                      <a:endParaRPr lang="en-US" sz="1200"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1143000" y="685800"/>
            <a:ext cx="785653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2997200" algn="l"/>
                <a:tab pos="3289300" algn="l"/>
              </a:tabLst>
            </a:pPr>
            <a:r>
              <a:rPr kumimoji="0" lang="ar-IQ"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ar-IQ"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ar-IQ"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4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swap</a:t>
            </a:r>
            <a:r>
              <a:rPr kumimoji="0" lang="en-US" sz="14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997200" algn="l"/>
                <a:tab pos="3289300" algn="l"/>
              </a:tabLst>
            </a:pPr>
            <a:r>
              <a:rPr kumimoji="0" lang="ar-IQ"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J=7	i=4</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997200" algn="l"/>
                <a:tab pos="32893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ه/</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997200" algn="l"/>
                <a:tab pos="3289300" algn="l"/>
              </a:tabLst>
            </a:pPr>
            <a:r>
              <a:rPr kumimoji="0" lang="ar-IQ"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997200" algn="l"/>
                <a:tab pos="3289300" algn="l"/>
              </a:tabLst>
            </a:pPr>
            <a:r>
              <a:rPr kumimoji="0" lang="ar-IQ"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	   i</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997200" algn="l"/>
                <a:tab pos="32893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997200" algn="l"/>
                <a:tab pos="32893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i=5,j=5,list[5]&lt;≠</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x,x</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&lt;≠list[j]</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997200" algn="l"/>
                <a:tab pos="3289300" algn="l"/>
              </a:tabLst>
            </a:pP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ij</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997200" algn="l"/>
                <a:tab pos="3289300" algn="l"/>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عند هذه الخطوة جزئت القائمة إلى قسمين الأيسر يحتوي على جميع الأعداد التي قيمتها اقل من(70) والقسم الأيمن يحتوي على جميع الأعداد التي قيمتها اكبر من (70) أما الخطوة التالية  فهي تنفذ الخوارزمية بصورة متكررة على جزء بنفس الطريقة أي استدعاء (1,4)</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quick sort 1</a:t>
            </a: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فيما يتعلق بالجزاء الذي عناصره في المواقع من(6)إلى (10)وهكذا تستمر عملية تكرار التجزئة والترتيب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43251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47800" y="1066800"/>
            <a:ext cx="7086600" cy="5078313"/>
          </a:xfrm>
          <a:prstGeom prst="rect">
            <a:avLst/>
          </a:prstGeom>
        </p:spPr>
        <p:txBody>
          <a:bodyPr wrap="square">
            <a:spAutoFit/>
          </a:bodyPr>
          <a:lstStyle/>
          <a:p>
            <a:pPr rtl="1"/>
            <a:r>
              <a:rPr lang="ar-SA" dirty="0"/>
              <a:t>طريقة أخرى:-</a:t>
            </a:r>
            <a:endParaRPr lang="en-US" dirty="0"/>
          </a:p>
          <a:p>
            <a:pPr rtl="1"/>
            <a:r>
              <a:rPr lang="ar-SA" dirty="0"/>
              <a:t>في الخطوات السابقة  نلاحظ اختيار العنصر الواقع وسط القائمة ليكون محور (مركز)المقارنة ليكون(</a:t>
            </a:r>
            <a:r>
              <a:rPr lang="en-US" dirty="0"/>
              <a:t>pivot</a:t>
            </a:r>
            <a:r>
              <a:rPr lang="ar-SA" dirty="0"/>
              <a:t>)ونقارن معه العناصر الأخرى وهذه طريقة أخرى تتضمن اختيار العنصر في الموقع الأول لهذا الغرض وبموجب خطوات الخوارزمية الاتية :-</a:t>
            </a:r>
            <a:endParaRPr lang="en-US" dirty="0"/>
          </a:p>
          <a:p>
            <a:pPr rtl="1"/>
            <a:r>
              <a:rPr lang="ar-SA" dirty="0"/>
              <a:t>1-اختيار العنصر في الموقع الأول ليكون محور (</a:t>
            </a:r>
            <a:r>
              <a:rPr lang="en-US" dirty="0"/>
              <a:t>pivot</a:t>
            </a:r>
            <a:r>
              <a:rPr lang="ar-SA" dirty="0"/>
              <a:t>)التجزئة</a:t>
            </a:r>
            <a:endParaRPr lang="en-US" dirty="0"/>
          </a:p>
          <a:p>
            <a:pPr rtl="1"/>
            <a:r>
              <a:rPr lang="ar-SA" dirty="0"/>
              <a:t>2-نقل هذا العنصر وأخلاء موقعه</a:t>
            </a:r>
            <a:endParaRPr lang="en-US" dirty="0"/>
          </a:p>
          <a:p>
            <a:pPr rtl="1"/>
            <a:r>
              <a:rPr lang="ar-SA" dirty="0"/>
              <a:t>3-نبدأ مسح العناصر من الجهة الأخرى أي اليمين ونقارن كل عنصر مع العنصر المحور(</a:t>
            </a:r>
            <a:r>
              <a:rPr lang="en-US" dirty="0"/>
              <a:t>pivot value</a:t>
            </a:r>
            <a:r>
              <a:rPr lang="ar-SA" dirty="0"/>
              <a:t>)</a:t>
            </a:r>
            <a:r>
              <a:rPr lang="en-US" dirty="0"/>
              <a:t>  </a:t>
            </a:r>
          </a:p>
          <a:p>
            <a:pPr rtl="1"/>
            <a:r>
              <a:rPr lang="ar-SA" dirty="0"/>
              <a:t>4-عند أيجاد عنصر اصغر من العنصر المحور ينقل ذلك العنصر إلى الموقع الذي كان فيه العنصر المحور ويبقى موقعه خاليا</a:t>
            </a:r>
            <a:endParaRPr lang="en-US" dirty="0"/>
          </a:p>
          <a:p>
            <a:pPr rtl="1"/>
            <a:r>
              <a:rPr lang="ar-SA" dirty="0"/>
              <a:t>5-نمسح العناصر من جهة اليسار باتجاه اليمين ونقارن هذه العناصر مع العنصر المحور فإذا وجدنا عنصرا اكبر منه ننقله إلى الموقع الخالي ويترك موقعه خاليا</a:t>
            </a:r>
            <a:endParaRPr lang="en-US" dirty="0"/>
          </a:p>
          <a:p>
            <a:pPr rtl="1"/>
            <a:r>
              <a:rPr lang="ar-SA" dirty="0"/>
              <a:t>6-ننتقل إلى جهة اليسار لنمسح العناصر باتجاه  اليمين لحين الوصول إلى عنصر اكبر من العنصر المحور وننقله إلى الجهة الأخرى وبنفس الأسلوب ننتقل إلى الجهة اليمنى </a:t>
            </a:r>
            <a:endParaRPr lang="en-US" dirty="0"/>
          </a:p>
          <a:p>
            <a:pPr rtl="1"/>
            <a:r>
              <a:rPr lang="ar-SA" dirty="0"/>
              <a:t>7- بعد توزيع العناصر التي اكبر من العنصر المحور في اليمين والعناصر التي اصغر منه في اليسار نعيد العنصر المحور إلى الموقع الخالي ليصبح هو الفاصل بينهما</a:t>
            </a:r>
            <a:endParaRPr lang="en-US" dirty="0"/>
          </a:p>
          <a:p>
            <a:pPr rtl="1"/>
            <a:r>
              <a:rPr lang="ar-SA" dirty="0"/>
              <a:t>8- نكرر الخطوات السابقة على عناصر القائمة عدا العنصر الأول ثم نكرر مرة أخرى على القائمة عداد العنصرين الأولين وهكذا لحين انتهاء عملية الترتيب</a:t>
            </a:r>
            <a:endParaRPr lang="en-US" dirty="0"/>
          </a:p>
        </p:txBody>
      </p:sp>
    </p:spTree>
    <p:extLst>
      <p:ext uri="{BB962C8B-B14F-4D97-AF65-F5344CB8AC3E}">
        <p14:creationId xmlns:p14="http://schemas.microsoft.com/office/powerpoint/2010/main" val="2199234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1760220" y="3543141"/>
          <a:ext cx="5623560" cy="561594"/>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1">
                        <a:lnSpc>
                          <a:spcPct val="150000"/>
                        </a:lnSpc>
                        <a:spcAft>
                          <a:spcPts val="0"/>
                        </a:spcAft>
                        <a:tabLst>
                          <a:tab pos="2997200" algn="l"/>
                          <a:tab pos="32893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9</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7</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6</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4</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2997200" algn="l"/>
                          <a:tab pos="3289300" algn="l"/>
                        </a:tabLst>
                      </a:pPr>
                      <a:r>
                        <a:rPr lang="en-US"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40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70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30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90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38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2997200" algn="l"/>
                          <a:tab pos="3289300" algn="l"/>
                        </a:tabLst>
                      </a:pPr>
                      <a:r>
                        <a:rPr lang="en-US" sz="1400">
                          <a:effectLst/>
                          <a:highlight>
                            <a:srgbClr val="00FF00"/>
                          </a:highlight>
                        </a:rPr>
                        <a:t>50</a:t>
                      </a:r>
                      <a:endParaRPr lang="en-US" sz="1200">
                        <a:effectLst/>
                        <a:latin typeface="Times New Roman"/>
                        <a:ea typeface="Times New Roman"/>
                      </a:endParaRPr>
                    </a:p>
                  </a:txBody>
                  <a:tcPr marL="68580" marR="68580" marT="0" marB="0"/>
                </a:tc>
              </a:tr>
            </a:tbl>
          </a:graphicData>
        </a:graphic>
      </p:graphicFrame>
      <p:graphicFrame>
        <p:nvGraphicFramePr>
          <p:cNvPr id="3" name="جدول 2"/>
          <p:cNvGraphicFramePr>
            <a:graphicFrameLocks noGrp="1"/>
          </p:cNvGraphicFramePr>
          <p:nvPr/>
        </p:nvGraphicFramePr>
        <p:xfrm>
          <a:off x="1760220" y="3543141"/>
          <a:ext cx="5623560" cy="561594"/>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1">
                        <a:lnSpc>
                          <a:spcPct val="150000"/>
                        </a:lnSpc>
                        <a:spcAft>
                          <a:spcPts val="0"/>
                        </a:spcAft>
                        <a:tabLst>
                          <a:tab pos="5486400" algn="r"/>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9</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7</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6</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4</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5486400" algn="r"/>
                        </a:tabLst>
                      </a:pPr>
                      <a:r>
                        <a:rPr lang="en-US"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40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70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30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90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38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5486400" algn="r"/>
                        </a:tabLst>
                      </a:pPr>
                      <a:r>
                        <a:rPr lang="en-US" sz="1400">
                          <a:effectLst/>
                        </a:rPr>
                        <a:t>85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5486400" algn="r"/>
                        </a:tabLst>
                      </a:pPr>
                      <a:r>
                        <a:rPr lang="en-US" sz="1400">
                          <a:effectLst/>
                          <a:highlight>
                            <a:srgbClr val="00FF00"/>
                          </a:highlight>
                        </a:rPr>
                        <a:t>50</a:t>
                      </a:r>
                      <a:endParaRPr lang="en-US" sz="1200">
                        <a:effectLst/>
                        <a:latin typeface="Times New Roman"/>
                        <a:ea typeface="Times New Roman"/>
                      </a:endParaRPr>
                    </a:p>
                  </a:txBody>
                  <a:tcPr marL="68580" marR="68580" marT="0" marB="0"/>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2721091314"/>
              </p:ext>
            </p:extLst>
          </p:nvPr>
        </p:nvGraphicFramePr>
        <p:xfrm>
          <a:off x="1686175" y="4953000"/>
          <a:ext cx="5623560" cy="561531"/>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1">
                        <a:lnSpc>
                          <a:spcPct val="150000"/>
                        </a:lnSpc>
                        <a:spcAft>
                          <a:spcPts val="0"/>
                        </a:spcAft>
                        <a:tabLst>
                          <a:tab pos="3302000" algn="l"/>
                          <a:tab pos="5486400" algn="r"/>
                        </a:tabLst>
                      </a:pPr>
                      <a:r>
                        <a:rPr lang="ar-SA" sz="1400">
                          <a:effectLst/>
                        </a:rPr>
                        <a:t>10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9</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8</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7</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6</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5</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4</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3</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2</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3302000" algn="l"/>
                          <a:tab pos="5486400" algn="r"/>
                        </a:tabLst>
                      </a:pPr>
                      <a:r>
                        <a:rPr lang="ar-SA"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3302000" algn="l"/>
                          <a:tab pos="5486400" algn="r"/>
                        </a:tabLst>
                      </a:pPr>
                      <a:r>
                        <a:rPr lang="en-US" sz="1400">
                          <a:effectLst/>
                        </a:rPr>
                        <a:t>40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3302000" algn="l"/>
                          <a:tab pos="5486400" algn="r"/>
                        </a:tabLst>
                      </a:pPr>
                      <a:r>
                        <a:rPr lang="en-US" sz="1400">
                          <a:effectLst/>
                        </a:rPr>
                        <a:t>70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3302000" algn="l"/>
                          <a:tab pos="5486400" algn="r"/>
                        </a:tabLst>
                      </a:pPr>
                      <a:r>
                        <a:rPr lang="en-US" sz="1400">
                          <a:effectLst/>
                        </a:rPr>
                        <a:t>30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3302000" algn="l"/>
                          <a:tab pos="5486400" algn="r"/>
                        </a:tabLst>
                      </a:pPr>
                      <a:r>
                        <a:rPr lang="en-US" sz="1400">
                          <a:effectLst/>
                        </a:rPr>
                        <a:t>90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3302000" algn="l"/>
                          <a:tab pos="5486400" algn="r"/>
                        </a:tabLst>
                      </a:pPr>
                      <a:r>
                        <a:rPr lang="en-US" sz="1400">
                          <a:effectLst/>
                        </a:rPr>
                        <a:t>38</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3302000" algn="l"/>
                          <a:tab pos="5486400" algn="r"/>
                        </a:tabLst>
                      </a:pPr>
                      <a:r>
                        <a:rPr lang="ar-SA"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3302000" algn="l"/>
                          <a:tab pos="5486400" algn="r"/>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3302000" algn="l"/>
                          <a:tab pos="5486400" algn="r"/>
                        </a:tabLs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3302000" algn="l"/>
                          <a:tab pos="5486400" algn="r"/>
                        </a:tabLst>
                      </a:pPr>
                      <a:r>
                        <a:rPr lang="en-US" sz="1400" dirty="0">
                          <a:effectLst/>
                        </a:rPr>
                        <a:t>40</a:t>
                      </a:r>
                      <a:endParaRPr lang="en-US" sz="1200" dirty="0">
                        <a:effectLst/>
                        <a:latin typeface="Times New Roman"/>
                        <a:ea typeface="Times New Roman"/>
                      </a:endParaRPr>
                    </a:p>
                  </a:txBody>
                  <a:tcPr marL="68580" marR="68580" marT="0" marB="0"/>
                </a:tc>
              </a:tr>
            </a:tbl>
          </a:graphicData>
        </a:graphic>
      </p:graphicFrame>
      <p:sp>
        <p:nvSpPr>
          <p:cNvPr id="5" name="Rectangle 2"/>
          <p:cNvSpPr>
            <a:spLocks noChangeArrowheads="1"/>
          </p:cNvSpPr>
          <p:nvPr/>
        </p:nvSpPr>
        <p:spPr bwMode="auto">
          <a:xfrm>
            <a:off x="1034824" y="914400"/>
            <a:ext cx="6926262"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5486400" algn="r"/>
              </a:tabLst>
            </a:pPr>
            <a:r>
              <a:rPr kumimoji="0" lang="ar-SA" sz="14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مثال</a:t>
            </a: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استخدام الخوارزمية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quickort2</a:t>
            </a: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للترتيب السريع (باعتماد العنصر الأول محورا للترتيب ) لترتيب مجموعة القيم الاتية ترتيبا تصاعديا (50,85,10,75,38,90,30,70,40,95)</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5486400" algn="r"/>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الحل:-</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5486400" algn="r"/>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ٲ/نفترض ان العناصر مخزونة في المصفوفة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list</a:t>
            </a:r>
            <a:r>
              <a:rPr kumimoji="0" lang="ar-IQ"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وبالصورة الاتية:-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5486400" algn="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F=1,l=10,i=1,j=10,x=list[1]=50</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5486400" algn="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	↑i</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5486400" algn="r"/>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ب/</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5486400" algn="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i=1,j=9list[9]&gt;≠x</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86400" algn="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 name="رابط مستقيم 5"/>
          <p:cNvCxnSpPr>
            <a:cxnSpLocks noChangeShapeType="1"/>
          </p:cNvCxnSpPr>
          <p:nvPr/>
        </p:nvCxnSpPr>
        <p:spPr bwMode="auto">
          <a:xfrm>
            <a:off x="7950200" y="11964988"/>
            <a:ext cx="342900" cy="228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7" name="Rectangle 3"/>
          <p:cNvSpPr>
            <a:spLocks noChangeArrowheads="1"/>
          </p:cNvSpPr>
          <p:nvPr/>
        </p:nvSpPr>
        <p:spPr bwMode="auto">
          <a:xfrm>
            <a:off x="685800" y="2590800"/>
            <a:ext cx="7993062"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3302000" algn="l"/>
                <a:tab pos="5486400" algn="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i=1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3302000" algn="l"/>
                <a:tab pos="5486400" algn="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	← move it←←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3302000" algn="l"/>
                <a:tab pos="5486400" algn="r"/>
              </a:tabLst>
            </a:pPr>
            <a:r>
              <a:rPr kumimoji="0" lang="ar-S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ج/</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3302000" algn="l"/>
                <a:tab pos="5486400" algn="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i=1,j=9,list[i]=list[j]</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02000" algn="l"/>
                <a:tab pos="5486400" algn="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99488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1760220" y="3543141"/>
          <a:ext cx="5623560" cy="561594"/>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1">
                        <a:lnSpc>
                          <a:spcPct val="150000"/>
                        </a:lnSpc>
                        <a:spcAft>
                          <a:spcPts val="0"/>
                        </a:spcAft>
                        <a:tabLst>
                          <a:tab pos="1435100" algn="l"/>
                          <a:tab pos="1968500" algn="l"/>
                          <a:tab pos="2743200" algn="ctr"/>
                          <a:tab pos="3225800" algn="l"/>
                          <a:tab pos="40386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9</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7</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6</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4</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1435100" algn="l"/>
                          <a:tab pos="1968500" algn="l"/>
                          <a:tab pos="2743200" algn="ctr"/>
                          <a:tab pos="3225800" algn="l"/>
                          <a:tab pos="4038600" algn="l"/>
                        </a:tabLst>
                      </a:pPr>
                      <a:r>
                        <a:rPr lang="en-US"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70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1435100" algn="l"/>
                          <a:tab pos="1968500" algn="l"/>
                          <a:tab pos="2743200" algn="ctr"/>
                          <a:tab pos="3225800" algn="l"/>
                          <a:tab pos="4038600" algn="l"/>
                        </a:tabLst>
                      </a:pPr>
                      <a:r>
                        <a:rPr lang="en-US" sz="1400">
                          <a:effectLst/>
                          <a:highlight>
                            <a:srgbClr val="00FF00"/>
                          </a:highlight>
                        </a:rPr>
                        <a:t>30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90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38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1435100" algn="l"/>
                          <a:tab pos="1968500" algn="l"/>
                          <a:tab pos="2743200" algn="ctr"/>
                          <a:tab pos="3225800" algn="l"/>
                          <a:tab pos="4038600" algn="l"/>
                        </a:tabLs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40</a:t>
                      </a:r>
                      <a:endParaRPr lang="en-US" sz="1200">
                        <a:effectLst/>
                        <a:latin typeface="Times New Roman"/>
                        <a:ea typeface="Times New Roman"/>
                      </a:endParaRPr>
                    </a:p>
                  </a:txBody>
                  <a:tcPr marL="68580" marR="68580" marT="0" marB="0"/>
                </a:tc>
              </a:tr>
            </a:tbl>
          </a:graphicData>
        </a:graphic>
      </p:graphicFrame>
      <p:graphicFrame>
        <p:nvGraphicFramePr>
          <p:cNvPr id="3" name="جدول 2"/>
          <p:cNvGraphicFramePr>
            <a:graphicFrameLocks noGrp="1"/>
          </p:cNvGraphicFramePr>
          <p:nvPr/>
        </p:nvGraphicFramePr>
        <p:xfrm>
          <a:off x="1760220" y="3543141"/>
          <a:ext cx="5623560" cy="561594"/>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1">
                        <a:lnSpc>
                          <a:spcPct val="150000"/>
                        </a:lnSpc>
                        <a:spcAft>
                          <a:spcPts val="0"/>
                        </a:spcAft>
                        <a:tabLst>
                          <a:tab pos="1435100" algn="l"/>
                          <a:tab pos="1968500" algn="l"/>
                          <a:tab pos="2743200" algn="ctr"/>
                          <a:tab pos="3225800" algn="l"/>
                          <a:tab pos="40386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9</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7</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6</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4</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1435100" algn="l"/>
                          <a:tab pos="1968500" algn="l"/>
                          <a:tab pos="2743200" algn="ctr"/>
                          <a:tab pos="3225800" algn="l"/>
                          <a:tab pos="4038600" algn="l"/>
                        </a:tabLst>
                      </a:pPr>
                      <a:r>
                        <a:rPr lang="en-US"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70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1435100" algn="l"/>
                          <a:tab pos="1968500" algn="l"/>
                          <a:tab pos="2743200" algn="ctr"/>
                          <a:tab pos="3225800" algn="l"/>
                          <a:tab pos="4038600" algn="l"/>
                        </a:tabLst>
                      </a:pPr>
                      <a:r>
                        <a:rPr lang="en-US" sz="1400">
                          <a:effectLst/>
                        </a:rPr>
                        <a:t>30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90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38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30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40</a:t>
                      </a:r>
                      <a:endParaRPr lang="en-US" sz="1200">
                        <a:effectLst/>
                        <a:latin typeface="Times New Roman"/>
                        <a:ea typeface="Times New Roman"/>
                      </a:endParaRPr>
                    </a:p>
                  </a:txBody>
                  <a:tcPr marL="68580" marR="68580" marT="0" marB="0"/>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3102630034"/>
              </p:ext>
            </p:extLst>
          </p:nvPr>
        </p:nvGraphicFramePr>
        <p:xfrm>
          <a:off x="2057400" y="2238375"/>
          <a:ext cx="5623560" cy="561594"/>
        </p:xfrm>
        <a:graphic>
          <a:graphicData uri="http://schemas.openxmlformats.org/drawingml/2006/table">
            <a:tbl>
              <a:tblPr rtl="1" firstRow="1" firstCol="1" lastRow="1" lastCol="1" bandRow="1" bandCol="1">
                <a:tableStyleId>{5C22544A-7EE6-4342-B048-85BDC9FD1C3A}</a:tableStyleId>
              </a:tblPr>
              <a:tblGrid>
                <a:gridCol w="561975"/>
                <a:gridCol w="561975"/>
                <a:gridCol w="561975"/>
                <a:gridCol w="561975"/>
                <a:gridCol w="562610"/>
                <a:gridCol w="562610"/>
                <a:gridCol w="562610"/>
                <a:gridCol w="562610"/>
                <a:gridCol w="562610"/>
                <a:gridCol w="562610"/>
              </a:tblGrid>
              <a:tr h="0">
                <a:tc>
                  <a:txBody>
                    <a:bodyPr/>
                    <a:lstStyle/>
                    <a:p>
                      <a:pPr algn="just" rtl="1">
                        <a:lnSpc>
                          <a:spcPct val="150000"/>
                        </a:lnSpc>
                        <a:spcAft>
                          <a:spcPts val="0"/>
                        </a:spcAft>
                        <a:tabLst>
                          <a:tab pos="1435100" algn="l"/>
                          <a:tab pos="1968500" algn="l"/>
                          <a:tab pos="2743200" algn="ctr"/>
                          <a:tab pos="3225800" algn="l"/>
                          <a:tab pos="4038600" algn="l"/>
                        </a:tabLst>
                      </a:pPr>
                      <a:r>
                        <a:rPr lang="en-US" sz="1400" dirty="0">
                          <a:effectLst/>
                        </a:rPr>
                        <a:t>10</a:t>
                      </a:r>
                      <a:endParaRPr lang="en-US" sz="1200" dirty="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9</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dirty="0">
                          <a:effectLst/>
                        </a:rPr>
                        <a:t>8</a:t>
                      </a:r>
                      <a:endParaRPr lang="en-US" sz="1200" dirty="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7</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6</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4</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3</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2</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1</a:t>
                      </a:r>
                      <a:endParaRPr lang="en-US" sz="1200">
                        <a:effectLst/>
                        <a:latin typeface="Times New Roman"/>
                        <a:ea typeface="Times New Roman"/>
                      </a:endParaRPr>
                    </a:p>
                  </a:txBody>
                  <a:tcPr marL="68580" marR="68580" marT="0" marB="0"/>
                </a:tc>
              </a:tr>
              <a:tr h="0">
                <a:tc>
                  <a:txBody>
                    <a:bodyPr/>
                    <a:lstStyle/>
                    <a:p>
                      <a:pPr algn="just" rtl="1">
                        <a:lnSpc>
                          <a:spcPct val="150000"/>
                        </a:lnSpc>
                        <a:spcAft>
                          <a:spcPts val="0"/>
                        </a:spcAft>
                        <a:tabLst>
                          <a:tab pos="1435100" algn="l"/>
                          <a:tab pos="1968500" algn="l"/>
                          <a:tab pos="2743200" algn="ctr"/>
                          <a:tab pos="3225800" algn="l"/>
                          <a:tab pos="4038600" algn="l"/>
                        </a:tabLst>
                      </a:pPr>
                      <a:r>
                        <a:rPr lang="en-US" sz="1400">
                          <a:effectLst/>
                        </a:rPr>
                        <a:t>95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85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70</a:t>
                      </a:r>
                      <a:endParaRPr lang="en-US" sz="1200">
                        <a:effectLst/>
                        <a:latin typeface="Times New Roman"/>
                        <a:ea typeface="Times New Roman"/>
                      </a:endParaRPr>
                    </a:p>
                  </a:txBody>
                  <a:tcPr marL="68580" marR="68580" marT="0" marB="0"/>
                </a:tc>
                <a:tc>
                  <a:txBody>
                    <a:bodyPr/>
                    <a:lstStyle/>
                    <a:p>
                      <a:pPr algn="just" rtl="1">
                        <a:lnSpc>
                          <a:spcPct val="150000"/>
                        </a:lnSpc>
                        <a:spcAft>
                          <a:spcPts val="0"/>
                        </a:spcAft>
                        <a:tabLst>
                          <a:tab pos="1435100" algn="l"/>
                          <a:tab pos="1968500" algn="l"/>
                          <a:tab pos="2743200" algn="ctr"/>
                          <a:tab pos="3225800" algn="l"/>
                          <a:tab pos="4038600" algn="l"/>
                        </a:tabLst>
                      </a:pPr>
                      <a:r>
                        <a:rPr lang="en-US" sz="1400">
                          <a:effectLst/>
                        </a:rPr>
                        <a:t>30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90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38</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75</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10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a:effectLst/>
                        </a:rPr>
                        <a:t>30</a:t>
                      </a:r>
                      <a:endParaRPr lang="en-US" sz="1200">
                        <a:effectLst/>
                        <a:latin typeface="Times New Roman"/>
                        <a:ea typeface="Times New Roman"/>
                      </a:endParaRPr>
                    </a:p>
                  </a:txBody>
                  <a:tcPr marL="68580" marR="68580" marT="0" marB="0"/>
                </a:tc>
                <a:tc>
                  <a:txBody>
                    <a:bodyPr/>
                    <a:lstStyle/>
                    <a:p>
                      <a:pPr algn="just" rtl="0">
                        <a:lnSpc>
                          <a:spcPct val="150000"/>
                        </a:lnSpc>
                        <a:spcAft>
                          <a:spcPts val="0"/>
                        </a:spcAft>
                        <a:tabLst>
                          <a:tab pos="1435100" algn="l"/>
                          <a:tab pos="1968500" algn="l"/>
                          <a:tab pos="2743200" algn="ctr"/>
                          <a:tab pos="3225800" algn="l"/>
                          <a:tab pos="4038600" algn="l"/>
                        </a:tabLst>
                      </a:pPr>
                      <a:r>
                        <a:rPr lang="en-US" sz="1400" dirty="0">
                          <a:effectLst/>
                        </a:rPr>
                        <a:t>40</a:t>
                      </a:r>
                      <a:endParaRPr lang="en-US" sz="1200" dirty="0">
                        <a:effectLst/>
                        <a:latin typeface="Times New Roman"/>
                        <a:ea typeface="Times New Roman"/>
                      </a:endParaRPr>
                    </a:p>
                  </a:txBody>
                  <a:tcPr marL="68580" marR="68580" marT="0" marB="0"/>
                </a:tc>
              </a:tr>
            </a:tbl>
          </a:graphicData>
        </a:graphic>
      </p:graphicFrame>
      <p:cxnSp>
        <p:nvCxnSpPr>
          <p:cNvPr id="5" name="رابط مستقيم 4"/>
          <p:cNvCxnSpPr>
            <a:cxnSpLocks noChangeShapeType="1"/>
          </p:cNvCxnSpPr>
          <p:nvPr/>
        </p:nvCxnSpPr>
        <p:spPr bwMode="auto">
          <a:xfrm>
            <a:off x="3948113" y="7766050"/>
            <a:ext cx="342900" cy="342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 name="رابط مستقيم 5"/>
          <p:cNvCxnSpPr>
            <a:cxnSpLocks noChangeShapeType="1"/>
          </p:cNvCxnSpPr>
          <p:nvPr/>
        </p:nvCxnSpPr>
        <p:spPr bwMode="auto">
          <a:xfrm flipH="1">
            <a:off x="6791325" y="2124075"/>
            <a:ext cx="342900" cy="228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 name="رابط مستقيم 6"/>
          <p:cNvCxnSpPr>
            <a:cxnSpLocks noChangeShapeType="1"/>
          </p:cNvCxnSpPr>
          <p:nvPr/>
        </p:nvCxnSpPr>
        <p:spPr bwMode="auto">
          <a:xfrm flipH="1">
            <a:off x="6905625" y="9696450"/>
            <a:ext cx="342900" cy="1143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 name="رابط مستقيم 7"/>
          <p:cNvCxnSpPr>
            <a:cxnSpLocks noChangeShapeType="1"/>
          </p:cNvCxnSpPr>
          <p:nvPr/>
        </p:nvCxnSpPr>
        <p:spPr bwMode="auto">
          <a:xfrm flipH="1">
            <a:off x="6805613" y="11604625"/>
            <a:ext cx="342900" cy="1143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9" name="Rectangle 5"/>
          <p:cNvSpPr>
            <a:spLocks noChangeArrowheads="1"/>
          </p:cNvSpPr>
          <p:nvPr/>
        </p:nvSpPr>
        <p:spPr bwMode="auto">
          <a:xfrm>
            <a:off x="1760538" y="3543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435100" algn="l"/>
                <a:tab pos="1968500" algn="l"/>
                <a:tab pos="2743200" algn="ctr"/>
                <a:tab pos="3225800" algn="l"/>
                <a:tab pos="4038600" algn="l"/>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I=2,j=7,list[j]&gt;≠x</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35100" algn="l"/>
                <a:tab pos="1968500" algn="l"/>
                <a:tab pos="2743200" algn="ctr"/>
                <a:tab pos="3225800" algn="l"/>
                <a:tab pos="40386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6"/>
          <p:cNvSpPr>
            <a:spLocks noChangeArrowheads="1"/>
          </p:cNvSpPr>
          <p:nvPr/>
        </p:nvSpPr>
        <p:spPr bwMode="auto">
          <a:xfrm>
            <a:off x="1760538" y="4000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435100" algn="l"/>
                <a:tab pos="1968500" algn="l"/>
                <a:tab pos="2743200" algn="ctr"/>
                <a:tab pos="3225800" algn="l"/>
                <a:tab pos="4038600" algn="l"/>
              </a:tabLst>
            </a:pP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435100" algn="l"/>
                <a:tab pos="1968500" algn="l"/>
                <a:tab pos="2743200" algn="ctr"/>
                <a:tab pos="3225800" algn="l"/>
                <a:tab pos="4038600" algn="l"/>
              </a:tabLst>
            </a:pP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j</a:t>
            </a: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move it</a:t>
            </a: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i</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435100" algn="l"/>
                <a:tab pos="1968500" algn="l"/>
                <a:tab pos="2743200" algn="ctr"/>
                <a:tab pos="3225800" algn="l"/>
                <a:tab pos="4038600" algn="l"/>
              </a:tabLst>
            </a:pP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ز/</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435100" algn="l"/>
                <a:tab pos="1968500" algn="l"/>
                <a:tab pos="2743200" algn="ctr"/>
                <a:tab pos="3225800" algn="l"/>
                <a:tab pos="4038600" algn="l"/>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I=2,j=7,list[i]=list[j]</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35100" algn="l"/>
                <a:tab pos="1968500" algn="l"/>
                <a:tab pos="2743200" algn="ctr"/>
                <a:tab pos="3225800" algn="l"/>
                <a:tab pos="40386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7"/>
          <p:cNvSpPr>
            <a:spLocks noChangeArrowheads="1"/>
          </p:cNvSpPr>
          <p:nvPr/>
        </p:nvSpPr>
        <p:spPr bwMode="auto">
          <a:xfrm>
            <a:off x="1760538" y="44577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435100" algn="l"/>
                <a:tab pos="1968500" algn="l"/>
                <a:tab pos="2743200" algn="ctr"/>
                <a:tab pos="3225800" algn="l"/>
                <a:tab pos="4038600" algn="l"/>
              </a:tabLst>
            </a:pP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435100" algn="l"/>
                <a:tab pos="1968500" algn="l"/>
                <a:tab pos="2743200" algn="ctr"/>
                <a:tab pos="3225800" algn="l"/>
                <a:tab pos="4038600" algn="l"/>
              </a:tabLst>
            </a:pP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j	i</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435100" algn="l"/>
                <a:tab pos="1968500" algn="l"/>
                <a:tab pos="2743200" algn="ctr"/>
                <a:tab pos="3225800" algn="l"/>
                <a:tab pos="4038600" algn="l"/>
              </a:tabLst>
            </a:pPr>
            <a:r>
              <a:rPr kumimoji="0" lang="ar-IQ"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ح/</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435100" algn="l"/>
                <a:tab pos="1968500" algn="l"/>
                <a:tab pos="2743200" algn="ctr"/>
                <a:tab pos="3225800" algn="l"/>
                <a:tab pos="4038600" algn="l"/>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I=4,j=7,list[i]&lt;≠x</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35100" algn="l"/>
                <a:tab pos="1968500" algn="l"/>
                <a:tab pos="2743200" algn="ctr"/>
                <a:tab pos="3225800" algn="l"/>
                <a:tab pos="40386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8"/>
          <p:cNvSpPr>
            <a:spLocks noChangeArrowheads="1"/>
          </p:cNvSpPr>
          <p:nvPr/>
        </p:nvSpPr>
        <p:spPr bwMode="auto">
          <a:xfrm>
            <a:off x="1760538" y="4881890"/>
            <a:ext cx="65452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2333625" algn="l"/>
                <a:tab pos="3327400" algn="l"/>
                <a:tab pos="3581400" algn="l"/>
                <a:tab pos="42164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	↑	↑	i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333625" algn="l"/>
                <a:tab pos="3327400" algn="l"/>
                <a:tab pos="3581400" algn="l"/>
                <a:tab pos="4216400" algn="l"/>
              </a:tabLst>
            </a:pPr>
            <a:r>
              <a:rPr kumimoji="0" lang="ar-IQ"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move it →→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80707553"/>
      </p:ext>
    </p:extLst>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TM02455596[[fn=الربيع]]</Template>
  <TotalTime>28</TotalTime>
  <Words>714</Words>
  <Application>Microsoft Office PowerPoint</Application>
  <PresentationFormat>عرض على الشاشة (3:4)‏</PresentationFormat>
  <Paragraphs>308</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Spring</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sadiq</dc:creator>
  <cp:lastModifiedBy>sadiq</cp:lastModifiedBy>
  <cp:revision>7</cp:revision>
  <dcterms:created xsi:type="dcterms:W3CDTF">2018-12-18T16:03:43Z</dcterms:created>
  <dcterms:modified xsi:type="dcterms:W3CDTF">2018-12-18T17:44:16Z</dcterms:modified>
</cp:coreProperties>
</file>