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p>
            <a:fld id="{B57EA827-99D7-44CD-B29E-27975BDFB12F}"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57EA827-99D7-44CD-B29E-27975BDFB12F}"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57EA827-99D7-44CD-B29E-27975BDFB12F}"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57EA827-99D7-44CD-B29E-27975BDFB12F}"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57EA827-99D7-44CD-B29E-27975BDFB12F}"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57EA827-99D7-44CD-B29E-27975BDFB12F}"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B57EA827-99D7-44CD-B29E-27975BDFB12F}" type="datetimeFigureOut">
              <a:rPr lang="en-US" smtClean="0"/>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57EA827-99D7-44CD-B29E-27975BDFB12F}" type="datetimeFigureOut">
              <a:rPr lang="en-US" smtClean="0"/>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EA827-99D7-44CD-B29E-27975BDFB12F}" type="datetimeFigureOut">
              <a:rPr lang="en-US" smtClean="0"/>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57EA827-99D7-44CD-B29E-27975BDFB12F}"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57EA827-99D7-44CD-B29E-27975BDFB12F}"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41A8D-3078-4E7D-B5CF-D47DBF11B9F5}"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ar-SA" smtClean="0"/>
              <a:t>انقر فوق الأيقونة لإضافة صورة</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B57EA827-99D7-44CD-B29E-27975BDFB12F}" type="datetimeFigureOut">
              <a:rPr lang="en-US" smtClean="0"/>
              <a:t>12/18/2018</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7AD41A8D-3078-4E7D-B5CF-D47DBF11B9F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43000" y="197346"/>
            <a:ext cx="5715000" cy="5355312"/>
          </a:xfrm>
          <a:prstGeom prst="rect">
            <a:avLst/>
          </a:prstGeom>
        </p:spPr>
        <p:txBody>
          <a:bodyPr wrap="square">
            <a:spAutoFit/>
          </a:bodyPr>
          <a:lstStyle/>
          <a:p>
            <a:pPr rtl="1"/>
            <a:r>
              <a:rPr lang="ar-SA" b="1" u="sng" dirty="0"/>
              <a:t>الترتيب السريع:-</a:t>
            </a:r>
            <a:r>
              <a:rPr lang="en-US" b="1" u="sng" dirty="0"/>
              <a:t>quick sort</a:t>
            </a:r>
            <a:endParaRPr lang="en-US" dirty="0"/>
          </a:p>
          <a:p>
            <a:pPr rtl="1"/>
            <a:r>
              <a:rPr lang="ar-SA" dirty="0"/>
              <a:t>ان خوارزمية هذا الترتيب تعتمد فكرة التجزئة واللصق (</a:t>
            </a:r>
            <a:r>
              <a:rPr lang="en-US" dirty="0"/>
              <a:t>divide &amp; conquer</a:t>
            </a:r>
            <a:r>
              <a:rPr lang="ar-SA" dirty="0"/>
              <a:t>)ففي ترتيب الفقاعة يتم مقارنة وتبديل العناصر المتجاورة لذلك اذا كان العنصر بعيد عن موقعه الصحيح ففي هذه الحالة سنحتاج إلى عدد كبير من المقارنات ان خوارزمية الترتيب السريع تعالج هذا الضعف وتسمح بأجراء المقارنات بين العناصر في المواقع المتباعدة وبأقل عدد من المقارنات إذ تعتمد فكرة التجزئة واللصق (</a:t>
            </a:r>
            <a:r>
              <a:rPr lang="en-US" dirty="0"/>
              <a:t>divide &amp; conquer</a:t>
            </a:r>
            <a:r>
              <a:rPr lang="ar-SA" dirty="0"/>
              <a:t>)وتتلخص خطوات هذه الخوارزمية بالاتي:</a:t>
            </a:r>
            <a:endParaRPr lang="en-US" dirty="0"/>
          </a:p>
          <a:p>
            <a:pPr rtl="1"/>
            <a:r>
              <a:rPr lang="ar-SA" dirty="0"/>
              <a:t>1-اختيار احد عناصر القائمة في الوسط تقريبا وليكن (</a:t>
            </a:r>
            <a:r>
              <a:rPr lang="en-US" dirty="0"/>
              <a:t>(x</a:t>
            </a:r>
            <a:r>
              <a:rPr lang="ar-IQ" dirty="0"/>
              <a:t>أي تقسيم القائمة إلى جزأين </a:t>
            </a:r>
            <a:endParaRPr lang="en-US" dirty="0"/>
          </a:p>
          <a:p>
            <a:pPr rtl="1"/>
            <a:r>
              <a:rPr lang="ar-IQ" dirty="0"/>
              <a:t>2- يبدأ المسح من الاتجاهين أي نبحث في النصف الأول اليسار من القائمة عن العنصر الذي قيمته اكبر من(</a:t>
            </a:r>
            <a:r>
              <a:rPr lang="en-US" dirty="0"/>
              <a:t>x</a:t>
            </a:r>
            <a:r>
              <a:rPr lang="ar-IQ" dirty="0"/>
              <a:t>)ونبحث في النصف الثاني (اليمين) من القائمة عن العنصر الذي قيمته اصغر من(</a:t>
            </a:r>
            <a:r>
              <a:rPr lang="en-US" dirty="0"/>
              <a:t>x</a:t>
            </a:r>
            <a:r>
              <a:rPr lang="ar-IQ" dirty="0"/>
              <a:t>)نستبدل هذين العنصرين وذلك بجعل النصف الأول من القائمة يحتوي على عناصر اصغر من (</a:t>
            </a:r>
            <a:r>
              <a:rPr lang="en-US" dirty="0"/>
              <a:t>x</a:t>
            </a:r>
            <a:r>
              <a:rPr lang="ar-IQ" dirty="0"/>
              <a:t>) </a:t>
            </a:r>
            <a:r>
              <a:rPr lang="ar-SA" dirty="0"/>
              <a:t>ستبدل هذين العنصرين وذلك بجعل النصف الأول من القائمة يحتوي على عناصر اصغر من(</a:t>
            </a:r>
            <a:r>
              <a:rPr lang="en-US" dirty="0"/>
              <a:t>x</a:t>
            </a:r>
            <a:r>
              <a:rPr lang="ar-SA" dirty="0"/>
              <a:t>)والنصف الثاني يحتوي على عناصر اكبر من(</a:t>
            </a:r>
            <a:r>
              <a:rPr lang="en-US" dirty="0"/>
              <a:t>x</a:t>
            </a:r>
            <a:r>
              <a:rPr lang="ar-SA" dirty="0"/>
              <a:t>)</a:t>
            </a:r>
            <a:endParaRPr lang="en-US" dirty="0"/>
          </a:p>
          <a:p>
            <a:pPr rtl="1"/>
            <a:r>
              <a:rPr lang="ar-SA" dirty="0"/>
              <a:t>3- نأخذ النصف الأول من القائمة ونعالجه بنفس الأسلوب السابق (أي التجزئة واللصق) وهكذا مع النصف الثاني اي نستمر بالتجزئة واللصق تباعا لحين ترتيب جميع عناصر القائمة الكلية</a:t>
            </a:r>
            <a:endParaRPr lang="en-US" dirty="0"/>
          </a:p>
        </p:txBody>
      </p:sp>
    </p:spTree>
    <p:extLst>
      <p:ext uri="{BB962C8B-B14F-4D97-AF65-F5344CB8AC3E}">
        <p14:creationId xmlns:p14="http://schemas.microsoft.com/office/powerpoint/2010/main" val="76965645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657350" y="3383121"/>
          <a:ext cx="5829300" cy="842328"/>
        </p:xfrm>
        <a:graphic>
          <a:graphicData uri="http://schemas.openxmlformats.org/drawingml/2006/table">
            <a:tbl>
              <a:tblPr rtl="1" firstRow="1" firstCol="1" lastRow="1" lastCol="1" bandRow="1" bandCol="1">
                <a:tableStyleId>{5C22544A-7EE6-4342-B048-85BDC9FD1C3A}</a:tableStyleId>
              </a:tblPr>
              <a:tblGrid>
                <a:gridCol w="685800"/>
                <a:gridCol w="571500"/>
                <a:gridCol w="571500"/>
                <a:gridCol w="571500"/>
                <a:gridCol w="571500"/>
                <a:gridCol w="571500"/>
                <a:gridCol w="571500"/>
                <a:gridCol w="571500"/>
                <a:gridCol w="571500"/>
                <a:gridCol w="571500"/>
              </a:tblGrid>
              <a:tr h="0">
                <a:tc>
                  <a:txBody>
                    <a:bodyPr/>
                    <a:lstStyle/>
                    <a:p>
                      <a:pPr algn="just" rtl="1">
                        <a:lnSpc>
                          <a:spcPct val="150000"/>
                        </a:lnSpc>
                        <a:spcAft>
                          <a:spcPts val="0"/>
                        </a:spcAft>
                        <a:tabLst>
                          <a:tab pos="516255" algn="ctr"/>
                        </a:tabLst>
                      </a:pPr>
                      <a:r>
                        <a:rPr lang="en-US" sz="1400">
                          <a:effectLst/>
                        </a:rPr>
                        <a:t>	</a:t>
                      </a:r>
                      <a:r>
                        <a:rPr lang="ar-IQ" sz="1400">
                          <a:effectLst/>
                        </a:rPr>
                        <a:t>10</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9</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8</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7</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6</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5</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4</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3</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2</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1</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pPr>
                      <a:r>
                        <a:rPr lang="ar-IQ" sz="1400">
                          <a:effectLst/>
                        </a:rPr>
                        <a:t>95</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33</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90</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50</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88</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highlight>
                            <a:srgbClr val="00FF00"/>
                          </a:highlight>
                        </a:rPr>
                        <a:t>70</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75</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60</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85</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20</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pPr>
                      <a:r>
                        <a:rPr lang="en-US" sz="1400">
                          <a:effectLst/>
                        </a:rPr>
                        <a:t>J</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753745" algn="l"/>
                        </a:tabLst>
                      </a:pPr>
                      <a:r>
                        <a:rPr lang="ar-IQ" sz="1400">
                          <a:effectLst/>
                        </a:rPr>
                        <a:t>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753745" algn="l"/>
                        </a:tabLst>
                      </a:pPr>
                      <a:r>
                        <a:rPr lang="ar-IQ" sz="1400">
                          <a:effectLst/>
                        </a:rPr>
                        <a:t>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en-US" sz="1400">
                          <a:effectLst/>
                        </a:rPr>
                        <a:t>i</a:t>
                      </a:r>
                      <a:endParaRPr lang="en-US" sz="1200">
                        <a:effectLst/>
                        <a:latin typeface="Times New Roman"/>
                        <a:ea typeface="Times New Roman"/>
                      </a:endParaRPr>
                    </a:p>
                  </a:txBody>
                  <a:tcPr marL="68580" marR="68580"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3824763619"/>
              </p:ext>
            </p:extLst>
          </p:nvPr>
        </p:nvGraphicFramePr>
        <p:xfrm>
          <a:off x="1676400" y="4419600"/>
          <a:ext cx="5623560" cy="561594"/>
        </p:xfrm>
        <a:graphic>
          <a:graphicData uri="http://schemas.openxmlformats.org/drawingml/2006/table">
            <a:tbl>
              <a:tblPr rtl="1" firstRow="1" firstCol="1" lastRow="1" lastCol="1" bandRow="1" bandCol="1">
                <a:tableStyleId>{5C22544A-7EE6-4342-B048-85BDC9FD1C3A}</a:tableStyleId>
              </a:tblPr>
              <a:tblGrid>
                <a:gridCol w="560705"/>
                <a:gridCol w="561975"/>
                <a:gridCol w="562610"/>
                <a:gridCol w="562610"/>
                <a:gridCol w="562610"/>
                <a:gridCol w="562610"/>
                <a:gridCol w="562610"/>
                <a:gridCol w="562610"/>
                <a:gridCol w="562610"/>
                <a:gridCol w="562610"/>
              </a:tblGrid>
              <a:tr h="0">
                <a:tc>
                  <a:txBody>
                    <a:bodyPr/>
                    <a:lstStyle/>
                    <a:p>
                      <a:pPr algn="just" rtl="1">
                        <a:lnSpc>
                          <a:spcPct val="150000"/>
                        </a:lnSpc>
                        <a:spcAft>
                          <a:spcPts val="0"/>
                        </a:spcAft>
                      </a:pPr>
                      <a:r>
                        <a:rPr lang="en-US" sz="1400" dirty="0">
                          <a:effectLst/>
                        </a:rPr>
                        <a:t>10</a:t>
                      </a:r>
                      <a:endParaRPr lang="en-US" sz="1200" dirty="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9</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7</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6</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4</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3</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2</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1</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pPr>
                      <a:r>
                        <a:rPr lang="en-US" sz="1400">
                          <a:effectLst/>
                        </a:rPr>
                        <a:t>95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33</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dirty="0">
                          <a:effectLst/>
                        </a:rPr>
                        <a:t>90</a:t>
                      </a:r>
                      <a:endParaRPr lang="en-US" sz="1200" dirty="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50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88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highlight>
                            <a:srgbClr val="00FF00"/>
                          </a:highlight>
                        </a:rPr>
                        <a:t>70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75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60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a:effectLst/>
                        </a:rPr>
                        <a:t>85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pPr>
                      <a:r>
                        <a:rPr lang="en-US" sz="1400" dirty="0">
                          <a:effectLst/>
                        </a:rPr>
                        <a:t>20</a:t>
                      </a:r>
                      <a:endParaRPr lang="en-US" sz="1200" dirty="0">
                        <a:effectLst/>
                        <a:latin typeface="Times New Roman"/>
                        <a:ea typeface="Times New Roman"/>
                      </a:endParaRPr>
                    </a:p>
                  </a:txBody>
                  <a:tcPr marL="68580" marR="68580" marT="0" marB="0"/>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4133854733"/>
              </p:ext>
            </p:extLst>
          </p:nvPr>
        </p:nvGraphicFramePr>
        <p:xfrm>
          <a:off x="1676400" y="5105400"/>
          <a:ext cx="5623560" cy="561468"/>
        </p:xfrm>
        <a:graphic>
          <a:graphicData uri="http://schemas.openxmlformats.org/drawingml/2006/table">
            <a:tbl>
              <a:tblPr rtl="1" firstRow="1" firstCol="1" lastRow="1" lastCol="1" bandRow="1" bandCol="1">
                <a:tableStyleId>{5C22544A-7EE6-4342-B048-85BDC9FD1C3A}</a:tableStyleId>
              </a:tblPr>
              <a:tblGrid>
                <a:gridCol w="561975"/>
                <a:gridCol w="561975"/>
                <a:gridCol w="561975"/>
                <a:gridCol w="561975"/>
                <a:gridCol w="562610"/>
                <a:gridCol w="562610"/>
                <a:gridCol w="562610"/>
                <a:gridCol w="562610"/>
                <a:gridCol w="562610"/>
                <a:gridCol w="562610"/>
              </a:tblGrid>
              <a:tr h="0">
                <a:tc>
                  <a:txBody>
                    <a:bodyPr/>
                    <a:lstStyle/>
                    <a:p>
                      <a:pPr algn="just" rtl="1">
                        <a:lnSpc>
                          <a:spcPct val="150000"/>
                        </a:lnSpc>
                        <a:spcAft>
                          <a:spcPts val="0"/>
                        </a:spcAft>
                        <a:tabLst>
                          <a:tab pos="457200" algn="l"/>
                          <a:tab pos="2743200" algn="ctr"/>
                          <a:tab pos="5486400" algn="r"/>
                        </a:tabLst>
                      </a:pPr>
                      <a:r>
                        <a:rPr lang="ar-SA" sz="1400" dirty="0">
                          <a:effectLst/>
                        </a:rPr>
                        <a:t>10</a:t>
                      </a:r>
                      <a:endParaRPr lang="en-US" sz="1200" dirty="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9</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8</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7</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6</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5</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4</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3</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2</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1</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tabLst>
                          <a:tab pos="457200" algn="l"/>
                          <a:tab pos="2743200" algn="ctr"/>
                          <a:tab pos="5486400" algn="r"/>
                        </a:tabLst>
                      </a:pPr>
                      <a:r>
                        <a:rPr lang="ar-SA" sz="1400">
                          <a:effectLst/>
                        </a:rPr>
                        <a:t>95</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85</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90</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dirty="0">
                          <a:effectLst/>
                        </a:rPr>
                        <a:t>50</a:t>
                      </a:r>
                      <a:endParaRPr lang="en-US" sz="1200" dirty="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88</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highlight>
                            <a:srgbClr val="00FF00"/>
                          </a:highlight>
                        </a:rPr>
                        <a:t>70</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75</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60</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a:effectLst/>
                        </a:rPr>
                        <a:t>33</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457200" algn="l"/>
                          <a:tab pos="2743200" algn="ctr"/>
                          <a:tab pos="5486400" algn="r"/>
                        </a:tabLst>
                      </a:pPr>
                      <a:r>
                        <a:rPr lang="ar-SA" sz="1400" dirty="0">
                          <a:effectLst/>
                        </a:rPr>
                        <a:t>20</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295400" y="228600"/>
            <a:ext cx="7383462"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 pos="4089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مثال:-استخدم الخوارزمية للترتيب السريع (باعتماد العنصر الوسط محورا للترتيب)لترتيب مجموعة القيم التالية ترتيبا تصاعديا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 pos="4089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(20,85,60,75,70,88,50,90,33,95)</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 pos="4089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الحل:-</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 pos="4089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أ/نفترض ان العناصر مخزونة المصفوفة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list</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)وبالصورة الاتية:-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 pos="40894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F=1,l=10,x=lit[5]=70,i=1,j=10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 pos="4089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 pos="40894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I=2,j=9,list[2]&lt;≠</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x,x</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&lt;≠list[9],i=j</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 pos="40894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J=9	Swap  	i=2</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 pos="4089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ج/</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 pos="4089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 pos="4089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J=8	i=3</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 pos="4089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د/</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i=4,j=7,list[4]&lt;≠</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x,x</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&lt;≠list[7],i&lt;=j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94085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760220" y="3543141"/>
          <a:ext cx="5623560" cy="561594"/>
        </p:xfrm>
        <a:graphic>
          <a:graphicData uri="http://schemas.openxmlformats.org/drawingml/2006/table">
            <a:tbl>
              <a:tblPr rtl="1" firstRow="1" firstCol="1" lastRow="1" lastCol="1" bandRow="1" bandCol="1">
                <a:tableStyleId>{5C22544A-7EE6-4342-B048-85BDC9FD1C3A}</a:tableStyleId>
              </a:tblPr>
              <a:tblGrid>
                <a:gridCol w="561975"/>
                <a:gridCol w="561975"/>
                <a:gridCol w="561975"/>
                <a:gridCol w="561975"/>
                <a:gridCol w="562610"/>
                <a:gridCol w="562610"/>
                <a:gridCol w="562610"/>
                <a:gridCol w="562610"/>
                <a:gridCol w="562610"/>
                <a:gridCol w="562610"/>
              </a:tblGrid>
              <a:tr h="0">
                <a:tc>
                  <a:txBody>
                    <a:bodyPr/>
                    <a:lstStyle/>
                    <a:p>
                      <a:pPr algn="just" rtl="1">
                        <a:lnSpc>
                          <a:spcPct val="150000"/>
                        </a:lnSpc>
                        <a:spcAft>
                          <a:spcPts val="0"/>
                        </a:spcAft>
                        <a:tabLst>
                          <a:tab pos="457200" algn="l"/>
                          <a:tab pos="4089400" algn="l"/>
                        </a:tabLst>
                      </a:pPr>
                      <a:r>
                        <a:rPr lang="en-US" sz="1400">
                          <a:effectLst/>
                        </a:rPr>
                        <a:t>10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9</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7</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6</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4</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3</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2</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1</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tabLst>
                          <a:tab pos="457200" algn="l"/>
                          <a:tab pos="4089400" algn="l"/>
                        </a:tabLst>
                      </a:pPr>
                      <a:r>
                        <a:rPr lang="en-US" sz="1400">
                          <a:effectLst/>
                        </a:rPr>
                        <a:t>95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85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90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50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88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highlight>
                            <a:srgbClr val="00FF00"/>
                          </a:highlight>
                        </a:rPr>
                        <a:t>70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75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60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33</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457200" algn="l"/>
                          <a:tab pos="4089400" algn="l"/>
                        </a:tabLst>
                      </a:pPr>
                      <a:r>
                        <a:rPr lang="en-US" sz="1400">
                          <a:effectLst/>
                        </a:rPr>
                        <a:t>20</a:t>
                      </a:r>
                      <a:endParaRPr lang="en-US" sz="1200">
                        <a:effectLst/>
                        <a:latin typeface="Times New Roman"/>
                        <a:ea typeface="Times New Roman"/>
                      </a:endParaRPr>
                    </a:p>
                  </a:txBody>
                  <a:tcPr marL="68580" marR="68580" marT="0" marB="0"/>
                </a:tc>
              </a:tr>
            </a:tbl>
          </a:graphicData>
        </a:graphic>
      </p:graphicFrame>
      <p:graphicFrame>
        <p:nvGraphicFramePr>
          <p:cNvPr id="3" name="جدول 2"/>
          <p:cNvGraphicFramePr>
            <a:graphicFrameLocks noGrp="1"/>
          </p:cNvGraphicFramePr>
          <p:nvPr/>
        </p:nvGraphicFramePr>
        <p:xfrm>
          <a:off x="1760220" y="3543141"/>
          <a:ext cx="5623560" cy="561594"/>
        </p:xfrm>
        <a:graphic>
          <a:graphicData uri="http://schemas.openxmlformats.org/drawingml/2006/table">
            <a:tbl>
              <a:tblPr rtl="1" firstRow="1" firstCol="1" lastRow="1" lastCol="1" bandRow="1" bandCol="1">
                <a:tableStyleId>{5C22544A-7EE6-4342-B048-85BDC9FD1C3A}</a:tableStyleId>
              </a:tblPr>
              <a:tblGrid>
                <a:gridCol w="561975"/>
                <a:gridCol w="561975"/>
                <a:gridCol w="561975"/>
                <a:gridCol w="561975"/>
                <a:gridCol w="562610"/>
                <a:gridCol w="562610"/>
                <a:gridCol w="562610"/>
                <a:gridCol w="562610"/>
                <a:gridCol w="562610"/>
                <a:gridCol w="562610"/>
              </a:tblGrid>
              <a:tr h="0">
                <a:tc>
                  <a:txBody>
                    <a:bodyPr/>
                    <a:lstStyle/>
                    <a:p>
                      <a:pPr algn="just" rtl="0">
                        <a:lnSpc>
                          <a:spcPct val="150000"/>
                        </a:lnSpc>
                        <a:spcAft>
                          <a:spcPts val="0"/>
                        </a:spcAft>
                        <a:tabLst>
                          <a:tab pos="1612900" algn="l"/>
                          <a:tab pos="3632200" algn="l"/>
                        </a:tabLst>
                      </a:pPr>
                      <a:r>
                        <a:rPr lang="en-US" sz="1400">
                          <a:effectLst/>
                        </a:rPr>
                        <a:t>10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9</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7</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6</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4</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3</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2</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1</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tabLst>
                          <a:tab pos="1612900" algn="l"/>
                          <a:tab pos="3632200" algn="l"/>
                        </a:tabLst>
                      </a:pPr>
                      <a:r>
                        <a:rPr lang="en-US" sz="1400">
                          <a:effectLst/>
                        </a:rPr>
                        <a:t>95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85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90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75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88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highlight>
                            <a:srgbClr val="00FF00"/>
                          </a:highlight>
                        </a:rPr>
                        <a:t>70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50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60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33</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612900" algn="l"/>
                          <a:tab pos="3632200" algn="l"/>
                        </a:tabLst>
                      </a:pPr>
                      <a:r>
                        <a:rPr lang="en-US" sz="1400">
                          <a:effectLst/>
                        </a:rPr>
                        <a:t>20</a:t>
                      </a:r>
                      <a:endParaRPr lang="en-US" sz="1200">
                        <a:effectLst/>
                        <a:latin typeface="Times New Roman"/>
                        <a:ea typeface="Times New Roman"/>
                      </a:endParaRPr>
                    </a:p>
                  </a:txBody>
                  <a:tcPr marL="68580" marR="68580" marT="0" marB="0"/>
                </a:tc>
              </a:tr>
            </a:tbl>
          </a:graphicData>
        </a:graphic>
      </p:graphicFrame>
      <p:graphicFrame>
        <p:nvGraphicFramePr>
          <p:cNvPr id="4" name="جدول 3"/>
          <p:cNvGraphicFramePr>
            <a:graphicFrameLocks noGrp="1"/>
          </p:cNvGraphicFramePr>
          <p:nvPr/>
        </p:nvGraphicFramePr>
        <p:xfrm>
          <a:off x="1760220" y="3543141"/>
          <a:ext cx="5623560" cy="561594"/>
        </p:xfrm>
        <a:graphic>
          <a:graphicData uri="http://schemas.openxmlformats.org/drawingml/2006/table">
            <a:tbl>
              <a:tblPr rtl="1" firstRow="1" firstCol="1" lastRow="1" lastCol="1" bandRow="1" bandCol="1">
                <a:tableStyleId>{5C22544A-7EE6-4342-B048-85BDC9FD1C3A}</a:tableStyleId>
              </a:tblPr>
              <a:tblGrid>
                <a:gridCol w="561975"/>
                <a:gridCol w="561975"/>
                <a:gridCol w="561975"/>
                <a:gridCol w="561975"/>
                <a:gridCol w="562610"/>
                <a:gridCol w="562610"/>
                <a:gridCol w="562610"/>
                <a:gridCol w="562610"/>
                <a:gridCol w="562610"/>
                <a:gridCol w="562610"/>
              </a:tblGrid>
              <a:tr h="0">
                <a:tc>
                  <a:txBody>
                    <a:bodyPr/>
                    <a:lstStyle/>
                    <a:p>
                      <a:pPr algn="just" rtl="1">
                        <a:lnSpc>
                          <a:spcPct val="150000"/>
                        </a:lnSpc>
                        <a:spcAft>
                          <a:spcPts val="0"/>
                        </a:spcAft>
                        <a:tabLst>
                          <a:tab pos="2413000" algn="l"/>
                          <a:tab pos="3048000" algn="l"/>
                        </a:tabLst>
                      </a:pPr>
                      <a:r>
                        <a:rPr lang="en-US" sz="1400">
                          <a:effectLst/>
                        </a:rPr>
                        <a:t>10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9</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7</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6</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4</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3</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2</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1</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tabLst>
                          <a:tab pos="2413000" algn="l"/>
                          <a:tab pos="3048000" algn="l"/>
                        </a:tabLst>
                      </a:pPr>
                      <a:r>
                        <a:rPr lang="en-US" sz="1400">
                          <a:effectLst/>
                        </a:rPr>
                        <a:t>95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85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90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75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88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highlight>
                            <a:srgbClr val="00FF00"/>
                          </a:highlight>
                        </a:rPr>
                        <a:t>70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50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60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a:effectLst/>
                        </a:rPr>
                        <a:t>33</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413000" algn="l"/>
                          <a:tab pos="3048000" algn="l"/>
                        </a:tabLst>
                      </a:pPr>
                      <a:r>
                        <a:rPr lang="en-US" sz="1400" dirty="0">
                          <a:effectLst/>
                        </a:rPr>
                        <a:t>20</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143000" y="685800"/>
            <a:ext cx="785653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2997200" algn="l"/>
                <a:tab pos="3289300" algn="l"/>
              </a:tabLst>
            </a:pPr>
            <a:r>
              <a:rPr kumimoji="0" lang="ar-IQ"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ar-IQ"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ar-IQ"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swap</a:t>
            </a:r>
            <a:r>
              <a:rPr kumimoji="0" lang="en-US" sz="1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997200" algn="l"/>
                <a:tab pos="3289300" algn="l"/>
              </a:tabLst>
            </a:pPr>
            <a:r>
              <a:rPr kumimoji="0" lang="ar-IQ"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J=7	i=4</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997200" algn="l"/>
                <a:tab pos="32893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ه/</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997200" algn="l"/>
                <a:tab pos="3289300" algn="l"/>
              </a:tabLst>
            </a:pPr>
            <a:r>
              <a:rPr kumimoji="0" lang="ar-IQ"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997200" algn="l"/>
                <a:tab pos="3289300" algn="l"/>
              </a:tabLst>
            </a:pPr>
            <a:r>
              <a:rPr kumimoji="0" lang="ar-IQ"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	   i</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997200" algn="l"/>
                <a:tab pos="32893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997200" algn="l"/>
                <a:tab pos="32893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i=5,j=5,list[5]&lt;≠</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x,x</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&lt;≠list[j]</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997200" algn="l"/>
                <a:tab pos="3289300" algn="l"/>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ij</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997200" algn="l"/>
                <a:tab pos="32893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عند هذه الخطوة جزئت القائمة إلى قسمين الأيسر يحتوي على جميع الأعداد التي قيمتها اقل من(70) والقسم الأيمن يحتوي على جميع الأعداد التي قيمتها اكبر من (70) أما الخطوة التالية  فهي تنفذ الخوارزمية بصورة متكررة على جزء بنفس الطريقة أي استدعاء (1,4)</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quick sort 1</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فيما يتعلق بالجزاء الذي عناصره في المواقع من(6)إلى (10)وهكذا تستمر عملية تكرار التجزئة والترتيب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43251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47800" y="1066800"/>
            <a:ext cx="7086600" cy="5078313"/>
          </a:xfrm>
          <a:prstGeom prst="rect">
            <a:avLst/>
          </a:prstGeom>
        </p:spPr>
        <p:txBody>
          <a:bodyPr wrap="square">
            <a:spAutoFit/>
          </a:bodyPr>
          <a:lstStyle/>
          <a:p>
            <a:pPr rtl="1"/>
            <a:r>
              <a:rPr lang="ar-SA" dirty="0"/>
              <a:t>طريقة أخرى:-</a:t>
            </a:r>
            <a:endParaRPr lang="en-US" dirty="0"/>
          </a:p>
          <a:p>
            <a:pPr rtl="1"/>
            <a:r>
              <a:rPr lang="ar-SA" dirty="0"/>
              <a:t>في الخطوات السابقة  نلاحظ اختيار العنصر الواقع وسط القائمة ليكون محور (مركز)المقارنة ليكون(</a:t>
            </a:r>
            <a:r>
              <a:rPr lang="en-US" dirty="0"/>
              <a:t>pivot</a:t>
            </a:r>
            <a:r>
              <a:rPr lang="ar-SA" dirty="0"/>
              <a:t>)ونقارن معه العناصر الأخرى وهذه طريقة أخرى تتضمن اختيار العنصر في الموقع الأول لهذا الغرض وبموجب خطوات الخوارزمية الاتية :-</a:t>
            </a:r>
            <a:endParaRPr lang="en-US" dirty="0"/>
          </a:p>
          <a:p>
            <a:pPr rtl="1"/>
            <a:r>
              <a:rPr lang="ar-SA" dirty="0"/>
              <a:t>1-اختيار العنصر في الموقع الأول ليكون محور (</a:t>
            </a:r>
            <a:r>
              <a:rPr lang="en-US" dirty="0"/>
              <a:t>pivot</a:t>
            </a:r>
            <a:r>
              <a:rPr lang="ar-SA" dirty="0"/>
              <a:t>)التجزئة</a:t>
            </a:r>
            <a:endParaRPr lang="en-US" dirty="0"/>
          </a:p>
          <a:p>
            <a:pPr rtl="1"/>
            <a:r>
              <a:rPr lang="ar-SA" dirty="0"/>
              <a:t>2-نقل هذا العنصر وأخلاء موقعه</a:t>
            </a:r>
            <a:endParaRPr lang="en-US" dirty="0"/>
          </a:p>
          <a:p>
            <a:pPr rtl="1"/>
            <a:r>
              <a:rPr lang="ar-SA" dirty="0"/>
              <a:t>3-نبدأ مسح العناصر من الجهة الأخرى أي اليمين ونقارن كل عنصر مع العنصر المحور(</a:t>
            </a:r>
            <a:r>
              <a:rPr lang="en-US" dirty="0"/>
              <a:t>pivot value</a:t>
            </a:r>
            <a:r>
              <a:rPr lang="ar-SA" dirty="0"/>
              <a:t>)</a:t>
            </a:r>
            <a:r>
              <a:rPr lang="en-US" dirty="0"/>
              <a:t>  </a:t>
            </a:r>
          </a:p>
          <a:p>
            <a:pPr rtl="1"/>
            <a:r>
              <a:rPr lang="ar-SA" dirty="0"/>
              <a:t>4-عند أيجاد عنصر اصغر من العنصر المحور ينقل ذلك العنصر إلى الموقع الذي كان فيه العنصر المحور ويبقى موقعه خاليا</a:t>
            </a:r>
            <a:endParaRPr lang="en-US" dirty="0"/>
          </a:p>
          <a:p>
            <a:pPr rtl="1"/>
            <a:r>
              <a:rPr lang="ar-SA" dirty="0"/>
              <a:t>5-نمسح العناصر من جهة اليسار باتجاه اليمين ونقارن هذه العناصر مع العنصر المحور فإذا وجدنا عنصرا اكبر منه ننقله إلى الموقع الخالي ويترك موقعه خاليا</a:t>
            </a:r>
            <a:endParaRPr lang="en-US" dirty="0"/>
          </a:p>
          <a:p>
            <a:pPr rtl="1"/>
            <a:r>
              <a:rPr lang="ar-SA" dirty="0"/>
              <a:t>6-ننتقل إلى جهة اليسار لنمسح العناصر باتجاه  اليمين لحين الوصول إلى عنصر اكبر من العنصر المحور وننقله إلى الجهة الأخرى وبنفس الأسلوب ننتقل إلى الجهة اليمنى </a:t>
            </a:r>
            <a:endParaRPr lang="en-US" dirty="0"/>
          </a:p>
          <a:p>
            <a:pPr rtl="1"/>
            <a:r>
              <a:rPr lang="ar-SA" dirty="0"/>
              <a:t>7- بعد توزيع العناصر التي اكبر من العنصر المحور في اليمين والعناصر التي اصغر منه في اليسار نعيد العنصر المحور إلى الموقع الخالي ليصبح هو الفاصل بينهما</a:t>
            </a:r>
            <a:endParaRPr lang="en-US" dirty="0"/>
          </a:p>
          <a:p>
            <a:pPr rtl="1"/>
            <a:r>
              <a:rPr lang="ar-SA" dirty="0"/>
              <a:t>8- نكرر الخطوات السابقة على عناصر القائمة عدا العنصر الأول ثم نكرر مرة أخرى على القائمة عداد العنصرين الأولين وهكذا لحين انتهاء عملية الترتيب</a:t>
            </a:r>
            <a:endParaRPr lang="en-US" dirty="0"/>
          </a:p>
        </p:txBody>
      </p:sp>
    </p:spTree>
    <p:extLst>
      <p:ext uri="{BB962C8B-B14F-4D97-AF65-F5344CB8AC3E}">
        <p14:creationId xmlns:p14="http://schemas.microsoft.com/office/powerpoint/2010/main" val="219923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760220" y="3543141"/>
          <a:ext cx="5623560" cy="561594"/>
        </p:xfrm>
        <a:graphic>
          <a:graphicData uri="http://schemas.openxmlformats.org/drawingml/2006/table">
            <a:tbl>
              <a:tblPr rtl="1" firstRow="1" firstCol="1" lastRow="1" lastCol="1" bandRow="1" bandCol="1">
                <a:tableStyleId>{5C22544A-7EE6-4342-B048-85BDC9FD1C3A}</a:tableStyleId>
              </a:tblPr>
              <a:tblGrid>
                <a:gridCol w="561975"/>
                <a:gridCol w="561975"/>
                <a:gridCol w="561975"/>
                <a:gridCol w="561975"/>
                <a:gridCol w="562610"/>
                <a:gridCol w="562610"/>
                <a:gridCol w="562610"/>
                <a:gridCol w="562610"/>
                <a:gridCol w="562610"/>
                <a:gridCol w="562610"/>
              </a:tblGrid>
              <a:tr h="0">
                <a:tc>
                  <a:txBody>
                    <a:bodyPr/>
                    <a:lstStyle/>
                    <a:p>
                      <a:pPr algn="just" rtl="1">
                        <a:lnSpc>
                          <a:spcPct val="150000"/>
                        </a:lnSpc>
                        <a:spcAft>
                          <a:spcPts val="0"/>
                        </a:spcAft>
                        <a:tabLst>
                          <a:tab pos="2997200" algn="l"/>
                          <a:tab pos="3289300" algn="l"/>
                        </a:tabLst>
                      </a:pPr>
                      <a:r>
                        <a:rPr lang="en-US" sz="1400">
                          <a:effectLst/>
                        </a:rPr>
                        <a:t>10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9</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7</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6</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4</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3</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2</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1</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tabLst>
                          <a:tab pos="2997200" algn="l"/>
                          <a:tab pos="3289300" algn="l"/>
                        </a:tabLst>
                      </a:pPr>
                      <a:r>
                        <a:rPr lang="en-US" sz="1400">
                          <a:effectLst/>
                        </a:rPr>
                        <a:t>95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40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70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30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90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38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75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10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rPr>
                        <a:t>85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2997200" algn="l"/>
                          <a:tab pos="3289300" algn="l"/>
                        </a:tabLst>
                      </a:pPr>
                      <a:r>
                        <a:rPr lang="en-US" sz="1400">
                          <a:effectLst/>
                          <a:highlight>
                            <a:srgbClr val="00FF00"/>
                          </a:highlight>
                        </a:rPr>
                        <a:t>50</a:t>
                      </a:r>
                      <a:endParaRPr lang="en-US" sz="1200">
                        <a:effectLst/>
                        <a:latin typeface="Times New Roman"/>
                        <a:ea typeface="Times New Roman"/>
                      </a:endParaRPr>
                    </a:p>
                  </a:txBody>
                  <a:tcPr marL="68580" marR="68580" marT="0" marB="0"/>
                </a:tc>
              </a:tr>
            </a:tbl>
          </a:graphicData>
        </a:graphic>
      </p:graphicFrame>
      <p:graphicFrame>
        <p:nvGraphicFramePr>
          <p:cNvPr id="3" name="جدول 2"/>
          <p:cNvGraphicFramePr>
            <a:graphicFrameLocks noGrp="1"/>
          </p:cNvGraphicFramePr>
          <p:nvPr/>
        </p:nvGraphicFramePr>
        <p:xfrm>
          <a:off x="1760220" y="3543141"/>
          <a:ext cx="5623560" cy="561594"/>
        </p:xfrm>
        <a:graphic>
          <a:graphicData uri="http://schemas.openxmlformats.org/drawingml/2006/table">
            <a:tbl>
              <a:tblPr rtl="1" firstRow="1" firstCol="1" lastRow="1" lastCol="1" bandRow="1" bandCol="1">
                <a:tableStyleId>{5C22544A-7EE6-4342-B048-85BDC9FD1C3A}</a:tableStyleId>
              </a:tblPr>
              <a:tblGrid>
                <a:gridCol w="561975"/>
                <a:gridCol w="561975"/>
                <a:gridCol w="561975"/>
                <a:gridCol w="561975"/>
                <a:gridCol w="562610"/>
                <a:gridCol w="562610"/>
                <a:gridCol w="562610"/>
                <a:gridCol w="562610"/>
                <a:gridCol w="562610"/>
                <a:gridCol w="562610"/>
              </a:tblGrid>
              <a:tr h="0">
                <a:tc>
                  <a:txBody>
                    <a:bodyPr/>
                    <a:lstStyle/>
                    <a:p>
                      <a:pPr algn="just" rtl="1">
                        <a:lnSpc>
                          <a:spcPct val="150000"/>
                        </a:lnSpc>
                        <a:spcAft>
                          <a:spcPts val="0"/>
                        </a:spcAft>
                        <a:tabLst>
                          <a:tab pos="5486400" algn="r"/>
                        </a:tabLst>
                      </a:pPr>
                      <a:r>
                        <a:rPr lang="en-US" sz="1400">
                          <a:effectLst/>
                        </a:rPr>
                        <a:t>10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9</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7</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6</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4</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3</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2</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1</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tabLst>
                          <a:tab pos="5486400" algn="r"/>
                        </a:tabLst>
                      </a:pPr>
                      <a:r>
                        <a:rPr lang="en-US" sz="1400">
                          <a:effectLst/>
                        </a:rPr>
                        <a:t>95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40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70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30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90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38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75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10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5486400" algn="r"/>
                        </a:tabLst>
                      </a:pPr>
                      <a:r>
                        <a:rPr lang="en-US" sz="1400">
                          <a:effectLst/>
                        </a:rPr>
                        <a:t>85</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5486400" algn="r"/>
                        </a:tabLst>
                      </a:pPr>
                      <a:r>
                        <a:rPr lang="en-US" sz="1400">
                          <a:effectLst/>
                          <a:highlight>
                            <a:srgbClr val="00FF00"/>
                          </a:highlight>
                        </a:rPr>
                        <a:t>50</a:t>
                      </a:r>
                      <a:endParaRPr lang="en-US" sz="1200">
                        <a:effectLst/>
                        <a:latin typeface="Times New Roman"/>
                        <a:ea typeface="Times New Roman"/>
                      </a:endParaRPr>
                    </a:p>
                  </a:txBody>
                  <a:tcPr marL="68580" marR="68580" marT="0" marB="0"/>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2721091314"/>
              </p:ext>
            </p:extLst>
          </p:nvPr>
        </p:nvGraphicFramePr>
        <p:xfrm>
          <a:off x="1686175" y="4953000"/>
          <a:ext cx="5623560" cy="561531"/>
        </p:xfrm>
        <a:graphic>
          <a:graphicData uri="http://schemas.openxmlformats.org/drawingml/2006/table">
            <a:tbl>
              <a:tblPr rtl="1" firstRow="1" firstCol="1" lastRow="1" lastCol="1" bandRow="1" bandCol="1">
                <a:tableStyleId>{5C22544A-7EE6-4342-B048-85BDC9FD1C3A}</a:tableStyleId>
              </a:tblPr>
              <a:tblGrid>
                <a:gridCol w="561975"/>
                <a:gridCol w="561975"/>
                <a:gridCol w="561975"/>
                <a:gridCol w="561975"/>
                <a:gridCol w="562610"/>
                <a:gridCol w="562610"/>
                <a:gridCol w="562610"/>
                <a:gridCol w="562610"/>
                <a:gridCol w="562610"/>
                <a:gridCol w="562610"/>
              </a:tblGrid>
              <a:tr h="0">
                <a:tc>
                  <a:txBody>
                    <a:bodyPr/>
                    <a:lstStyle/>
                    <a:p>
                      <a:pPr algn="just" rtl="1">
                        <a:lnSpc>
                          <a:spcPct val="150000"/>
                        </a:lnSpc>
                        <a:spcAft>
                          <a:spcPts val="0"/>
                        </a:spcAft>
                        <a:tabLst>
                          <a:tab pos="3302000" algn="l"/>
                          <a:tab pos="5486400" algn="r"/>
                        </a:tabLst>
                      </a:pPr>
                      <a:r>
                        <a:rPr lang="ar-SA" sz="1400">
                          <a:effectLst/>
                        </a:rPr>
                        <a:t>10</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3302000" algn="l"/>
                          <a:tab pos="5486400" algn="r"/>
                        </a:tabLst>
                      </a:pPr>
                      <a:r>
                        <a:rPr lang="ar-SA" sz="1400">
                          <a:effectLst/>
                        </a:rPr>
                        <a:t>9</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3302000" algn="l"/>
                          <a:tab pos="5486400" algn="r"/>
                        </a:tabLst>
                      </a:pPr>
                      <a:r>
                        <a:rPr lang="ar-SA" sz="1400">
                          <a:effectLst/>
                        </a:rPr>
                        <a:t>8</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3302000" algn="l"/>
                          <a:tab pos="5486400" algn="r"/>
                        </a:tabLst>
                      </a:pPr>
                      <a:r>
                        <a:rPr lang="ar-SA" sz="1400">
                          <a:effectLst/>
                        </a:rPr>
                        <a:t>7</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3302000" algn="l"/>
                          <a:tab pos="5486400" algn="r"/>
                        </a:tabLst>
                      </a:pPr>
                      <a:r>
                        <a:rPr lang="ar-SA" sz="1400">
                          <a:effectLst/>
                        </a:rPr>
                        <a:t>6</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3302000" algn="l"/>
                          <a:tab pos="5486400" algn="r"/>
                        </a:tabLst>
                      </a:pPr>
                      <a:r>
                        <a:rPr lang="ar-SA" sz="1400">
                          <a:effectLst/>
                        </a:rPr>
                        <a:t>5</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3302000" algn="l"/>
                          <a:tab pos="5486400" algn="r"/>
                        </a:tabLst>
                      </a:pPr>
                      <a:r>
                        <a:rPr lang="ar-SA" sz="1400">
                          <a:effectLst/>
                        </a:rPr>
                        <a:t>4</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3302000" algn="l"/>
                          <a:tab pos="5486400" algn="r"/>
                        </a:tabLst>
                      </a:pPr>
                      <a:r>
                        <a:rPr lang="ar-SA" sz="1400">
                          <a:effectLst/>
                        </a:rPr>
                        <a:t>3</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3302000" algn="l"/>
                          <a:tab pos="5486400" algn="r"/>
                        </a:tabLst>
                      </a:pPr>
                      <a:r>
                        <a:rPr lang="ar-SA" sz="1400">
                          <a:effectLst/>
                        </a:rPr>
                        <a:t>2</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3302000" algn="l"/>
                          <a:tab pos="5486400" algn="r"/>
                        </a:tabLst>
                      </a:pPr>
                      <a:r>
                        <a:rPr lang="ar-SA" sz="1400">
                          <a:effectLst/>
                        </a:rPr>
                        <a:t>1</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tabLst>
                          <a:tab pos="3302000" algn="l"/>
                          <a:tab pos="5486400" algn="r"/>
                        </a:tabLst>
                      </a:pPr>
                      <a:r>
                        <a:rPr lang="ar-SA" sz="1400">
                          <a:effectLst/>
                        </a:rPr>
                        <a:t>95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3302000" algn="l"/>
                          <a:tab pos="5486400" algn="r"/>
                        </a:tabLst>
                      </a:pPr>
                      <a:r>
                        <a:rPr lang="en-US" sz="1400">
                          <a:effectLst/>
                        </a:rPr>
                        <a:t>40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3302000" algn="l"/>
                          <a:tab pos="5486400" algn="r"/>
                        </a:tabLst>
                      </a:pPr>
                      <a:r>
                        <a:rPr lang="en-US" sz="1400">
                          <a:effectLst/>
                        </a:rPr>
                        <a:t>70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3302000" algn="l"/>
                          <a:tab pos="5486400" algn="r"/>
                        </a:tabLst>
                      </a:pPr>
                      <a:r>
                        <a:rPr lang="en-US" sz="1400">
                          <a:effectLst/>
                        </a:rPr>
                        <a:t>30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3302000" algn="l"/>
                          <a:tab pos="5486400" algn="r"/>
                        </a:tabLst>
                      </a:pPr>
                      <a:r>
                        <a:rPr lang="en-US" sz="1400">
                          <a:effectLst/>
                        </a:rPr>
                        <a:t>90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3302000" algn="l"/>
                          <a:tab pos="5486400" algn="r"/>
                        </a:tabLst>
                      </a:pPr>
                      <a:r>
                        <a:rPr lang="en-US" sz="1400">
                          <a:effectLst/>
                        </a:rPr>
                        <a:t>38</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3302000" algn="l"/>
                          <a:tab pos="5486400" algn="r"/>
                        </a:tabLst>
                      </a:pPr>
                      <a:r>
                        <a:rPr lang="ar-SA" sz="1400">
                          <a:effectLst/>
                        </a:rPr>
                        <a:t>75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3302000" algn="l"/>
                          <a:tab pos="5486400" algn="r"/>
                        </a:tabLst>
                      </a:pPr>
                      <a:r>
                        <a:rPr lang="en-US" sz="1400">
                          <a:effectLst/>
                        </a:rPr>
                        <a:t>10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3302000" algn="l"/>
                          <a:tab pos="5486400" algn="r"/>
                        </a:tabLst>
                      </a:pPr>
                      <a:r>
                        <a:rPr lang="en-US" sz="1400">
                          <a:effectLst/>
                        </a:rPr>
                        <a:t>85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3302000" algn="l"/>
                          <a:tab pos="5486400" algn="r"/>
                        </a:tabLst>
                      </a:pPr>
                      <a:r>
                        <a:rPr lang="en-US" sz="1400" dirty="0">
                          <a:effectLst/>
                        </a:rPr>
                        <a:t>40</a:t>
                      </a:r>
                      <a:endParaRPr lang="en-US" sz="1200" dirty="0">
                        <a:effectLst/>
                        <a:latin typeface="Times New Roman"/>
                        <a:ea typeface="Times New Roman"/>
                      </a:endParaRPr>
                    </a:p>
                  </a:txBody>
                  <a:tcPr marL="68580" marR="68580" marT="0" marB="0"/>
                </a:tc>
              </a:tr>
            </a:tbl>
          </a:graphicData>
        </a:graphic>
      </p:graphicFrame>
      <p:sp>
        <p:nvSpPr>
          <p:cNvPr id="5" name="Rectangle 2"/>
          <p:cNvSpPr>
            <a:spLocks noChangeArrowheads="1"/>
          </p:cNvSpPr>
          <p:nvPr/>
        </p:nvSpPr>
        <p:spPr bwMode="auto">
          <a:xfrm>
            <a:off x="1034824" y="914400"/>
            <a:ext cx="6926262"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5486400" algn="r"/>
              </a:tabLst>
            </a:pPr>
            <a:r>
              <a:rPr kumimoji="0" lang="ar-SA" sz="1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مثال</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استخدام الخوارزمية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quickort2</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للترتيب السريع (باعتماد العنصر الأول محورا للترتيب ) لترتيب مجموعة القيم الاتية ترتيبا تصاعديا (50,85,10,75,38,90,30,70,40,95)</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5486400" algn="r"/>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الحل:-</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5486400" algn="r"/>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ٲ/نفترض ان العناصر مخزونة في المصفوفة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list</a:t>
            </a:r>
            <a:r>
              <a:rPr kumimoji="0" lang="ar-IQ"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وبالصورة الاتية:-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5486400" algn="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F=1,l=10,i=1,j=10,x=list[1]=50</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5486400" algn="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	↑i</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5486400" algn="r"/>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5486400" algn="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i=1,j=9list[9]&gt;≠x</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86400" algn="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 name="رابط مستقيم 5"/>
          <p:cNvCxnSpPr>
            <a:cxnSpLocks noChangeShapeType="1"/>
          </p:cNvCxnSpPr>
          <p:nvPr/>
        </p:nvCxnSpPr>
        <p:spPr bwMode="auto">
          <a:xfrm>
            <a:off x="7950200" y="11964988"/>
            <a:ext cx="34290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7" name="Rectangle 3"/>
          <p:cNvSpPr>
            <a:spLocks noChangeArrowheads="1"/>
          </p:cNvSpPr>
          <p:nvPr/>
        </p:nvSpPr>
        <p:spPr bwMode="auto">
          <a:xfrm>
            <a:off x="685800" y="2590800"/>
            <a:ext cx="7993062"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3302000" algn="l"/>
                <a:tab pos="5486400" algn="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i=1</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3302000" algn="l"/>
                <a:tab pos="5486400" algn="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	← move it←←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3302000" algn="l"/>
                <a:tab pos="5486400" algn="r"/>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ج/</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3302000" algn="l"/>
                <a:tab pos="5486400" algn="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i=1,j=9,list[i]=list[j]</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02000" algn="l"/>
                <a:tab pos="5486400" algn="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99488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760220" y="3543141"/>
          <a:ext cx="5623560" cy="561594"/>
        </p:xfrm>
        <a:graphic>
          <a:graphicData uri="http://schemas.openxmlformats.org/drawingml/2006/table">
            <a:tbl>
              <a:tblPr rtl="1" firstRow="1" firstCol="1" lastRow="1" lastCol="1" bandRow="1" bandCol="1">
                <a:tableStyleId>{5C22544A-7EE6-4342-B048-85BDC9FD1C3A}</a:tableStyleId>
              </a:tblPr>
              <a:tblGrid>
                <a:gridCol w="561975"/>
                <a:gridCol w="561975"/>
                <a:gridCol w="561975"/>
                <a:gridCol w="561975"/>
                <a:gridCol w="562610"/>
                <a:gridCol w="562610"/>
                <a:gridCol w="562610"/>
                <a:gridCol w="562610"/>
                <a:gridCol w="562610"/>
                <a:gridCol w="562610"/>
              </a:tblGrid>
              <a:tr h="0">
                <a:tc>
                  <a:txBody>
                    <a:bodyPr/>
                    <a:lstStyle/>
                    <a:p>
                      <a:pPr algn="just" rtl="1">
                        <a:lnSpc>
                          <a:spcPct val="150000"/>
                        </a:lnSpc>
                        <a:spcAft>
                          <a:spcPts val="0"/>
                        </a:spcAft>
                        <a:tabLst>
                          <a:tab pos="1435100" algn="l"/>
                          <a:tab pos="1968500" algn="l"/>
                          <a:tab pos="2743200" algn="ctr"/>
                          <a:tab pos="3225800" algn="l"/>
                          <a:tab pos="4038600" algn="l"/>
                        </a:tabLst>
                      </a:pPr>
                      <a:r>
                        <a:rPr lang="en-US" sz="1400">
                          <a:effectLst/>
                        </a:rPr>
                        <a:t>10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9</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7</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6</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4</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3</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2</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1</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tabLst>
                          <a:tab pos="1435100" algn="l"/>
                          <a:tab pos="1968500" algn="l"/>
                          <a:tab pos="2743200" algn="ctr"/>
                          <a:tab pos="3225800" algn="l"/>
                          <a:tab pos="4038600" algn="l"/>
                        </a:tabLst>
                      </a:pPr>
                      <a:r>
                        <a:rPr lang="en-US" sz="1400">
                          <a:effectLst/>
                        </a:rPr>
                        <a:t>95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85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70</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1435100" algn="l"/>
                          <a:tab pos="1968500" algn="l"/>
                          <a:tab pos="2743200" algn="ctr"/>
                          <a:tab pos="3225800" algn="l"/>
                          <a:tab pos="4038600" algn="l"/>
                        </a:tabLst>
                      </a:pPr>
                      <a:r>
                        <a:rPr lang="en-US" sz="1400">
                          <a:effectLst/>
                          <a:highlight>
                            <a:srgbClr val="00FF00"/>
                          </a:highlight>
                        </a:rPr>
                        <a:t>30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90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38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75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10</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1435100" algn="l"/>
                          <a:tab pos="1968500" algn="l"/>
                          <a:tab pos="2743200" algn="ctr"/>
                          <a:tab pos="3225800" algn="l"/>
                          <a:tab pos="4038600" algn="l"/>
                        </a:tabLst>
                      </a:pPr>
                      <a:r>
                        <a:rPr lang="en-US" sz="1400">
                          <a:effectLst/>
                        </a:rPr>
                        <a:t>85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40</a:t>
                      </a:r>
                      <a:endParaRPr lang="en-US" sz="1200">
                        <a:effectLst/>
                        <a:latin typeface="Times New Roman"/>
                        <a:ea typeface="Times New Roman"/>
                      </a:endParaRPr>
                    </a:p>
                  </a:txBody>
                  <a:tcPr marL="68580" marR="68580" marT="0" marB="0"/>
                </a:tc>
              </a:tr>
            </a:tbl>
          </a:graphicData>
        </a:graphic>
      </p:graphicFrame>
      <p:graphicFrame>
        <p:nvGraphicFramePr>
          <p:cNvPr id="3" name="جدول 2"/>
          <p:cNvGraphicFramePr>
            <a:graphicFrameLocks noGrp="1"/>
          </p:cNvGraphicFramePr>
          <p:nvPr/>
        </p:nvGraphicFramePr>
        <p:xfrm>
          <a:off x="1760220" y="3543141"/>
          <a:ext cx="5623560" cy="561594"/>
        </p:xfrm>
        <a:graphic>
          <a:graphicData uri="http://schemas.openxmlformats.org/drawingml/2006/table">
            <a:tbl>
              <a:tblPr rtl="1" firstRow="1" firstCol="1" lastRow="1" lastCol="1" bandRow="1" bandCol="1">
                <a:tableStyleId>{5C22544A-7EE6-4342-B048-85BDC9FD1C3A}</a:tableStyleId>
              </a:tblPr>
              <a:tblGrid>
                <a:gridCol w="561975"/>
                <a:gridCol w="561975"/>
                <a:gridCol w="561975"/>
                <a:gridCol w="561975"/>
                <a:gridCol w="562610"/>
                <a:gridCol w="562610"/>
                <a:gridCol w="562610"/>
                <a:gridCol w="562610"/>
                <a:gridCol w="562610"/>
                <a:gridCol w="562610"/>
              </a:tblGrid>
              <a:tr h="0">
                <a:tc>
                  <a:txBody>
                    <a:bodyPr/>
                    <a:lstStyle/>
                    <a:p>
                      <a:pPr algn="just" rtl="1">
                        <a:lnSpc>
                          <a:spcPct val="150000"/>
                        </a:lnSpc>
                        <a:spcAft>
                          <a:spcPts val="0"/>
                        </a:spcAft>
                        <a:tabLst>
                          <a:tab pos="1435100" algn="l"/>
                          <a:tab pos="1968500" algn="l"/>
                          <a:tab pos="2743200" algn="ctr"/>
                          <a:tab pos="3225800" algn="l"/>
                          <a:tab pos="4038600" algn="l"/>
                        </a:tabLst>
                      </a:pPr>
                      <a:r>
                        <a:rPr lang="en-US" sz="1400">
                          <a:effectLst/>
                        </a:rPr>
                        <a:t>10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9</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7</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6</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4</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3</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2</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1</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tabLst>
                          <a:tab pos="1435100" algn="l"/>
                          <a:tab pos="1968500" algn="l"/>
                          <a:tab pos="2743200" algn="ctr"/>
                          <a:tab pos="3225800" algn="l"/>
                          <a:tab pos="4038600" algn="l"/>
                        </a:tabLst>
                      </a:pPr>
                      <a:r>
                        <a:rPr lang="en-US" sz="1400">
                          <a:effectLst/>
                        </a:rPr>
                        <a:t>95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85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70</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1435100" algn="l"/>
                          <a:tab pos="1968500" algn="l"/>
                          <a:tab pos="2743200" algn="ctr"/>
                          <a:tab pos="3225800" algn="l"/>
                          <a:tab pos="4038600" algn="l"/>
                        </a:tabLst>
                      </a:pPr>
                      <a:r>
                        <a:rPr lang="en-US" sz="1400">
                          <a:effectLst/>
                        </a:rPr>
                        <a:t>30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90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38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75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10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30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40</a:t>
                      </a:r>
                      <a:endParaRPr lang="en-US" sz="1200">
                        <a:effectLst/>
                        <a:latin typeface="Times New Roman"/>
                        <a:ea typeface="Times New Roman"/>
                      </a:endParaRPr>
                    </a:p>
                  </a:txBody>
                  <a:tcPr marL="68580" marR="68580" marT="0" marB="0"/>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3102630034"/>
              </p:ext>
            </p:extLst>
          </p:nvPr>
        </p:nvGraphicFramePr>
        <p:xfrm>
          <a:off x="2057400" y="2238375"/>
          <a:ext cx="5623560" cy="561594"/>
        </p:xfrm>
        <a:graphic>
          <a:graphicData uri="http://schemas.openxmlformats.org/drawingml/2006/table">
            <a:tbl>
              <a:tblPr rtl="1" firstRow="1" firstCol="1" lastRow="1" lastCol="1" bandRow="1" bandCol="1">
                <a:tableStyleId>{5C22544A-7EE6-4342-B048-85BDC9FD1C3A}</a:tableStyleId>
              </a:tblPr>
              <a:tblGrid>
                <a:gridCol w="561975"/>
                <a:gridCol w="561975"/>
                <a:gridCol w="561975"/>
                <a:gridCol w="561975"/>
                <a:gridCol w="562610"/>
                <a:gridCol w="562610"/>
                <a:gridCol w="562610"/>
                <a:gridCol w="562610"/>
                <a:gridCol w="562610"/>
                <a:gridCol w="562610"/>
              </a:tblGrid>
              <a:tr h="0">
                <a:tc>
                  <a:txBody>
                    <a:bodyPr/>
                    <a:lstStyle/>
                    <a:p>
                      <a:pPr algn="just" rtl="1">
                        <a:lnSpc>
                          <a:spcPct val="150000"/>
                        </a:lnSpc>
                        <a:spcAft>
                          <a:spcPts val="0"/>
                        </a:spcAft>
                        <a:tabLst>
                          <a:tab pos="1435100" algn="l"/>
                          <a:tab pos="1968500" algn="l"/>
                          <a:tab pos="2743200" algn="ctr"/>
                          <a:tab pos="3225800" algn="l"/>
                          <a:tab pos="4038600" algn="l"/>
                        </a:tabLst>
                      </a:pPr>
                      <a:r>
                        <a:rPr lang="en-US" sz="1400" dirty="0">
                          <a:effectLst/>
                        </a:rPr>
                        <a:t>10</a:t>
                      </a:r>
                      <a:endParaRPr lang="en-US" sz="1200" dirty="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9</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dirty="0">
                          <a:effectLst/>
                        </a:rPr>
                        <a:t>8</a:t>
                      </a:r>
                      <a:endParaRPr lang="en-US" sz="1200" dirty="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7</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6</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4</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3</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2</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1</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tabLst>
                          <a:tab pos="1435100" algn="l"/>
                          <a:tab pos="1968500" algn="l"/>
                          <a:tab pos="2743200" algn="ctr"/>
                          <a:tab pos="3225800" algn="l"/>
                          <a:tab pos="4038600" algn="l"/>
                        </a:tabLst>
                      </a:pPr>
                      <a:r>
                        <a:rPr lang="en-US" sz="1400">
                          <a:effectLst/>
                        </a:rPr>
                        <a:t>95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85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70</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tabLst>
                          <a:tab pos="1435100" algn="l"/>
                          <a:tab pos="1968500" algn="l"/>
                          <a:tab pos="2743200" algn="ctr"/>
                          <a:tab pos="3225800" algn="l"/>
                          <a:tab pos="4038600" algn="l"/>
                        </a:tabLst>
                      </a:pPr>
                      <a:r>
                        <a:rPr lang="en-US" sz="1400">
                          <a:effectLst/>
                        </a:rPr>
                        <a:t>30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90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38</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75</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10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a:effectLst/>
                        </a:rPr>
                        <a:t>30</a:t>
                      </a:r>
                      <a:endParaRPr lang="en-US" sz="1200">
                        <a:effectLst/>
                        <a:latin typeface="Times New Roman"/>
                        <a:ea typeface="Times New Roman"/>
                      </a:endParaRPr>
                    </a:p>
                  </a:txBody>
                  <a:tcPr marL="68580" marR="68580" marT="0" marB="0"/>
                </a:tc>
                <a:tc>
                  <a:txBody>
                    <a:bodyPr/>
                    <a:lstStyle/>
                    <a:p>
                      <a:pPr algn="just" rtl="0">
                        <a:lnSpc>
                          <a:spcPct val="150000"/>
                        </a:lnSpc>
                        <a:spcAft>
                          <a:spcPts val="0"/>
                        </a:spcAft>
                        <a:tabLst>
                          <a:tab pos="1435100" algn="l"/>
                          <a:tab pos="1968500" algn="l"/>
                          <a:tab pos="2743200" algn="ctr"/>
                          <a:tab pos="3225800" algn="l"/>
                          <a:tab pos="4038600" algn="l"/>
                        </a:tabLst>
                      </a:pPr>
                      <a:r>
                        <a:rPr lang="en-US" sz="1400" dirty="0">
                          <a:effectLst/>
                        </a:rPr>
                        <a:t>40</a:t>
                      </a:r>
                      <a:endParaRPr lang="en-US" sz="1200" dirty="0">
                        <a:effectLst/>
                        <a:latin typeface="Times New Roman"/>
                        <a:ea typeface="Times New Roman"/>
                      </a:endParaRPr>
                    </a:p>
                  </a:txBody>
                  <a:tcPr marL="68580" marR="68580" marT="0" marB="0"/>
                </a:tc>
              </a:tr>
            </a:tbl>
          </a:graphicData>
        </a:graphic>
      </p:graphicFrame>
      <p:cxnSp>
        <p:nvCxnSpPr>
          <p:cNvPr id="5" name="رابط مستقيم 4"/>
          <p:cNvCxnSpPr>
            <a:cxnSpLocks noChangeShapeType="1"/>
          </p:cNvCxnSpPr>
          <p:nvPr/>
        </p:nvCxnSpPr>
        <p:spPr bwMode="auto">
          <a:xfrm>
            <a:off x="3948113" y="7766050"/>
            <a:ext cx="342900" cy="342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 name="رابط مستقيم 5"/>
          <p:cNvCxnSpPr>
            <a:cxnSpLocks noChangeShapeType="1"/>
          </p:cNvCxnSpPr>
          <p:nvPr/>
        </p:nvCxnSpPr>
        <p:spPr bwMode="auto">
          <a:xfrm flipH="1">
            <a:off x="6791325" y="2124075"/>
            <a:ext cx="34290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 name="رابط مستقيم 6"/>
          <p:cNvCxnSpPr>
            <a:cxnSpLocks noChangeShapeType="1"/>
          </p:cNvCxnSpPr>
          <p:nvPr/>
        </p:nvCxnSpPr>
        <p:spPr bwMode="auto">
          <a:xfrm flipH="1">
            <a:off x="6905625" y="9696450"/>
            <a:ext cx="34290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 name="رابط مستقيم 7"/>
          <p:cNvCxnSpPr>
            <a:cxnSpLocks noChangeShapeType="1"/>
          </p:cNvCxnSpPr>
          <p:nvPr/>
        </p:nvCxnSpPr>
        <p:spPr bwMode="auto">
          <a:xfrm flipH="1">
            <a:off x="6805613" y="11604625"/>
            <a:ext cx="342900"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9" name="Rectangle 5"/>
          <p:cNvSpPr>
            <a:spLocks noChangeArrowheads="1"/>
          </p:cNvSpPr>
          <p:nvPr/>
        </p:nvSpPr>
        <p:spPr bwMode="auto">
          <a:xfrm>
            <a:off x="1760538" y="3543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435100" algn="l"/>
                <a:tab pos="1968500" algn="l"/>
                <a:tab pos="2743200" algn="ctr"/>
                <a:tab pos="3225800" algn="l"/>
                <a:tab pos="4038600" algn="l"/>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I=2,j=7,list[j]&gt;≠x</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435100" algn="l"/>
                <a:tab pos="1968500" algn="l"/>
                <a:tab pos="2743200" algn="ctr"/>
                <a:tab pos="3225800" algn="l"/>
                <a:tab pos="40386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6"/>
          <p:cNvSpPr>
            <a:spLocks noChangeArrowheads="1"/>
          </p:cNvSpPr>
          <p:nvPr/>
        </p:nvSpPr>
        <p:spPr bwMode="auto">
          <a:xfrm>
            <a:off x="1760538" y="40005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435100" algn="l"/>
                <a:tab pos="1968500" algn="l"/>
                <a:tab pos="2743200" algn="ctr"/>
                <a:tab pos="3225800" algn="l"/>
                <a:tab pos="4038600" algn="l"/>
              </a:tabLst>
            </a:pPr>
            <a:r>
              <a:rPr kumimoji="0" lang="ar-IQ"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ar-IQ"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435100" algn="l"/>
                <a:tab pos="1968500" algn="l"/>
                <a:tab pos="2743200" algn="ctr"/>
                <a:tab pos="3225800" algn="l"/>
                <a:tab pos="4038600" algn="l"/>
              </a:tabLst>
            </a:pPr>
            <a:r>
              <a:rPr kumimoji="0" lang="ar-IQ"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j</a:t>
            </a:r>
            <a:r>
              <a:rPr kumimoji="0" lang="ar-IQ"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move it</a:t>
            </a:r>
            <a:r>
              <a:rPr kumimoji="0" lang="ar-IQ"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435100" algn="l"/>
                <a:tab pos="1968500" algn="l"/>
                <a:tab pos="2743200" algn="ctr"/>
                <a:tab pos="3225800" algn="l"/>
                <a:tab pos="4038600" algn="l"/>
              </a:tabLst>
            </a:pPr>
            <a:r>
              <a:rPr kumimoji="0" lang="ar-IQ"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ز/</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435100" algn="l"/>
                <a:tab pos="1968500" algn="l"/>
                <a:tab pos="2743200" algn="ctr"/>
                <a:tab pos="3225800" algn="l"/>
                <a:tab pos="4038600" algn="l"/>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I=2,j=7,list[i]=list[j]</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435100" algn="l"/>
                <a:tab pos="1968500" algn="l"/>
                <a:tab pos="2743200" algn="ctr"/>
                <a:tab pos="3225800" algn="l"/>
                <a:tab pos="40386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7"/>
          <p:cNvSpPr>
            <a:spLocks noChangeArrowheads="1"/>
          </p:cNvSpPr>
          <p:nvPr/>
        </p:nvSpPr>
        <p:spPr bwMode="auto">
          <a:xfrm>
            <a:off x="1760538" y="4457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435100" algn="l"/>
                <a:tab pos="1968500" algn="l"/>
                <a:tab pos="2743200" algn="ctr"/>
                <a:tab pos="3225800" algn="l"/>
                <a:tab pos="4038600" algn="l"/>
              </a:tabLst>
            </a:pPr>
            <a:r>
              <a:rPr kumimoji="0" lang="ar-IQ"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ar-IQ"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435100" algn="l"/>
                <a:tab pos="1968500" algn="l"/>
                <a:tab pos="2743200" algn="ctr"/>
                <a:tab pos="3225800" algn="l"/>
                <a:tab pos="4038600" algn="l"/>
              </a:tabLst>
            </a:pPr>
            <a:r>
              <a:rPr kumimoji="0" lang="ar-IQ"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j	i</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435100" algn="l"/>
                <a:tab pos="1968500" algn="l"/>
                <a:tab pos="2743200" algn="ctr"/>
                <a:tab pos="3225800" algn="l"/>
                <a:tab pos="4038600" algn="l"/>
              </a:tabLst>
            </a:pPr>
            <a:r>
              <a:rPr kumimoji="0" lang="ar-IQ"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ح/</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435100" algn="l"/>
                <a:tab pos="1968500" algn="l"/>
                <a:tab pos="2743200" algn="ctr"/>
                <a:tab pos="3225800" algn="l"/>
                <a:tab pos="4038600" algn="l"/>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I=4,j=7,list[i]&lt;≠x</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435100" algn="l"/>
                <a:tab pos="1968500" algn="l"/>
                <a:tab pos="2743200" algn="ctr"/>
                <a:tab pos="3225800" algn="l"/>
                <a:tab pos="40386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8"/>
          <p:cNvSpPr>
            <a:spLocks noChangeArrowheads="1"/>
          </p:cNvSpPr>
          <p:nvPr/>
        </p:nvSpPr>
        <p:spPr bwMode="auto">
          <a:xfrm>
            <a:off x="1760538" y="4881890"/>
            <a:ext cx="65452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2333625" algn="l"/>
                <a:tab pos="3327400" algn="l"/>
                <a:tab pos="3581400" algn="l"/>
                <a:tab pos="42164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	↑	↑	i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333625" algn="l"/>
                <a:tab pos="3327400" algn="l"/>
                <a:tab pos="3581400" algn="l"/>
                <a:tab pos="4216400" algn="l"/>
              </a:tabLst>
            </a:pPr>
            <a:r>
              <a:rPr kumimoji="0" lang="ar-IQ"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move it →→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80707553"/>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TM02455596[[fn=الربيع]]</Template>
  <TotalTime>28</TotalTime>
  <Words>714</Words>
  <Application>Microsoft Office PowerPoint</Application>
  <PresentationFormat>عرض على الشاشة (3:4)‏</PresentationFormat>
  <Paragraphs>308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Spring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sadiq</dc:creator>
  <cp:lastModifiedBy>sadiq</cp:lastModifiedBy>
  <cp:revision>7</cp:revision>
  <dcterms:created xsi:type="dcterms:W3CDTF">2018-12-18T16:03:43Z</dcterms:created>
  <dcterms:modified xsi:type="dcterms:W3CDTF">2018-12-18T17:44:16Z</dcterms:modified>
</cp:coreProperties>
</file>