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8" name="عنصر نائب للتاريخ 27"/>
          <p:cNvSpPr>
            <a:spLocks noGrp="1"/>
          </p:cNvSpPr>
          <p:nvPr>
            <p:ph type="dt" sz="half" idx="10"/>
          </p:nvPr>
        </p:nvSpPr>
        <p:spPr/>
        <p:txBody>
          <a:bodyPr/>
          <a:lstStyle>
            <a:extLst/>
          </a:lstStyle>
          <a:p>
            <a:fld id="{B57EA827-99D7-44CD-B29E-27975BDFB12F}" type="datetimeFigureOut">
              <a:rPr lang="en-US" smtClean="0"/>
              <a:t>12/18/2018</a:t>
            </a:fld>
            <a:endParaRPr lang="en-US"/>
          </a:p>
        </p:txBody>
      </p:sp>
      <p:sp>
        <p:nvSpPr>
          <p:cNvPr id="17" name="عنصر نائب للتذييل 16"/>
          <p:cNvSpPr>
            <a:spLocks noGrp="1"/>
          </p:cNvSpPr>
          <p:nvPr>
            <p:ph type="ftr" sz="quarter" idx="11"/>
          </p:nvPr>
        </p:nvSpPr>
        <p:spPr/>
        <p:txBody>
          <a:bodyPr/>
          <a:lstStyle>
            <a:extLst/>
          </a:lstStyle>
          <a:p>
            <a:endParaRPr lang="en-US"/>
          </a:p>
        </p:txBody>
      </p:sp>
      <p:sp>
        <p:nvSpPr>
          <p:cNvPr id="29" name="عنصر نائب لرقم الشريحة 28"/>
          <p:cNvSpPr>
            <a:spLocks noGrp="1"/>
          </p:cNvSpPr>
          <p:nvPr>
            <p:ph type="sldNum" sz="quarter" idx="12"/>
          </p:nvPr>
        </p:nvSpPr>
        <p:spPr/>
        <p:txBody>
          <a:bodyPr/>
          <a:lstStyle>
            <a:extLst/>
          </a:lstStyle>
          <a:p>
            <a:fld id="{7AD41A8D-3078-4E7D-B5CF-D47DBF11B9F5}" type="slidenum">
              <a:rPr lang="en-US" smtClean="0"/>
              <a:t>‹#›</a:t>
            </a:fld>
            <a:endParaRPr lang="en-US"/>
          </a:p>
        </p:txBody>
      </p:sp>
      <p:sp>
        <p:nvSpPr>
          <p:cNvPr id="32" name="مستطيل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مستطيل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مستطيل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مستطيل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مستطيل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عنوان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56" name="مستطيل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مستطيل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مستطيل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مستطيل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B57EA827-99D7-44CD-B29E-27975BDFB12F}" type="datetimeFigureOut">
              <a:rPr lang="en-US" smtClean="0"/>
              <a:t>12/18/2018</a:t>
            </a:fld>
            <a:endParaRPr lang="en-US"/>
          </a:p>
        </p:txBody>
      </p:sp>
      <p:sp>
        <p:nvSpPr>
          <p:cNvPr id="5" name="عنصر نائب للتذييل 4"/>
          <p:cNvSpPr>
            <a:spLocks noGrp="1"/>
          </p:cNvSpPr>
          <p:nvPr>
            <p:ph type="ftr" sz="quarter" idx="11"/>
          </p:nvPr>
        </p:nvSpPr>
        <p:spPr/>
        <p:txBody>
          <a:bodyPr/>
          <a:lstStyle>
            <a:extLst/>
          </a:lstStyle>
          <a:p>
            <a:endParaRPr lang="en-US"/>
          </a:p>
        </p:txBody>
      </p:sp>
      <p:sp>
        <p:nvSpPr>
          <p:cNvPr id="6" name="عنصر نائب لرقم الشريحة 5"/>
          <p:cNvSpPr>
            <a:spLocks noGrp="1"/>
          </p:cNvSpPr>
          <p:nvPr>
            <p:ph type="sldNum" sz="quarter" idx="12"/>
          </p:nvPr>
        </p:nvSpPr>
        <p:spPr/>
        <p:txBody>
          <a:bodyPr/>
          <a:lstStyle>
            <a:extLst/>
          </a:lstStyle>
          <a:p>
            <a:fld id="{7AD41A8D-3078-4E7D-B5CF-D47DBF11B9F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9"/>
            <a:ext cx="1981200" cy="5851525"/>
          </a:xfrm>
        </p:spPr>
        <p:txBody>
          <a:bodyPr vert="eaVert" anchor="ct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609600" y="274639"/>
            <a:ext cx="58674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B57EA827-99D7-44CD-B29E-27975BDFB12F}" type="datetimeFigureOut">
              <a:rPr lang="en-US" smtClean="0"/>
              <a:t>12/18/2018</a:t>
            </a:fld>
            <a:endParaRPr lang="en-US"/>
          </a:p>
        </p:txBody>
      </p:sp>
      <p:sp>
        <p:nvSpPr>
          <p:cNvPr id="5" name="عنصر نائب للتذييل 4"/>
          <p:cNvSpPr>
            <a:spLocks noGrp="1"/>
          </p:cNvSpPr>
          <p:nvPr>
            <p:ph type="ftr" sz="quarter" idx="11"/>
          </p:nvPr>
        </p:nvSpPr>
        <p:spPr/>
        <p:txBody>
          <a:bodyPr/>
          <a:lstStyle>
            <a:extLst/>
          </a:lstStyle>
          <a:p>
            <a:endParaRPr lang="en-US"/>
          </a:p>
        </p:txBody>
      </p:sp>
      <p:sp>
        <p:nvSpPr>
          <p:cNvPr id="6" name="عنصر نائب لرقم الشريحة 5"/>
          <p:cNvSpPr>
            <a:spLocks noGrp="1"/>
          </p:cNvSpPr>
          <p:nvPr>
            <p:ph type="sldNum" sz="quarter" idx="12"/>
          </p:nvPr>
        </p:nvSpPr>
        <p:spPr/>
        <p:txBody>
          <a:bodyPr/>
          <a:lstStyle>
            <a:extLst/>
          </a:lstStyle>
          <a:p>
            <a:fld id="{7AD41A8D-3078-4E7D-B5CF-D47DBF11B9F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B57EA827-99D7-44CD-B29E-27975BDFB12F}" type="datetimeFigureOut">
              <a:rPr lang="en-US" smtClean="0"/>
              <a:t>12/18/2018</a:t>
            </a:fld>
            <a:endParaRPr lang="en-US"/>
          </a:p>
        </p:txBody>
      </p:sp>
      <p:sp>
        <p:nvSpPr>
          <p:cNvPr id="5" name="عنصر نائب للتذييل 4"/>
          <p:cNvSpPr>
            <a:spLocks noGrp="1"/>
          </p:cNvSpPr>
          <p:nvPr>
            <p:ph type="ftr" sz="quarter" idx="11"/>
          </p:nvPr>
        </p:nvSpPr>
        <p:spPr/>
        <p:txBody>
          <a:bodyPr/>
          <a:lstStyle>
            <a:extLst/>
          </a:lstStyle>
          <a:p>
            <a:endParaRPr lang="en-US"/>
          </a:p>
        </p:txBody>
      </p:sp>
      <p:sp>
        <p:nvSpPr>
          <p:cNvPr id="6" name="عنصر نائب لرقم الشريحة 5"/>
          <p:cNvSpPr>
            <a:spLocks noGrp="1"/>
          </p:cNvSpPr>
          <p:nvPr>
            <p:ph type="sldNum" sz="quarter" idx="12"/>
          </p:nvPr>
        </p:nvSpPr>
        <p:spPr/>
        <p:txBody>
          <a:bodyPr/>
          <a:lstStyle>
            <a:extLst/>
          </a:lstStyle>
          <a:p>
            <a:fld id="{7AD41A8D-3078-4E7D-B5CF-D47DBF11B9F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14" name="شكل حر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شكل حر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شكل حر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شكل حر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شكل حر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شكل حر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شكل حر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شكل حر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شكل حر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شكل حر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شكل حر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شكل حر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شكل حر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شكل حر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شكل حر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عنصر نائب للنص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B57EA827-99D7-44CD-B29E-27975BDFB12F}" type="datetimeFigureOut">
              <a:rPr lang="en-US" smtClean="0"/>
              <a:t>12/18/2018</a:t>
            </a:fld>
            <a:endParaRPr lang="en-US"/>
          </a:p>
        </p:txBody>
      </p:sp>
      <p:sp>
        <p:nvSpPr>
          <p:cNvPr id="5" name="عنصر نائب للتذييل 4"/>
          <p:cNvSpPr>
            <a:spLocks noGrp="1"/>
          </p:cNvSpPr>
          <p:nvPr>
            <p:ph type="ftr" sz="quarter" idx="11"/>
          </p:nvPr>
        </p:nvSpPr>
        <p:spPr/>
        <p:txBody>
          <a:bodyPr/>
          <a:lstStyle>
            <a:extLst/>
          </a:lstStyle>
          <a:p>
            <a:endParaRPr lang="en-US"/>
          </a:p>
        </p:txBody>
      </p:sp>
      <p:sp>
        <p:nvSpPr>
          <p:cNvPr id="6" name="عنصر نائب لرقم الشريحة 5"/>
          <p:cNvSpPr>
            <a:spLocks noGrp="1"/>
          </p:cNvSpPr>
          <p:nvPr>
            <p:ph type="sldNum" sz="quarter" idx="12"/>
          </p:nvPr>
        </p:nvSpPr>
        <p:spPr/>
        <p:txBody>
          <a:bodyPr/>
          <a:lstStyle>
            <a:extLst/>
          </a:lstStyle>
          <a:p>
            <a:fld id="{7AD41A8D-3078-4E7D-B5CF-D47DBF11B9F5}" type="slidenum">
              <a:rPr lang="en-US" smtClean="0"/>
              <a:t>‹#›</a:t>
            </a:fld>
            <a:endParaRPr lang="en-US"/>
          </a:p>
        </p:txBody>
      </p:sp>
      <p:sp>
        <p:nvSpPr>
          <p:cNvPr id="7" name="مستطيل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ar-SA" smtClean="0"/>
              <a:t>انقر لتحرير نمط العنوان الرئيسي</a:t>
            </a:r>
            <a:endParaRPr kumimoji="0" lang="en-US"/>
          </a:p>
        </p:txBody>
      </p:sp>
      <p:sp>
        <p:nvSpPr>
          <p:cNvPr id="8" name="مستطيل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مستطيل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مستطيل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مستطيل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مستطيل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2064"/>
            <a:ext cx="8229600" cy="9144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B57EA827-99D7-44CD-B29E-27975BDFB12F}" type="datetimeFigureOut">
              <a:rPr lang="en-US" smtClean="0"/>
              <a:t>12/18/2018</a:t>
            </a:fld>
            <a:endParaRPr lang="en-US"/>
          </a:p>
        </p:txBody>
      </p:sp>
      <p:sp>
        <p:nvSpPr>
          <p:cNvPr id="6" name="عنصر نائب للتذييل 5"/>
          <p:cNvSpPr>
            <a:spLocks noGrp="1"/>
          </p:cNvSpPr>
          <p:nvPr>
            <p:ph type="ftr" sz="quarter" idx="11"/>
          </p:nvPr>
        </p:nvSpPr>
        <p:spPr/>
        <p:txBody>
          <a:bodyPr/>
          <a:lstStyle>
            <a:extLst/>
          </a:lstStyle>
          <a:p>
            <a:endParaRPr lang="en-US"/>
          </a:p>
        </p:txBody>
      </p:sp>
      <p:sp>
        <p:nvSpPr>
          <p:cNvPr id="7" name="عنصر نائب لرقم الشريحة 6"/>
          <p:cNvSpPr>
            <a:spLocks noGrp="1"/>
          </p:cNvSpPr>
          <p:nvPr>
            <p:ph type="sldNum" sz="quarter" idx="12"/>
          </p:nvPr>
        </p:nvSpPr>
        <p:spPr/>
        <p:txBody>
          <a:bodyPr/>
          <a:lstStyle>
            <a:extLst/>
          </a:lstStyle>
          <a:p>
            <a:fld id="{7AD41A8D-3078-4E7D-B5CF-D47DBF11B9F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5" name="مستطيل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504824" y="512064"/>
            <a:ext cx="7772400" cy="914400"/>
          </a:xfrm>
        </p:spPr>
        <p:txBody>
          <a:bodyPr anchor="t"/>
          <a:lstStyle>
            <a:lvl1pPr>
              <a:defRPr sz="400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B57EA827-99D7-44CD-B29E-27975BDFB12F}" type="datetimeFigureOut">
              <a:rPr lang="en-US" smtClean="0"/>
              <a:t>12/18/2018</a:t>
            </a:fld>
            <a:endParaRPr lang="en-US"/>
          </a:p>
        </p:txBody>
      </p:sp>
      <p:sp>
        <p:nvSpPr>
          <p:cNvPr id="8" name="عنصر نائب للتذييل 7"/>
          <p:cNvSpPr>
            <a:spLocks noGrp="1"/>
          </p:cNvSpPr>
          <p:nvPr>
            <p:ph type="ftr" sz="quarter" idx="11"/>
          </p:nvPr>
        </p:nvSpPr>
        <p:spPr/>
        <p:txBody>
          <a:bodyPr/>
          <a:lstStyle>
            <a:extLst/>
          </a:lstStyle>
          <a:p>
            <a:endParaRPr lang="en-US"/>
          </a:p>
        </p:txBody>
      </p:sp>
      <p:sp>
        <p:nvSpPr>
          <p:cNvPr id="9" name="عنصر نائب لرقم الشريحة 8"/>
          <p:cNvSpPr>
            <a:spLocks noGrp="1"/>
          </p:cNvSpPr>
          <p:nvPr>
            <p:ph type="sldNum" sz="quarter" idx="12"/>
          </p:nvPr>
        </p:nvSpPr>
        <p:spPr/>
        <p:txBody>
          <a:bodyPr/>
          <a:lstStyle>
            <a:extLst/>
          </a:lstStyle>
          <a:p>
            <a:fld id="{7AD41A8D-3078-4E7D-B5CF-D47DBF11B9F5}" type="slidenum">
              <a:rPr lang="en-US" smtClean="0"/>
              <a:t>‹#›</a:t>
            </a:fld>
            <a:endParaRPr lang="en-US"/>
          </a:p>
        </p:txBody>
      </p:sp>
      <p:sp>
        <p:nvSpPr>
          <p:cNvPr id="16" name="مستطيل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مستطيل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مستطيل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مستطيل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مستطيل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مستطيل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مستطيل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مستطيل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مستطيل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512064"/>
            <a:ext cx="7772400" cy="914400"/>
          </a:xfrm>
        </p:spPr>
        <p:txBody>
          <a:bodyPr/>
          <a:lstStyle>
            <a:lvl1pPr>
              <a:defRPr sz="4000" cap="none" baseline="0"/>
            </a:lvl1pPr>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B57EA827-99D7-44CD-B29E-27975BDFB12F}" type="datetimeFigureOut">
              <a:rPr lang="en-US" smtClean="0"/>
              <a:t>12/18/2018</a:t>
            </a:fld>
            <a:endParaRPr lang="en-US"/>
          </a:p>
        </p:txBody>
      </p:sp>
      <p:sp>
        <p:nvSpPr>
          <p:cNvPr id="4" name="عنصر نائب للتذييل 3"/>
          <p:cNvSpPr>
            <a:spLocks noGrp="1"/>
          </p:cNvSpPr>
          <p:nvPr>
            <p:ph type="ftr" sz="quarter" idx="11"/>
          </p:nvPr>
        </p:nvSpPr>
        <p:spPr/>
        <p:txBody>
          <a:bodyPr/>
          <a:lstStyle>
            <a:extLst/>
          </a:lstStyle>
          <a:p>
            <a:endParaRPr lang="en-US"/>
          </a:p>
        </p:txBody>
      </p:sp>
      <p:sp>
        <p:nvSpPr>
          <p:cNvPr id="5" name="عنصر نائب لرقم الشريحة 4"/>
          <p:cNvSpPr>
            <a:spLocks noGrp="1"/>
          </p:cNvSpPr>
          <p:nvPr>
            <p:ph type="sldNum" sz="quarter" idx="12"/>
          </p:nvPr>
        </p:nvSpPr>
        <p:spPr/>
        <p:txBody>
          <a:bodyPr/>
          <a:lstStyle>
            <a:extLst/>
          </a:lstStyle>
          <a:p>
            <a:fld id="{7AD41A8D-3078-4E7D-B5CF-D47DBF11B9F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extLst/>
          </a:lstStyle>
          <a:p>
            <a:fld id="{B57EA827-99D7-44CD-B29E-27975BDFB12F}" type="datetimeFigureOut">
              <a:rPr lang="en-US" smtClean="0"/>
              <a:t>12/18/2018</a:t>
            </a:fld>
            <a:endParaRPr lang="en-US"/>
          </a:p>
        </p:txBody>
      </p:sp>
      <p:sp>
        <p:nvSpPr>
          <p:cNvPr id="3" name="عنصر نائب للتذييل 2"/>
          <p:cNvSpPr>
            <a:spLocks noGrp="1"/>
          </p:cNvSpPr>
          <p:nvPr>
            <p:ph type="ftr" sz="quarter" idx="11"/>
          </p:nvPr>
        </p:nvSpPr>
        <p:spPr/>
        <p:txBody>
          <a:bodyPr/>
          <a:lstStyle>
            <a:extLst/>
          </a:lstStyle>
          <a:p>
            <a:endParaRPr lang="en-US"/>
          </a:p>
        </p:txBody>
      </p:sp>
      <p:sp>
        <p:nvSpPr>
          <p:cNvPr id="4" name="عنصر نائب لرقم الشريحة 3"/>
          <p:cNvSpPr>
            <a:spLocks noGrp="1"/>
          </p:cNvSpPr>
          <p:nvPr>
            <p:ph type="sldNum" sz="quarter" idx="12"/>
          </p:nvPr>
        </p:nvSpPr>
        <p:spPr/>
        <p:txBody>
          <a:bodyPr/>
          <a:lstStyle>
            <a:extLst/>
          </a:lstStyle>
          <a:p>
            <a:fld id="{7AD41A8D-3078-4E7D-B5CF-D47DBF11B9F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85800" y="273050"/>
            <a:ext cx="8229600" cy="1162050"/>
          </a:xfrm>
        </p:spPr>
        <p:txBody>
          <a:bodyPr anchor="ctr"/>
          <a:lstStyle>
            <a:lvl1pPr algn="l">
              <a:buNone/>
              <a:defRPr sz="3600" b="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B57EA827-99D7-44CD-B29E-27975BDFB12F}" type="datetimeFigureOut">
              <a:rPr lang="en-US" smtClean="0"/>
              <a:t>12/18/2018</a:t>
            </a:fld>
            <a:endParaRPr lang="en-US"/>
          </a:p>
        </p:txBody>
      </p:sp>
      <p:sp>
        <p:nvSpPr>
          <p:cNvPr id="6" name="عنصر نائب للتذييل 5"/>
          <p:cNvSpPr>
            <a:spLocks noGrp="1"/>
          </p:cNvSpPr>
          <p:nvPr>
            <p:ph type="ftr" sz="quarter" idx="11"/>
          </p:nvPr>
        </p:nvSpPr>
        <p:spPr/>
        <p:txBody>
          <a:bodyPr/>
          <a:lstStyle>
            <a:extLst/>
          </a:lstStyle>
          <a:p>
            <a:endParaRPr lang="en-US"/>
          </a:p>
        </p:txBody>
      </p:sp>
      <p:sp>
        <p:nvSpPr>
          <p:cNvPr id="7" name="عنصر نائب لرقم الشريحة 6"/>
          <p:cNvSpPr>
            <a:spLocks noGrp="1"/>
          </p:cNvSpPr>
          <p:nvPr>
            <p:ph type="sldNum" sz="quarter" idx="12"/>
          </p:nvPr>
        </p:nvSpPr>
        <p:spPr/>
        <p:txBody>
          <a:bodyPr/>
          <a:lstStyle>
            <a:extLst/>
          </a:lstStyle>
          <a:p>
            <a:fld id="{7AD41A8D-3078-4E7D-B5CF-D47DBF11B9F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8" name="مستطيل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رابط مستقيم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مجموعة 9"/>
          <p:cNvGrpSpPr/>
          <p:nvPr/>
        </p:nvGrpSpPr>
        <p:grpSpPr>
          <a:xfrm rot="5400000">
            <a:off x="8514581" y="1219200"/>
            <a:ext cx="132763" cy="128466"/>
            <a:chOff x="6668087" y="1297746"/>
            <a:chExt cx="161840" cy="156602"/>
          </a:xfrm>
        </p:grpSpPr>
        <p:cxnSp>
          <p:nvCxnSpPr>
            <p:cNvPr id="15" name="رابط مستقيم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رابط مستقيم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رابط مستقيم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عنوان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ar-SA" smtClean="0"/>
              <a:t>انقر فوق الأيقونة لإضافة صورة</a:t>
            </a:r>
            <a:endParaRPr kumimoji="0" lang="en-US"/>
          </a:p>
        </p:txBody>
      </p:sp>
      <p:sp>
        <p:nvSpPr>
          <p:cNvPr id="4" name="عنصر نائب للنص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grpSp>
        <p:nvGrpSpPr>
          <p:cNvPr id="14" name="مجموعة 13"/>
          <p:cNvGrpSpPr/>
          <p:nvPr/>
        </p:nvGrpSpPr>
        <p:grpSpPr>
          <a:xfrm rot="5400000">
            <a:off x="8666981" y="1371600"/>
            <a:ext cx="132763" cy="128466"/>
            <a:chOff x="6668087" y="1297746"/>
            <a:chExt cx="161840" cy="156602"/>
          </a:xfrm>
        </p:grpSpPr>
        <p:cxnSp>
          <p:nvCxnSpPr>
            <p:cNvPr id="11" name="رابط مستقيم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رابط مستقيم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رابط مستقيم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مجموعة 17"/>
          <p:cNvGrpSpPr/>
          <p:nvPr/>
        </p:nvGrpSpPr>
        <p:grpSpPr>
          <a:xfrm rot="5400000">
            <a:off x="8320088" y="1474763"/>
            <a:ext cx="132763" cy="128466"/>
            <a:chOff x="6668087" y="1297746"/>
            <a:chExt cx="161840" cy="156602"/>
          </a:xfrm>
        </p:grpSpPr>
        <p:cxnSp>
          <p:nvCxnSpPr>
            <p:cNvPr id="19" name="رابط مستقيم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رابط مستقيم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رابط مستقيم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عنصر نائب للتاريخ 4"/>
          <p:cNvSpPr>
            <a:spLocks noGrp="1"/>
          </p:cNvSpPr>
          <p:nvPr>
            <p:ph type="dt" sz="half" idx="10"/>
          </p:nvPr>
        </p:nvSpPr>
        <p:spPr>
          <a:xfrm>
            <a:off x="6477000" y="55499"/>
            <a:ext cx="2133600" cy="365125"/>
          </a:xfrm>
        </p:spPr>
        <p:txBody>
          <a:bodyPr/>
          <a:lstStyle>
            <a:extLst/>
          </a:lstStyle>
          <a:p>
            <a:fld id="{B57EA827-99D7-44CD-B29E-27975BDFB12F}" type="datetimeFigureOut">
              <a:rPr lang="en-US" smtClean="0"/>
              <a:t>12/18/2018</a:t>
            </a:fld>
            <a:endParaRPr lang="en-US"/>
          </a:p>
        </p:txBody>
      </p:sp>
      <p:sp>
        <p:nvSpPr>
          <p:cNvPr id="6" name="عنصر نائب للتذييل 5"/>
          <p:cNvSpPr>
            <a:spLocks noGrp="1"/>
          </p:cNvSpPr>
          <p:nvPr>
            <p:ph type="ftr" sz="quarter" idx="11"/>
          </p:nvPr>
        </p:nvSpPr>
        <p:spPr>
          <a:xfrm>
            <a:off x="914400" y="55499"/>
            <a:ext cx="5562600" cy="365125"/>
          </a:xfrm>
        </p:spPr>
        <p:txBody>
          <a:bodyPr/>
          <a:lstStyle>
            <a:extLst/>
          </a:lstStyle>
          <a:p>
            <a:endParaRPr lang="en-US"/>
          </a:p>
        </p:txBody>
      </p:sp>
      <p:sp>
        <p:nvSpPr>
          <p:cNvPr id="7" name="عنصر نائب لرقم الشريحة 6"/>
          <p:cNvSpPr>
            <a:spLocks noGrp="1"/>
          </p:cNvSpPr>
          <p:nvPr>
            <p:ph type="sldNum" sz="quarter" idx="12"/>
          </p:nvPr>
        </p:nvSpPr>
        <p:spPr>
          <a:xfrm>
            <a:off x="8610600" y="55499"/>
            <a:ext cx="457200" cy="365125"/>
          </a:xfrm>
        </p:spPr>
        <p:txBody>
          <a:bodyPr/>
          <a:lstStyle>
            <a:extLst/>
          </a:lstStyle>
          <a:p>
            <a:fld id="{7AD41A8D-3078-4E7D-B5CF-D47DBF11B9F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مستطيل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مستطيل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مستطيل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ستطيل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مستطيل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مستطيل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مستطيل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مستطيل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مستطيل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عنصر نائب للعنوان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B57EA827-99D7-44CD-B29E-27975BDFB12F}" type="datetimeFigureOut">
              <a:rPr lang="en-US" smtClean="0"/>
              <a:t>12/18/2018</a:t>
            </a:fld>
            <a:endParaRPr lang="en-US"/>
          </a:p>
        </p:txBody>
      </p:sp>
      <p:sp>
        <p:nvSpPr>
          <p:cNvPr id="3" name="عنصر نائب للتذييل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n-US"/>
          </a:p>
        </p:txBody>
      </p:sp>
      <p:sp>
        <p:nvSpPr>
          <p:cNvPr id="23" name="عنصر نائب لرقم الشريحة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7AD41A8D-3078-4E7D-B5CF-D47DBF11B9F5}"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572491" y="-27709"/>
            <a:ext cx="6629400" cy="7017306"/>
          </a:xfrm>
          <a:prstGeom prst="rect">
            <a:avLst/>
          </a:prstGeom>
        </p:spPr>
        <p:txBody>
          <a:bodyPr wrap="square">
            <a:spAutoFit/>
          </a:bodyPr>
          <a:lstStyle/>
          <a:p>
            <a:pPr rtl="1"/>
            <a:r>
              <a:rPr lang="ar-SA" b="1" u="sng" dirty="0"/>
              <a:t>الترتيب </a:t>
            </a:r>
            <a:r>
              <a:rPr lang="en-US" b="1" u="sng" dirty="0"/>
              <a:t>sorting </a:t>
            </a:r>
            <a:endParaRPr lang="en-US" dirty="0"/>
          </a:p>
          <a:p>
            <a:pPr rtl="1"/>
            <a:r>
              <a:rPr lang="ar-SA" dirty="0"/>
              <a:t>هي عملية ترتيب مجموعة من العناصر البيانية وفق قيمة حقل (او حقول) يسمى المفتاح (</a:t>
            </a:r>
            <a:r>
              <a:rPr lang="en-US" dirty="0"/>
              <a:t>key</a:t>
            </a:r>
            <a:r>
              <a:rPr lang="ar-IQ" dirty="0"/>
              <a:t>)بصورة تصاعدية </a:t>
            </a:r>
            <a:r>
              <a:rPr lang="en-US" dirty="0"/>
              <a:t>ascending)</a:t>
            </a:r>
            <a:r>
              <a:rPr lang="ar-IQ" dirty="0"/>
              <a:t>) أو بصورة تنازلية (</a:t>
            </a:r>
            <a:r>
              <a:rPr lang="en-US" dirty="0"/>
              <a:t>descending</a:t>
            </a:r>
            <a:r>
              <a:rPr lang="ar-SA" dirty="0"/>
              <a:t>)</a:t>
            </a:r>
            <a:endParaRPr lang="en-US" dirty="0"/>
          </a:p>
          <a:p>
            <a:pPr rtl="1"/>
            <a:r>
              <a:rPr lang="ar-SA" b="1" u="sng" dirty="0"/>
              <a:t>الغرض من الترتيب</a:t>
            </a:r>
            <a:r>
              <a:rPr lang="ar-SA" b="1" dirty="0"/>
              <a:t>:</a:t>
            </a:r>
            <a:endParaRPr lang="en-US" dirty="0"/>
          </a:p>
          <a:p>
            <a:pPr rtl="1"/>
            <a:r>
              <a:rPr lang="ar-SA" dirty="0"/>
              <a:t>تتعدد اغراض عملية الترتيب و أهمها :</a:t>
            </a:r>
            <a:endParaRPr lang="en-US" dirty="0"/>
          </a:p>
          <a:p>
            <a:pPr lvl="0" rtl="1"/>
            <a:r>
              <a:rPr lang="ar-SA" dirty="0"/>
              <a:t>لزيادة كفاءة خوارزمية البحث عن عنصر </a:t>
            </a:r>
            <a:endParaRPr lang="en-US" dirty="0"/>
          </a:p>
          <a:p>
            <a:pPr lvl="0" rtl="1"/>
            <a:r>
              <a:rPr lang="ar-SA" dirty="0"/>
              <a:t>لتبسيط معالجة الملفات</a:t>
            </a:r>
            <a:endParaRPr lang="en-US" dirty="0"/>
          </a:p>
          <a:p>
            <a:pPr lvl="0" rtl="1"/>
            <a:r>
              <a:rPr lang="ar-SA" dirty="0"/>
              <a:t>لحل مشكلة تشابه القيود</a:t>
            </a:r>
            <a:endParaRPr lang="en-US" dirty="0"/>
          </a:p>
          <a:p>
            <a:pPr rtl="1"/>
            <a:r>
              <a:rPr lang="ar-SA" b="1" u="sng" dirty="0"/>
              <a:t>خطوات عملية الترتيب:-</a:t>
            </a:r>
            <a:endParaRPr lang="en-US" dirty="0"/>
          </a:p>
          <a:p>
            <a:pPr rtl="1"/>
            <a:r>
              <a:rPr lang="ar-IQ" dirty="0"/>
              <a:t>تتخلص خطواِت خوارزميات الترتيب بكافة أنواعها بالمراحل التالية:</a:t>
            </a:r>
            <a:endParaRPr lang="en-US" dirty="0"/>
          </a:p>
          <a:p>
            <a:pPr lvl="0" rtl="1"/>
            <a:r>
              <a:rPr lang="ar-SA" dirty="0"/>
              <a:t>قراءة حقل المفتاح</a:t>
            </a:r>
            <a:endParaRPr lang="en-US" dirty="0"/>
          </a:p>
          <a:p>
            <a:pPr lvl="0" rtl="1"/>
            <a:r>
              <a:rPr lang="ar-SA" dirty="0"/>
              <a:t>الاستدلال (استنتاج)موقع العنصر في الترتيب الجديد</a:t>
            </a:r>
            <a:endParaRPr lang="en-US" dirty="0"/>
          </a:p>
          <a:p>
            <a:pPr lvl="0" rtl="1"/>
            <a:r>
              <a:rPr lang="ar-SA" dirty="0"/>
              <a:t>نقل العنصر البياني إلى  موقعه الجديد</a:t>
            </a:r>
            <a:endParaRPr lang="en-US" dirty="0"/>
          </a:p>
          <a:p>
            <a:pPr rtl="1"/>
            <a:r>
              <a:rPr lang="ar-SA" dirty="0"/>
              <a:t> </a:t>
            </a:r>
            <a:endParaRPr lang="en-US" dirty="0"/>
          </a:p>
          <a:p>
            <a:pPr rtl="1"/>
            <a:r>
              <a:rPr lang="ar-SA" b="1" u="sng" dirty="0"/>
              <a:t>أنوع خوارزميات الترتيب :-</a:t>
            </a:r>
            <a:endParaRPr lang="en-US" dirty="0"/>
          </a:p>
          <a:p>
            <a:pPr rtl="1"/>
            <a:r>
              <a:rPr lang="ar-IQ" b="1" dirty="0"/>
              <a:t>1</a:t>
            </a:r>
            <a:r>
              <a:rPr lang="ar-SA" b="1" dirty="0"/>
              <a:t>-</a:t>
            </a:r>
            <a:r>
              <a:rPr lang="ar-SA" b="1" u="sng" dirty="0"/>
              <a:t>الترتيب الداخلي</a:t>
            </a:r>
            <a:r>
              <a:rPr lang="en-US" b="1" u="sng" dirty="0"/>
              <a:t>internal sort</a:t>
            </a:r>
            <a:r>
              <a:rPr lang="en-US" b="1" dirty="0"/>
              <a:t> </a:t>
            </a:r>
            <a:r>
              <a:rPr lang="ar-SA" b="1" dirty="0"/>
              <a:t>:-</a:t>
            </a:r>
            <a:endParaRPr lang="en-US" dirty="0"/>
          </a:p>
          <a:p>
            <a:pPr rtl="1"/>
            <a:r>
              <a:rPr lang="ar-SA" dirty="0"/>
              <a:t>وهو الترتيب الذي يحدث في الذاكرة الرئيسية للحاسوب </a:t>
            </a:r>
            <a:r>
              <a:rPr lang="en-US" dirty="0"/>
              <a:t>main memory </a:t>
            </a:r>
            <a:r>
              <a:rPr lang="ar-SA" dirty="0"/>
              <a:t>عندما يكون حجم البيانات مناسباً(ليس كبيراً) للخزن في الذاكرة ومن أهم أنواعه: </a:t>
            </a:r>
            <a:endParaRPr lang="en-US" dirty="0"/>
          </a:p>
          <a:p>
            <a:pPr lvl="0" rtl="1"/>
            <a:r>
              <a:rPr lang="ar-SA" dirty="0"/>
              <a:t>الترتيب بالاختبار      </a:t>
            </a:r>
            <a:r>
              <a:rPr lang="en-US" dirty="0"/>
              <a:t>selection sort</a:t>
            </a:r>
          </a:p>
          <a:p>
            <a:pPr lvl="0" rtl="1"/>
            <a:r>
              <a:rPr lang="ar-SA" dirty="0"/>
              <a:t>ترتيب الفقاعة        </a:t>
            </a:r>
            <a:r>
              <a:rPr lang="en-US" dirty="0"/>
              <a:t>sort(exchange)</a:t>
            </a:r>
          </a:p>
          <a:p>
            <a:pPr lvl="0" rtl="1"/>
            <a:r>
              <a:rPr lang="ar-IQ" dirty="0"/>
              <a:t>ترتيب الإضافة     </a:t>
            </a:r>
            <a:r>
              <a:rPr lang="en-US" dirty="0"/>
              <a:t>insertion sort </a:t>
            </a:r>
          </a:p>
          <a:p>
            <a:pPr lvl="0" rtl="1"/>
            <a:r>
              <a:rPr lang="ar-IQ" dirty="0"/>
              <a:t>الترتيب السريع       </a:t>
            </a:r>
            <a:r>
              <a:rPr lang="en-US" dirty="0"/>
              <a:t>quick sort</a:t>
            </a:r>
          </a:p>
          <a:p>
            <a:pPr lvl="0" rtl="1"/>
            <a:r>
              <a:rPr lang="ar-IQ" dirty="0"/>
              <a:t>ترتيب الأساس          </a:t>
            </a:r>
            <a:r>
              <a:rPr lang="en-US" dirty="0"/>
              <a:t>radix sort</a:t>
            </a:r>
          </a:p>
          <a:p>
            <a:pPr lvl="0" rtl="1"/>
            <a:r>
              <a:rPr lang="ar-SA" dirty="0"/>
              <a:t>الترتيب الكومي        </a:t>
            </a:r>
            <a:r>
              <a:rPr lang="en-US" dirty="0"/>
              <a:t>heap sort</a:t>
            </a:r>
          </a:p>
          <a:p>
            <a:pPr lvl="0" rtl="1"/>
            <a:r>
              <a:rPr lang="ar-SA" dirty="0"/>
              <a:t>ترتيب شيل            </a:t>
            </a:r>
            <a:r>
              <a:rPr lang="en-US" dirty="0"/>
              <a:t>shell sort</a:t>
            </a:r>
          </a:p>
        </p:txBody>
      </p:sp>
    </p:spTree>
    <p:extLst>
      <p:ext uri="{BB962C8B-B14F-4D97-AF65-F5344CB8AC3E}">
        <p14:creationId xmlns:p14="http://schemas.microsoft.com/office/powerpoint/2010/main" val="1050491066"/>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447800" y="751344"/>
            <a:ext cx="5410200" cy="4524315"/>
          </a:xfrm>
          <a:prstGeom prst="rect">
            <a:avLst/>
          </a:prstGeom>
        </p:spPr>
        <p:txBody>
          <a:bodyPr wrap="square">
            <a:spAutoFit/>
          </a:bodyPr>
          <a:lstStyle/>
          <a:p>
            <a:pPr rtl="1"/>
            <a:r>
              <a:rPr lang="ar-SA" b="1" u="sng" dirty="0"/>
              <a:t>- الترتيب الخارجي      </a:t>
            </a:r>
            <a:r>
              <a:rPr lang="en-US" b="1" u="sng" dirty="0"/>
              <a:t>external sort</a:t>
            </a:r>
            <a:r>
              <a:rPr lang="ar-IQ" b="1" u="sng" dirty="0"/>
              <a:t>:</a:t>
            </a:r>
            <a:endParaRPr lang="en-US" dirty="0"/>
          </a:p>
          <a:p>
            <a:pPr rtl="1"/>
            <a:r>
              <a:rPr lang="ar-SA" dirty="0"/>
              <a:t>وهو ترتيب البيانات المخزونة في أوساط الخزن الثانوية على شكل ملفات عندما يكون حجم البيانات كبير جداً بحيث يتعذر استيعابها كلها في الذاكرة في وقت واحد إثناء عملية الترتيب ومن أهم أنواعه:</a:t>
            </a:r>
            <a:endParaRPr lang="en-US" dirty="0"/>
          </a:p>
          <a:p>
            <a:pPr rtl="1"/>
            <a:r>
              <a:rPr lang="ar-SA" dirty="0"/>
              <a:t> </a:t>
            </a:r>
            <a:endParaRPr lang="en-US" dirty="0"/>
          </a:p>
          <a:p>
            <a:pPr lvl="0" rtl="1"/>
            <a:r>
              <a:rPr lang="ar-SA" dirty="0"/>
              <a:t>الترتيب بالدمج ذي المسارين    </a:t>
            </a:r>
            <a:r>
              <a:rPr lang="en-US" dirty="0"/>
              <a:t>two-way-merge sort </a:t>
            </a:r>
          </a:p>
          <a:p>
            <a:pPr lvl="0" rtl="1"/>
            <a:r>
              <a:rPr lang="ar-SA" dirty="0"/>
              <a:t>الترتيب بالدمج متعدد المسارات</a:t>
            </a:r>
            <a:r>
              <a:rPr lang="en-US" dirty="0"/>
              <a:t>        k-way-merge sort     </a:t>
            </a:r>
          </a:p>
          <a:p>
            <a:pPr lvl="0" rtl="1"/>
            <a:r>
              <a:rPr lang="ar-SA" dirty="0"/>
              <a:t>الترتيب بالدمج المتوازن ذي المسارين</a:t>
            </a:r>
            <a:r>
              <a:rPr lang="en-US" dirty="0"/>
              <a:t> balanced two-way-merge           </a:t>
            </a:r>
          </a:p>
          <a:p>
            <a:pPr lvl="0" rtl="1"/>
            <a:r>
              <a:rPr lang="ar-SA" dirty="0"/>
              <a:t>الترتيب بالدمج متعدد الأطوار</a:t>
            </a:r>
            <a:r>
              <a:rPr lang="en-US" dirty="0"/>
              <a:t>       poly phase two-way-merge</a:t>
            </a:r>
          </a:p>
          <a:p>
            <a:pPr rtl="1"/>
            <a:r>
              <a:rPr lang="ar-SA" b="1" u="sng" dirty="0"/>
              <a:t>العوامل الرئيسية المحددة لاختيار خوارزمية الترتيب:</a:t>
            </a:r>
            <a:endParaRPr lang="en-US" dirty="0"/>
          </a:p>
          <a:p>
            <a:pPr rtl="1"/>
            <a:r>
              <a:rPr lang="ar-SA" dirty="0"/>
              <a:t>أن اختيار إي من خوارزميات الترتيب يجب أن يكون في ضوء عدد من العوامل من أهمها:</a:t>
            </a:r>
            <a:endParaRPr lang="en-US" dirty="0"/>
          </a:p>
          <a:p>
            <a:pPr lvl="0" rtl="1"/>
            <a:r>
              <a:rPr lang="ar-SA" dirty="0"/>
              <a:t>حجم البيانات المخزونة </a:t>
            </a:r>
            <a:endParaRPr lang="en-US" dirty="0"/>
          </a:p>
          <a:p>
            <a:pPr lvl="0" rtl="1"/>
            <a:r>
              <a:rPr lang="ar-SA" dirty="0"/>
              <a:t>نوع الخزن(الذاكرة الرئيسية , قرص , شريط)</a:t>
            </a:r>
            <a:endParaRPr lang="en-US" dirty="0"/>
          </a:p>
          <a:p>
            <a:pPr lvl="0" rtl="1"/>
            <a:r>
              <a:rPr lang="ar-SA" dirty="0"/>
              <a:t>درجة ترتيب البيانات(غير مرتبة , شبه مرتبة)</a:t>
            </a:r>
            <a:endParaRPr lang="en-US" dirty="0"/>
          </a:p>
        </p:txBody>
      </p:sp>
    </p:spTree>
    <p:extLst>
      <p:ext uri="{BB962C8B-B14F-4D97-AF65-F5344CB8AC3E}">
        <p14:creationId xmlns:p14="http://schemas.microsoft.com/office/powerpoint/2010/main" val="18838835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143000" y="1305342"/>
            <a:ext cx="5715000" cy="3970318"/>
          </a:xfrm>
          <a:prstGeom prst="rect">
            <a:avLst/>
          </a:prstGeom>
        </p:spPr>
        <p:txBody>
          <a:bodyPr wrap="square">
            <a:spAutoFit/>
          </a:bodyPr>
          <a:lstStyle/>
          <a:p>
            <a:pPr rtl="1"/>
            <a:r>
              <a:rPr lang="ar-SA" b="1" u="sng" dirty="0"/>
              <a:t>ترتيب الفقاعة      </a:t>
            </a:r>
            <a:r>
              <a:rPr lang="en-US" b="1" u="sng" dirty="0"/>
              <a:t>bubble sort</a:t>
            </a:r>
            <a:r>
              <a:rPr lang="ar-IQ" b="1" u="sng" dirty="0"/>
              <a:t>:</a:t>
            </a:r>
            <a:endParaRPr lang="en-US" dirty="0"/>
          </a:p>
          <a:p>
            <a:pPr rtl="1"/>
            <a:r>
              <a:rPr lang="ar-SA" dirty="0"/>
              <a:t>أن فكرة هذه الطريقة تتضمن اختيار اصغر القيم ووضعها في القائمة (أي أن القيمة الصغيرة تطفو على السطح)</a:t>
            </a:r>
            <a:endParaRPr lang="en-US" dirty="0"/>
          </a:p>
          <a:p>
            <a:pPr rtl="1"/>
            <a:r>
              <a:rPr lang="ar-SA" dirty="0"/>
              <a:t>وفيما يأتي خطوات الخوارزمية:</a:t>
            </a:r>
            <a:endParaRPr lang="en-US" dirty="0"/>
          </a:p>
          <a:p>
            <a:pPr lvl="0" rtl="1"/>
            <a:r>
              <a:rPr lang="ar-SA" dirty="0"/>
              <a:t>في المرحلة الأولى   </a:t>
            </a:r>
            <a:r>
              <a:rPr lang="en-US" dirty="0"/>
              <a:t>first pass</a:t>
            </a:r>
            <a:r>
              <a:rPr lang="ar-IQ" dirty="0"/>
              <a:t> :</a:t>
            </a:r>
            <a:endParaRPr lang="en-US" dirty="0"/>
          </a:p>
          <a:p>
            <a:pPr rtl="1"/>
            <a:r>
              <a:rPr lang="ar-SA" dirty="0"/>
              <a:t>العنصرين في الموقعين (</a:t>
            </a:r>
            <a:r>
              <a:rPr lang="en-US" dirty="0"/>
              <a:t>(n</a:t>
            </a:r>
            <a:r>
              <a:rPr lang="ar-IQ" dirty="0"/>
              <a:t> ,(</a:t>
            </a:r>
            <a:r>
              <a:rPr lang="en-US" dirty="0"/>
              <a:t>n-1</a:t>
            </a:r>
            <a:r>
              <a:rPr lang="ar-IQ" dirty="0"/>
              <a:t>) ونبادل موقعهما ليكون الأصغر قبل الأخر ،ونستمر إلى أعلى القائمة لحين الوصول إلى مقارنة العنصر في الموقع الثاني مع العنصر في الموقع الأول</a:t>
            </a:r>
            <a:endParaRPr lang="en-US" dirty="0"/>
          </a:p>
          <a:p>
            <a:pPr lvl="0" rtl="1"/>
            <a:r>
              <a:rPr lang="ar-IQ" dirty="0"/>
              <a:t>في المرحلة الثانية(</a:t>
            </a:r>
            <a:r>
              <a:rPr lang="en-US" dirty="0"/>
              <a:t>second pass</a:t>
            </a:r>
            <a:r>
              <a:rPr lang="ar-IQ" dirty="0"/>
              <a:t>)</a:t>
            </a:r>
            <a:r>
              <a:rPr lang="ar-SA" dirty="0"/>
              <a:t> :</a:t>
            </a:r>
            <a:endParaRPr lang="en-US" dirty="0"/>
          </a:p>
          <a:p>
            <a:pPr rtl="1"/>
            <a:r>
              <a:rPr lang="ar-SA" dirty="0"/>
              <a:t>نقارن بنفس الطريقة السابقة ولكن من العنصر في الموقع (</a:t>
            </a:r>
            <a:r>
              <a:rPr lang="en-US" dirty="0"/>
              <a:t>n</a:t>
            </a:r>
            <a:r>
              <a:rPr lang="ar-SA" dirty="0"/>
              <a:t>)</a:t>
            </a:r>
            <a:r>
              <a:rPr lang="en-US" dirty="0"/>
              <a:t>  </a:t>
            </a:r>
            <a:r>
              <a:rPr lang="ar-IQ" dirty="0"/>
              <a:t> إلى العنصر في الموقع الثاني ( لان الموقع الأول اختير فيه العنصر الأقل قيمة في الخطوة السابقة - 1).</a:t>
            </a:r>
            <a:endParaRPr lang="en-US" dirty="0"/>
          </a:p>
          <a:p>
            <a:pPr lvl="0" rtl="1"/>
            <a:r>
              <a:rPr lang="ar-IQ" dirty="0"/>
              <a:t>نكرر الخطوات أعلاه لـ(</a:t>
            </a:r>
            <a:r>
              <a:rPr lang="en-US" dirty="0"/>
              <a:t>n-1</a:t>
            </a:r>
            <a:r>
              <a:rPr lang="ar-IQ" dirty="0"/>
              <a:t>)</a:t>
            </a:r>
            <a:r>
              <a:rPr lang="ar-SA" dirty="0"/>
              <a:t> من المراحل</a:t>
            </a:r>
            <a:r>
              <a:rPr lang="ar-IQ" dirty="0"/>
              <a:t> .</a:t>
            </a:r>
            <a:endParaRPr lang="en-US" dirty="0"/>
          </a:p>
          <a:p>
            <a:pPr rtl="1"/>
            <a:r>
              <a:rPr lang="ar-SA" b="1" dirty="0"/>
              <a:t>مثال</a:t>
            </a:r>
            <a:r>
              <a:rPr lang="ar-SA" dirty="0"/>
              <a:t>: لنقوم بترتيب القائمة تصاعديا 2,7,9,3,8</a:t>
            </a:r>
            <a:endParaRPr lang="en-US" dirty="0"/>
          </a:p>
        </p:txBody>
      </p:sp>
    </p:spTree>
    <p:extLst>
      <p:ext uri="{BB962C8B-B14F-4D97-AF65-F5344CB8AC3E}">
        <p14:creationId xmlns:p14="http://schemas.microsoft.com/office/powerpoint/2010/main" val="6410104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جدول 1"/>
          <p:cNvGraphicFramePr>
            <a:graphicFrameLocks noGrp="1"/>
          </p:cNvGraphicFramePr>
          <p:nvPr/>
        </p:nvGraphicFramePr>
        <p:xfrm>
          <a:off x="1760220" y="2514441"/>
          <a:ext cx="5623560" cy="2500950"/>
        </p:xfrm>
        <a:graphic>
          <a:graphicData uri="http://schemas.openxmlformats.org/drawingml/2006/table">
            <a:tbl>
              <a:tblPr rtl="1" firstRow="1" firstCol="1" lastRow="1" lastCol="1" bandRow="1" bandCol="1">
                <a:tableStyleId>{5C22544A-7EE6-4342-B048-85BDC9FD1C3A}</a:tableStyleId>
              </a:tblPr>
              <a:tblGrid>
                <a:gridCol w="993140"/>
                <a:gridCol w="1361440"/>
                <a:gridCol w="1143000"/>
                <a:gridCol w="1143000"/>
                <a:gridCol w="982980"/>
              </a:tblGrid>
              <a:tr h="0">
                <a:tc>
                  <a:txBody>
                    <a:bodyPr/>
                    <a:lstStyle/>
                    <a:p>
                      <a:pPr algn="just" rtl="1">
                        <a:lnSpc>
                          <a:spcPct val="150000"/>
                        </a:lnSpc>
                        <a:spcAft>
                          <a:spcPts val="0"/>
                        </a:spcAft>
                      </a:pPr>
                      <a:r>
                        <a:rPr lang="ar-IQ" sz="1400">
                          <a:effectLst/>
                        </a:rPr>
                        <a:t>القائمة الأصلية</a:t>
                      </a:r>
                      <a:endParaRPr lang="en-US" sz="1200">
                        <a:effectLst/>
                        <a:latin typeface="Times New Roman"/>
                        <a:ea typeface="Times New Roman"/>
                      </a:endParaRPr>
                    </a:p>
                  </a:txBody>
                  <a:tcPr marL="68580" marR="68580" marT="0" marB="0"/>
                </a:tc>
                <a:tc>
                  <a:txBody>
                    <a:bodyPr/>
                    <a:lstStyle/>
                    <a:p>
                      <a:pPr algn="just" rtl="1">
                        <a:lnSpc>
                          <a:spcPct val="150000"/>
                        </a:lnSpc>
                        <a:spcAft>
                          <a:spcPts val="0"/>
                        </a:spcAft>
                      </a:pPr>
                      <a:r>
                        <a:rPr lang="ar-IQ" sz="1400">
                          <a:effectLst/>
                        </a:rPr>
                        <a:t>المرحلة الأولى</a:t>
                      </a:r>
                      <a:endParaRPr lang="en-US" sz="1200">
                        <a:effectLst/>
                        <a:latin typeface="Times New Roman"/>
                        <a:ea typeface="Times New Roman"/>
                      </a:endParaRPr>
                    </a:p>
                  </a:txBody>
                  <a:tcPr marL="68580" marR="68580" marT="0" marB="0"/>
                </a:tc>
                <a:tc>
                  <a:txBody>
                    <a:bodyPr/>
                    <a:lstStyle/>
                    <a:p>
                      <a:pPr algn="just" rtl="1">
                        <a:lnSpc>
                          <a:spcPct val="150000"/>
                        </a:lnSpc>
                        <a:spcAft>
                          <a:spcPts val="0"/>
                        </a:spcAft>
                      </a:pPr>
                      <a:r>
                        <a:rPr lang="ar-IQ" sz="1400">
                          <a:effectLst/>
                        </a:rPr>
                        <a:t>المرحلة الثانية</a:t>
                      </a:r>
                      <a:endParaRPr lang="en-US" sz="1200">
                        <a:effectLst/>
                        <a:latin typeface="Times New Roman"/>
                        <a:ea typeface="Times New Roman"/>
                      </a:endParaRPr>
                    </a:p>
                  </a:txBody>
                  <a:tcPr marL="68580" marR="68580" marT="0" marB="0"/>
                </a:tc>
                <a:tc>
                  <a:txBody>
                    <a:bodyPr/>
                    <a:lstStyle/>
                    <a:p>
                      <a:pPr algn="just" rtl="1">
                        <a:lnSpc>
                          <a:spcPct val="150000"/>
                        </a:lnSpc>
                        <a:spcAft>
                          <a:spcPts val="0"/>
                        </a:spcAft>
                      </a:pPr>
                      <a:r>
                        <a:rPr lang="ar-IQ" sz="1400">
                          <a:effectLst/>
                        </a:rPr>
                        <a:t>المرحلة الثالثة</a:t>
                      </a:r>
                      <a:endParaRPr lang="en-US" sz="1200">
                        <a:effectLst/>
                        <a:latin typeface="Times New Roman"/>
                        <a:ea typeface="Times New Roman"/>
                      </a:endParaRPr>
                    </a:p>
                  </a:txBody>
                  <a:tcPr marL="68580" marR="68580" marT="0" marB="0"/>
                </a:tc>
                <a:tc>
                  <a:txBody>
                    <a:bodyPr/>
                    <a:lstStyle/>
                    <a:p>
                      <a:pPr algn="just" rtl="1">
                        <a:lnSpc>
                          <a:spcPct val="150000"/>
                        </a:lnSpc>
                        <a:spcAft>
                          <a:spcPts val="0"/>
                        </a:spcAft>
                      </a:pPr>
                      <a:r>
                        <a:rPr lang="ar-IQ" sz="1400">
                          <a:effectLst/>
                        </a:rPr>
                        <a:t>المرحلة الرابعة</a:t>
                      </a:r>
                      <a:endParaRPr lang="en-US" sz="1200">
                        <a:effectLst/>
                        <a:latin typeface="Times New Roman"/>
                        <a:ea typeface="Times New Roman"/>
                      </a:endParaRPr>
                    </a:p>
                  </a:txBody>
                  <a:tcPr marL="68580" marR="68580" marT="0" marB="0"/>
                </a:tc>
              </a:tr>
              <a:tr h="0">
                <a:tc>
                  <a:txBody>
                    <a:bodyPr/>
                    <a:lstStyle/>
                    <a:p>
                      <a:pPr algn="just" rtl="1">
                        <a:lnSpc>
                          <a:spcPct val="150000"/>
                        </a:lnSpc>
                        <a:spcAft>
                          <a:spcPts val="0"/>
                        </a:spcAft>
                      </a:pPr>
                      <a:r>
                        <a:rPr lang="ar-IQ" sz="1400">
                          <a:effectLst/>
                        </a:rPr>
                        <a:t> </a:t>
                      </a:r>
                      <a:endParaRPr lang="en-US" sz="1200">
                        <a:effectLst/>
                        <a:latin typeface="Times New Roman"/>
                        <a:ea typeface="Times New Roman"/>
                      </a:endParaRPr>
                    </a:p>
                  </a:txBody>
                  <a:tcPr marL="68580" marR="68580" marT="0" marB="0"/>
                </a:tc>
                <a:tc>
                  <a:txBody>
                    <a:bodyPr/>
                    <a:lstStyle/>
                    <a:p>
                      <a:pPr algn="just" rtl="1">
                        <a:lnSpc>
                          <a:spcPct val="150000"/>
                        </a:lnSpc>
                        <a:spcAft>
                          <a:spcPts val="0"/>
                        </a:spcAft>
                      </a:pPr>
                      <a:r>
                        <a:rPr lang="ar-IQ" sz="1400" u="sng">
                          <a:effectLst/>
                        </a:rPr>
                        <a:t>1</a:t>
                      </a:r>
                      <a:r>
                        <a:rPr lang="ar-IQ" sz="1400">
                          <a:effectLst/>
                        </a:rPr>
                        <a:t> </a:t>
                      </a:r>
                      <a:r>
                        <a:rPr lang="ar-IQ" sz="1400" u="sng">
                          <a:effectLst/>
                        </a:rPr>
                        <a:t>2</a:t>
                      </a:r>
                      <a:r>
                        <a:rPr lang="ar-IQ" sz="1400">
                          <a:effectLst/>
                        </a:rPr>
                        <a:t> </a:t>
                      </a:r>
                      <a:r>
                        <a:rPr lang="ar-IQ" sz="1400" u="sng">
                          <a:effectLst/>
                        </a:rPr>
                        <a:t>3</a:t>
                      </a:r>
                      <a:r>
                        <a:rPr lang="ar-IQ" sz="1400">
                          <a:effectLst/>
                        </a:rPr>
                        <a:t> </a:t>
                      </a:r>
                      <a:r>
                        <a:rPr lang="ar-IQ" sz="1400" u="sng">
                          <a:effectLst/>
                        </a:rPr>
                        <a:t>4</a:t>
                      </a:r>
                      <a:endParaRPr lang="en-US" sz="1200">
                        <a:effectLst/>
                        <a:latin typeface="Times New Roman"/>
                        <a:ea typeface="Times New Roman"/>
                      </a:endParaRPr>
                    </a:p>
                  </a:txBody>
                  <a:tcPr marL="68580" marR="68580" marT="0" marB="0"/>
                </a:tc>
                <a:tc>
                  <a:txBody>
                    <a:bodyPr/>
                    <a:lstStyle/>
                    <a:p>
                      <a:pPr algn="just" rtl="1">
                        <a:lnSpc>
                          <a:spcPct val="150000"/>
                        </a:lnSpc>
                        <a:spcAft>
                          <a:spcPts val="0"/>
                        </a:spcAft>
                      </a:pPr>
                      <a:r>
                        <a:rPr lang="ar-IQ" sz="1400" u="sng">
                          <a:effectLst/>
                        </a:rPr>
                        <a:t>1</a:t>
                      </a:r>
                      <a:r>
                        <a:rPr lang="ar-IQ" sz="1400">
                          <a:effectLst/>
                        </a:rPr>
                        <a:t>  </a:t>
                      </a:r>
                      <a:r>
                        <a:rPr lang="ar-IQ" sz="1400" u="sng">
                          <a:effectLst/>
                        </a:rPr>
                        <a:t>2</a:t>
                      </a:r>
                      <a:r>
                        <a:rPr lang="ar-IQ" sz="1400">
                          <a:effectLst/>
                        </a:rPr>
                        <a:t>  </a:t>
                      </a:r>
                      <a:r>
                        <a:rPr lang="ar-IQ" sz="1400" u="sng">
                          <a:effectLst/>
                        </a:rPr>
                        <a:t>3</a:t>
                      </a:r>
                      <a:endParaRPr lang="en-US" sz="1200">
                        <a:effectLst/>
                        <a:latin typeface="Times New Roman"/>
                        <a:ea typeface="Times New Roman"/>
                      </a:endParaRPr>
                    </a:p>
                  </a:txBody>
                  <a:tcPr marL="68580" marR="68580" marT="0" marB="0"/>
                </a:tc>
                <a:tc>
                  <a:txBody>
                    <a:bodyPr/>
                    <a:lstStyle/>
                    <a:p>
                      <a:pPr algn="just" rtl="1">
                        <a:lnSpc>
                          <a:spcPct val="150000"/>
                        </a:lnSpc>
                        <a:spcAft>
                          <a:spcPts val="0"/>
                        </a:spcAft>
                      </a:pPr>
                      <a:r>
                        <a:rPr lang="ar-IQ" sz="1400" u="sng">
                          <a:effectLst/>
                        </a:rPr>
                        <a:t>1</a:t>
                      </a:r>
                      <a:r>
                        <a:rPr lang="ar-IQ" sz="1400">
                          <a:effectLst/>
                        </a:rPr>
                        <a:t>      </a:t>
                      </a:r>
                      <a:r>
                        <a:rPr lang="ar-IQ" sz="1400" u="sng">
                          <a:effectLst/>
                        </a:rPr>
                        <a:t>2</a:t>
                      </a:r>
                      <a:endParaRPr lang="en-US" sz="1200">
                        <a:effectLst/>
                        <a:latin typeface="Times New Roman"/>
                        <a:ea typeface="Times New Roman"/>
                      </a:endParaRPr>
                    </a:p>
                  </a:txBody>
                  <a:tcPr marL="68580" marR="68580" marT="0" marB="0"/>
                </a:tc>
                <a:tc>
                  <a:txBody>
                    <a:bodyPr/>
                    <a:lstStyle/>
                    <a:p>
                      <a:pPr algn="just" rtl="1">
                        <a:lnSpc>
                          <a:spcPct val="150000"/>
                        </a:lnSpc>
                        <a:spcAft>
                          <a:spcPts val="0"/>
                        </a:spcAft>
                      </a:pPr>
                      <a:r>
                        <a:rPr lang="ar-IQ" sz="1400">
                          <a:effectLst/>
                        </a:rPr>
                        <a:t>     </a:t>
                      </a:r>
                      <a:r>
                        <a:rPr lang="ar-IQ" sz="1400" u="sng">
                          <a:effectLst/>
                        </a:rPr>
                        <a:t>1</a:t>
                      </a:r>
                      <a:endParaRPr lang="en-US" sz="1200">
                        <a:effectLst/>
                        <a:latin typeface="Times New Roman"/>
                        <a:ea typeface="Times New Roman"/>
                      </a:endParaRPr>
                    </a:p>
                  </a:txBody>
                  <a:tcPr marL="68580" marR="68580" marT="0" marB="0"/>
                </a:tc>
              </a:tr>
              <a:tr h="0">
                <a:tc>
                  <a:txBody>
                    <a:bodyPr/>
                    <a:lstStyle/>
                    <a:p>
                      <a:pPr algn="just" rtl="1">
                        <a:lnSpc>
                          <a:spcPct val="150000"/>
                        </a:lnSpc>
                        <a:spcAft>
                          <a:spcPts val="0"/>
                        </a:spcAft>
                      </a:pPr>
                      <a:r>
                        <a:rPr lang="ar-IQ" sz="1400">
                          <a:effectLst/>
                        </a:rPr>
                        <a:t>     8</a:t>
                      </a:r>
                      <a:endParaRPr lang="en-US" sz="1200">
                        <a:effectLst/>
                        <a:latin typeface="Times New Roman"/>
                        <a:ea typeface="Times New Roman"/>
                      </a:endParaRPr>
                    </a:p>
                  </a:txBody>
                  <a:tcPr marL="68580" marR="68580" marT="0" marB="0"/>
                </a:tc>
                <a:tc>
                  <a:txBody>
                    <a:bodyPr/>
                    <a:lstStyle/>
                    <a:p>
                      <a:pPr algn="just" rtl="1">
                        <a:lnSpc>
                          <a:spcPct val="150000"/>
                        </a:lnSpc>
                        <a:spcAft>
                          <a:spcPts val="0"/>
                        </a:spcAft>
                      </a:pPr>
                      <a:r>
                        <a:rPr lang="ar-IQ" sz="1400">
                          <a:effectLst/>
                        </a:rPr>
                        <a:t>8 8 8 2</a:t>
                      </a:r>
                      <a:endParaRPr lang="en-US" sz="1200">
                        <a:effectLst/>
                        <a:latin typeface="Times New Roman"/>
                        <a:ea typeface="Times New Roman"/>
                      </a:endParaRPr>
                    </a:p>
                  </a:txBody>
                  <a:tcPr marL="68580" marR="68580" marT="0" marB="0"/>
                </a:tc>
                <a:tc>
                  <a:txBody>
                    <a:bodyPr/>
                    <a:lstStyle/>
                    <a:p>
                      <a:pPr algn="just" rtl="1">
                        <a:lnSpc>
                          <a:spcPct val="150000"/>
                        </a:lnSpc>
                        <a:spcAft>
                          <a:spcPts val="0"/>
                        </a:spcAft>
                      </a:pPr>
                      <a:r>
                        <a:rPr lang="ar-IQ" sz="1400">
                          <a:effectLst/>
                        </a:rPr>
                        <a:t>2  2  2</a:t>
                      </a:r>
                      <a:endParaRPr lang="en-US" sz="1200">
                        <a:effectLst/>
                        <a:latin typeface="Times New Roman"/>
                        <a:ea typeface="Times New Roman"/>
                      </a:endParaRPr>
                    </a:p>
                  </a:txBody>
                  <a:tcPr marL="68580" marR="68580" marT="0" marB="0"/>
                </a:tc>
                <a:tc>
                  <a:txBody>
                    <a:bodyPr/>
                    <a:lstStyle/>
                    <a:p>
                      <a:pPr algn="just" rtl="1">
                        <a:lnSpc>
                          <a:spcPct val="150000"/>
                        </a:lnSpc>
                        <a:spcAft>
                          <a:spcPts val="0"/>
                        </a:spcAft>
                      </a:pPr>
                      <a:r>
                        <a:rPr lang="ar-IQ" sz="1400">
                          <a:effectLst/>
                        </a:rPr>
                        <a:t>2      2           </a:t>
                      </a:r>
                      <a:endParaRPr lang="en-US" sz="1200">
                        <a:effectLst/>
                        <a:latin typeface="Times New Roman"/>
                        <a:ea typeface="Times New Roman"/>
                      </a:endParaRPr>
                    </a:p>
                  </a:txBody>
                  <a:tcPr marL="68580" marR="68580" marT="0" marB="0"/>
                </a:tc>
                <a:tc>
                  <a:txBody>
                    <a:bodyPr/>
                    <a:lstStyle/>
                    <a:p>
                      <a:pPr algn="just" rtl="1">
                        <a:lnSpc>
                          <a:spcPct val="150000"/>
                        </a:lnSpc>
                        <a:spcAft>
                          <a:spcPts val="0"/>
                        </a:spcAft>
                      </a:pPr>
                      <a:r>
                        <a:rPr lang="ar-IQ" sz="1400">
                          <a:effectLst/>
                        </a:rPr>
                        <a:t>     2</a:t>
                      </a:r>
                      <a:endParaRPr lang="en-US" sz="1200">
                        <a:effectLst/>
                        <a:latin typeface="Times New Roman"/>
                        <a:ea typeface="Times New Roman"/>
                      </a:endParaRPr>
                    </a:p>
                  </a:txBody>
                  <a:tcPr marL="68580" marR="68580" marT="0" marB="0"/>
                </a:tc>
              </a:tr>
              <a:tr h="0">
                <a:tc>
                  <a:txBody>
                    <a:bodyPr/>
                    <a:lstStyle/>
                    <a:p>
                      <a:pPr algn="just" rtl="1">
                        <a:lnSpc>
                          <a:spcPct val="150000"/>
                        </a:lnSpc>
                        <a:spcAft>
                          <a:spcPts val="0"/>
                        </a:spcAft>
                      </a:pPr>
                      <a:r>
                        <a:rPr lang="ar-IQ" sz="1400">
                          <a:effectLst/>
                        </a:rPr>
                        <a:t>     3</a:t>
                      </a:r>
                      <a:endParaRPr lang="en-US" sz="1200">
                        <a:effectLst/>
                        <a:latin typeface="Times New Roman"/>
                        <a:ea typeface="Times New Roman"/>
                      </a:endParaRPr>
                    </a:p>
                  </a:txBody>
                  <a:tcPr marL="68580" marR="68580" marT="0" marB="0"/>
                </a:tc>
                <a:tc>
                  <a:txBody>
                    <a:bodyPr/>
                    <a:lstStyle/>
                    <a:p>
                      <a:pPr algn="just" rtl="1">
                        <a:lnSpc>
                          <a:spcPct val="150000"/>
                        </a:lnSpc>
                        <a:spcAft>
                          <a:spcPts val="0"/>
                        </a:spcAft>
                      </a:pPr>
                      <a:r>
                        <a:rPr lang="ar-IQ" sz="1400">
                          <a:effectLst/>
                        </a:rPr>
                        <a:t>3 3 2 8</a:t>
                      </a:r>
                      <a:endParaRPr lang="en-US" sz="1200">
                        <a:effectLst/>
                        <a:latin typeface="Times New Roman"/>
                        <a:ea typeface="Times New Roman"/>
                      </a:endParaRPr>
                    </a:p>
                  </a:txBody>
                  <a:tcPr marL="68580" marR="68580" marT="0" marB="0"/>
                </a:tc>
                <a:tc>
                  <a:txBody>
                    <a:bodyPr/>
                    <a:lstStyle/>
                    <a:p>
                      <a:pPr algn="just" rtl="1">
                        <a:lnSpc>
                          <a:spcPct val="150000"/>
                        </a:lnSpc>
                        <a:spcAft>
                          <a:spcPts val="0"/>
                        </a:spcAft>
                      </a:pPr>
                      <a:r>
                        <a:rPr lang="ar-IQ" sz="1400">
                          <a:effectLst/>
                        </a:rPr>
                        <a:t>8  8  3</a:t>
                      </a:r>
                      <a:endParaRPr lang="en-US" sz="1200">
                        <a:effectLst/>
                        <a:latin typeface="Times New Roman"/>
                        <a:ea typeface="Times New Roman"/>
                      </a:endParaRPr>
                    </a:p>
                  </a:txBody>
                  <a:tcPr marL="68580" marR="68580" marT="0" marB="0"/>
                </a:tc>
                <a:tc>
                  <a:txBody>
                    <a:bodyPr/>
                    <a:lstStyle/>
                    <a:p>
                      <a:pPr algn="just" rtl="1">
                        <a:lnSpc>
                          <a:spcPct val="150000"/>
                        </a:lnSpc>
                        <a:spcAft>
                          <a:spcPts val="0"/>
                        </a:spcAft>
                      </a:pPr>
                      <a:r>
                        <a:rPr lang="ar-IQ" sz="1400">
                          <a:effectLst/>
                        </a:rPr>
                        <a:t>3      3 </a:t>
                      </a:r>
                      <a:endParaRPr lang="en-US" sz="1200">
                        <a:effectLst/>
                        <a:latin typeface="Times New Roman"/>
                        <a:ea typeface="Times New Roman"/>
                      </a:endParaRPr>
                    </a:p>
                  </a:txBody>
                  <a:tcPr marL="68580" marR="68580" marT="0" marB="0"/>
                </a:tc>
                <a:tc>
                  <a:txBody>
                    <a:bodyPr/>
                    <a:lstStyle/>
                    <a:p>
                      <a:pPr algn="just" rtl="1">
                        <a:lnSpc>
                          <a:spcPct val="150000"/>
                        </a:lnSpc>
                        <a:spcAft>
                          <a:spcPts val="0"/>
                        </a:spcAft>
                      </a:pPr>
                      <a:r>
                        <a:rPr lang="ar-IQ" sz="1400">
                          <a:effectLst/>
                        </a:rPr>
                        <a:t>     3</a:t>
                      </a:r>
                      <a:endParaRPr lang="en-US" sz="1200">
                        <a:effectLst/>
                        <a:latin typeface="Times New Roman"/>
                        <a:ea typeface="Times New Roman"/>
                      </a:endParaRPr>
                    </a:p>
                  </a:txBody>
                  <a:tcPr marL="68580" marR="68580" marT="0" marB="0"/>
                </a:tc>
              </a:tr>
              <a:tr h="382270">
                <a:tc>
                  <a:txBody>
                    <a:bodyPr/>
                    <a:lstStyle/>
                    <a:p>
                      <a:pPr algn="just" rtl="1">
                        <a:lnSpc>
                          <a:spcPct val="150000"/>
                        </a:lnSpc>
                        <a:spcAft>
                          <a:spcPts val="0"/>
                        </a:spcAft>
                      </a:pPr>
                      <a:r>
                        <a:rPr lang="ar-IQ" sz="1400">
                          <a:effectLst/>
                        </a:rPr>
                        <a:t>     9</a:t>
                      </a:r>
                      <a:endParaRPr lang="en-US" sz="1200">
                        <a:effectLst/>
                        <a:latin typeface="Times New Roman"/>
                        <a:ea typeface="Times New Roman"/>
                      </a:endParaRPr>
                    </a:p>
                  </a:txBody>
                  <a:tcPr marL="68580" marR="68580" marT="0" marB="0"/>
                </a:tc>
                <a:tc>
                  <a:txBody>
                    <a:bodyPr/>
                    <a:lstStyle/>
                    <a:p>
                      <a:pPr algn="just" rtl="1">
                        <a:lnSpc>
                          <a:spcPct val="150000"/>
                        </a:lnSpc>
                        <a:spcAft>
                          <a:spcPts val="0"/>
                        </a:spcAft>
                      </a:pPr>
                      <a:r>
                        <a:rPr lang="ar-IQ" sz="1400">
                          <a:effectLst/>
                        </a:rPr>
                        <a:t>9 2 3 3</a:t>
                      </a:r>
                      <a:endParaRPr lang="en-US" sz="1200">
                        <a:effectLst/>
                        <a:latin typeface="Times New Roman"/>
                        <a:ea typeface="Times New Roman"/>
                      </a:endParaRPr>
                    </a:p>
                  </a:txBody>
                  <a:tcPr marL="68580" marR="68580" marT="0" marB="0"/>
                </a:tc>
                <a:tc>
                  <a:txBody>
                    <a:bodyPr/>
                    <a:lstStyle/>
                    <a:p>
                      <a:pPr algn="just" rtl="1">
                        <a:lnSpc>
                          <a:spcPct val="150000"/>
                        </a:lnSpc>
                        <a:spcAft>
                          <a:spcPts val="0"/>
                        </a:spcAft>
                      </a:pPr>
                      <a:r>
                        <a:rPr lang="ar-IQ" sz="1400">
                          <a:effectLst/>
                        </a:rPr>
                        <a:t>3  3  8 </a:t>
                      </a:r>
                      <a:endParaRPr lang="en-US" sz="1200">
                        <a:effectLst/>
                        <a:latin typeface="Times New Roman"/>
                        <a:ea typeface="Times New Roman"/>
                      </a:endParaRPr>
                    </a:p>
                  </a:txBody>
                  <a:tcPr marL="68580" marR="68580" marT="0" marB="0"/>
                </a:tc>
                <a:tc>
                  <a:txBody>
                    <a:bodyPr/>
                    <a:lstStyle/>
                    <a:p>
                      <a:pPr algn="just" rtl="1">
                        <a:lnSpc>
                          <a:spcPct val="150000"/>
                        </a:lnSpc>
                        <a:spcAft>
                          <a:spcPts val="0"/>
                        </a:spcAft>
                      </a:pPr>
                      <a:r>
                        <a:rPr lang="ar-IQ" sz="1400">
                          <a:effectLst/>
                        </a:rPr>
                        <a:t>8      7</a:t>
                      </a:r>
                      <a:endParaRPr lang="en-US" sz="1200">
                        <a:effectLst/>
                        <a:latin typeface="Times New Roman"/>
                        <a:ea typeface="Times New Roman"/>
                      </a:endParaRPr>
                    </a:p>
                  </a:txBody>
                  <a:tcPr marL="68580" marR="68580" marT="0" marB="0"/>
                </a:tc>
                <a:tc>
                  <a:txBody>
                    <a:bodyPr/>
                    <a:lstStyle/>
                    <a:p>
                      <a:pPr algn="just" rtl="1">
                        <a:lnSpc>
                          <a:spcPct val="150000"/>
                        </a:lnSpc>
                        <a:spcAft>
                          <a:spcPts val="0"/>
                        </a:spcAft>
                      </a:pPr>
                      <a:r>
                        <a:rPr lang="ar-IQ" sz="1400">
                          <a:effectLst/>
                        </a:rPr>
                        <a:t>     7</a:t>
                      </a:r>
                      <a:endParaRPr lang="en-US" sz="1200">
                        <a:effectLst/>
                        <a:latin typeface="Times New Roman"/>
                        <a:ea typeface="Times New Roman"/>
                      </a:endParaRPr>
                    </a:p>
                  </a:txBody>
                  <a:tcPr marL="68580" marR="68580" marT="0" marB="0"/>
                </a:tc>
              </a:tr>
              <a:tr h="0">
                <a:tc>
                  <a:txBody>
                    <a:bodyPr/>
                    <a:lstStyle/>
                    <a:p>
                      <a:pPr algn="just" rtl="1">
                        <a:lnSpc>
                          <a:spcPct val="150000"/>
                        </a:lnSpc>
                        <a:spcAft>
                          <a:spcPts val="0"/>
                        </a:spcAft>
                      </a:pPr>
                      <a:r>
                        <a:rPr lang="ar-IQ" sz="1400">
                          <a:effectLst/>
                        </a:rPr>
                        <a:t>     7</a:t>
                      </a:r>
                      <a:endParaRPr lang="en-US" sz="1200">
                        <a:effectLst/>
                        <a:latin typeface="Times New Roman"/>
                        <a:ea typeface="Times New Roman"/>
                      </a:endParaRPr>
                    </a:p>
                  </a:txBody>
                  <a:tcPr marL="68580" marR="68580" marT="0" marB="0"/>
                </a:tc>
                <a:tc>
                  <a:txBody>
                    <a:bodyPr/>
                    <a:lstStyle/>
                    <a:p>
                      <a:pPr algn="just" rtl="1">
                        <a:lnSpc>
                          <a:spcPct val="150000"/>
                        </a:lnSpc>
                        <a:spcAft>
                          <a:spcPts val="0"/>
                        </a:spcAft>
                      </a:pPr>
                      <a:r>
                        <a:rPr lang="ar-IQ" sz="1400">
                          <a:effectLst/>
                        </a:rPr>
                        <a:t>2 9 9 9</a:t>
                      </a:r>
                      <a:endParaRPr lang="en-US" sz="1200">
                        <a:effectLst/>
                        <a:latin typeface="Times New Roman"/>
                        <a:ea typeface="Times New Roman"/>
                      </a:endParaRPr>
                    </a:p>
                  </a:txBody>
                  <a:tcPr marL="68580" marR="68580" marT="0" marB="0"/>
                </a:tc>
                <a:tc>
                  <a:txBody>
                    <a:bodyPr/>
                    <a:lstStyle/>
                    <a:p>
                      <a:pPr algn="just" rtl="1">
                        <a:lnSpc>
                          <a:spcPct val="150000"/>
                        </a:lnSpc>
                        <a:spcAft>
                          <a:spcPts val="0"/>
                        </a:spcAft>
                      </a:pPr>
                      <a:r>
                        <a:rPr lang="ar-IQ" sz="1400">
                          <a:effectLst/>
                        </a:rPr>
                        <a:t>7  7  7</a:t>
                      </a:r>
                      <a:endParaRPr lang="en-US" sz="1200">
                        <a:effectLst/>
                        <a:latin typeface="Times New Roman"/>
                        <a:ea typeface="Times New Roman"/>
                      </a:endParaRPr>
                    </a:p>
                  </a:txBody>
                  <a:tcPr marL="68580" marR="68580" marT="0" marB="0"/>
                </a:tc>
                <a:tc>
                  <a:txBody>
                    <a:bodyPr/>
                    <a:lstStyle/>
                    <a:p>
                      <a:pPr algn="just" rtl="1">
                        <a:lnSpc>
                          <a:spcPct val="150000"/>
                        </a:lnSpc>
                        <a:spcAft>
                          <a:spcPts val="0"/>
                        </a:spcAft>
                      </a:pPr>
                      <a:r>
                        <a:rPr lang="ar-IQ" sz="1400">
                          <a:effectLst/>
                        </a:rPr>
                        <a:t>7     8  </a:t>
                      </a:r>
                      <a:endParaRPr lang="en-US" sz="1200">
                        <a:effectLst/>
                        <a:latin typeface="Times New Roman"/>
                        <a:ea typeface="Times New Roman"/>
                      </a:endParaRPr>
                    </a:p>
                  </a:txBody>
                  <a:tcPr marL="68580" marR="68580" marT="0" marB="0"/>
                </a:tc>
                <a:tc>
                  <a:txBody>
                    <a:bodyPr/>
                    <a:lstStyle/>
                    <a:p>
                      <a:pPr algn="just" rtl="1">
                        <a:lnSpc>
                          <a:spcPct val="150000"/>
                        </a:lnSpc>
                        <a:spcAft>
                          <a:spcPts val="0"/>
                        </a:spcAft>
                      </a:pPr>
                      <a:r>
                        <a:rPr lang="ar-IQ" sz="1400">
                          <a:effectLst/>
                        </a:rPr>
                        <a:t>     8</a:t>
                      </a:r>
                      <a:endParaRPr lang="en-US" sz="1200">
                        <a:effectLst/>
                        <a:latin typeface="Times New Roman"/>
                        <a:ea typeface="Times New Roman"/>
                      </a:endParaRPr>
                    </a:p>
                  </a:txBody>
                  <a:tcPr marL="68580" marR="68580" marT="0" marB="0"/>
                </a:tc>
              </a:tr>
              <a:tr h="394970">
                <a:tc>
                  <a:txBody>
                    <a:bodyPr/>
                    <a:lstStyle/>
                    <a:p>
                      <a:pPr algn="just" rtl="1">
                        <a:lnSpc>
                          <a:spcPct val="150000"/>
                        </a:lnSpc>
                        <a:spcAft>
                          <a:spcPts val="0"/>
                        </a:spcAft>
                      </a:pPr>
                      <a:r>
                        <a:rPr lang="ar-IQ" sz="1400">
                          <a:effectLst/>
                        </a:rPr>
                        <a:t>     2</a:t>
                      </a:r>
                      <a:endParaRPr lang="en-US" sz="1200">
                        <a:effectLst/>
                        <a:latin typeface="Times New Roman"/>
                        <a:ea typeface="Times New Roman"/>
                      </a:endParaRPr>
                    </a:p>
                  </a:txBody>
                  <a:tcPr marL="68580" marR="68580" marT="0" marB="0"/>
                </a:tc>
                <a:tc>
                  <a:txBody>
                    <a:bodyPr/>
                    <a:lstStyle/>
                    <a:p>
                      <a:pPr algn="just" rtl="1">
                        <a:lnSpc>
                          <a:spcPct val="150000"/>
                        </a:lnSpc>
                        <a:spcAft>
                          <a:spcPts val="0"/>
                        </a:spcAft>
                      </a:pPr>
                      <a:r>
                        <a:rPr lang="ar-IQ" sz="1400">
                          <a:effectLst/>
                        </a:rPr>
                        <a:t>7 7 7 7</a:t>
                      </a:r>
                      <a:endParaRPr lang="en-US" sz="1200">
                        <a:effectLst/>
                        <a:latin typeface="Times New Roman"/>
                        <a:ea typeface="Times New Roman"/>
                      </a:endParaRPr>
                    </a:p>
                  </a:txBody>
                  <a:tcPr marL="68580" marR="68580" marT="0" marB="0"/>
                </a:tc>
                <a:tc>
                  <a:txBody>
                    <a:bodyPr/>
                    <a:lstStyle/>
                    <a:p>
                      <a:pPr algn="just" rtl="1">
                        <a:lnSpc>
                          <a:spcPct val="150000"/>
                        </a:lnSpc>
                        <a:spcAft>
                          <a:spcPts val="0"/>
                        </a:spcAft>
                      </a:pPr>
                      <a:r>
                        <a:rPr lang="ar-IQ" sz="1400">
                          <a:effectLst/>
                        </a:rPr>
                        <a:t>9  9  9</a:t>
                      </a:r>
                      <a:endParaRPr lang="en-US" sz="1200">
                        <a:effectLst/>
                        <a:latin typeface="Times New Roman"/>
                        <a:ea typeface="Times New Roman"/>
                      </a:endParaRPr>
                    </a:p>
                  </a:txBody>
                  <a:tcPr marL="68580" marR="68580" marT="0" marB="0"/>
                </a:tc>
                <a:tc>
                  <a:txBody>
                    <a:bodyPr/>
                    <a:lstStyle/>
                    <a:p>
                      <a:pPr algn="just" rtl="1">
                        <a:lnSpc>
                          <a:spcPct val="150000"/>
                        </a:lnSpc>
                        <a:spcAft>
                          <a:spcPts val="0"/>
                        </a:spcAft>
                      </a:pPr>
                      <a:r>
                        <a:rPr lang="ar-IQ" sz="1400">
                          <a:effectLst/>
                        </a:rPr>
                        <a:t>9      9 </a:t>
                      </a:r>
                      <a:endParaRPr lang="en-US" sz="1200">
                        <a:effectLst/>
                        <a:latin typeface="Times New Roman"/>
                        <a:ea typeface="Times New Roman"/>
                      </a:endParaRPr>
                    </a:p>
                  </a:txBody>
                  <a:tcPr marL="68580" marR="68580" marT="0" marB="0"/>
                </a:tc>
                <a:tc>
                  <a:txBody>
                    <a:bodyPr/>
                    <a:lstStyle/>
                    <a:p>
                      <a:pPr algn="just" rtl="1">
                        <a:lnSpc>
                          <a:spcPct val="150000"/>
                        </a:lnSpc>
                        <a:spcAft>
                          <a:spcPts val="0"/>
                        </a:spcAft>
                      </a:pPr>
                      <a:r>
                        <a:rPr lang="ar-IQ" sz="1400" dirty="0">
                          <a:effectLst/>
                        </a:rPr>
                        <a:t>     9</a:t>
                      </a:r>
                      <a:endParaRPr lang="en-US" sz="1200" dirty="0">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15173312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66800" y="751344"/>
            <a:ext cx="5791200" cy="5078313"/>
          </a:xfrm>
          <a:prstGeom prst="rect">
            <a:avLst/>
          </a:prstGeom>
        </p:spPr>
        <p:txBody>
          <a:bodyPr wrap="square">
            <a:spAutoFit/>
          </a:bodyPr>
          <a:lstStyle/>
          <a:p>
            <a:pPr rtl="1"/>
            <a:r>
              <a:rPr lang="ar-IQ" dirty="0"/>
              <a:t>لاحظ أن العناصر في القائمة هو(</a:t>
            </a:r>
            <a:r>
              <a:rPr lang="en-US" dirty="0"/>
              <a:t>n=5</a:t>
            </a:r>
            <a:r>
              <a:rPr lang="ar-IQ" dirty="0"/>
              <a:t>)</a:t>
            </a:r>
            <a:r>
              <a:rPr lang="en-US" dirty="0"/>
              <a:t>  </a:t>
            </a:r>
            <a:r>
              <a:rPr lang="ar-IQ" dirty="0"/>
              <a:t>و</a:t>
            </a:r>
            <a:r>
              <a:rPr lang="ar-SA" dirty="0"/>
              <a:t>عدد المراحل (</a:t>
            </a:r>
            <a:r>
              <a:rPr lang="en-US" dirty="0"/>
              <a:t>n-1=4</a:t>
            </a:r>
            <a:r>
              <a:rPr lang="ar-SA" dirty="0"/>
              <a:t>)</a:t>
            </a:r>
            <a:r>
              <a:rPr lang="ar-IQ" dirty="0"/>
              <a:t>وعدد الخطوات في كل مرحلة يتناقص بمقدار واحد عن عدد خطوات المرحلة السابقة لها.</a:t>
            </a:r>
            <a:endParaRPr lang="en-US" dirty="0"/>
          </a:p>
          <a:p>
            <a:pPr rtl="1"/>
            <a:r>
              <a:rPr lang="ar-IQ" dirty="0"/>
              <a:t> </a:t>
            </a:r>
            <a:endParaRPr lang="en-US" dirty="0"/>
          </a:p>
          <a:p>
            <a:pPr rtl="1"/>
            <a:r>
              <a:rPr lang="ar-IQ" b="1" u="sng" dirty="0"/>
              <a:t>ملاحظات:</a:t>
            </a:r>
            <a:endParaRPr lang="en-US" dirty="0"/>
          </a:p>
          <a:p>
            <a:pPr lvl="0" rtl="1"/>
            <a:r>
              <a:rPr lang="ar-IQ" dirty="0"/>
              <a:t>معدل عدد المقارنات </a:t>
            </a:r>
            <a:r>
              <a:rPr lang="en-US" dirty="0"/>
              <a:t>average no. of comparisons</a:t>
            </a:r>
          </a:p>
          <a:p>
            <a:pPr rtl="1"/>
            <a:r>
              <a:rPr lang="en-US" dirty="0"/>
              <a:t>(n</a:t>
            </a:r>
            <a:r>
              <a:rPr lang="en-US" baseline="30000" dirty="0"/>
              <a:t>2</a:t>
            </a:r>
            <a:r>
              <a:rPr lang="en-US" dirty="0"/>
              <a:t>/2)</a:t>
            </a:r>
            <a:r>
              <a:rPr lang="ar-SA" dirty="0"/>
              <a:t>حيث (</a:t>
            </a:r>
            <a:r>
              <a:rPr lang="en-US" dirty="0"/>
              <a:t>n</a:t>
            </a:r>
            <a:r>
              <a:rPr lang="ar-SA" dirty="0"/>
              <a:t>)يمثل عدد عناصر القائمة</a:t>
            </a:r>
            <a:endParaRPr lang="en-US" dirty="0"/>
          </a:p>
          <a:p>
            <a:pPr lvl="0" rtl="1"/>
            <a:r>
              <a:rPr lang="ar-SA" dirty="0"/>
              <a:t>معدل عدد التبديلات </a:t>
            </a:r>
            <a:r>
              <a:rPr lang="en-US" dirty="0"/>
              <a:t>average no. of exchanges</a:t>
            </a:r>
            <a:r>
              <a:rPr lang="ar-SA" dirty="0"/>
              <a:t>هو (</a:t>
            </a:r>
            <a:r>
              <a:rPr lang="en-US" dirty="0"/>
              <a:t>n</a:t>
            </a:r>
            <a:r>
              <a:rPr lang="en-US" baseline="30000" dirty="0"/>
              <a:t>2</a:t>
            </a:r>
            <a:r>
              <a:rPr lang="en-US" dirty="0"/>
              <a:t>/4</a:t>
            </a:r>
            <a:r>
              <a:rPr lang="ar-SA" dirty="0"/>
              <a:t>)</a:t>
            </a:r>
            <a:endParaRPr lang="en-US" dirty="0"/>
          </a:p>
          <a:p>
            <a:pPr lvl="0" rtl="1"/>
            <a:r>
              <a:rPr lang="ar-SA" dirty="0"/>
              <a:t>هذه الطريقة جيدة عندما تكون العناصر شبه مرتبة وعددها ليس كبيرا ولا تحتاج إلى مساحة خزنيه كبيرة وبسيطة. </a:t>
            </a:r>
            <a:endParaRPr lang="en-US" dirty="0"/>
          </a:p>
          <a:p>
            <a:pPr lvl="0" rtl="1"/>
            <a:r>
              <a:rPr lang="ar-SA" dirty="0"/>
              <a:t>أن وقت التنفيذ يبلغ (</a:t>
            </a:r>
            <a:r>
              <a:rPr lang="en-US" dirty="0"/>
              <a:t>n</a:t>
            </a:r>
            <a:r>
              <a:rPr lang="en-US" baseline="30000" dirty="0"/>
              <a:t>2</a:t>
            </a:r>
            <a:r>
              <a:rPr lang="ar-SA" dirty="0"/>
              <a:t>)</a:t>
            </a:r>
            <a:r>
              <a:rPr lang="en-US" dirty="0"/>
              <a:t>O</a:t>
            </a:r>
          </a:p>
          <a:p>
            <a:pPr rtl="1"/>
            <a:r>
              <a:rPr lang="ar-SA" b="1" u="sng" dirty="0"/>
              <a:t>الترتيب بالاختيار </a:t>
            </a:r>
            <a:r>
              <a:rPr lang="en-US" b="1" u="sng" dirty="0"/>
              <a:t>selection sort </a:t>
            </a:r>
            <a:r>
              <a:rPr lang="ar-IQ" b="1" u="sng" dirty="0"/>
              <a:t>:-</a:t>
            </a:r>
            <a:endParaRPr lang="en-US" dirty="0"/>
          </a:p>
          <a:p>
            <a:pPr rtl="1"/>
            <a:r>
              <a:rPr lang="ar-SA" dirty="0"/>
              <a:t>وتتخلص خوارزمية هذا الترتيب بالخطوات التالية:</a:t>
            </a:r>
            <a:endParaRPr lang="en-US" dirty="0"/>
          </a:p>
          <a:p>
            <a:pPr rtl="1"/>
            <a:r>
              <a:rPr lang="ar-SA" dirty="0"/>
              <a:t>1-أيجاد اصغر عنصر في القائمة واستبداله من موقعه مع العنصر في الموقع الأول في القائمة</a:t>
            </a:r>
            <a:endParaRPr lang="en-US" dirty="0"/>
          </a:p>
          <a:p>
            <a:pPr rtl="1"/>
            <a:r>
              <a:rPr lang="ar-SA" dirty="0"/>
              <a:t>2-أيجاد اصغر عنصر في المتبقي من القائمة واستبداله من موقعه مع العنصر في الموقع الثاني من القائمة</a:t>
            </a:r>
            <a:endParaRPr lang="en-US" dirty="0"/>
          </a:p>
          <a:p>
            <a:pPr rtl="1"/>
            <a:r>
              <a:rPr lang="ar-SA" dirty="0"/>
              <a:t>3-نستمر في هذه العملية لحين الوصول إلى نهاية القائمة</a:t>
            </a:r>
            <a:endParaRPr lang="en-US" dirty="0"/>
          </a:p>
        </p:txBody>
      </p:sp>
    </p:spTree>
    <p:extLst>
      <p:ext uri="{BB962C8B-B14F-4D97-AF65-F5344CB8AC3E}">
        <p14:creationId xmlns:p14="http://schemas.microsoft.com/office/powerpoint/2010/main" val="42191733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533400" y="889844"/>
            <a:ext cx="6324600" cy="4524315"/>
          </a:xfrm>
          <a:prstGeom prst="rect">
            <a:avLst/>
          </a:prstGeom>
        </p:spPr>
        <p:txBody>
          <a:bodyPr wrap="square">
            <a:spAutoFit/>
          </a:bodyPr>
          <a:lstStyle/>
          <a:p>
            <a:pPr rtl="1"/>
            <a:r>
              <a:rPr lang="ar-SA" b="1" u="sng" dirty="0"/>
              <a:t>مثال:</a:t>
            </a:r>
            <a:r>
              <a:rPr lang="ar-SA" u="sng" dirty="0"/>
              <a:t> </a:t>
            </a:r>
            <a:r>
              <a:rPr lang="ar-SA" dirty="0"/>
              <a:t>رتب القائمة التالية تصاعديا</a:t>
            </a:r>
            <a:endParaRPr lang="en-US" dirty="0"/>
          </a:p>
          <a:p>
            <a:pPr rtl="1"/>
            <a:r>
              <a:rPr lang="ar-SA" dirty="0"/>
              <a:t>القائمة الأصلية       8  3  9  7  2  6  4  </a:t>
            </a:r>
            <a:endParaRPr lang="en-US" dirty="0"/>
          </a:p>
          <a:p>
            <a:pPr rtl="1"/>
            <a:r>
              <a:rPr lang="ar-SA" u="sng" dirty="0"/>
              <a:t>القائمة الأصلية  </a:t>
            </a:r>
            <a:r>
              <a:rPr lang="ar-SA" dirty="0"/>
              <a:t>    1    2   3   4   5   6             </a:t>
            </a:r>
            <a:endParaRPr lang="en-US" dirty="0"/>
          </a:p>
          <a:p>
            <a:pPr rtl="1"/>
            <a:r>
              <a:rPr lang="ar-SA" dirty="0"/>
              <a:t>8                     </a:t>
            </a:r>
            <a:r>
              <a:rPr lang="ar-SA" u="sng" dirty="0"/>
              <a:t>2 </a:t>
            </a:r>
            <a:r>
              <a:rPr lang="ar-SA" dirty="0"/>
              <a:t>  2    2   2   2   2 </a:t>
            </a:r>
            <a:endParaRPr lang="en-US" dirty="0"/>
          </a:p>
          <a:p>
            <a:pPr rtl="1"/>
            <a:r>
              <a:rPr lang="ar-SA" dirty="0"/>
              <a:t>3                     3   </a:t>
            </a:r>
            <a:r>
              <a:rPr lang="ar-SA" u="sng" dirty="0"/>
              <a:t>3</a:t>
            </a:r>
            <a:r>
              <a:rPr lang="ar-SA" dirty="0"/>
              <a:t>   3   3   3    3   </a:t>
            </a:r>
            <a:endParaRPr lang="en-US" dirty="0"/>
          </a:p>
          <a:p>
            <a:pPr rtl="1"/>
            <a:r>
              <a:rPr lang="ar-SA" dirty="0"/>
              <a:t>9                     9   9   </a:t>
            </a:r>
            <a:r>
              <a:rPr lang="ar-SA" u="sng" dirty="0"/>
              <a:t>4</a:t>
            </a:r>
            <a:r>
              <a:rPr lang="ar-SA" dirty="0"/>
              <a:t>   4   4    4</a:t>
            </a:r>
            <a:endParaRPr lang="en-US" dirty="0"/>
          </a:p>
          <a:p>
            <a:pPr rtl="1"/>
            <a:r>
              <a:rPr lang="ar-SA" dirty="0"/>
              <a:t>7                     7   7  7   </a:t>
            </a:r>
            <a:r>
              <a:rPr lang="ar-SA" u="sng" dirty="0"/>
              <a:t>6</a:t>
            </a:r>
            <a:r>
              <a:rPr lang="ar-SA" dirty="0"/>
              <a:t>   6     6</a:t>
            </a:r>
            <a:endParaRPr lang="en-US" dirty="0"/>
          </a:p>
          <a:p>
            <a:pPr rtl="1"/>
            <a:r>
              <a:rPr lang="ar-SA" dirty="0"/>
              <a:t>2                     8   8   8   8   </a:t>
            </a:r>
            <a:r>
              <a:rPr lang="ar-SA" u="sng" dirty="0"/>
              <a:t>7</a:t>
            </a:r>
            <a:r>
              <a:rPr lang="ar-SA" dirty="0"/>
              <a:t>    7</a:t>
            </a:r>
            <a:endParaRPr lang="en-US" dirty="0"/>
          </a:p>
          <a:p>
            <a:pPr rtl="1"/>
            <a:r>
              <a:rPr lang="ar-SA" dirty="0"/>
              <a:t>6                     6   6   6   7   8    </a:t>
            </a:r>
            <a:r>
              <a:rPr lang="ar-SA" u="sng" dirty="0"/>
              <a:t>8</a:t>
            </a:r>
            <a:endParaRPr lang="en-US" dirty="0"/>
          </a:p>
          <a:p>
            <a:pPr rtl="1"/>
            <a:r>
              <a:rPr lang="ar-SA" dirty="0"/>
              <a:t>4                     4   4   9   9   9    9</a:t>
            </a:r>
            <a:endParaRPr lang="en-US" dirty="0"/>
          </a:p>
          <a:p>
            <a:pPr rtl="1"/>
            <a:r>
              <a:rPr lang="ar-SA" dirty="0"/>
              <a:t>عدد عناصر القائمة </a:t>
            </a:r>
            <a:r>
              <a:rPr lang="en-US" dirty="0"/>
              <a:t>n=7</a:t>
            </a:r>
          </a:p>
          <a:p>
            <a:pPr rtl="1"/>
            <a:r>
              <a:rPr lang="ar-SA" dirty="0"/>
              <a:t>عدد المراحل </a:t>
            </a:r>
            <a:r>
              <a:rPr lang="ar-IQ" dirty="0"/>
              <a:t>  </a:t>
            </a:r>
            <a:r>
              <a:rPr lang="en-US" dirty="0"/>
              <a:t>n-1=6    no. of passes</a:t>
            </a:r>
          </a:p>
          <a:p>
            <a:pPr rtl="1"/>
            <a:r>
              <a:rPr lang="ar-SA" b="1" u="sng" dirty="0"/>
              <a:t>ملاحظات:</a:t>
            </a:r>
            <a:endParaRPr lang="en-US" dirty="0"/>
          </a:p>
          <a:p>
            <a:pPr lvl="0" rtl="1"/>
            <a:r>
              <a:rPr lang="ar-SA" dirty="0"/>
              <a:t>معدل عدد المقارنات   </a:t>
            </a:r>
            <a:r>
              <a:rPr lang="en-US" dirty="0"/>
              <a:t>average no. of comparisons </a:t>
            </a:r>
            <a:r>
              <a:rPr lang="ar-SA" dirty="0"/>
              <a:t>هو</a:t>
            </a:r>
            <a:r>
              <a:rPr lang="en-US" dirty="0"/>
              <a:t>n\2*(n-1)</a:t>
            </a:r>
          </a:p>
          <a:p>
            <a:pPr lvl="0" rtl="1"/>
            <a:r>
              <a:rPr lang="ar-SA" dirty="0"/>
              <a:t>معدل عدد التبديلات</a:t>
            </a:r>
            <a:r>
              <a:rPr lang="en-US" dirty="0"/>
              <a:t>  average no. of exchanges </a:t>
            </a:r>
            <a:r>
              <a:rPr lang="ar-SA" dirty="0"/>
              <a:t>هو (</a:t>
            </a:r>
            <a:r>
              <a:rPr lang="en-US" dirty="0"/>
              <a:t>(n-1</a:t>
            </a:r>
          </a:p>
          <a:p>
            <a:pPr rtl="1"/>
            <a:r>
              <a:rPr lang="ar-SA" dirty="0"/>
              <a:t> </a:t>
            </a:r>
            <a:endParaRPr lang="en-US" dirty="0"/>
          </a:p>
        </p:txBody>
      </p:sp>
    </p:spTree>
    <p:extLst>
      <p:ext uri="{BB962C8B-B14F-4D97-AF65-F5344CB8AC3E}">
        <p14:creationId xmlns:p14="http://schemas.microsoft.com/office/powerpoint/2010/main" val="5613898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990600" y="197346"/>
            <a:ext cx="5867400" cy="5355312"/>
          </a:xfrm>
          <a:prstGeom prst="rect">
            <a:avLst/>
          </a:prstGeom>
        </p:spPr>
        <p:txBody>
          <a:bodyPr wrap="square">
            <a:spAutoFit/>
          </a:bodyPr>
          <a:lstStyle/>
          <a:p>
            <a:pPr rtl="1"/>
            <a:r>
              <a:rPr lang="ar-SA" b="1" u="sng" dirty="0"/>
              <a:t>الترتيب بالإضافة:-</a:t>
            </a:r>
            <a:endParaRPr lang="en-US" dirty="0"/>
          </a:p>
          <a:p>
            <a:pPr rtl="1"/>
            <a:r>
              <a:rPr lang="ar-SA" dirty="0"/>
              <a:t>تتخلص خطوات هذه الخوارزمية بما يأتي :</a:t>
            </a:r>
            <a:endParaRPr lang="en-US" dirty="0"/>
          </a:p>
          <a:p>
            <a:pPr rtl="1"/>
            <a:r>
              <a:rPr lang="ar-SA" dirty="0"/>
              <a:t>1</a:t>
            </a:r>
            <a:r>
              <a:rPr lang="ar-IQ" dirty="0"/>
              <a:t>- </a:t>
            </a:r>
            <a:r>
              <a:rPr lang="ar-SA" dirty="0"/>
              <a:t>نبدأ بالعنصر الثاني ( </a:t>
            </a:r>
            <a:r>
              <a:rPr lang="en-US" dirty="0"/>
              <a:t>I=2 </a:t>
            </a:r>
            <a:r>
              <a:rPr lang="ar-SA" dirty="0"/>
              <a:t>)  في القائمة الأصلية ونقارنه مع العنصر الأول (</a:t>
            </a:r>
            <a:r>
              <a:rPr lang="en-US" dirty="0"/>
              <a:t>I=1</a:t>
            </a:r>
            <a:r>
              <a:rPr lang="ar-SA" dirty="0"/>
              <a:t>)</a:t>
            </a:r>
            <a:endParaRPr lang="en-US" dirty="0"/>
          </a:p>
          <a:p>
            <a:pPr rtl="1"/>
            <a:r>
              <a:rPr lang="ar-SA" dirty="0"/>
              <a:t>ونضعهم حسب الترتيب ( وليكن تصاعديا) في مقدمة القائمة .</a:t>
            </a:r>
            <a:endParaRPr lang="en-US" dirty="0"/>
          </a:p>
          <a:p>
            <a:pPr rtl="1"/>
            <a:r>
              <a:rPr lang="ar-SA" dirty="0"/>
              <a:t>2- نأخذ العنصر الثالث (</a:t>
            </a:r>
            <a:r>
              <a:rPr lang="en-US" dirty="0"/>
              <a:t>I=3</a:t>
            </a:r>
            <a:r>
              <a:rPr lang="ar-SA" dirty="0"/>
              <a:t>) في القائمة الاصلية ونقارنه مع مقدمة القائمة التي تحتوي العنصر الأول والثاني ونضعه في موقعه الصحيح معهم .</a:t>
            </a:r>
            <a:endParaRPr lang="en-US" dirty="0"/>
          </a:p>
          <a:p>
            <a:pPr rtl="1"/>
            <a:r>
              <a:rPr lang="ar-SA" dirty="0"/>
              <a:t>3- نأخذ العنصر الرابع (</a:t>
            </a:r>
            <a:r>
              <a:rPr lang="en-US" dirty="0"/>
              <a:t>I=4</a:t>
            </a:r>
            <a:r>
              <a:rPr lang="ar-SA" dirty="0"/>
              <a:t>) في القائمة الأصلية ونقارنه مع مقدمة القائمة التي تحتوي العناصر الثلاثة ونضعه في موقعه الصحيح بينهم .</a:t>
            </a:r>
            <a:endParaRPr lang="en-US" dirty="0"/>
          </a:p>
          <a:p>
            <a:pPr rtl="1"/>
            <a:r>
              <a:rPr lang="ar-SA" dirty="0"/>
              <a:t>4-نستمر في هذه العملية لغاية العنصر الاخير وسنحصل على القائمة مرتبة </a:t>
            </a:r>
            <a:endParaRPr lang="en-US" dirty="0"/>
          </a:p>
          <a:p>
            <a:pPr rtl="1"/>
            <a:r>
              <a:rPr lang="ar-SA" dirty="0"/>
              <a:t>مثال: نرتب عناصر القائمة التالية تصاعديا؟</a:t>
            </a:r>
            <a:endParaRPr lang="en-US" dirty="0"/>
          </a:p>
          <a:p>
            <a:pPr rtl="1"/>
            <a:r>
              <a:rPr lang="ar-SA" u="sng" dirty="0"/>
              <a:t>القائمة الاصلية   </a:t>
            </a:r>
            <a:r>
              <a:rPr lang="ar-SA" dirty="0"/>
              <a:t>  1    2    3    4   5     6</a:t>
            </a:r>
            <a:endParaRPr lang="en-US" dirty="0"/>
          </a:p>
          <a:p>
            <a:pPr rtl="1"/>
            <a:r>
              <a:rPr lang="ar-SA" dirty="0"/>
              <a:t>8                ←3    3    3←2    2     2 </a:t>
            </a:r>
            <a:endParaRPr lang="en-US" dirty="0"/>
          </a:p>
          <a:p>
            <a:pPr rtl="1"/>
            <a:r>
              <a:rPr lang="ar-SA" dirty="0"/>
              <a:t>3                    8    8←7    3    3     3</a:t>
            </a:r>
            <a:endParaRPr lang="en-US" dirty="0"/>
          </a:p>
          <a:p>
            <a:pPr rtl="1"/>
            <a:r>
              <a:rPr lang="ar-SA" dirty="0"/>
              <a:t>9                    9←9    8    7← 6← 4</a:t>
            </a:r>
            <a:endParaRPr lang="en-US" dirty="0"/>
          </a:p>
          <a:p>
            <a:pPr rtl="1"/>
            <a:r>
              <a:rPr lang="ar-SA" dirty="0"/>
              <a:t>7                    7    7    9    8    7    6</a:t>
            </a:r>
            <a:endParaRPr lang="en-US" dirty="0"/>
          </a:p>
          <a:p>
            <a:pPr rtl="1"/>
            <a:r>
              <a:rPr lang="ar-SA" dirty="0"/>
              <a:t>2                    2    2    2    9    8    7</a:t>
            </a:r>
            <a:endParaRPr lang="en-US" dirty="0"/>
          </a:p>
          <a:p>
            <a:pPr rtl="1"/>
            <a:r>
              <a:rPr lang="ar-SA" dirty="0"/>
              <a:t>6                    6    6    6    6    9    8</a:t>
            </a:r>
            <a:endParaRPr lang="en-US" dirty="0"/>
          </a:p>
          <a:p>
            <a:pPr rtl="1"/>
            <a:r>
              <a:rPr lang="ar-SA" dirty="0"/>
              <a:t>4                    4    4    4    4    4    9</a:t>
            </a:r>
            <a:endParaRPr lang="en-US" dirty="0"/>
          </a:p>
        </p:txBody>
      </p:sp>
    </p:spTree>
    <p:extLst>
      <p:ext uri="{BB962C8B-B14F-4D97-AF65-F5344CB8AC3E}">
        <p14:creationId xmlns:p14="http://schemas.microsoft.com/office/powerpoint/2010/main" val="427098193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حركة">
  <a:themeElements>
    <a:clrScheme name="حركة">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حركة">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حركة">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24</TotalTime>
  <Words>642</Words>
  <Application>Microsoft Office PowerPoint</Application>
  <PresentationFormat>عرض على الشاشة (3:4)‏</PresentationFormat>
  <Paragraphs>124</Paragraphs>
  <Slides>7</Slides>
  <Notes>0</Notes>
  <HiddenSlides>0</HiddenSlides>
  <MMClips>0</MMClips>
  <ScaleCrop>false</ScaleCrop>
  <HeadingPairs>
    <vt:vector size="4" baseType="variant">
      <vt:variant>
        <vt:lpstr>نسق</vt:lpstr>
      </vt:variant>
      <vt:variant>
        <vt:i4>1</vt:i4>
      </vt:variant>
      <vt:variant>
        <vt:lpstr>عناوين الشرائح</vt:lpstr>
      </vt:variant>
      <vt:variant>
        <vt:i4>7</vt:i4>
      </vt:variant>
    </vt:vector>
  </HeadingPairs>
  <TitlesOfParts>
    <vt:vector size="8" baseType="lpstr">
      <vt:lpstr>حركة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Ahmed-Under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sadiq</dc:creator>
  <cp:lastModifiedBy>sadiq</cp:lastModifiedBy>
  <cp:revision>6</cp:revision>
  <dcterms:created xsi:type="dcterms:W3CDTF">2018-12-18T16:03:43Z</dcterms:created>
  <dcterms:modified xsi:type="dcterms:W3CDTF">2018-12-18T17:43:51Z</dcterms:modified>
</cp:coreProperties>
</file>