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7EA827-99D7-44CD-B29E-27975BDFB12F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D41A8D-3078-4E7D-B5CF-D47DBF11B9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295400" y="1443841"/>
            <a:ext cx="6629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dirty="0"/>
              <a:t>ولهذا فأن احتمالات الاستعراض هي ستة:</a:t>
            </a:r>
            <a:endParaRPr lang="en-US" dirty="0"/>
          </a:p>
          <a:p>
            <a:pPr rtl="1"/>
            <a:r>
              <a:rPr lang="en-US" dirty="0"/>
              <a:t>RLN     RNL     LRN     LNR     NRL    NLR                                        </a:t>
            </a:r>
          </a:p>
          <a:p>
            <a:pPr rtl="1"/>
            <a:r>
              <a:rPr lang="ar-IQ" dirty="0"/>
              <a:t>وسنأخذ فقط الحالات التي تمثل الاستعراض من اليسار الى اليمين وهي ثلاث:</a:t>
            </a:r>
            <a:endParaRPr lang="en-US" dirty="0"/>
          </a:p>
          <a:p>
            <a:pPr rtl="1"/>
            <a:r>
              <a:rPr lang="en-US" dirty="0"/>
              <a:t>NLR</a:t>
            </a:r>
            <a:r>
              <a:rPr lang="ar-IQ" dirty="0"/>
              <a:t>:- أي البدء بالجذر (</a:t>
            </a:r>
            <a:r>
              <a:rPr lang="en-US" dirty="0"/>
              <a:t>N</a:t>
            </a:r>
            <a:r>
              <a:rPr lang="ar-IQ" dirty="0"/>
              <a:t>) ثم التحرك نحو اليسار (</a:t>
            </a:r>
            <a:r>
              <a:rPr lang="en-US" dirty="0"/>
              <a:t>L</a:t>
            </a:r>
            <a:r>
              <a:rPr lang="ar-IQ" dirty="0"/>
              <a:t>) ثم اليمين (</a:t>
            </a:r>
            <a:r>
              <a:rPr lang="en-US" dirty="0"/>
              <a:t>R</a:t>
            </a:r>
            <a:r>
              <a:rPr lang="ar-IQ" dirty="0"/>
              <a:t>) ولكون الجذر يذكر هنا مسبقا تسمى هذه الطريقة بالترتيب السابق(</a:t>
            </a:r>
            <a:r>
              <a:rPr lang="en-US" dirty="0"/>
              <a:t>Preorder</a:t>
            </a:r>
            <a:r>
              <a:rPr lang="ar-IQ" dirty="0"/>
              <a:t>).</a:t>
            </a:r>
            <a:endParaRPr lang="en-US" dirty="0"/>
          </a:p>
          <a:p>
            <a:pPr rtl="1"/>
            <a:r>
              <a:rPr lang="en-US" dirty="0"/>
              <a:t>LRN</a:t>
            </a:r>
            <a:r>
              <a:rPr lang="ar-IQ" dirty="0"/>
              <a:t>:- أي البدء باليسار (</a:t>
            </a:r>
            <a:r>
              <a:rPr lang="en-US" dirty="0"/>
              <a:t>L</a:t>
            </a:r>
            <a:r>
              <a:rPr lang="ar-IQ" dirty="0"/>
              <a:t>) ثم اليمين (</a:t>
            </a:r>
            <a:r>
              <a:rPr lang="en-US" dirty="0"/>
              <a:t>R</a:t>
            </a:r>
            <a:r>
              <a:rPr lang="ar-IQ" dirty="0"/>
              <a:t>) والانتهاء بالجذر (</a:t>
            </a:r>
            <a:r>
              <a:rPr lang="en-US" dirty="0"/>
              <a:t>N</a:t>
            </a:r>
            <a:r>
              <a:rPr lang="ar-IQ" dirty="0"/>
              <a:t>) أي أن ذكر الجذر يأتي لاحقا وتسمى هذه الطريقة بالترتيب اللاحق </a:t>
            </a:r>
            <a:r>
              <a:rPr lang="en-US" dirty="0"/>
              <a:t>(</a:t>
            </a:r>
            <a:r>
              <a:rPr lang="en-US" dirty="0" err="1"/>
              <a:t>Postorder</a:t>
            </a:r>
            <a:r>
              <a:rPr lang="en-US" dirty="0"/>
              <a:t>)</a:t>
            </a:r>
            <a:r>
              <a:rPr lang="ar-IQ" dirty="0"/>
              <a:t> نسبة الى الجذر </a:t>
            </a:r>
            <a:r>
              <a:rPr lang="en-US" dirty="0"/>
              <a:t>(N)</a:t>
            </a:r>
            <a:r>
              <a:rPr lang="ar-IQ" dirty="0"/>
              <a:t>.</a:t>
            </a:r>
            <a:endParaRPr lang="en-US" dirty="0"/>
          </a:p>
          <a:p>
            <a:r>
              <a:rPr lang="en-US" dirty="0"/>
              <a:t>LNR</a:t>
            </a:r>
            <a:r>
              <a:rPr lang="ar-IQ" dirty="0"/>
              <a:t>:- البدء باليسار (</a:t>
            </a:r>
            <a:r>
              <a:rPr lang="en-US" dirty="0"/>
              <a:t>L</a:t>
            </a:r>
            <a:r>
              <a:rPr lang="ar-IQ" dirty="0"/>
              <a:t>) ثم الجذر (</a:t>
            </a:r>
            <a:r>
              <a:rPr lang="en-US" dirty="0"/>
              <a:t>N</a:t>
            </a:r>
            <a:r>
              <a:rPr lang="ar-IQ" dirty="0"/>
              <a:t>) ويأتيه اليمين (</a:t>
            </a:r>
            <a:r>
              <a:rPr lang="en-US" dirty="0"/>
              <a:t>R</a:t>
            </a:r>
            <a:r>
              <a:rPr lang="ar-IQ" dirty="0"/>
              <a:t>) أي أن الجذر يأتي في الوسط وتسمى هذه الطريقة (</a:t>
            </a:r>
            <a:r>
              <a:rPr lang="en-US" dirty="0" err="1"/>
              <a:t>Inorder</a:t>
            </a:r>
            <a:r>
              <a:rPr lang="ar-IQ" dirty="0"/>
              <a:t>) نسبة الى الجذر (</a:t>
            </a:r>
            <a:r>
              <a:rPr lang="en-US" dirty="0"/>
              <a:t>N</a:t>
            </a:r>
            <a:r>
              <a:rPr lang="ar-IQ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49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647700" y="914400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ثانيا: الاستعراض بالترتيب السابق 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Preorder Traversing (NLR)</a:t>
            </a:r>
            <a:r>
              <a:rPr kumimoji="0" lang="ar-IQ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وتتلخص خطوات هذه الخوارزمية بالاتي: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1-البدء بعقدة الجذر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2-أستعراض الشجرة الفرعية في اقصى اليسار.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3-داخل الشجرة الفرعية يتم الاستعراض من اقصى اليسار(يمثل اكبر الابناء) ثم التحريك لليمين.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4-في حالة لا يوجد فرع في اليمين (لا يوجد أخ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Brother</a:t>
            </a: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 يكون الانتقال الى العم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father's brother</a:t>
            </a: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).</a:t>
            </a:r>
            <a:endParaRPr kumimoji="0" 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مجموعة 2"/>
          <p:cNvGrpSpPr>
            <a:grpSpLocks/>
          </p:cNvGrpSpPr>
          <p:nvPr/>
        </p:nvGrpSpPr>
        <p:grpSpPr bwMode="auto">
          <a:xfrm>
            <a:off x="1276350" y="3402330"/>
            <a:ext cx="4505325" cy="3162300"/>
            <a:chOff x="2010" y="4211"/>
            <a:chExt cx="7095" cy="4980"/>
          </a:xfrm>
        </p:grpSpPr>
        <p:sp>
          <p:nvSpPr>
            <p:cNvPr id="4" name="AutoShape 29"/>
            <p:cNvSpPr>
              <a:spLocks noChangeArrowheads="1"/>
            </p:cNvSpPr>
            <p:nvPr/>
          </p:nvSpPr>
          <p:spPr bwMode="auto">
            <a:xfrm>
              <a:off x="5430" y="4211"/>
              <a:ext cx="495" cy="58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A</a:t>
              </a:r>
            </a:p>
          </p:txBody>
        </p:sp>
        <p:sp>
          <p:nvSpPr>
            <p:cNvPr id="5" name="AutoShape 30"/>
            <p:cNvSpPr>
              <a:spLocks noChangeArrowheads="1"/>
            </p:cNvSpPr>
            <p:nvPr/>
          </p:nvSpPr>
          <p:spPr bwMode="auto">
            <a:xfrm>
              <a:off x="5385" y="5606"/>
              <a:ext cx="540" cy="54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C</a:t>
              </a:r>
            </a:p>
          </p:txBody>
        </p:sp>
        <p:sp>
          <p:nvSpPr>
            <p:cNvPr id="6" name="AutoShape 31"/>
            <p:cNvSpPr>
              <a:spLocks noChangeArrowheads="1"/>
            </p:cNvSpPr>
            <p:nvPr/>
          </p:nvSpPr>
          <p:spPr bwMode="auto">
            <a:xfrm>
              <a:off x="3495" y="5606"/>
              <a:ext cx="495" cy="54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B</a:t>
              </a:r>
            </a:p>
          </p:txBody>
        </p:sp>
        <p:sp>
          <p:nvSpPr>
            <p:cNvPr id="7" name="AutoShape 32"/>
            <p:cNvSpPr>
              <a:spLocks noChangeArrowheads="1"/>
            </p:cNvSpPr>
            <p:nvPr/>
          </p:nvSpPr>
          <p:spPr bwMode="auto">
            <a:xfrm>
              <a:off x="7440" y="5606"/>
              <a:ext cx="585" cy="60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D</a:t>
              </a:r>
            </a:p>
          </p:txBody>
        </p:sp>
        <p:sp>
          <p:nvSpPr>
            <p:cNvPr id="8" name="AutoShape 33"/>
            <p:cNvSpPr>
              <a:spLocks noChangeArrowheads="1"/>
            </p:cNvSpPr>
            <p:nvPr/>
          </p:nvSpPr>
          <p:spPr bwMode="auto">
            <a:xfrm>
              <a:off x="2010" y="7076"/>
              <a:ext cx="465" cy="49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E</a:t>
              </a:r>
            </a:p>
          </p:txBody>
        </p:sp>
        <p:sp>
          <p:nvSpPr>
            <p:cNvPr id="9" name="AutoShape 34"/>
            <p:cNvSpPr>
              <a:spLocks noChangeArrowheads="1"/>
            </p:cNvSpPr>
            <p:nvPr/>
          </p:nvSpPr>
          <p:spPr bwMode="auto">
            <a:xfrm>
              <a:off x="4395" y="7076"/>
              <a:ext cx="480" cy="49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F</a:t>
              </a:r>
            </a:p>
          </p:txBody>
        </p:sp>
        <p:sp>
          <p:nvSpPr>
            <p:cNvPr id="10" name="AutoShape 35"/>
            <p:cNvSpPr>
              <a:spLocks noChangeArrowheads="1"/>
            </p:cNvSpPr>
            <p:nvPr/>
          </p:nvSpPr>
          <p:spPr bwMode="auto">
            <a:xfrm>
              <a:off x="6135" y="7001"/>
              <a:ext cx="525" cy="57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G</a:t>
              </a:r>
            </a:p>
          </p:txBody>
        </p:sp>
        <p:sp>
          <p:nvSpPr>
            <p:cNvPr id="11" name="AutoShape 36"/>
            <p:cNvSpPr>
              <a:spLocks noChangeArrowheads="1"/>
            </p:cNvSpPr>
            <p:nvPr/>
          </p:nvSpPr>
          <p:spPr bwMode="auto">
            <a:xfrm>
              <a:off x="7500" y="7001"/>
              <a:ext cx="525" cy="57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H</a:t>
              </a:r>
            </a:p>
          </p:txBody>
        </p:sp>
        <p:sp>
          <p:nvSpPr>
            <p:cNvPr id="12" name="AutoShape 37"/>
            <p:cNvSpPr>
              <a:spLocks noChangeArrowheads="1"/>
            </p:cNvSpPr>
            <p:nvPr/>
          </p:nvSpPr>
          <p:spPr bwMode="auto">
            <a:xfrm>
              <a:off x="6030" y="8666"/>
              <a:ext cx="525" cy="52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I</a:t>
              </a:r>
            </a:p>
          </p:txBody>
        </p:sp>
        <p:sp>
          <p:nvSpPr>
            <p:cNvPr id="13" name="AutoShape 38"/>
            <p:cNvSpPr>
              <a:spLocks noChangeArrowheads="1"/>
            </p:cNvSpPr>
            <p:nvPr/>
          </p:nvSpPr>
          <p:spPr bwMode="auto">
            <a:xfrm>
              <a:off x="7440" y="8666"/>
              <a:ext cx="525" cy="52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J</a:t>
              </a:r>
            </a:p>
          </p:txBody>
        </p:sp>
        <p:sp>
          <p:nvSpPr>
            <p:cNvPr id="14" name="AutoShape 39"/>
            <p:cNvSpPr>
              <a:spLocks noChangeArrowheads="1"/>
            </p:cNvSpPr>
            <p:nvPr/>
          </p:nvSpPr>
          <p:spPr bwMode="auto">
            <a:xfrm>
              <a:off x="8595" y="8666"/>
              <a:ext cx="510" cy="52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K</a:t>
              </a:r>
            </a:p>
          </p:txBody>
        </p:sp>
        <p:cxnSp>
          <p:nvCxnSpPr>
            <p:cNvPr id="15" name="AutoShape 40"/>
            <p:cNvCxnSpPr>
              <a:cxnSpLocks noChangeShapeType="1"/>
              <a:stCxn id="4" idx="2"/>
            </p:cNvCxnSpPr>
            <p:nvPr/>
          </p:nvCxnSpPr>
          <p:spPr bwMode="auto">
            <a:xfrm flipH="1">
              <a:off x="3795" y="4504"/>
              <a:ext cx="1635" cy="11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41"/>
            <p:cNvCxnSpPr>
              <a:cxnSpLocks noChangeShapeType="1"/>
            </p:cNvCxnSpPr>
            <p:nvPr/>
          </p:nvCxnSpPr>
          <p:spPr bwMode="auto">
            <a:xfrm>
              <a:off x="5925" y="4466"/>
              <a:ext cx="1695" cy="11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42"/>
            <p:cNvCxnSpPr>
              <a:cxnSpLocks noChangeShapeType="1"/>
              <a:stCxn id="4" idx="4"/>
            </p:cNvCxnSpPr>
            <p:nvPr/>
          </p:nvCxnSpPr>
          <p:spPr bwMode="auto">
            <a:xfrm flipH="1">
              <a:off x="5670" y="4796"/>
              <a:ext cx="8" cy="8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43"/>
            <p:cNvCxnSpPr>
              <a:cxnSpLocks noChangeShapeType="1"/>
              <a:stCxn id="6" idx="3"/>
            </p:cNvCxnSpPr>
            <p:nvPr/>
          </p:nvCxnSpPr>
          <p:spPr bwMode="auto">
            <a:xfrm flipH="1">
              <a:off x="2325" y="6067"/>
              <a:ext cx="1242" cy="100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44"/>
            <p:cNvCxnSpPr>
              <a:cxnSpLocks noChangeShapeType="1"/>
            </p:cNvCxnSpPr>
            <p:nvPr/>
          </p:nvCxnSpPr>
          <p:spPr bwMode="auto">
            <a:xfrm>
              <a:off x="5745" y="6146"/>
              <a:ext cx="630" cy="8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45"/>
            <p:cNvCxnSpPr>
              <a:cxnSpLocks noChangeShapeType="1"/>
            </p:cNvCxnSpPr>
            <p:nvPr/>
          </p:nvCxnSpPr>
          <p:spPr bwMode="auto">
            <a:xfrm flipH="1">
              <a:off x="4650" y="6056"/>
              <a:ext cx="780" cy="10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46"/>
            <p:cNvCxnSpPr>
              <a:cxnSpLocks noChangeShapeType="1"/>
            </p:cNvCxnSpPr>
            <p:nvPr/>
          </p:nvCxnSpPr>
          <p:spPr bwMode="auto">
            <a:xfrm>
              <a:off x="7710" y="6206"/>
              <a:ext cx="0" cy="7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47"/>
            <p:cNvCxnSpPr>
              <a:cxnSpLocks noChangeShapeType="1"/>
              <a:endCxn id="12" idx="0"/>
            </p:cNvCxnSpPr>
            <p:nvPr/>
          </p:nvCxnSpPr>
          <p:spPr bwMode="auto">
            <a:xfrm flipH="1">
              <a:off x="6293" y="7421"/>
              <a:ext cx="1208" cy="12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48"/>
            <p:cNvCxnSpPr>
              <a:cxnSpLocks noChangeShapeType="1"/>
            </p:cNvCxnSpPr>
            <p:nvPr/>
          </p:nvCxnSpPr>
          <p:spPr bwMode="auto">
            <a:xfrm>
              <a:off x="7710" y="7571"/>
              <a:ext cx="0" cy="10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49"/>
            <p:cNvCxnSpPr>
              <a:cxnSpLocks noChangeShapeType="1"/>
            </p:cNvCxnSpPr>
            <p:nvPr/>
          </p:nvCxnSpPr>
          <p:spPr bwMode="auto">
            <a:xfrm>
              <a:off x="7965" y="7496"/>
              <a:ext cx="840" cy="11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5" name="Rectangle 35"/>
          <p:cNvSpPr>
            <a:spLocks noChangeArrowheads="1"/>
          </p:cNvSpPr>
          <p:nvPr/>
        </p:nvSpPr>
        <p:spPr bwMode="auto">
          <a:xfrm>
            <a:off x="838200" y="3041035"/>
            <a:ext cx="7772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لنأخذ الشجرة التالية: </a:t>
            </a:r>
            <a:endParaRPr kumimoji="0" 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89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143000" y="1720840"/>
            <a:ext cx="6172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dirty="0"/>
              <a:t>وتكون النتيجة الاستعراض كالاتي:-</a:t>
            </a:r>
            <a:endParaRPr lang="en-US" dirty="0"/>
          </a:p>
          <a:p>
            <a:pPr rtl="1"/>
            <a:r>
              <a:rPr lang="en-US" dirty="0"/>
              <a:t>A    B    E   C    F    G    D    H    I    J    K                                              </a:t>
            </a:r>
          </a:p>
          <a:p>
            <a:pPr rtl="1"/>
            <a:r>
              <a:rPr lang="ar-IQ" dirty="0"/>
              <a:t>في هذه الطريقة نلاحظ ما يأتي:</a:t>
            </a:r>
            <a:endParaRPr lang="en-US" dirty="0"/>
          </a:p>
          <a:p>
            <a:pPr rtl="1"/>
            <a:r>
              <a:rPr lang="ar-IQ" dirty="0"/>
              <a:t>1-جميع الاباء يذكرون قبل الابناء </a:t>
            </a:r>
            <a:r>
              <a:rPr lang="en-US" dirty="0"/>
              <a:t>A</a:t>
            </a:r>
            <a:r>
              <a:rPr lang="ar-IQ" dirty="0"/>
              <a:t> قبل </a:t>
            </a:r>
            <a:r>
              <a:rPr lang="en-US" dirty="0"/>
              <a:t>D,C,B</a:t>
            </a:r>
            <a:r>
              <a:rPr lang="ar-IQ" dirty="0"/>
              <a:t>.</a:t>
            </a:r>
            <a:endParaRPr lang="en-US" dirty="0"/>
          </a:p>
          <a:p>
            <a:pPr rtl="1"/>
            <a:r>
              <a:rPr lang="ar-IQ" dirty="0"/>
              <a:t>                                       </a:t>
            </a:r>
            <a:r>
              <a:rPr lang="en-US" dirty="0"/>
              <a:t>C</a:t>
            </a:r>
            <a:r>
              <a:rPr lang="ar-IQ" dirty="0"/>
              <a:t> قبل </a:t>
            </a:r>
            <a:r>
              <a:rPr lang="en-US" dirty="0"/>
              <a:t>G,F</a:t>
            </a:r>
          </a:p>
          <a:p>
            <a:pPr rtl="1"/>
            <a:r>
              <a:rPr lang="ar-IQ" dirty="0"/>
              <a:t>                                      </a:t>
            </a:r>
            <a:r>
              <a:rPr lang="en-US" dirty="0"/>
              <a:t>H </a:t>
            </a:r>
            <a:r>
              <a:rPr lang="ar-IQ" dirty="0"/>
              <a:t> قبل </a:t>
            </a:r>
            <a:r>
              <a:rPr lang="en-US" dirty="0"/>
              <a:t>K,J,I</a:t>
            </a:r>
            <a:r>
              <a:rPr lang="ar-IQ" dirty="0"/>
              <a:t> وهكذا....</a:t>
            </a:r>
            <a:endParaRPr lang="en-US" dirty="0"/>
          </a:p>
          <a:p>
            <a:pPr rtl="1"/>
            <a:r>
              <a:rPr lang="ar-IQ" dirty="0"/>
              <a:t>2- لو مثلنا هذا الاستعراض بالسير حول الشجرة (الخط المنقط) لوجدنا أن العقدة تذكر عند أول مرور بها بدأ من الجذر.</a:t>
            </a:r>
            <a:endParaRPr lang="en-US" dirty="0"/>
          </a:p>
          <a:p>
            <a:pPr rtl="1"/>
            <a:r>
              <a:rPr lang="ar-IQ" dirty="0"/>
              <a:t>3-تستخدم هذه الطريقة لتمثيل التعابير الحسابية بصيغة</a:t>
            </a:r>
            <a:r>
              <a:rPr lang="en-US" dirty="0"/>
              <a:t>Polish Notation</a:t>
            </a:r>
            <a:r>
              <a:rPr lang="ar-IQ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64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>
            <a:grpSpLocks/>
          </p:cNvGrpSpPr>
          <p:nvPr/>
        </p:nvGrpSpPr>
        <p:grpSpPr bwMode="auto">
          <a:xfrm>
            <a:off x="1734185" y="2992120"/>
            <a:ext cx="4391025" cy="2640330"/>
            <a:chOff x="2460" y="5336"/>
            <a:chExt cx="6915" cy="4158"/>
          </a:xfrm>
        </p:grpSpPr>
        <p:sp>
          <p:nvSpPr>
            <p:cNvPr id="3" name="AutoShape 52"/>
            <p:cNvSpPr>
              <a:spLocks noChangeArrowheads="1"/>
            </p:cNvSpPr>
            <p:nvPr/>
          </p:nvSpPr>
          <p:spPr bwMode="auto">
            <a:xfrm>
              <a:off x="5667" y="5336"/>
              <a:ext cx="420" cy="563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A</a:t>
              </a:r>
            </a:p>
          </p:txBody>
        </p:sp>
        <p:sp>
          <p:nvSpPr>
            <p:cNvPr id="4" name="AutoShape 53"/>
            <p:cNvSpPr>
              <a:spLocks noChangeArrowheads="1"/>
            </p:cNvSpPr>
            <p:nvPr/>
          </p:nvSpPr>
          <p:spPr bwMode="auto">
            <a:xfrm>
              <a:off x="6990" y="6314"/>
              <a:ext cx="480" cy="54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C</a:t>
              </a:r>
            </a:p>
          </p:txBody>
        </p:sp>
        <p:sp>
          <p:nvSpPr>
            <p:cNvPr id="5" name="AutoShape 54"/>
            <p:cNvSpPr>
              <a:spLocks noChangeArrowheads="1"/>
            </p:cNvSpPr>
            <p:nvPr/>
          </p:nvSpPr>
          <p:spPr bwMode="auto">
            <a:xfrm>
              <a:off x="3915" y="6104"/>
              <a:ext cx="510" cy="525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B</a:t>
              </a:r>
            </a:p>
          </p:txBody>
        </p:sp>
        <p:sp>
          <p:nvSpPr>
            <p:cNvPr id="6" name="AutoShape 55"/>
            <p:cNvSpPr>
              <a:spLocks noChangeArrowheads="1"/>
            </p:cNvSpPr>
            <p:nvPr/>
          </p:nvSpPr>
          <p:spPr bwMode="auto">
            <a:xfrm>
              <a:off x="7950" y="7683"/>
              <a:ext cx="480" cy="589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G</a:t>
              </a:r>
            </a:p>
          </p:txBody>
        </p:sp>
        <p:sp>
          <p:nvSpPr>
            <p:cNvPr id="7" name="AutoShape 56"/>
            <p:cNvSpPr>
              <a:spLocks noChangeArrowheads="1"/>
            </p:cNvSpPr>
            <p:nvPr/>
          </p:nvSpPr>
          <p:spPr bwMode="auto">
            <a:xfrm>
              <a:off x="8910" y="8782"/>
              <a:ext cx="465" cy="59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J</a:t>
              </a:r>
            </a:p>
          </p:txBody>
        </p:sp>
        <p:sp>
          <p:nvSpPr>
            <p:cNvPr id="8" name="AutoShape 57"/>
            <p:cNvSpPr>
              <a:spLocks noChangeArrowheads="1"/>
            </p:cNvSpPr>
            <p:nvPr/>
          </p:nvSpPr>
          <p:spPr bwMode="auto">
            <a:xfrm>
              <a:off x="6825" y="8782"/>
              <a:ext cx="495" cy="59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I</a:t>
              </a:r>
            </a:p>
          </p:txBody>
        </p:sp>
        <p:sp>
          <p:nvSpPr>
            <p:cNvPr id="9" name="AutoShape 58"/>
            <p:cNvSpPr>
              <a:spLocks noChangeArrowheads="1"/>
            </p:cNvSpPr>
            <p:nvPr/>
          </p:nvSpPr>
          <p:spPr bwMode="auto">
            <a:xfrm>
              <a:off x="5130" y="7739"/>
              <a:ext cx="465" cy="48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F</a:t>
              </a:r>
            </a:p>
          </p:txBody>
        </p:sp>
        <p:sp>
          <p:nvSpPr>
            <p:cNvPr id="10" name="AutoShape 59"/>
            <p:cNvSpPr>
              <a:spLocks noChangeArrowheads="1"/>
            </p:cNvSpPr>
            <p:nvPr/>
          </p:nvSpPr>
          <p:spPr bwMode="auto">
            <a:xfrm>
              <a:off x="3915" y="7543"/>
              <a:ext cx="480" cy="676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E</a:t>
              </a:r>
            </a:p>
          </p:txBody>
        </p:sp>
        <p:sp>
          <p:nvSpPr>
            <p:cNvPr id="11" name="AutoShape 60"/>
            <p:cNvSpPr>
              <a:spLocks noChangeArrowheads="1"/>
            </p:cNvSpPr>
            <p:nvPr/>
          </p:nvSpPr>
          <p:spPr bwMode="auto">
            <a:xfrm>
              <a:off x="2460" y="7630"/>
              <a:ext cx="450" cy="604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D</a:t>
              </a:r>
            </a:p>
          </p:txBody>
        </p:sp>
        <p:sp>
          <p:nvSpPr>
            <p:cNvPr id="12" name="AutoShape 61"/>
            <p:cNvSpPr>
              <a:spLocks noChangeArrowheads="1"/>
            </p:cNvSpPr>
            <p:nvPr/>
          </p:nvSpPr>
          <p:spPr bwMode="auto">
            <a:xfrm>
              <a:off x="3255" y="9014"/>
              <a:ext cx="495" cy="480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r" rtl="1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>
                  <a:effectLst/>
                  <a:latin typeface="Calibri"/>
                  <a:ea typeface="Calibri"/>
                  <a:cs typeface="Arial"/>
                </a:rPr>
                <a:t>H</a:t>
              </a:r>
            </a:p>
          </p:txBody>
        </p:sp>
        <p:cxnSp>
          <p:nvCxnSpPr>
            <p:cNvPr id="13" name="AutoShape 62"/>
            <p:cNvCxnSpPr>
              <a:cxnSpLocks noChangeShapeType="1"/>
              <a:endCxn id="5" idx="7"/>
            </p:cNvCxnSpPr>
            <p:nvPr/>
          </p:nvCxnSpPr>
          <p:spPr bwMode="auto">
            <a:xfrm flipH="1">
              <a:off x="4350" y="5437"/>
              <a:ext cx="1380" cy="7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63"/>
            <p:cNvCxnSpPr>
              <a:cxnSpLocks noChangeShapeType="1"/>
              <a:stCxn id="3" idx="5"/>
              <a:endCxn id="4" idx="1"/>
            </p:cNvCxnSpPr>
            <p:nvPr/>
          </p:nvCxnSpPr>
          <p:spPr bwMode="auto">
            <a:xfrm>
              <a:off x="6025" y="5817"/>
              <a:ext cx="1035" cy="5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64"/>
            <p:cNvCxnSpPr>
              <a:cxnSpLocks noChangeShapeType="1"/>
              <a:stCxn id="4" idx="5"/>
              <a:endCxn id="6" idx="1"/>
            </p:cNvCxnSpPr>
            <p:nvPr/>
          </p:nvCxnSpPr>
          <p:spPr bwMode="auto">
            <a:xfrm>
              <a:off x="7400" y="6775"/>
              <a:ext cx="621" cy="9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65"/>
            <p:cNvCxnSpPr>
              <a:cxnSpLocks noChangeShapeType="1"/>
              <a:endCxn id="7" idx="1"/>
            </p:cNvCxnSpPr>
            <p:nvPr/>
          </p:nvCxnSpPr>
          <p:spPr bwMode="auto">
            <a:xfrm>
              <a:off x="8430" y="8099"/>
              <a:ext cx="548" cy="7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66"/>
            <p:cNvCxnSpPr>
              <a:cxnSpLocks noChangeShapeType="1"/>
              <a:stCxn id="6" idx="3"/>
              <a:endCxn id="8" idx="7"/>
            </p:cNvCxnSpPr>
            <p:nvPr/>
          </p:nvCxnSpPr>
          <p:spPr bwMode="auto">
            <a:xfrm flipH="1">
              <a:off x="7248" y="8186"/>
              <a:ext cx="773" cy="6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67"/>
            <p:cNvCxnSpPr>
              <a:cxnSpLocks noChangeShapeType="1"/>
            </p:cNvCxnSpPr>
            <p:nvPr/>
          </p:nvCxnSpPr>
          <p:spPr bwMode="auto">
            <a:xfrm>
              <a:off x="4395" y="6404"/>
              <a:ext cx="990" cy="13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68"/>
            <p:cNvCxnSpPr>
              <a:cxnSpLocks noChangeShapeType="1"/>
              <a:stCxn id="5" idx="2"/>
              <a:endCxn id="11" idx="7"/>
            </p:cNvCxnSpPr>
            <p:nvPr/>
          </p:nvCxnSpPr>
          <p:spPr bwMode="auto">
            <a:xfrm flipH="1">
              <a:off x="2844" y="6367"/>
              <a:ext cx="1071" cy="13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69"/>
            <p:cNvCxnSpPr>
              <a:cxnSpLocks noChangeShapeType="1"/>
              <a:endCxn id="10" idx="0"/>
            </p:cNvCxnSpPr>
            <p:nvPr/>
          </p:nvCxnSpPr>
          <p:spPr bwMode="auto">
            <a:xfrm>
              <a:off x="4155" y="6629"/>
              <a:ext cx="0" cy="9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70"/>
            <p:cNvCxnSpPr>
              <a:cxnSpLocks noChangeShapeType="1"/>
              <a:stCxn id="10" idx="3"/>
            </p:cNvCxnSpPr>
            <p:nvPr/>
          </p:nvCxnSpPr>
          <p:spPr bwMode="auto">
            <a:xfrm flipH="1">
              <a:off x="3578" y="8120"/>
              <a:ext cx="407" cy="9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2" name="شكل حر 21"/>
          <p:cNvSpPr>
            <a:spLocks/>
          </p:cNvSpPr>
          <p:nvPr/>
        </p:nvSpPr>
        <p:spPr bwMode="auto">
          <a:xfrm>
            <a:off x="1592580" y="2753995"/>
            <a:ext cx="4693920" cy="3036570"/>
          </a:xfrm>
          <a:custGeom>
            <a:avLst/>
            <a:gdLst>
              <a:gd name="T0" fmla="*/ 282 w 7392"/>
              <a:gd name="T1" fmla="*/ 2686 h 4782"/>
              <a:gd name="T2" fmla="*/ 2052 w 7392"/>
              <a:gd name="T3" fmla="*/ 773 h 4782"/>
              <a:gd name="T4" fmla="*/ 3327 w 7392"/>
              <a:gd name="T5" fmla="*/ 503 h 4782"/>
              <a:gd name="T6" fmla="*/ 3462 w 7392"/>
              <a:gd name="T7" fmla="*/ 136 h 4782"/>
              <a:gd name="T8" fmla="*/ 3882 w 7392"/>
              <a:gd name="T9" fmla="*/ 121 h 4782"/>
              <a:gd name="T10" fmla="*/ 4032 w 7392"/>
              <a:gd name="T11" fmla="*/ 863 h 4782"/>
              <a:gd name="T12" fmla="*/ 5412 w 7392"/>
              <a:gd name="T13" fmla="*/ 1403 h 4782"/>
              <a:gd name="T14" fmla="*/ 6342 w 7392"/>
              <a:gd name="T15" fmla="*/ 3188 h 4782"/>
              <a:gd name="T16" fmla="*/ 7377 w 7392"/>
              <a:gd name="T17" fmla="*/ 4336 h 4782"/>
              <a:gd name="T18" fmla="*/ 6432 w 7392"/>
              <a:gd name="T19" fmla="*/ 4463 h 4782"/>
              <a:gd name="T20" fmla="*/ 6552 w 7392"/>
              <a:gd name="T21" fmla="*/ 4028 h 4782"/>
              <a:gd name="T22" fmla="*/ 5772 w 7392"/>
              <a:gd name="T23" fmla="*/ 3421 h 4782"/>
              <a:gd name="T24" fmla="*/ 5202 w 7392"/>
              <a:gd name="T25" fmla="*/ 3998 h 4782"/>
              <a:gd name="T26" fmla="*/ 5052 w 7392"/>
              <a:gd name="T27" fmla="*/ 4666 h 4782"/>
              <a:gd name="T28" fmla="*/ 4437 w 7392"/>
              <a:gd name="T29" fmla="*/ 4463 h 4782"/>
              <a:gd name="T30" fmla="*/ 4557 w 7392"/>
              <a:gd name="T31" fmla="*/ 3901 h 4782"/>
              <a:gd name="T32" fmla="*/ 4677 w 7392"/>
              <a:gd name="T33" fmla="*/ 3886 h 4782"/>
              <a:gd name="T34" fmla="*/ 5547 w 7392"/>
              <a:gd name="T35" fmla="*/ 3046 h 4782"/>
              <a:gd name="T36" fmla="*/ 3882 w 7392"/>
              <a:gd name="T37" fmla="*/ 1066 h 4782"/>
              <a:gd name="T38" fmla="*/ 2337 w 7392"/>
              <a:gd name="T39" fmla="*/ 1403 h 4782"/>
              <a:gd name="T40" fmla="*/ 3702 w 7392"/>
              <a:gd name="T41" fmla="*/ 3188 h 4782"/>
              <a:gd name="T42" fmla="*/ 2862 w 7392"/>
              <a:gd name="T43" fmla="*/ 3436 h 4782"/>
              <a:gd name="T44" fmla="*/ 2862 w 7392"/>
              <a:gd name="T45" fmla="*/ 2731 h 4782"/>
              <a:gd name="T46" fmla="*/ 2502 w 7392"/>
              <a:gd name="T47" fmla="*/ 2161 h 4782"/>
              <a:gd name="T48" fmla="*/ 2157 w 7392"/>
              <a:gd name="T49" fmla="*/ 1853 h 4782"/>
              <a:gd name="T50" fmla="*/ 2052 w 7392"/>
              <a:gd name="T51" fmla="*/ 2626 h 4782"/>
              <a:gd name="T52" fmla="*/ 2307 w 7392"/>
              <a:gd name="T53" fmla="*/ 3091 h 4782"/>
              <a:gd name="T54" fmla="*/ 1887 w 7392"/>
              <a:gd name="T55" fmla="*/ 3421 h 4782"/>
              <a:gd name="T56" fmla="*/ 1482 w 7392"/>
              <a:gd name="T57" fmla="*/ 4028 h 4782"/>
              <a:gd name="T58" fmla="*/ 1647 w 7392"/>
              <a:gd name="T59" fmla="*/ 4531 h 4782"/>
              <a:gd name="T60" fmla="*/ 987 w 7392"/>
              <a:gd name="T61" fmla="*/ 4711 h 4782"/>
              <a:gd name="T62" fmla="*/ 882 w 7392"/>
              <a:gd name="T63" fmla="*/ 4103 h 4782"/>
              <a:gd name="T64" fmla="*/ 1257 w 7392"/>
              <a:gd name="T65" fmla="*/ 3901 h 4782"/>
              <a:gd name="T66" fmla="*/ 1482 w 7392"/>
              <a:gd name="T67" fmla="*/ 3511 h 4782"/>
              <a:gd name="T68" fmla="*/ 1647 w 7392"/>
              <a:gd name="T69" fmla="*/ 3323 h 4782"/>
              <a:gd name="T70" fmla="*/ 1482 w 7392"/>
              <a:gd name="T71" fmla="*/ 2828 h 4782"/>
              <a:gd name="T72" fmla="*/ 1797 w 7392"/>
              <a:gd name="T73" fmla="*/ 2716 h 4782"/>
              <a:gd name="T74" fmla="*/ 1752 w 7392"/>
              <a:gd name="T75" fmla="*/ 1853 h 4782"/>
              <a:gd name="T76" fmla="*/ 1647 w 7392"/>
              <a:gd name="T77" fmla="*/ 1718 h 4782"/>
              <a:gd name="T78" fmla="*/ 867 w 7392"/>
              <a:gd name="T79" fmla="*/ 2656 h 4782"/>
              <a:gd name="T80" fmla="*/ 642 w 7392"/>
              <a:gd name="T81" fmla="*/ 3451 h 4782"/>
              <a:gd name="T82" fmla="*/ 42 w 7392"/>
              <a:gd name="T83" fmla="*/ 3188 h 4782"/>
              <a:gd name="T84" fmla="*/ 387 w 7392"/>
              <a:gd name="T85" fmla="*/ 2506 h 4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7392" h="4782">
                <a:moveTo>
                  <a:pt x="282" y="2686"/>
                </a:moveTo>
                <a:cubicBezTo>
                  <a:pt x="913" y="1911"/>
                  <a:pt x="1544" y="1137"/>
                  <a:pt x="2052" y="773"/>
                </a:cubicBezTo>
                <a:cubicBezTo>
                  <a:pt x="2560" y="409"/>
                  <a:pt x="3092" y="609"/>
                  <a:pt x="3327" y="503"/>
                </a:cubicBezTo>
                <a:cubicBezTo>
                  <a:pt x="3562" y="397"/>
                  <a:pt x="3370" y="200"/>
                  <a:pt x="3462" y="136"/>
                </a:cubicBezTo>
                <a:cubicBezTo>
                  <a:pt x="3554" y="72"/>
                  <a:pt x="3787" y="0"/>
                  <a:pt x="3882" y="121"/>
                </a:cubicBezTo>
                <a:cubicBezTo>
                  <a:pt x="3977" y="242"/>
                  <a:pt x="3777" y="649"/>
                  <a:pt x="4032" y="863"/>
                </a:cubicBezTo>
                <a:cubicBezTo>
                  <a:pt x="4287" y="1077"/>
                  <a:pt x="5027" y="1016"/>
                  <a:pt x="5412" y="1403"/>
                </a:cubicBezTo>
                <a:cubicBezTo>
                  <a:pt x="5797" y="1790"/>
                  <a:pt x="6014" y="2699"/>
                  <a:pt x="6342" y="3188"/>
                </a:cubicBezTo>
                <a:cubicBezTo>
                  <a:pt x="6670" y="3677"/>
                  <a:pt x="7362" y="4124"/>
                  <a:pt x="7377" y="4336"/>
                </a:cubicBezTo>
                <a:cubicBezTo>
                  <a:pt x="7392" y="4548"/>
                  <a:pt x="6570" y="4514"/>
                  <a:pt x="6432" y="4463"/>
                </a:cubicBezTo>
                <a:cubicBezTo>
                  <a:pt x="6294" y="4412"/>
                  <a:pt x="6662" y="4202"/>
                  <a:pt x="6552" y="4028"/>
                </a:cubicBezTo>
                <a:cubicBezTo>
                  <a:pt x="6442" y="3854"/>
                  <a:pt x="5997" y="3426"/>
                  <a:pt x="5772" y="3421"/>
                </a:cubicBezTo>
                <a:cubicBezTo>
                  <a:pt x="5547" y="3416"/>
                  <a:pt x="5322" y="3791"/>
                  <a:pt x="5202" y="3998"/>
                </a:cubicBezTo>
                <a:cubicBezTo>
                  <a:pt x="5082" y="4205"/>
                  <a:pt x="5179" y="4589"/>
                  <a:pt x="5052" y="4666"/>
                </a:cubicBezTo>
                <a:cubicBezTo>
                  <a:pt x="4925" y="4743"/>
                  <a:pt x="4519" y="4590"/>
                  <a:pt x="4437" y="4463"/>
                </a:cubicBezTo>
                <a:cubicBezTo>
                  <a:pt x="4355" y="4336"/>
                  <a:pt x="4517" y="3997"/>
                  <a:pt x="4557" y="3901"/>
                </a:cubicBezTo>
                <a:cubicBezTo>
                  <a:pt x="4597" y="3805"/>
                  <a:pt x="4512" y="4028"/>
                  <a:pt x="4677" y="3886"/>
                </a:cubicBezTo>
                <a:cubicBezTo>
                  <a:pt x="4842" y="3744"/>
                  <a:pt x="5680" y="3516"/>
                  <a:pt x="5547" y="3046"/>
                </a:cubicBezTo>
                <a:cubicBezTo>
                  <a:pt x="5414" y="2576"/>
                  <a:pt x="4417" y="1340"/>
                  <a:pt x="3882" y="1066"/>
                </a:cubicBezTo>
                <a:cubicBezTo>
                  <a:pt x="3347" y="792"/>
                  <a:pt x="2367" y="1049"/>
                  <a:pt x="2337" y="1403"/>
                </a:cubicBezTo>
                <a:cubicBezTo>
                  <a:pt x="2307" y="1757"/>
                  <a:pt x="3614" y="2849"/>
                  <a:pt x="3702" y="3188"/>
                </a:cubicBezTo>
                <a:cubicBezTo>
                  <a:pt x="3790" y="3527"/>
                  <a:pt x="3002" y="3512"/>
                  <a:pt x="2862" y="3436"/>
                </a:cubicBezTo>
                <a:cubicBezTo>
                  <a:pt x="2722" y="3360"/>
                  <a:pt x="2922" y="2943"/>
                  <a:pt x="2862" y="2731"/>
                </a:cubicBezTo>
                <a:cubicBezTo>
                  <a:pt x="2802" y="2519"/>
                  <a:pt x="2619" y="2307"/>
                  <a:pt x="2502" y="2161"/>
                </a:cubicBezTo>
                <a:cubicBezTo>
                  <a:pt x="2385" y="2015"/>
                  <a:pt x="2232" y="1776"/>
                  <a:pt x="2157" y="1853"/>
                </a:cubicBezTo>
                <a:cubicBezTo>
                  <a:pt x="2082" y="1930"/>
                  <a:pt x="2027" y="2420"/>
                  <a:pt x="2052" y="2626"/>
                </a:cubicBezTo>
                <a:cubicBezTo>
                  <a:pt x="2077" y="2832"/>
                  <a:pt x="2334" y="2959"/>
                  <a:pt x="2307" y="3091"/>
                </a:cubicBezTo>
                <a:cubicBezTo>
                  <a:pt x="2280" y="3223"/>
                  <a:pt x="2024" y="3265"/>
                  <a:pt x="1887" y="3421"/>
                </a:cubicBezTo>
                <a:cubicBezTo>
                  <a:pt x="1750" y="3577"/>
                  <a:pt x="1522" y="3843"/>
                  <a:pt x="1482" y="4028"/>
                </a:cubicBezTo>
                <a:cubicBezTo>
                  <a:pt x="1442" y="4213"/>
                  <a:pt x="1729" y="4417"/>
                  <a:pt x="1647" y="4531"/>
                </a:cubicBezTo>
                <a:cubicBezTo>
                  <a:pt x="1565" y="4645"/>
                  <a:pt x="1114" y="4782"/>
                  <a:pt x="987" y="4711"/>
                </a:cubicBezTo>
                <a:cubicBezTo>
                  <a:pt x="860" y="4640"/>
                  <a:pt x="837" y="4238"/>
                  <a:pt x="882" y="4103"/>
                </a:cubicBezTo>
                <a:cubicBezTo>
                  <a:pt x="927" y="3968"/>
                  <a:pt x="1157" y="4000"/>
                  <a:pt x="1257" y="3901"/>
                </a:cubicBezTo>
                <a:cubicBezTo>
                  <a:pt x="1357" y="3802"/>
                  <a:pt x="1417" y="3607"/>
                  <a:pt x="1482" y="3511"/>
                </a:cubicBezTo>
                <a:cubicBezTo>
                  <a:pt x="1547" y="3415"/>
                  <a:pt x="1647" y="3437"/>
                  <a:pt x="1647" y="3323"/>
                </a:cubicBezTo>
                <a:cubicBezTo>
                  <a:pt x="1647" y="3209"/>
                  <a:pt x="1457" y="2929"/>
                  <a:pt x="1482" y="2828"/>
                </a:cubicBezTo>
                <a:cubicBezTo>
                  <a:pt x="1507" y="2727"/>
                  <a:pt x="1752" y="2878"/>
                  <a:pt x="1797" y="2716"/>
                </a:cubicBezTo>
                <a:cubicBezTo>
                  <a:pt x="1842" y="2554"/>
                  <a:pt x="1777" y="2019"/>
                  <a:pt x="1752" y="1853"/>
                </a:cubicBezTo>
                <a:cubicBezTo>
                  <a:pt x="1727" y="1687"/>
                  <a:pt x="1794" y="1584"/>
                  <a:pt x="1647" y="1718"/>
                </a:cubicBezTo>
                <a:cubicBezTo>
                  <a:pt x="1500" y="1852"/>
                  <a:pt x="1034" y="2367"/>
                  <a:pt x="867" y="2656"/>
                </a:cubicBezTo>
                <a:cubicBezTo>
                  <a:pt x="700" y="2945"/>
                  <a:pt x="779" y="3362"/>
                  <a:pt x="642" y="3451"/>
                </a:cubicBezTo>
                <a:cubicBezTo>
                  <a:pt x="505" y="3540"/>
                  <a:pt x="84" y="3345"/>
                  <a:pt x="42" y="3188"/>
                </a:cubicBezTo>
                <a:cubicBezTo>
                  <a:pt x="0" y="3031"/>
                  <a:pt x="193" y="2768"/>
                  <a:pt x="387" y="2506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807085" y="1371600"/>
            <a:ext cx="7696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ثالثا:- الاستعراض بالترتيب اللاحق</a:t>
            </a:r>
            <a:r>
              <a:rPr kumimoji="0" lang="en-US" sz="1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Postorder</a:t>
            </a: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Traversing(LRN)</a:t>
            </a:r>
            <a:r>
              <a:rPr kumimoji="0" lang="ar-IQ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تتلخص خطوات هذه الخوارزمية بالاتي:-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1-البدء بالعقدة الورقة في اقصى يسار الشجرة ثم الاوراق التي على يمينها (أن وجدت).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2-الانتقال الى العقدة الاعلى (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father</a:t>
            </a: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 (أي أب تلك العقدة).</a:t>
            </a:r>
            <a:endParaRPr kumimoji="0" lang="ar-IQ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3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34"/>
          <p:cNvSpPr>
            <a:spLocks noChangeArrowheads="1"/>
          </p:cNvSpPr>
          <p:nvPr/>
        </p:nvSpPr>
        <p:spPr bwMode="auto">
          <a:xfrm>
            <a:off x="495935" y="533400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3-مسح الشجرة الفرعية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0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90600" y="1582341"/>
            <a:ext cx="5867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ar-IQ" dirty="0"/>
              <a:t>وستكون نتيجة الاستعراض كالاتي:-</a:t>
            </a:r>
            <a:endParaRPr lang="en-US" dirty="0"/>
          </a:p>
          <a:p>
            <a:pPr rtl="1"/>
            <a:r>
              <a:rPr lang="en-US" dirty="0"/>
              <a:t>D    H    E   F    B    I    J      G    C    A                                                  </a:t>
            </a:r>
          </a:p>
          <a:p>
            <a:pPr rtl="1"/>
            <a:r>
              <a:rPr lang="ar-IQ" dirty="0"/>
              <a:t>في هذه نلاحظ ما يأتي:-</a:t>
            </a:r>
            <a:endParaRPr lang="en-US" dirty="0"/>
          </a:p>
          <a:p>
            <a:pPr rtl="1"/>
            <a:r>
              <a:rPr lang="ar-IQ" dirty="0"/>
              <a:t>1-جميع الاباء يذكرون بعد الابناء فمثلا </a:t>
            </a:r>
            <a:r>
              <a:rPr lang="en-US" dirty="0"/>
              <a:t>B</a:t>
            </a:r>
            <a:r>
              <a:rPr lang="ar-IQ" dirty="0"/>
              <a:t> بعد </a:t>
            </a:r>
            <a:r>
              <a:rPr lang="en-US" dirty="0"/>
              <a:t>F,E,D</a:t>
            </a:r>
          </a:p>
          <a:p>
            <a:pPr rtl="1"/>
            <a:r>
              <a:rPr lang="ar-IQ" dirty="0"/>
              <a:t>                                             </a:t>
            </a:r>
            <a:r>
              <a:rPr lang="en-US" dirty="0"/>
              <a:t>E </a:t>
            </a:r>
            <a:r>
              <a:rPr lang="ar-IQ" dirty="0"/>
              <a:t> بعد </a:t>
            </a:r>
            <a:r>
              <a:rPr lang="en-US" dirty="0"/>
              <a:t>H</a:t>
            </a:r>
          </a:p>
          <a:p>
            <a:pPr rtl="1"/>
            <a:r>
              <a:rPr lang="ar-IQ" dirty="0"/>
              <a:t>                                             </a:t>
            </a:r>
            <a:r>
              <a:rPr lang="en-US" dirty="0"/>
              <a:t>G</a:t>
            </a:r>
            <a:r>
              <a:rPr lang="ar-IQ" dirty="0"/>
              <a:t> بعد </a:t>
            </a:r>
            <a:r>
              <a:rPr lang="en-US" dirty="0"/>
              <a:t>J,I</a:t>
            </a:r>
            <a:r>
              <a:rPr lang="ar-IQ" dirty="0"/>
              <a:t> وهكذا......</a:t>
            </a:r>
            <a:endParaRPr lang="en-US" dirty="0"/>
          </a:p>
          <a:p>
            <a:pPr rtl="1"/>
            <a:r>
              <a:rPr lang="ar-IQ" dirty="0"/>
              <a:t>2-لو مثلنا هذا الاستعراض (المسح) بالسير حول الشجرة (الخط المنقط) لوجدنا أن العقدة تذكر بعد مغادرتها بدء من الورقة في اقصى اليسار وانتهاء بالجذر.</a:t>
            </a:r>
            <a:endParaRPr lang="en-US" dirty="0"/>
          </a:p>
          <a:p>
            <a:pPr rtl="1"/>
            <a:r>
              <a:rPr lang="ar-IQ" dirty="0"/>
              <a:t>3-تستخدم هذه الطريقة لتمثيل التعابير الحسابية.</a:t>
            </a:r>
            <a:endParaRPr lang="en-US" dirty="0"/>
          </a:p>
          <a:p>
            <a:pPr rtl="1"/>
            <a:r>
              <a:rPr lang="en-U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28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955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423</Words>
  <Application>Microsoft Office PowerPoint</Application>
  <PresentationFormat>عرض على الشاشة (3:4)‏</PresentationFormat>
  <Paragraphs>58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رحلة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4</cp:revision>
  <dcterms:created xsi:type="dcterms:W3CDTF">2018-12-18T16:03:43Z</dcterms:created>
  <dcterms:modified xsi:type="dcterms:W3CDTF">2018-12-18T17:42:58Z</dcterms:modified>
</cp:coreProperties>
</file>