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B57EA827-99D7-44CD-B29E-27975BDFB12F}" type="datetimeFigureOut">
              <a:rPr lang="en-US" smtClean="0"/>
              <a:t>12/18/2018</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7AD41A8D-3078-4E7D-B5CF-D47DBF11B9F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B57EA827-99D7-44CD-B29E-27975BDFB12F}" type="datetimeFigureOut">
              <a:rPr lang="en-US" smtClean="0"/>
              <a:t>12/18/2018</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7AD41A8D-3078-4E7D-B5CF-D47DBF11B9F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B57EA827-99D7-44CD-B29E-27975BDFB12F}" type="datetimeFigureOut">
              <a:rPr lang="en-US" smtClean="0"/>
              <a:t>12/18/2018</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7AD41A8D-3078-4E7D-B5CF-D47DBF11B9F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B57EA827-99D7-44CD-B29E-27975BDFB12F}" type="datetimeFigureOut">
              <a:rPr lang="en-US" smtClean="0"/>
              <a:t>12/18/2018</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7AD41A8D-3078-4E7D-B5CF-D47DBF11B9F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B57EA827-99D7-44CD-B29E-27975BDFB12F}" type="datetimeFigureOut">
              <a:rPr lang="en-US" smtClean="0"/>
              <a:t>12/18/2018</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7AD41A8D-3078-4E7D-B5CF-D47DBF11B9F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B57EA827-99D7-44CD-B29E-27975BDFB12F}" type="datetimeFigureOut">
              <a:rPr lang="en-US" smtClean="0"/>
              <a:t>12/18/2018</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7AD41A8D-3078-4E7D-B5CF-D47DBF11B9F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B57EA827-99D7-44CD-B29E-27975BDFB12F}" type="datetimeFigureOut">
              <a:rPr lang="en-US" smtClean="0"/>
              <a:t>12/18/2018</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7AD41A8D-3078-4E7D-B5CF-D47DBF11B9F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320"/>
            <a:ext cx="7470648"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B57EA827-99D7-44CD-B29E-27975BDFB12F}" type="datetimeFigureOut">
              <a:rPr lang="en-US" smtClean="0"/>
              <a:t>12/18/2018</a:t>
            </a:fld>
            <a:endParaRPr lang="en-US"/>
          </a:p>
        </p:txBody>
      </p:sp>
      <p:sp>
        <p:nvSpPr>
          <p:cNvPr id="8" name="عنصر نائب لرقم الشريحة 7"/>
          <p:cNvSpPr>
            <a:spLocks noGrp="1"/>
          </p:cNvSpPr>
          <p:nvPr>
            <p:ph type="sldNum" sz="quarter" idx="11"/>
          </p:nvPr>
        </p:nvSpPr>
        <p:spPr/>
        <p:txBody>
          <a:bodyPr/>
          <a:lstStyle/>
          <a:p>
            <a:fld id="{7AD41A8D-3078-4E7D-B5CF-D47DBF11B9F5}"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B57EA827-99D7-44CD-B29E-27975BDFB12F}" type="datetimeFigureOut">
              <a:rPr lang="en-US" smtClean="0"/>
              <a:t>12/18/2018</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7AD41A8D-3078-4E7D-B5CF-D47DBF11B9F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B57EA827-99D7-44CD-B29E-27975BDFB12F}" type="datetimeFigureOut">
              <a:rPr lang="en-US" smtClean="0"/>
              <a:t>12/18/2018</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8156448" y="6422064"/>
            <a:ext cx="762000" cy="365125"/>
          </a:xfrm>
        </p:spPr>
        <p:txBody>
          <a:bodyPr/>
          <a:lstStyle/>
          <a:p>
            <a:fld id="{7AD41A8D-3078-4E7D-B5CF-D47DBF11B9F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457200" y="6422064"/>
            <a:ext cx="2133600" cy="365125"/>
          </a:xfrm>
        </p:spPr>
        <p:txBody>
          <a:bodyPr/>
          <a:lstStyle/>
          <a:p>
            <a:fld id="{B57EA827-99D7-44CD-B29E-27975BDFB12F}" type="datetimeFigureOut">
              <a:rPr lang="en-US" smtClean="0"/>
              <a:t>12/18/2018</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7AD41A8D-3078-4E7D-B5CF-D47DBF11B9F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B57EA827-99D7-44CD-B29E-27975BDFB12F}" type="datetimeFigureOut">
              <a:rPr lang="en-US" smtClean="0"/>
              <a:t>12/18/2018</a:t>
            </a:fld>
            <a:endParaRPr lang="en-US"/>
          </a:p>
        </p:txBody>
      </p:sp>
      <p:sp>
        <p:nvSpPr>
          <p:cNvPr id="22" name="عنصر نائب للتذييل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7AD41A8D-3078-4E7D-B5CF-D47DBF11B9F5}"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nvGraphicFramePr>
        <p:xfrm>
          <a:off x="2571750" y="3249771"/>
          <a:ext cx="4000500" cy="1143955"/>
        </p:xfrm>
        <a:graphic>
          <a:graphicData uri="http://schemas.openxmlformats.org/drawingml/2006/table">
            <a:tbl>
              <a:tblPr rtl="1" firstRow="1" firstCol="1" bandRow="1">
                <a:tableStyleId>{5C22544A-7EE6-4342-B048-85BDC9FD1C3A}</a:tableStyleId>
              </a:tblPr>
              <a:tblGrid>
                <a:gridCol w="742950"/>
                <a:gridCol w="800100"/>
                <a:gridCol w="875030"/>
                <a:gridCol w="839470"/>
                <a:gridCol w="742950"/>
              </a:tblGrid>
              <a:tr h="0">
                <a:tc>
                  <a:txBody>
                    <a:bodyPr/>
                    <a:lstStyle/>
                    <a:p>
                      <a:pPr algn="r" rtl="1">
                        <a:lnSpc>
                          <a:spcPct val="115000"/>
                        </a:lnSpc>
                        <a:spcAft>
                          <a:spcPts val="0"/>
                        </a:spcAft>
                        <a:tabLst>
                          <a:tab pos="1559560" algn="l"/>
                        </a:tabLst>
                      </a:pPr>
                      <a:r>
                        <a:rPr lang="ar-IQ" sz="1400">
                          <a:effectLst/>
                        </a:rPr>
                        <a:t>        1       </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tabLst>
                          <a:tab pos="1559560" algn="l"/>
                        </a:tabLst>
                      </a:pPr>
                      <a:r>
                        <a:rPr lang="ar-IQ" sz="1400">
                          <a:effectLst/>
                        </a:rPr>
                        <a:t>        0</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tabLst>
                          <a:tab pos="1559560" algn="l"/>
                        </a:tabLst>
                      </a:pPr>
                      <a:r>
                        <a:rPr lang="ar-IQ" sz="1400">
                          <a:effectLst/>
                        </a:rPr>
                        <a:t>        1    </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tabLst>
                          <a:tab pos="1559560" algn="l"/>
                        </a:tabLst>
                      </a:pPr>
                      <a:r>
                        <a:rPr lang="ar-IQ" sz="1400">
                          <a:effectLst/>
                        </a:rPr>
                        <a:t>       1</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tabLst>
                          <a:tab pos="1559560" algn="l"/>
                        </a:tabLst>
                      </a:pPr>
                      <a:r>
                        <a:rPr lang="ar-IQ" sz="1400">
                          <a:effectLst/>
                        </a:rPr>
                        <a:t>        0</a:t>
                      </a:r>
                      <a:endParaRPr lang="en-US" sz="1100">
                        <a:effectLst/>
                        <a:latin typeface="Calibri"/>
                        <a:ea typeface="Calibri"/>
                        <a:cs typeface="Arial"/>
                      </a:endParaRPr>
                    </a:p>
                  </a:txBody>
                  <a:tcPr marL="68580" marR="68580" marT="0" marB="0"/>
                </a:tc>
              </a:tr>
              <a:tr h="0">
                <a:tc>
                  <a:txBody>
                    <a:bodyPr/>
                    <a:lstStyle/>
                    <a:p>
                      <a:pPr algn="r" rtl="1">
                        <a:lnSpc>
                          <a:spcPct val="115000"/>
                        </a:lnSpc>
                        <a:spcAft>
                          <a:spcPts val="0"/>
                        </a:spcAft>
                        <a:tabLst>
                          <a:tab pos="1559560" algn="l"/>
                        </a:tabLst>
                      </a:pPr>
                      <a:r>
                        <a:rPr lang="ar-IQ" sz="1400">
                          <a:effectLst/>
                        </a:rPr>
                        <a:t>        0</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tabLst>
                          <a:tab pos="1559560" algn="l"/>
                        </a:tabLst>
                      </a:pPr>
                      <a:r>
                        <a:rPr lang="ar-IQ" sz="1400">
                          <a:effectLst/>
                        </a:rPr>
                        <a:t>        0</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tabLst>
                          <a:tab pos="1559560" algn="l"/>
                        </a:tabLst>
                      </a:pPr>
                      <a:r>
                        <a:rPr lang="ar-IQ" sz="1400">
                          <a:effectLst/>
                        </a:rPr>
                        <a:t>        1</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tabLst>
                          <a:tab pos="1559560" algn="l"/>
                        </a:tabLst>
                      </a:pPr>
                      <a:r>
                        <a:rPr lang="ar-IQ" sz="1400">
                          <a:effectLst/>
                        </a:rPr>
                        <a:t>       0</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tabLst>
                          <a:tab pos="1559560" algn="l"/>
                        </a:tabLst>
                      </a:pPr>
                      <a:r>
                        <a:rPr lang="ar-IQ" sz="1400">
                          <a:effectLst/>
                        </a:rPr>
                        <a:t>        1</a:t>
                      </a:r>
                      <a:endParaRPr lang="en-US" sz="1100">
                        <a:effectLst/>
                        <a:latin typeface="Calibri"/>
                        <a:ea typeface="Calibri"/>
                        <a:cs typeface="Arial"/>
                      </a:endParaRPr>
                    </a:p>
                  </a:txBody>
                  <a:tcPr marL="68580" marR="68580" marT="0" marB="0"/>
                </a:tc>
              </a:tr>
              <a:tr h="0">
                <a:tc>
                  <a:txBody>
                    <a:bodyPr/>
                    <a:lstStyle/>
                    <a:p>
                      <a:pPr algn="r" rtl="1">
                        <a:lnSpc>
                          <a:spcPct val="115000"/>
                        </a:lnSpc>
                        <a:spcAft>
                          <a:spcPts val="0"/>
                        </a:spcAft>
                        <a:tabLst>
                          <a:tab pos="1559560" algn="l"/>
                        </a:tabLst>
                      </a:pPr>
                      <a:r>
                        <a:rPr lang="ar-IQ" sz="1400">
                          <a:effectLst/>
                        </a:rPr>
                        <a:t>        1</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tabLst>
                          <a:tab pos="1559560" algn="l"/>
                        </a:tabLst>
                      </a:pPr>
                      <a:r>
                        <a:rPr lang="ar-IQ" sz="1400">
                          <a:effectLst/>
                        </a:rPr>
                        <a:t>        0</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tabLst>
                          <a:tab pos="1559560" algn="l"/>
                        </a:tabLst>
                      </a:pPr>
                      <a:r>
                        <a:rPr lang="ar-IQ" sz="1400">
                          <a:effectLst/>
                        </a:rPr>
                        <a:t>        0 </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tabLst>
                          <a:tab pos="1559560" algn="l"/>
                        </a:tabLst>
                      </a:pPr>
                      <a:r>
                        <a:rPr lang="ar-IQ" sz="1400">
                          <a:effectLst/>
                        </a:rPr>
                        <a:t>       1         </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tabLst>
                          <a:tab pos="1559560" algn="l"/>
                        </a:tabLst>
                      </a:pPr>
                      <a:r>
                        <a:rPr lang="ar-IQ" sz="1400">
                          <a:effectLst/>
                        </a:rPr>
                        <a:t>        1     </a:t>
                      </a:r>
                      <a:endParaRPr lang="en-US" sz="1100">
                        <a:effectLst/>
                        <a:latin typeface="Calibri"/>
                        <a:ea typeface="Calibri"/>
                        <a:cs typeface="Arial"/>
                      </a:endParaRPr>
                    </a:p>
                  </a:txBody>
                  <a:tcPr marL="68580" marR="68580" marT="0" marB="0"/>
                </a:tc>
              </a:tr>
              <a:tr h="0">
                <a:tc>
                  <a:txBody>
                    <a:bodyPr/>
                    <a:lstStyle/>
                    <a:p>
                      <a:pPr algn="r" rtl="1">
                        <a:lnSpc>
                          <a:spcPct val="115000"/>
                        </a:lnSpc>
                        <a:spcAft>
                          <a:spcPts val="0"/>
                        </a:spcAft>
                        <a:tabLst>
                          <a:tab pos="1559560" algn="l"/>
                        </a:tabLst>
                      </a:pPr>
                      <a:r>
                        <a:rPr lang="ar-IQ" sz="1400">
                          <a:effectLst/>
                        </a:rPr>
                        <a:t>        1     </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tabLst>
                          <a:tab pos="1559560" algn="l"/>
                        </a:tabLst>
                      </a:pPr>
                      <a:r>
                        <a:rPr lang="ar-IQ" sz="1400">
                          <a:effectLst/>
                        </a:rPr>
                        <a:t>        0</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tabLst>
                          <a:tab pos="1559560" algn="l"/>
                        </a:tabLst>
                      </a:pPr>
                      <a:r>
                        <a:rPr lang="ar-IQ" sz="1400">
                          <a:effectLst/>
                        </a:rPr>
                        <a:t>        0         </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tabLst>
                          <a:tab pos="1559560" algn="l"/>
                        </a:tabLst>
                      </a:pPr>
                      <a:r>
                        <a:rPr lang="ar-IQ" sz="1400">
                          <a:effectLst/>
                        </a:rPr>
                        <a:t>       0            </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tabLst>
                          <a:tab pos="1559560" algn="l"/>
                        </a:tabLst>
                      </a:pPr>
                      <a:r>
                        <a:rPr lang="ar-IQ" sz="1400">
                          <a:effectLst/>
                        </a:rPr>
                        <a:t>        0</a:t>
                      </a:r>
                      <a:endParaRPr lang="en-US" sz="1100">
                        <a:effectLst/>
                        <a:latin typeface="Calibri"/>
                        <a:ea typeface="Calibri"/>
                        <a:cs typeface="Arial"/>
                      </a:endParaRPr>
                    </a:p>
                  </a:txBody>
                  <a:tcPr marL="68580" marR="68580" marT="0" marB="0"/>
                </a:tc>
              </a:tr>
              <a:tr h="0">
                <a:tc>
                  <a:txBody>
                    <a:bodyPr/>
                    <a:lstStyle/>
                    <a:p>
                      <a:pPr algn="r" rtl="1">
                        <a:lnSpc>
                          <a:spcPct val="115000"/>
                        </a:lnSpc>
                        <a:spcAft>
                          <a:spcPts val="0"/>
                        </a:spcAft>
                        <a:tabLst>
                          <a:tab pos="1559560" algn="l"/>
                        </a:tabLst>
                      </a:pPr>
                      <a:r>
                        <a:rPr lang="ar-IQ" sz="1400">
                          <a:effectLst/>
                        </a:rPr>
                        <a:t>        0</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tabLst>
                          <a:tab pos="1559560" algn="l"/>
                        </a:tabLst>
                      </a:pPr>
                      <a:r>
                        <a:rPr lang="ar-IQ" sz="1400">
                          <a:effectLst/>
                        </a:rPr>
                        <a:t>        1</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tabLst>
                          <a:tab pos="1559560" algn="l"/>
                        </a:tabLst>
                      </a:pPr>
                      <a:r>
                        <a:rPr lang="ar-IQ" sz="1400">
                          <a:effectLst/>
                        </a:rPr>
                        <a:t>        1</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tabLst>
                          <a:tab pos="1559560" algn="l"/>
                        </a:tabLst>
                      </a:pPr>
                      <a:r>
                        <a:rPr lang="ar-IQ" sz="1400">
                          <a:effectLst/>
                        </a:rPr>
                        <a:t>       0</a:t>
                      </a:r>
                      <a:endParaRPr lang="en-US" sz="1100">
                        <a:effectLst/>
                        <a:latin typeface="Calibri"/>
                        <a:ea typeface="Calibri"/>
                        <a:cs typeface="Arial"/>
                      </a:endParaRPr>
                    </a:p>
                  </a:txBody>
                  <a:tcPr marL="68580" marR="68580" marT="0" marB="0"/>
                </a:tc>
                <a:tc>
                  <a:txBody>
                    <a:bodyPr/>
                    <a:lstStyle/>
                    <a:p>
                      <a:pPr algn="r" rtl="1">
                        <a:lnSpc>
                          <a:spcPct val="115000"/>
                        </a:lnSpc>
                        <a:spcAft>
                          <a:spcPts val="0"/>
                        </a:spcAft>
                        <a:tabLst>
                          <a:tab pos="1559560" algn="l"/>
                        </a:tabLst>
                      </a:pPr>
                      <a:r>
                        <a:rPr lang="ar-IQ" sz="1400" dirty="0">
                          <a:effectLst/>
                        </a:rPr>
                        <a:t>        1</a:t>
                      </a:r>
                      <a:endParaRPr lang="en-US" sz="1100" dirty="0">
                        <a:effectLst/>
                        <a:latin typeface="Calibri"/>
                        <a:ea typeface="Calibri"/>
                        <a:cs typeface="Arial"/>
                      </a:endParaRPr>
                    </a:p>
                  </a:txBody>
                  <a:tcPr marL="68580" marR="68580" marT="0" marB="0"/>
                </a:tc>
              </a:tr>
            </a:tbl>
          </a:graphicData>
        </a:graphic>
      </p:graphicFrame>
      <p:sp>
        <p:nvSpPr>
          <p:cNvPr id="3" name="Rectangle 1"/>
          <p:cNvSpPr>
            <a:spLocks noChangeArrowheads="1"/>
          </p:cNvSpPr>
          <p:nvPr/>
        </p:nvSpPr>
        <p:spPr bwMode="auto">
          <a:xfrm>
            <a:off x="609600" y="990600"/>
            <a:ext cx="8305800" cy="13388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tab pos="1558925" algn="l"/>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فيتكون من (5) نقاط (رؤوس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Vertices</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هي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T5,T4,T3,T2,T1</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وستة خطوط (حافات) يمثل في مصفوفة مربعة درجتها (5) وتكون قيمة الموقع (1) في حالة وجود خط بين النقطتين بغض النظر عن الاتجاه.</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1558925" algn="l"/>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فتكون المصفوفة كما في الشكل ويتضح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1558925" algn="l"/>
              </a:tabLst>
            </a:pPr>
            <a:r>
              <a:rPr kumimoji="0" lang="ar-IQ" sz="1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5                4                 3                    2                      1                 </a:t>
            </a:r>
            <a:r>
              <a:rPr kumimoji="0" lang="en-US"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T</a:t>
            </a:r>
            <a:r>
              <a:rPr kumimoji="0" lang="ar-IQ" sz="1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1558925" algn="l"/>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أن الخط الموجود من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T1</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الى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T2</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ممثل بالموقع (1,2)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T</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وقيمته (1) وهو نفس الخط الموجود من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T2</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الى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T1</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وممثل بالموقع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T(2,1)</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وقيمته (1) ايضا وهكذا بالنسبة للخطوط الاخرى بين اية نقطتين.</a:t>
            </a:r>
            <a:endParaRPr kumimoji="0" lang="ar-IQ"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48821057"/>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95400" y="1443841"/>
            <a:ext cx="6705600" cy="3139321"/>
          </a:xfrm>
          <a:prstGeom prst="rect">
            <a:avLst/>
          </a:prstGeom>
        </p:spPr>
        <p:txBody>
          <a:bodyPr wrap="square">
            <a:spAutoFit/>
          </a:bodyPr>
          <a:lstStyle/>
          <a:p>
            <a:pPr algn="r" rtl="1"/>
            <a:r>
              <a:rPr lang="ar-IQ" dirty="0" smtClean="0"/>
              <a:t>أن هذه المصفوفة تتصف بما يأتي:-</a:t>
            </a:r>
            <a:endParaRPr lang="en-US" dirty="0" smtClean="0"/>
          </a:p>
          <a:p>
            <a:pPr algn="r" rtl="1"/>
            <a:r>
              <a:rPr lang="ar-IQ" dirty="0" smtClean="0"/>
              <a:t>*متناظرة حول المحور (المثلث الاعلى يناظر المثلث الاسفل) ولهذا يمكن اختصار نصف المساحة </a:t>
            </a:r>
            <a:r>
              <a:rPr lang="ar-IQ" dirty="0" err="1" smtClean="0"/>
              <a:t>الخزنية</a:t>
            </a:r>
            <a:r>
              <a:rPr lang="ar-IQ" dirty="0" smtClean="0"/>
              <a:t> وذلك بتمثيل أحد المثلثين فقط.</a:t>
            </a:r>
            <a:endParaRPr lang="en-US" dirty="0" smtClean="0"/>
          </a:p>
          <a:p>
            <a:pPr algn="r" rtl="1"/>
            <a:r>
              <a:rPr lang="ar-IQ" dirty="0" smtClean="0"/>
              <a:t>*أن مجموع القيم في كل صف (</a:t>
            </a:r>
            <a:r>
              <a:rPr lang="en-US" dirty="0" smtClean="0"/>
              <a:t>Row</a:t>
            </a:r>
            <a:r>
              <a:rPr lang="ar-IQ" dirty="0" smtClean="0"/>
              <a:t>) تعطي (تمثل) عدد الخطوط الخارجة (</a:t>
            </a:r>
            <a:r>
              <a:rPr lang="en-US" dirty="0" smtClean="0"/>
              <a:t>out degree</a:t>
            </a:r>
            <a:r>
              <a:rPr lang="ar-IQ" dirty="0" smtClean="0"/>
              <a:t>) من كل نقطة فالصف الرابع (</a:t>
            </a:r>
            <a:r>
              <a:rPr lang="en-US" dirty="0" smtClean="0"/>
              <a:t>i=4</a:t>
            </a:r>
            <a:r>
              <a:rPr lang="ar-IQ" dirty="0" smtClean="0"/>
              <a:t>) مثلا يكون مجموع القيم فيه هو (1) لان النقطة الربعة (</a:t>
            </a:r>
            <a:r>
              <a:rPr lang="en-US" dirty="0" smtClean="0"/>
              <a:t>T4</a:t>
            </a:r>
            <a:r>
              <a:rPr lang="ar-IQ" dirty="0" smtClean="0"/>
              <a:t>) يخرج منها خط واحد الى النقطة (</a:t>
            </a:r>
            <a:r>
              <a:rPr lang="en-US" dirty="0" smtClean="0"/>
              <a:t>(T5</a:t>
            </a:r>
            <a:r>
              <a:rPr lang="ar-IQ" dirty="0" smtClean="0"/>
              <a:t>.</a:t>
            </a:r>
            <a:endParaRPr lang="en-US" dirty="0" smtClean="0"/>
          </a:p>
          <a:p>
            <a:pPr algn="r" rtl="1"/>
            <a:r>
              <a:rPr lang="ar-IQ" dirty="0" smtClean="0"/>
              <a:t> </a:t>
            </a:r>
            <a:r>
              <a:rPr lang="ar-IQ" b="1" u="sng" dirty="0" smtClean="0"/>
              <a:t>هيكل الشجرة</a:t>
            </a:r>
            <a:r>
              <a:rPr lang="en-US" b="1" u="sng" dirty="0" smtClean="0"/>
              <a:t>Tree Structure </a:t>
            </a:r>
            <a:r>
              <a:rPr lang="ar-IQ" b="1" u="sng" dirty="0" smtClean="0"/>
              <a:t> :</a:t>
            </a:r>
            <a:endParaRPr lang="en-US" dirty="0" smtClean="0"/>
          </a:p>
          <a:p>
            <a:pPr algn="r" rtl="1"/>
            <a:r>
              <a:rPr lang="ar-IQ" dirty="0" smtClean="0"/>
              <a:t>هناك هياكل بيانية مماثلة للمخطط </a:t>
            </a:r>
            <a:r>
              <a:rPr lang="ar-IQ" b="1" dirty="0" smtClean="0"/>
              <a:t>المتجه</a:t>
            </a:r>
            <a:r>
              <a:rPr lang="ar-IQ" dirty="0" smtClean="0"/>
              <a:t>, أي أنها هياكل بيانية غير خطية (</a:t>
            </a:r>
            <a:r>
              <a:rPr lang="en-US" dirty="0" smtClean="0"/>
              <a:t>Non-Linear</a:t>
            </a:r>
            <a:r>
              <a:rPr lang="ar-IQ" dirty="0" smtClean="0"/>
              <a:t>) مثل تشعب طرق المواصلات في خرائط المدن, واعتماد مبادئ نظرية المخططات يساعد على تمثيل هذه الهياكل البيانية والتعامل معها من حيث البرمجة والتخزين باستخدام الحاسوب.</a:t>
            </a:r>
            <a:endParaRPr lang="en-US" dirty="0"/>
          </a:p>
        </p:txBody>
      </p:sp>
    </p:spTree>
    <p:extLst>
      <p:ext uri="{BB962C8B-B14F-4D97-AF65-F5344CB8AC3E}">
        <p14:creationId xmlns:p14="http://schemas.microsoft.com/office/powerpoint/2010/main" val="1106100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خطط انسيابي: رابط 1"/>
          <p:cNvSpPr>
            <a:spLocks noChangeArrowheads="1"/>
          </p:cNvSpPr>
          <p:nvPr/>
        </p:nvSpPr>
        <p:spPr bwMode="auto">
          <a:xfrm>
            <a:off x="5667375" y="5426710"/>
            <a:ext cx="209550" cy="23812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3" name="مخطط انسيابي: رابط 2"/>
          <p:cNvSpPr>
            <a:spLocks noChangeArrowheads="1"/>
          </p:cNvSpPr>
          <p:nvPr/>
        </p:nvSpPr>
        <p:spPr bwMode="auto">
          <a:xfrm>
            <a:off x="6286500" y="5912485"/>
            <a:ext cx="247650" cy="209550"/>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4" name="مخطط انسيابي: رابط 3"/>
          <p:cNvSpPr>
            <a:spLocks noChangeArrowheads="1"/>
          </p:cNvSpPr>
          <p:nvPr/>
        </p:nvSpPr>
        <p:spPr bwMode="auto">
          <a:xfrm>
            <a:off x="5229225" y="5912485"/>
            <a:ext cx="228600" cy="209550"/>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5" name="مخطط انسيابي: رابط 4"/>
          <p:cNvSpPr>
            <a:spLocks noChangeArrowheads="1"/>
          </p:cNvSpPr>
          <p:nvPr/>
        </p:nvSpPr>
        <p:spPr bwMode="auto">
          <a:xfrm>
            <a:off x="6962775" y="6398260"/>
            <a:ext cx="209550" cy="190500"/>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6" name="مخطط انسيابي: رابط 5"/>
          <p:cNvSpPr>
            <a:spLocks noChangeArrowheads="1"/>
          </p:cNvSpPr>
          <p:nvPr/>
        </p:nvSpPr>
        <p:spPr bwMode="auto">
          <a:xfrm>
            <a:off x="5876925" y="6369685"/>
            <a:ext cx="200025" cy="21907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7" name="مخطط انسيابي: رابط 6"/>
          <p:cNvSpPr>
            <a:spLocks noChangeArrowheads="1"/>
          </p:cNvSpPr>
          <p:nvPr/>
        </p:nvSpPr>
        <p:spPr bwMode="auto">
          <a:xfrm>
            <a:off x="5162550" y="6645910"/>
            <a:ext cx="200025" cy="209550"/>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8" name="مخطط انسيابي: رابط 7"/>
          <p:cNvSpPr>
            <a:spLocks noChangeArrowheads="1"/>
          </p:cNvSpPr>
          <p:nvPr/>
        </p:nvSpPr>
        <p:spPr bwMode="auto">
          <a:xfrm>
            <a:off x="6438900" y="6645910"/>
            <a:ext cx="190500" cy="209550"/>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cxnSp>
        <p:nvCxnSpPr>
          <p:cNvPr id="9" name="رابط كسهم مستقيم 8"/>
          <p:cNvCxnSpPr>
            <a:cxnSpLocks noChangeShapeType="1"/>
          </p:cNvCxnSpPr>
          <p:nvPr/>
        </p:nvCxnSpPr>
        <p:spPr bwMode="auto">
          <a:xfrm flipH="1">
            <a:off x="5362575" y="5512435"/>
            <a:ext cx="304800" cy="40005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0" name="رابط كسهم مستقيم 9"/>
          <p:cNvCxnSpPr>
            <a:cxnSpLocks noChangeShapeType="1"/>
          </p:cNvCxnSpPr>
          <p:nvPr/>
        </p:nvCxnSpPr>
        <p:spPr bwMode="auto">
          <a:xfrm>
            <a:off x="5876925" y="5512435"/>
            <a:ext cx="409575" cy="40005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1" name="رابط كسهم مستقيم 10"/>
          <p:cNvCxnSpPr>
            <a:cxnSpLocks noChangeShapeType="1"/>
          </p:cNvCxnSpPr>
          <p:nvPr/>
        </p:nvCxnSpPr>
        <p:spPr bwMode="auto">
          <a:xfrm flipH="1">
            <a:off x="6076950" y="6064885"/>
            <a:ext cx="209550" cy="33337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 name="رابط كسهم مستقيم 11"/>
          <p:cNvCxnSpPr>
            <a:cxnSpLocks noChangeShapeType="1"/>
          </p:cNvCxnSpPr>
          <p:nvPr/>
        </p:nvCxnSpPr>
        <p:spPr bwMode="auto">
          <a:xfrm>
            <a:off x="6534150" y="6064885"/>
            <a:ext cx="476250" cy="33337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3" name="رابط كسهم مستقيم 12"/>
          <p:cNvCxnSpPr>
            <a:cxnSpLocks noChangeShapeType="1"/>
          </p:cNvCxnSpPr>
          <p:nvPr/>
        </p:nvCxnSpPr>
        <p:spPr bwMode="auto">
          <a:xfrm flipH="1">
            <a:off x="5362575" y="6512560"/>
            <a:ext cx="514350" cy="20002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4" name="رابط كسهم مستقيم 13"/>
          <p:cNvCxnSpPr>
            <a:cxnSpLocks noChangeShapeType="1"/>
          </p:cNvCxnSpPr>
          <p:nvPr/>
        </p:nvCxnSpPr>
        <p:spPr bwMode="auto">
          <a:xfrm>
            <a:off x="6076950" y="6512560"/>
            <a:ext cx="361950" cy="20002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5" name="مخطط انسيابي: رابط 14"/>
          <p:cNvSpPr>
            <a:spLocks noChangeArrowheads="1"/>
          </p:cNvSpPr>
          <p:nvPr/>
        </p:nvSpPr>
        <p:spPr bwMode="auto">
          <a:xfrm>
            <a:off x="2457450" y="5513705"/>
            <a:ext cx="247650" cy="228600"/>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6" name="مخطط انسيابي: رابط 15"/>
          <p:cNvSpPr>
            <a:spLocks noChangeArrowheads="1"/>
          </p:cNvSpPr>
          <p:nvPr/>
        </p:nvSpPr>
        <p:spPr bwMode="auto">
          <a:xfrm>
            <a:off x="3190875" y="5912485"/>
            <a:ext cx="238125" cy="209550"/>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7" name="مخطط انسيابي: رابط 16"/>
          <p:cNvSpPr>
            <a:spLocks noChangeArrowheads="1"/>
          </p:cNvSpPr>
          <p:nvPr/>
        </p:nvSpPr>
        <p:spPr bwMode="auto">
          <a:xfrm>
            <a:off x="3800475" y="6369685"/>
            <a:ext cx="219075" cy="21907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8" name="مخطط انسيابي: رابط 17"/>
          <p:cNvSpPr>
            <a:spLocks noChangeArrowheads="1"/>
          </p:cNvSpPr>
          <p:nvPr/>
        </p:nvSpPr>
        <p:spPr bwMode="auto">
          <a:xfrm>
            <a:off x="2814320" y="6369685"/>
            <a:ext cx="262255" cy="21907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9" name="مخطط انسيابي: رابط 18"/>
          <p:cNvSpPr>
            <a:spLocks noChangeArrowheads="1"/>
          </p:cNvSpPr>
          <p:nvPr/>
        </p:nvSpPr>
        <p:spPr bwMode="auto">
          <a:xfrm>
            <a:off x="3362325" y="6645910"/>
            <a:ext cx="209550" cy="171450"/>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20" name="مخطط انسيابي: رابط 19"/>
          <p:cNvSpPr>
            <a:spLocks noChangeArrowheads="1"/>
          </p:cNvSpPr>
          <p:nvPr/>
        </p:nvSpPr>
        <p:spPr bwMode="auto">
          <a:xfrm>
            <a:off x="2190750" y="6645910"/>
            <a:ext cx="219075" cy="20002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21" name="مخطط انسيابي: رابط 20"/>
          <p:cNvSpPr>
            <a:spLocks noChangeArrowheads="1"/>
          </p:cNvSpPr>
          <p:nvPr/>
        </p:nvSpPr>
        <p:spPr bwMode="auto">
          <a:xfrm>
            <a:off x="1828800" y="6119495"/>
            <a:ext cx="228600" cy="209550"/>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cxnSp>
        <p:nvCxnSpPr>
          <p:cNvPr id="22" name="رابط كسهم مستقيم 21"/>
          <p:cNvCxnSpPr>
            <a:cxnSpLocks noChangeShapeType="1"/>
          </p:cNvCxnSpPr>
          <p:nvPr/>
        </p:nvCxnSpPr>
        <p:spPr bwMode="auto">
          <a:xfrm flipH="1">
            <a:off x="2052955" y="5712460"/>
            <a:ext cx="400050" cy="40005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3" name="رابط كسهم مستقيم 22"/>
          <p:cNvCxnSpPr>
            <a:cxnSpLocks noChangeShapeType="1"/>
          </p:cNvCxnSpPr>
          <p:nvPr/>
        </p:nvCxnSpPr>
        <p:spPr bwMode="auto">
          <a:xfrm>
            <a:off x="2701290" y="5614670"/>
            <a:ext cx="485775" cy="40005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4" name="رابط كسهم مستقيم 23"/>
          <p:cNvCxnSpPr>
            <a:cxnSpLocks noChangeShapeType="1"/>
          </p:cNvCxnSpPr>
          <p:nvPr/>
        </p:nvCxnSpPr>
        <p:spPr bwMode="auto">
          <a:xfrm flipH="1">
            <a:off x="2971800" y="6122035"/>
            <a:ext cx="219075" cy="27622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5" name="رابط كسهم مستقيم 24"/>
          <p:cNvCxnSpPr>
            <a:cxnSpLocks noChangeShapeType="1"/>
          </p:cNvCxnSpPr>
          <p:nvPr/>
        </p:nvCxnSpPr>
        <p:spPr bwMode="auto">
          <a:xfrm>
            <a:off x="3429000" y="6122035"/>
            <a:ext cx="371475" cy="27622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6" name="رابط كسهم مستقيم 25"/>
          <p:cNvCxnSpPr>
            <a:cxnSpLocks noChangeShapeType="1"/>
          </p:cNvCxnSpPr>
          <p:nvPr/>
        </p:nvCxnSpPr>
        <p:spPr bwMode="auto">
          <a:xfrm>
            <a:off x="3076575" y="6512560"/>
            <a:ext cx="285750" cy="20002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7" name="رابط كسهم مستقيم 26"/>
          <p:cNvCxnSpPr>
            <a:cxnSpLocks noChangeShapeType="1"/>
          </p:cNvCxnSpPr>
          <p:nvPr/>
        </p:nvCxnSpPr>
        <p:spPr bwMode="auto">
          <a:xfrm flipH="1">
            <a:off x="2374900" y="6512560"/>
            <a:ext cx="439420" cy="13335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8" name="رابط كسهم مستقيم 27"/>
          <p:cNvCxnSpPr>
            <a:cxnSpLocks noChangeShapeType="1"/>
          </p:cNvCxnSpPr>
          <p:nvPr/>
        </p:nvCxnSpPr>
        <p:spPr bwMode="auto">
          <a:xfrm>
            <a:off x="3084195" y="6436995"/>
            <a:ext cx="723900" cy="66675"/>
          </a:xfrm>
          <a:prstGeom prst="straightConnector1">
            <a:avLst/>
          </a:prstGeom>
          <a:noFill/>
          <a:ln w="9525">
            <a:solidFill>
              <a:srgbClr val="000000"/>
            </a:solidFill>
            <a:round/>
            <a:headEnd type="none" w="med" len="med"/>
            <a:tailEnd type="triangle" w="med" len="med"/>
          </a:ln>
          <a:extLst>
            <a:ext uri="{909E8E84-426E-40DD-AFC4-6F175D3DCCD1}">
              <a14:hiddenFill xmlns:a14="http://schemas.microsoft.com/office/drawing/2010/main">
                <a:noFill/>
              </a14:hiddenFill>
            </a:ext>
          </a:extLst>
        </p:spPr>
      </p:cxnSp>
      <p:sp>
        <p:nvSpPr>
          <p:cNvPr id="29" name="Rectangle 28"/>
          <p:cNvSpPr>
            <a:spLocks noChangeArrowheads="1"/>
          </p:cNvSpPr>
          <p:nvPr/>
        </p:nvSpPr>
        <p:spPr bwMode="auto">
          <a:xfrm>
            <a:off x="152400" y="-126831"/>
            <a:ext cx="80010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tab pos="1558925" algn="l"/>
              </a:tabLst>
            </a:pPr>
            <a:r>
              <a:rPr kumimoji="0" lang="ar-IQ" sz="1400" b="1" i="0" u="sng" strike="noStrike" cap="none" normalizeH="0" baseline="0" dirty="0" smtClean="0">
                <a:ln>
                  <a:noFill/>
                </a:ln>
                <a:solidFill>
                  <a:schemeClr val="tx1"/>
                </a:solidFill>
                <a:effectLst/>
                <a:latin typeface="Calibri" pitchFamily="34" charset="0"/>
                <a:ea typeface="Calibri" pitchFamily="34" charset="0"/>
                <a:cs typeface="Arial" pitchFamily="34" charset="0"/>
              </a:rPr>
              <a:t>الشجرة </a:t>
            </a:r>
            <a:r>
              <a:rPr kumimoji="0" lang="en-US" sz="1400" b="1" i="0" u="sng" strike="noStrike" cap="none" normalizeH="0" baseline="0" dirty="0" smtClean="0">
                <a:ln>
                  <a:noFill/>
                </a:ln>
                <a:solidFill>
                  <a:schemeClr val="tx1"/>
                </a:solidFill>
                <a:effectLst/>
                <a:latin typeface="Arial" pitchFamily="34" charset="0"/>
                <a:ea typeface="Calibri" pitchFamily="34" charset="0"/>
                <a:cs typeface="Arial" pitchFamily="34" charset="0"/>
              </a:rPr>
              <a:t>Tree  </a:t>
            </a:r>
            <a:r>
              <a:rPr kumimoji="0" lang="ar-IQ" sz="1400" b="1" i="0" u="sng"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tab pos="1558925" algn="l"/>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هي هيكل من نوع مخطط متجه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(Digraph) directed Graph</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tab pos="1558925" algn="l"/>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ولكن بدون تشكيل دائري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No cycle</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أي هناك خط واحد يوصل بين أي نقطتين (عقدتين)</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558925"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0" name="Rectangle 29"/>
          <p:cNvSpPr>
            <a:spLocks noChangeArrowheads="1"/>
          </p:cNvSpPr>
          <p:nvPr/>
        </p:nvSpPr>
        <p:spPr bwMode="auto">
          <a:xfrm>
            <a:off x="179243" y="850612"/>
            <a:ext cx="82296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tab pos="1558925" algn="l"/>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هيكل شجرة         الشكل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8</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ليس هيكل شجرة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558925"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1" name="Rectangle 30"/>
          <p:cNvSpPr>
            <a:spLocks noChangeArrowheads="1"/>
          </p:cNvSpPr>
          <p:nvPr/>
        </p:nvSpPr>
        <p:spPr bwMode="auto">
          <a:xfrm>
            <a:off x="838200" y="1143000"/>
            <a:ext cx="7543800" cy="17235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tab pos="1558925" algn="l"/>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
            </a:r>
            <a:br>
              <a:rPr kumimoji="0" lang="en-US" sz="1800" b="0" i="0" u="none" strike="noStrike" cap="none" normalizeH="0" baseline="0" dirty="0" smtClean="0">
                <a:ln>
                  <a:noFill/>
                </a:ln>
                <a:solidFill>
                  <a:schemeClr val="tx1"/>
                </a:solidFill>
                <a:effectLst/>
                <a:latin typeface="Arial" pitchFamily="34"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1558925" algn="l"/>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كما يمكن تعريف هيكل الشجرة بأنه مجموعة من العقد تتصف بما يأتي:-</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1558925" algn="l"/>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توجد عقدة واحدة تسمى الجذر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Root</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وهي التي لا يسبقها أية عقدة (العقدة التي ليس لها أب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It has no father</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1558925" algn="l"/>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العقد المتبقية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remaining nodes</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مجزأة الى مجموعات منفصلة كل منها هو هيكل شجرة أيضا يسمى شجرة فرعية (</a:t>
            </a:r>
            <a:r>
              <a:rPr kumimoji="0" lang="en-US"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sub tree</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1558925" algn="l"/>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لنأخذ هيكل الشجرة الاتي:-</a:t>
            </a:r>
            <a:endParaRPr kumimoji="0" lang="ar-IQ"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17925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مجموعة 1"/>
          <p:cNvGrpSpPr/>
          <p:nvPr/>
        </p:nvGrpSpPr>
        <p:grpSpPr>
          <a:xfrm>
            <a:off x="3349625" y="2423477"/>
            <a:ext cx="2444750" cy="2011046"/>
            <a:chOff x="0" y="0"/>
            <a:chExt cx="2445274" cy="2011100"/>
          </a:xfrm>
        </p:grpSpPr>
        <p:sp>
          <p:nvSpPr>
            <p:cNvPr id="3" name="مخطط انسيابي: رابط 2"/>
            <p:cNvSpPr>
              <a:spLocks noChangeArrowheads="1"/>
            </p:cNvSpPr>
            <p:nvPr/>
          </p:nvSpPr>
          <p:spPr bwMode="auto">
            <a:xfrm>
              <a:off x="811033" y="0"/>
              <a:ext cx="285750" cy="373380"/>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algn="r" rtl="1">
                <a:lnSpc>
                  <a:spcPct val="115000"/>
                </a:lnSpc>
                <a:spcAft>
                  <a:spcPts val="1000"/>
                </a:spcAft>
              </a:pPr>
              <a:r>
                <a:rPr lang="en-US" sz="1100">
                  <a:effectLst/>
                  <a:latin typeface="Calibri"/>
                  <a:ea typeface="Calibri"/>
                  <a:cs typeface="Arial"/>
                </a:rPr>
                <a:t>A</a:t>
              </a:r>
            </a:p>
          </p:txBody>
        </p:sp>
        <p:sp>
          <p:nvSpPr>
            <p:cNvPr id="4" name="مخطط انسيابي: رابط 3"/>
            <p:cNvSpPr>
              <a:spLocks noChangeArrowheads="1"/>
            </p:cNvSpPr>
            <p:nvPr/>
          </p:nvSpPr>
          <p:spPr bwMode="auto">
            <a:xfrm>
              <a:off x="954156" y="1645920"/>
              <a:ext cx="323850" cy="342900"/>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algn="r" rtl="1">
                <a:lnSpc>
                  <a:spcPct val="115000"/>
                </a:lnSpc>
                <a:spcAft>
                  <a:spcPts val="1000"/>
                </a:spcAft>
              </a:pPr>
              <a:r>
                <a:rPr lang="en-US" sz="1100">
                  <a:effectLst/>
                  <a:latin typeface="Calibri"/>
                  <a:ea typeface="Calibri"/>
                  <a:cs typeface="Arial"/>
                </a:rPr>
                <a:t>H</a:t>
              </a:r>
            </a:p>
          </p:txBody>
        </p:sp>
        <p:cxnSp>
          <p:nvCxnSpPr>
            <p:cNvPr id="5" name="رابط كسهم مستقيم 4"/>
            <p:cNvCxnSpPr>
              <a:cxnSpLocks noChangeShapeType="1"/>
            </p:cNvCxnSpPr>
            <p:nvPr/>
          </p:nvCxnSpPr>
          <p:spPr bwMode="auto">
            <a:xfrm>
              <a:off x="1844703" y="675861"/>
              <a:ext cx="333954" cy="326003"/>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6" name="رابط كسهم مستقيم 5"/>
            <p:cNvCxnSpPr>
              <a:cxnSpLocks noChangeShapeType="1"/>
            </p:cNvCxnSpPr>
            <p:nvPr/>
          </p:nvCxnSpPr>
          <p:spPr bwMode="auto">
            <a:xfrm>
              <a:off x="890546" y="1280160"/>
              <a:ext cx="198755" cy="34925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7" name="رابط كسهم مستقيم 6"/>
            <p:cNvCxnSpPr>
              <a:cxnSpLocks noChangeShapeType="1"/>
            </p:cNvCxnSpPr>
            <p:nvPr/>
          </p:nvCxnSpPr>
          <p:spPr bwMode="auto">
            <a:xfrm flipH="1">
              <a:off x="246490" y="1208598"/>
              <a:ext cx="400050" cy="39751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8" name="مخطط انسيابي: رابط 7"/>
            <p:cNvSpPr>
              <a:spLocks noChangeArrowheads="1"/>
            </p:cNvSpPr>
            <p:nvPr/>
          </p:nvSpPr>
          <p:spPr bwMode="auto">
            <a:xfrm>
              <a:off x="1518699" y="445273"/>
              <a:ext cx="323850" cy="33337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algn="r" rtl="1">
                <a:lnSpc>
                  <a:spcPct val="115000"/>
                </a:lnSpc>
                <a:spcAft>
                  <a:spcPts val="1000"/>
                </a:spcAft>
              </a:pPr>
              <a:r>
                <a:rPr lang="en-US" sz="1100">
                  <a:effectLst/>
                  <a:latin typeface="Calibri"/>
                  <a:ea typeface="Calibri"/>
                  <a:cs typeface="Arial"/>
                </a:rPr>
                <a:t>C</a:t>
              </a:r>
            </a:p>
          </p:txBody>
        </p:sp>
        <p:sp>
          <p:nvSpPr>
            <p:cNvPr id="9" name="مخطط انسيابي: رابط 8"/>
            <p:cNvSpPr>
              <a:spLocks noChangeArrowheads="1"/>
            </p:cNvSpPr>
            <p:nvPr/>
          </p:nvSpPr>
          <p:spPr bwMode="auto">
            <a:xfrm>
              <a:off x="23854" y="628153"/>
              <a:ext cx="333375" cy="33337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algn="r" rtl="1">
                <a:lnSpc>
                  <a:spcPct val="115000"/>
                </a:lnSpc>
                <a:spcAft>
                  <a:spcPts val="1000"/>
                </a:spcAft>
              </a:pPr>
              <a:r>
                <a:rPr lang="en-US" sz="1100">
                  <a:effectLst/>
                  <a:latin typeface="Calibri"/>
                  <a:ea typeface="Calibri"/>
                  <a:cs typeface="Arial"/>
                </a:rPr>
                <a:t>B</a:t>
              </a:r>
            </a:p>
          </p:txBody>
        </p:sp>
        <p:sp>
          <p:nvSpPr>
            <p:cNvPr id="10" name="مخطط انسيابي: رابط 9"/>
            <p:cNvSpPr>
              <a:spLocks noChangeArrowheads="1"/>
            </p:cNvSpPr>
            <p:nvPr/>
          </p:nvSpPr>
          <p:spPr bwMode="auto">
            <a:xfrm>
              <a:off x="2130949" y="970059"/>
              <a:ext cx="314325" cy="323850"/>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algn="r" rtl="1">
                <a:lnSpc>
                  <a:spcPct val="115000"/>
                </a:lnSpc>
                <a:spcAft>
                  <a:spcPts val="1000"/>
                </a:spcAft>
              </a:pPr>
              <a:r>
                <a:rPr lang="en-US" sz="1100">
                  <a:effectLst/>
                  <a:latin typeface="Calibri"/>
                  <a:ea typeface="Calibri"/>
                  <a:cs typeface="Arial"/>
                </a:rPr>
                <a:t>F</a:t>
              </a:r>
            </a:p>
          </p:txBody>
        </p:sp>
        <p:sp>
          <p:nvSpPr>
            <p:cNvPr id="11" name="مخطط انسيابي: رابط 10"/>
            <p:cNvSpPr>
              <a:spLocks noChangeArrowheads="1"/>
            </p:cNvSpPr>
            <p:nvPr/>
          </p:nvSpPr>
          <p:spPr bwMode="auto">
            <a:xfrm>
              <a:off x="1319916" y="1359673"/>
              <a:ext cx="304800" cy="323850"/>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algn="r" rtl="1">
                <a:lnSpc>
                  <a:spcPct val="115000"/>
                </a:lnSpc>
                <a:spcAft>
                  <a:spcPts val="1000"/>
                </a:spcAft>
              </a:pPr>
              <a:r>
                <a:rPr lang="en-US" sz="1100">
                  <a:effectLst/>
                  <a:latin typeface="Calibri"/>
                  <a:ea typeface="Calibri"/>
                  <a:cs typeface="Arial"/>
                </a:rPr>
                <a:t>E</a:t>
              </a:r>
            </a:p>
          </p:txBody>
        </p:sp>
        <p:sp>
          <p:nvSpPr>
            <p:cNvPr id="12" name="مخطط انسيابي: رابط 11"/>
            <p:cNvSpPr>
              <a:spLocks noChangeArrowheads="1"/>
            </p:cNvSpPr>
            <p:nvPr/>
          </p:nvSpPr>
          <p:spPr bwMode="auto">
            <a:xfrm>
              <a:off x="644056" y="906449"/>
              <a:ext cx="323850" cy="405130"/>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algn="r" rtl="1">
                <a:lnSpc>
                  <a:spcPct val="115000"/>
                </a:lnSpc>
                <a:spcAft>
                  <a:spcPts val="1000"/>
                </a:spcAft>
              </a:pPr>
              <a:r>
                <a:rPr lang="en-US" sz="1100">
                  <a:effectLst/>
                  <a:latin typeface="Calibri"/>
                  <a:ea typeface="Calibri"/>
                  <a:cs typeface="Arial"/>
                </a:rPr>
                <a:t>D</a:t>
              </a:r>
            </a:p>
          </p:txBody>
        </p:sp>
        <p:sp>
          <p:nvSpPr>
            <p:cNvPr id="13" name="مخطط انسيابي: رابط 12"/>
            <p:cNvSpPr>
              <a:spLocks noChangeArrowheads="1"/>
            </p:cNvSpPr>
            <p:nvPr/>
          </p:nvSpPr>
          <p:spPr bwMode="auto">
            <a:xfrm>
              <a:off x="0" y="1582309"/>
              <a:ext cx="304800" cy="33337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algn="r" rtl="1">
                <a:lnSpc>
                  <a:spcPct val="115000"/>
                </a:lnSpc>
                <a:spcAft>
                  <a:spcPts val="1000"/>
                </a:spcAft>
              </a:pPr>
              <a:r>
                <a:rPr lang="en-US" sz="1100">
                  <a:effectLst/>
                  <a:latin typeface="Calibri"/>
                  <a:ea typeface="Calibri"/>
                  <a:cs typeface="Arial"/>
                </a:rPr>
                <a:t>G</a:t>
              </a:r>
            </a:p>
          </p:txBody>
        </p:sp>
        <p:sp>
          <p:nvSpPr>
            <p:cNvPr id="14" name="مخطط انسيابي: رابط 13"/>
            <p:cNvSpPr>
              <a:spLocks noChangeArrowheads="1"/>
            </p:cNvSpPr>
            <p:nvPr/>
          </p:nvSpPr>
          <p:spPr bwMode="auto">
            <a:xfrm>
              <a:off x="1940118" y="1677725"/>
              <a:ext cx="323850" cy="33337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algn="r" rtl="1">
                <a:lnSpc>
                  <a:spcPct val="115000"/>
                </a:lnSpc>
                <a:spcAft>
                  <a:spcPts val="1000"/>
                </a:spcAft>
              </a:pPr>
              <a:r>
                <a:rPr lang="en-US" sz="1100">
                  <a:effectLst/>
                  <a:latin typeface="Calibri"/>
                  <a:ea typeface="Calibri"/>
                  <a:cs typeface="Arial"/>
                </a:rPr>
                <a:t>I</a:t>
              </a:r>
            </a:p>
          </p:txBody>
        </p:sp>
        <p:cxnSp>
          <p:nvCxnSpPr>
            <p:cNvPr id="15" name="رابط كسهم مستقيم 14"/>
            <p:cNvCxnSpPr>
              <a:cxnSpLocks noChangeShapeType="1"/>
            </p:cNvCxnSpPr>
            <p:nvPr/>
          </p:nvCxnSpPr>
          <p:spPr bwMode="auto">
            <a:xfrm flipH="1">
              <a:off x="326003" y="214685"/>
              <a:ext cx="490220" cy="50038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6" name="رابط كسهم مستقيم 15"/>
            <p:cNvCxnSpPr>
              <a:cxnSpLocks noChangeShapeType="1"/>
            </p:cNvCxnSpPr>
            <p:nvPr/>
          </p:nvCxnSpPr>
          <p:spPr bwMode="auto">
            <a:xfrm>
              <a:off x="1097280" y="206734"/>
              <a:ext cx="415925" cy="42100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7" name="رابط كسهم مستقيم 16"/>
            <p:cNvCxnSpPr>
              <a:cxnSpLocks noChangeShapeType="1"/>
            </p:cNvCxnSpPr>
            <p:nvPr/>
          </p:nvCxnSpPr>
          <p:spPr bwMode="auto">
            <a:xfrm flipH="1">
              <a:off x="962108" y="707666"/>
              <a:ext cx="592455" cy="29337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8" name="رابط كسهم مستقيم 17"/>
            <p:cNvCxnSpPr>
              <a:cxnSpLocks noChangeShapeType="1"/>
            </p:cNvCxnSpPr>
            <p:nvPr/>
          </p:nvCxnSpPr>
          <p:spPr bwMode="auto">
            <a:xfrm flipH="1">
              <a:off x="1510748" y="779228"/>
              <a:ext cx="104140" cy="57975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9" name="رابط كسهم مستقيم 18"/>
            <p:cNvCxnSpPr>
              <a:cxnSpLocks noChangeShapeType="1"/>
            </p:cNvCxnSpPr>
            <p:nvPr/>
          </p:nvCxnSpPr>
          <p:spPr bwMode="auto">
            <a:xfrm flipH="1">
              <a:off x="2178657" y="1264257"/>
              <a:ext cx="206734" cy="419266"/>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1881843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600200" y="1305342"/>
            <a:ext cx="6477000" cy="3416320"/>
          </a:xfrm>
          <a:prstGeom prst="rect">
            <a:avLst/>
          </a:prstGeom>
        </p:spPr>
        <p:txBody>
          <a:bodyPr wrap="square">
            <a:spAutoFit/>
          </a:bodyPr>
          <a:lstStyle/>
          <a:p>
            <a:pPr rtl="1"/>
            <a:r>
              <a:rPr lang="ar-IQ" dirty="0"/>
              <a:t>وفيما يأتي عدد من التعريفات لتوضيح المفردات المتعلقة بهيكل الشجرة وطريقة استخدامها مع الاشارة الى الشكل اعلاه.</a:t>
            </a:r>
            <a:endParaRPr lang="en-US" dirty="0"/>
          </a:p>
          <a:p>
            <a:pPr rtl="1"/>
            <a:r>
              <a:rPr lang="ar-IQ" b="1" u="sng" dirty="0"/>
              <a:t>جذر الشجرة</a:t>
            </a:r>
            <a:r>
              <a:rPr lang="en-US" b="1" u="sng" dirty="0"/>
              <a:t>   :  Root</a:t>
            </a:r>
            <a:endParaRPr lang="en-US" dirty="0"/>
          </a:p>
          <a:p>
            <a:pPr rtl="1"/>
            <a:r>
              <a:rPr lang="ar-IQ" dirty="0"/>
              <a:t>هي العقدة التي لا تسبقها عقدة أخرى في الشجرة أي أنها ليس لها أب (</a:t>
            </a:r>
            <a:r>
              <a:rPr lang="en-US" dirty="0"/>
              <a:t>it has no father</a:t>
            </a:r>
            <a:r>
              <a:rPr lang="ar-IQ" dirty="0"/>
              <a:t>) أي العقدة (</a:t>
            </a:r>
            <a:r>
              <a:rPr lang="en-US" dirty="0"/>
              <a:t>A</a:t>
            </a:r>
            <a:r>
              <a:rPr lang="ar-IQ" dirty="0"/>
              <a:t>) في الشكل السابق.</a:t>
            </a:r>
            <a:endParaRPr lang="en-US" dirty="0"/>
          </a:p>
          <a:p>
            <a:pPr rtl="1"/>
            <a:r>
              <a:rPr lang="ar-IQ" b="1" u="sng" dirty="0"/>
              <a:t>العقدة المتفرقة </a:t>
            </a:r>
            <a:r>
              <a:rPr lang="en-US" b="1" u="sng" dirty="0"/>
              <a:t>branched node</a:t>
            </a:r>
            <a:r>
              <a:rPr lang="ar-IQ" b="1" u="sng" dirty="0"/>
              <a:t> :   </a:t>
            </a:r>
            <a:endParaRPr lang="en-US" dirty="0"/>
          </a:p>
          <a:p>
            <a:pPr rtl="1"/>
            <a:r>
              <a:rPr lang="ar-IQ" dirty="0"/>
              <a:t>هي العقدة التي لها تفرع مثل </a:t>
            </a:r>
            <a:r>
              <a:rPr lang="en-US" dirty="0"/>
              <a:t>F,D,C,A  </a:t>
            </a:r>
          </a:p>
          <a:p>
            <a:pPr rtl="1"/>
            <a:r>
              <a:rPr lang="ar-IQ" b="1" u="sng" dirty="0"/>
              <a:t>العقدة النهائية (الورقة) </a:t>
            </a:r>
            <a:r>
              <a:rPr lang="en-US" b="1" u="sng" dirty="0"/>
              <a:t>Terminal (leaf) node</a:t>
            </a:r>
            <a:r>
              <a:rPr lang="ar-IQ" b="1" u="sng" dirty="0"/>
              <a:t>: </a:t>
            </a:r>
            <a:endParaRPr lang="en-US" dirty="0"/>
          </a:p>
          <a:p>
            <a:pPr rtl="1"/>
            <a:r>
              <a:rPr lang="ar-IQ" dirty="0"/>
              <a:t>هي العقدة التي ليس لها تفرع مثل </a:t>
            </a:r>
            <a:r>
              <a:rPr lang="en-US" dirty="0"/>
              <a:t>I,H,G,E,B</a:t>
            </a:r>
          </a:p>
          <a:p>
            <a:pPr rtl="1"/>
            <a:r>
              <a:rPr lang="ar-IQ" b="1" u="sng" dirty="0"/>
              <a:t>مستوى العقدة </a:t>
            </a:r>
            <a:r>
              <a:rPr lang="en-US" b="1" u="sng" dirty="0"/>
              <a:t>Node level</a:t>
            </a:r>
            <a:r>
              <a:rPr lang="ar-IQ" b="1" u="sng" dirty="0"/>
              <a:t>: </a:t>
            </a:r>
            <a:endParaRPr lang="en-US" dirty="0"/>
          </a:p>
          <a:p>
            <a:pPr rtl="1"/>
            <a:r>
              <a:rPr lang="ar-IQ" dirty="0"/>
              <a:t>هو عدد المسارات التي تبعد العقدة عن الجذر.</a:t>
            </a:r>
            <a:endParaRPr lang="en-US" dirty="0"/>
          </a:p>
          <a:p>
            <a:pPr rtl="1"/>
            <a:r>
              <a:rPr lang="ar-IQ" dirty="0"/>
              <a:t>فمستوى عقدة الجذر=صفر ،  ومستوى العقد </a:t>
            </a:r>
            <a:r>
              <a:rPr lang="en-US" dirty="0"/>
              <a:t>E=2</a:t>
            </a:r>
            <a:r>
              <a:rPr lang="ar-IQ" dirty="0"/>
              <a:t>   ، ومستوى العقد </a:t>
            </a:r>
            <a:r>
              <a:rPr lang="en-US" dirty="0"/>
              <a:t>H=3</a:t>
            </a:r>
          </a:p>
        </p:txBody>
      </p:sp>
    </p:spTree>
    <p:extLst>
      <p:ext uri="{BB962C8B-B14F-4D97-AF65-F5344CB8AC3E}">
        <p14:creationId xmlns:p14="http://schemas.microsoft.com/office/powerpoint/2010/main" val="1976822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371600" y="1166843"/>
            <a:ext cx="6934200" cy="3693319"/>
          </a:xfrm>
          <a:prstGeom prst="rect">
            <a:avLst/>
          </a:prstGeom>
        </p:spPr>
        <p:txBody>
          <a:bodyPr wrap="square">
            <a:spAutoFit/>
          </a:bodyPr>
          <a:lstStyle/>
          <a:p>
            <a:pPr rtl="1"/>
            <a:r>
              <a:rPr lang="ar-IQ" b="1" u="sng" dirty="0"/>
              <a:t>درجة العقدة </a:t>
            </a:r>
            <a:r>
              <a:rPr lang="en-US" b="1" u="sng" dirty="0"/>
              <a:t>Node degree</a:t>
            </a:r>
            <a:r>
              <a:rPr lang="ar-IQ" b="1" u="sng" dirty="0"/>
              <a:t>:</a:t>
            </a:r>
            <a:endParaRPr lang="en-US" dirty="0"/>
          </a:p>
          <a:p>
            <a:pPr rtl="1"/>
            <a:r>
              <a:rPr lang="ar-IQ" dirty="0"/>
              <a:t>هي عدد المسارات الخارجة منها مباشرا (أو عدد الابناء فيها) </a:t>
            </a:r>
            <a:r>
              <a:rPr lang="en-US" dirty="0"/>
              <a:t>No. of children</a:t>
            </a:r>
            <a:r>
              <a:rPr lang="ar-IQ" dirty="0"/>
              <a:t>(أو عدد التفرعات المباشرة منها).</a:t>
            </a:r>
            <a:endParaRPr lang="en-US" dirty="0"/>
          </a:p>
          <a:p>
            <a:pPr rtl="1"/>
            <a:r>
              <a:rPr lang="ar-IQ" dirty="0"/>
              <a:t>فدرجة العقدة </a:t>
            </a:r>
            <a:r>
              <a:rPr lang="en-US" dirty="0"/>
              <a:t>  A=2</a:t>
            </a:r>
            <a:r>
              <a:rPr lang="ar-IQ" dirty="0"/>
              <a:t> ودرجة العقدة </a:t>
            </a:r>
            <a:r>
              <a:rPr lang="en-US" dirty="0"/>
              <a:t>F=1 </a:t>
            </a:r>
            <a:r>
              <a:rPr lang="ar-IQ" dirty="0"/>
              <a:t> ودرجة العقدة </a:t>
            </a:r>
            <a:r>
              <a:rPr lang="en-US" dirty="0"/>
              <a:t>C=3</a:t>
            </a:r>
          </a:p>
          <a:p>
            <a:pPr rtl="1"/>
            <a:r>
              <a:rPr lang="en-US" dirty="0"/>
              <a:t> </a:t>
            </a:r>
          </a:p>
          <a:p>
            <a:pPr rtl="1"/>
            <a:r>
              <a:rPr lang="ar-IQ" dirty="0"/>
              <a:t> </a:t>
            </a:r>
            <a:endParaRPr lang="en-US" dirty="0"/>
          </a:p>
          <a:p>
            <a:pPr rtl="1"/>
            <a:r>
              <a:rPr lang="ar-IQ" b="1" u="sng" dirty="0"/>
              <a:t>استعراض(مسح)عقد الشجرة</a:t>
            </a:r>
            <a:r>
              <a:rPr lang="en-US" b="1" u="sng" dirty="0"/>
              <a:t>Tree Traversing </a:t>
            </a:r>
            <a:r>
              <a:rPr lang="ar-IQ" b="1" u="sng" dirty="0"/>
              <a:t>:</a:t>
            </a:r>
            <a:endParaRPr lang="en-US" dirty="0"/>
          </a:p>
          <a:p>
            <a:pPr rtl="1"/>
            <a:r>
              <a:rPr lang="ar-IQ" dirty="0"/>
              <a:t>عملية المسح تعني المرور(زيارة) كل عقدة في الشجرة مرة واحدة فقط ولا يجوز تكرار الزيا</a:t>
            </a:r>
            <a:r>
              <a:rPr lang="ar-SA" dirty="0"/>
              <a:t>ر</a:t>
            </a:r>
            <a:r>
              <a:rPr lang="ar-IQ" dirty="0"/>
              <a:t>ة.</a:t>
            </a:r>
            <a:endParaRPr lang="en-US" dirty="0"/>
          </a:p>
          <a:p>
            <a:pPr rtl="1"/>
            <a:r>
              <a:rPr lang="ar-IQ" dirty="0"/>
              <a:t>وبالنظر لكون هيكل الشجرة هو هيكل بياني لا خطي </a:t>
            </a:r>
            <a:r>
              <a:rPr lang="en-US" dirty="0"/>
              <a:t>(Non-linear data structure)</a:t>
            </a:r>
            <a:r>
              <a:rPr lang="ar-IQ" dirty="0"/>
              <a:t> لذا فأن عملية البحث عن عنصر(عقدة) معين في هذا الهيكل او اضافة عنصر اليه او حذف عنصر منه تختلف عن اسلوب التعامل مع الهياكل الاخرى وأن اختيار احدى هذه الطرق يعتمد على كيفية تمثيل الشجرة في الذاكرة. وفيما يأتي اهم الطرق المستخدمة لهذا الغرض:</a:t>
            </a:r>
            <a:endParaRPr lang="en-US" dirty="0"/>
          </a:p>
        </p:txBody>
      </p:sp>
    </p:spTree>
    <p:extLst>
      <p:ext uri="{BB962C8B-B14F-4D97-AF65-F5344CB8AC3E}">
        <p14:creationId xmlns:p14="http://schemas.microsoft.com/office/powerpoint/2010/main" val="1843273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7"/>
          <p:cNvSpPr>
            <a:spLocks noChangeArrowheads="1"/>
          </p:cNvSpPr>
          <p:nvPr/>
        </p:nvSpPr>
        <p:spPr bwMode="auto">
          <a:xfrm>
            <a:off x="957262" y="2057400"/>
            <a:ext cx="6324600" cy="1661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ar-IQ" sz="1400" b="1" i="0" u="sng" strike="noStrike" cap="none" normalizeH="0" baseline="0" dirty="0" smtClean="0">
                <a:ln>
                  <a:noFill/>
                </a:ln>
                <a:solidFill>
                  <a:schemeClr val="tx1"/>
                </a:solidFill>
                <a:effectLst/>
                <a:latin typeface="Calibri" pitchFamily="34" charset="0"/>
                <a:ea typeface="Calibri" pitchFamily="34" charset="0"/>
                <a:cs typeface="Arial" pitchFamily="34" charset="0"/>
              </a:rPr>
              <a:t>اولا- الاستعراض حسب المستويات </a:t>
            </a:r>
            <a:r>
              <a:rPr kumimoji="0" lang="en-US" sz="1400" b="1" i="0" u="sng" strike="noStrike" cap="none" normalizeH="0" baseline="0" dirty="0" smtClean="0">
                <a:ln>
                  <a:noFill/>
                </a:ln>
                <a:solidFill>
                  <a:schemeClr val="tx1"/>
                </a:solidFill>
                <a:effectLst/>
                <a:latin typeface="Arial" pitchFamily="34" charset="0"/>
                <a:ea typeface="Calibri" pitchFamily="34" charset="0"/>
                <a:cs typeface="Arial" pitchFamily="34" charset="0"/>
              </a:rPr>
              <a:t>level by level Traversing</a:t>
            </a:r>
            <a:r>
              <a:rPr kumimoji="0" lang="ar-IQ" sz="1400" b="1" i="0" u="sng"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Char char="•"/>
              <a:tabLst/>
            </a:pPr>
            <a:r>
              <a:rPr kumimoji="0" lang="ar-IQ" sz="1400" b="1" i="0" u="sng" strike="noStrike" cap="none" normalizeH="0" baseline="0" dirty="0" smtClean="0">
                <a:ln>
                  <a:noFill/>
                </a:ln>
                <a:solidFill>
                  <a:schemeClr val="tx1"/>
                </a:solidFill>
                <a:effectLst/>
                <a:latin typeface="Calibri" pitchFamily="34" charset="0"/>
                <a:ea typeface="Calibri" pitchFamily="34" charset="0"/>
                <a:cs typeface="Arial" pitchFamily="34" charset="0"/>
              </a:rPr>
              <a:t>الاستعراض من أعلى الى أسفل</a:t>
            </a:r>
            <a:r>
              <a:rPr kumimoji="0" lang="en-US" sz="1400" b="1" i="0" u="sng" strike="noStrike" cap="none" normalizeH="0" baseline="0" dirty="0" smtClean="0">
                <a:ln>
                  <a:noFill/>
                </a:ln>
                <a:solidFill>
                  <a:schemeClr val="tx1"/>
                </a:solidFill>
                <a:effectLst/>
                <a:latin typeface="Arial" pitchFamily="34" charset="0"/>
                <a:ea typeface="Calibri" pitchFamily="34" charset="0"/>
                <a:cs typeface="Arial" pitchFamily="34" charset="0"/>
              </a:rPr>
              <a:t>Top-down Traversing</a:t>
            </a:r>
            <a:r>
              <a:rPr kumimoji="0" lang="ar-IQ" sz="1400" b="1" i="0" u="sng"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وتتخلص الخوارزمية بالخطوات التالية:</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1-البدء بعقدة الجذر..</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2-استعرض عقد المستوى التالي ومن اقصى اليسار الى اليمين.</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3-الاستمرار بنفس الطريقة في الانتقال الى المستويات الادنى بالتتابع والبدء بالعقدة في اقصى اليسار ثم اليمين.</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3" name="مجموعة 2"/>
          <p:cNvGrpSpPr>
            <a:grpSpLocks/>
          </p:cNvGrpSpPr>
          <p:nvPr/>
        </p:nvGrpSpPr>
        <p:grpSpPr bwMode="auto">
          <a:xfrm>
            <a:off x="3011632" y="4387850"/>
            <a:ext cx="2152650" cy="2057400"/>
            <a:chOff x="4620" y="4698"/>
            <a:chExt cx="3390" cy="3240"/>
          </a:xfrm>
        </p:grpSpPr>
        <p:sp>
          <p:nvSpPr>
            <p:cNvPr id="4" name="AutoShape 5"/>
            <p:cNvSpPr>
              <a:spLocks noChangeArrowheads="1"/>
            </p:cNvSpPr>
            <p:nvPr/>
          </p:nvSpPr>
          <p:spPr bwMode="auto">
            <a:xfrm>
              <a:off x="5730" y="4698"/>
              <a:ext cx="420" cy="55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algn="r" rtl="1">
                <a:lnSpc>
                  <a:spcPct val="115000"/>
                </a:lnSpc>
                <a:spcAft>
                  <a:spcPts val="1000"/>
                </a:spcAft>
              </a:pPr>
              <a:r>
                <a:rPr lang="en-US" sz="1100">
                  <a:effectLst/>
                  <a:latin typeface="Calibri"/>
                  <a:ea typeface="Calibri"/>
                  <a:cs typeface="Arial"/>
                </a:rPr>
                <a:t>A</a:t>
              </a:r>
            </a:p>
          </p:txBody>
        </p:sp>
        <p:sp>
          <p:nvSpPr>
            <p:cNvPr id="5" name="AutoShape 6"/>
            <p:cNvSpPr>
              <a:spLocks noChangeArrowheads="1"/>
            </p:cNvSpPr>
            <p:nvPr/>
          </p:nvSpPr>
          <p:spPr bwMode="auto">
            <a:xfrm>
              <a:off x="4740" y="5658"/>
              <a:ext cx="420" cy="570"/>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algn="r" rtl="1">
                <a:lnSpc>
                  <a:spcPct val="115000"/>
                </a:lnSpc>
                <a:spcAft>
                  <a:spcPts val="1000"/>
                </a:spcAft>
              </a:pPr>
              <a:r>
                <a:rPr lang="en-US" sz="1100">
                  <a:effectLst/>
                  <a:latin typeface="Calibri"/>
                  <a:ea typeface="Calibri"/>
                  <a:cs typeface="Arial"/>
                </a:rPr>
                <a:t>B</a:t>
              </a:r>
            </a:p>
          </p:txBody>
        </p:sp>
        <p:sp>
          <p:nvSpPr>
            <p:cNvPr id="6" name="AutoShape 7"/>
            <p:cNvSpPr>
              <a:spLocks noChangeArrowheads="1"/>
            </p:cNvSpPr>
            <p:nvPr/>
          </p:nvSpPr>
          <p:spPr bwMode="auto">
            <a:xfrm>
              <a:off x="6750" y="5568"/>
              <a:ext cx="405" cy="660"/>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algn="r" rtl="1">
                <a:lnSpc>
                  <a:spcPct val="115000"/>
                </a:lnSpc>
                <a:spcAft>
                  <a:spcPts val="1000"/>
                </a:spcAft>
              </a:pPr>
              <a:r>
                <a:rPr lang="en-US" sz="1100">
                  <a:effectLst/>
                  <a:latin typeface="Calibri"/>
                  <a:ea typeface="Calibri"/>
                  <a:cs typeface="Arial"/>
                </a:rPr>
                <a:t>C</a:t>
              </a:r>
            </a:p>
          </p:txBody>
        </p:sp>
        <p:sp>
          <p:nvSpPr>
            <p:cNvPr id="7" name="AutoShape 8"/>
            <p:cNvSpPr>
              <a:spLocks noChangeArrowheads="1"/>
            </p:cNvSpPr>
            <p:nvPr/>
          </p:nvSpPr>
          <p:spPr bwMode="auto">
            <a:xfrm>
              <a:off x="5730" y="6036"/>
              <a:ext cx="450" cy="642"/>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algn="r" rtl="1">
                <a:lnSpc>
                  <a:spcPct val="115000"/>
                </a:lnSpc>
                <a:spcAft>
                  <a:spcPts val="1000"/>
                </a:spcAft>
              </a:pPr>
              <a:r>
                <a:rPr lang="en-US" sz="1100">
                  <a:effectLst/>
                  <a:latin typeface="Calibri"/>
                  <a:ea typeface="Calibri"/>
                  <a:cs typeface="Arial"/>
                </a:rPr>
                <a:t>D</a:t>
              </a:r>
            </a:p>
          </p:txBody>
        </p:sp>
        <p:sp>
          <p:nvSpPr>
            <p:cNvPr id="8" name="AutoShape 9"/>
            <p:cNvSpPr>
              <a:spLocks noChangeArrowheads="1"/>
            </p:cNvSpPr>
            <p:nvPr/>
          </p:nvSpPr>
          <p:spPr bwMode="auto">
            <a:xfrm>
              <a:off x="7530" y="6228"/>
              <a:ext cx="480" cy="58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algn="r" rtl="1">
                <a:lnSpc>
                  <a:spcPct val="115000"/>
                </a:lnSpc>
                <a:spcAft>
                  <a:spcPts val="1000"/>
                </a:spcAft>
              </a:pPr>
              <a:r>
                <a:rPr lang="en-US" sz="1100">
                  <a:effectLst/>
                  <a:latin typeface="Calibri"/>
                  <a:ea typeface="Calibri"/>
                  <a:cs typeface="Arial"/>
                </a:rPr>
                <a:t>E</a:t>
              </a:r>
            </a:p>
          </p:txBody>
        </p:sp>
        <p:sp>
          <p:nvSpPr>
            <p:cNvPr id="9" name="AutoShape 10"/>
            <p:cNvSpPr>
              <a:spLocks noChangeArrowheads="1"/>
            </p:cNvSpPr>
            <p:nvPr/>
          </p:nvSpPr>
          <p:spPr bwMode="auto">
            <a:xfrm>
              <a:off x="5730" y="7383"/>
              <a:ext cx="450" cy="55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algn="r" rtl="1">
                <a:lnSpc>
                  <a:spcPct val="115000"/>
                </a:lnSpc>
                <a:spcAft>
                  <a:spcPts val="1000"/>
                </a:spcAft>
              </a:pPr>
              <a:r>
                <a:rPr lang="en-US" sz="1100">
                  <a:effectLst/>
                  <a:latin typeface="Calibri"/>
                  <a:ea typeface="Calibri"/>
                  <a:cs typeface="Arial"/>
                </a:rPr>
                <a:t>G</a:t>
              </a:r>
            </a:p>
          </p:txBody>
        </p:sp>
        <p:sp>
          <p:nvSpPr>
            <p:cNvPr id="10" name="AutoShape 11"/>
            <p:cNvSpPr>
              <a:spLocks noChangeArrowheads="1"/>
            </p:cNvSpPr>
            <p:nvPr/>
          </p:nvSpPr>
          <p:spPr bwMode="auto">
            <a:xfrm>
              <a:off x="4620" y="7263"/>
              <a:ext cx="405" cy="570"/>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algn="r" rtl="1">
                <a:lnSpc>
                  <a:spcPct val="115000"/>
                </a:lnSpc>
                <a:spcAft>
                  <a:spcPts val="1000"/>
                </a:spcAft>
              </a:pPr>
              <a:r>
                <a:rPr lang="en-US" sz="1100">
                  <a:effectLst/>
                  <a:latin typeface="Calibri"/>
                  <a:ea typeface="Calibri"/>
                  <a:cs typeface="Arial"/>
                </a:rPr>
                <a:t>F</a:t>
              </a:r>
            </a:p>
          </p:txBody>
        </p:sp>
        <p:sp>
          <p:nvSpPr>
            <p:cNvPr id="11" name="AutoShape 12"/>
            <p:cNvSpPr>
              <a:spLocks noChangeArrowheads="1"/>
            </p:cNvSpPr>
            <p:nvPr/>
          </p:nvSpPr>
          <p:spPr bwMode="auto">
            <a:xfrm>
              <a:off x="6825" y="7263"/>
              <a:ext cx="435" cy="570"/>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algn="r" rtl="1">
                <a:lnSpc>
                  <a:spcPct val="115000"/>
                </a:lnSpc>
                <a:spcAft>
                  <a:spcPts val="1000"/>
                </a:spcAft>
              </a:pPr>
              <a:r>
                <a:rPr lang="en-US" sz="1100">
                  <a:effectLst/>
                  <a:latin typeface="Calibri"/>
                  <a:ea typeface="Calibri"/>
                  <a:cs typeface="Arial"/>
                </a:rPr>
                <a:t>H</a:t>
              </a:r>
            </a:p>
          </p:txBody>
        </p:sp>
        <p:cxnSp>
          <p:nvCxnSpPr>
            <p:cNvPr id="12" name="AutoShape 13"/>
            <p:cNvCxnSpPr>
              <a:cxnSpLocks noChangeShapeType="1"/>
            </p:cNvCxnSpPr>
            <p:nvPr/>
          </p:nvCxnSpPr>
          <p:spPr bwMode="auto">
            <a:xfrm flipH="1">
              <a:off x="5025" y="4998"/>
              <a:ext cx="705" cy="66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3" name="AutoShape 14"/>
            <p:cNvCxnSpPr>
              <a:cxnSpLocks noChangeShapeType="1"/>
            </p:cNvCxnSpPr>
            <p:nvPr/>
          </p:nvCxnSpPr>
          <p:spPr bwMode="auto">
            <a:xfrm>
              <a:off x="6150" y="4998"/>
              <a:ext cx="675" cy="57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4" name="AutoShape 15"/>
            <p:cNvCxnSpPr>
              <a:cxnSpLocks noChangeShapeType="1"/>
              <a:stCxn id="6" idx="3"/>
              <a:endCxn id="7" idx="6"/>
            </p:cNvCxnSpPr>
            <p:nvPr/>
          </p:nvCxnSpPr>
          <p:spPr bwMode="auto">
            <a:xfrm flipH="1">
              <a:off x="6180" y="6131"/>
              <a:ext cx="629" cy="226"/>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5" name="AutoShape 16"/>
            <p:cNvCxnSpPr>
              <a:cxnSpLocks noChangeShapeType="1"/>
            </p:cNvCxnSpPr>
            <p:nvPr/>
          </p:nvCxnSpPr>
          <p:spPr bwMode="auto">
            <a:xfrm>
              <a:off x="7155" y="5883"/>
              <a:ext cx="555" cy="34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6" name="AutoShape 17"/>
            <p:cNvCxnSpPr>
              <a:cxnSpLocks noChangeShapeType="1"/>
              <a:endCxn id="9" idx="0"/>
            </p:cNvCxnSpPr>
            <p:nvPr/>
          </p:nvCxnSpPr>
          <p:spPr bwMode="auto">
            <a:xfrm>
              <a:off x="5955" y="6678"/>
              <a:ext cx="0" cy="70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7" name="AutoShape 18"/>
            <p:cNvCxnSpPr>
              <a:cxnSpLocks noChangeShapeType="1"/>
              <a:endCxn id="10" idx="7"/>
            </p:cNvCxnSpPr>
            <p:nvPr/>
          </p:nvCxnSpPr>
          <p:spPr bwMode="auto">
            <a:xfrm flipH="1">
              <a:off x="4966" y="6453"/>
              <a:ext cx="764" cy="893"/>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8" name="AutoShape 19"/>
            <p:cNvCxnSpPr>
              <a:cxnSpLocks noChangeShapeType="1"/>
              <a:endCxn id="11" idx="0"/>
            </p:cNvCxnSpPr>
            <p:nvPr/>
          </p:nvCxnSpPr>
          <p:spPr bwMode="auto">
            <a:xfrm>
              <a:off x="6180" y="6453"/>
              <a:ext cx="863" cy="81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grpSp>
      <p:sp>
        <p:nvSpPr>
          <p:cNvPr id="19" name="Rectangle 26"/>
          <p:cNvSpPr>
            <a:spLocks noChangeArrowheads="1"/>
          </p:cNvSpPr>
          <p:nvPr/>
        </p:nvSpPr>
        <p:spPr bwMode="auto">
          <a:xfrm>
            <a:off x="847725" y="304800"/>
            <a:ext cx="7391400" cy="1231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مثال:- لنأخذ الشجرة الاتية:</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020730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905000" y="58847"/>
            <a:ext cx="6096000" cy="5632311"/>
          </a:xfrm>
          <a:prstGeom prst="rect">
            <a:avLst/>
          </a:prstGeom>
        </p:spPr>
        <p:txBody>
          <a:bodyPr wrap="square">
            <a:spAutoFit/>
          </a:bodyPr>
          <a:lstStyle/>
          <a:p>
            <a:pPr rtl="1"/>
            <a:r>
              <a:rPr lang="ar-IQ" dirty="0"/>
              <a:t>تكون نتيجة استعراض عقدها بطريقة </a:t>
            </a:r>
            <a:r>
              <a:rPr lang="en-US" dirty="0"/>
              <a:t>Top-Down</a:t>
            </a:r>
            <a:r>
              <a:rPr lang="ar-IQ" dirty="0"/>
              <a:t>:</a:t>
            </a:r>
            <a:endParaRPr lang="en-US" dirty="0"/>
          </a:p>
          <a:p>
            <a:pPr rtl="1"/>
            <a:r>
              <a:rPr lang="en-US" dirty="0"/>
              <a:t>A     B   C   D   E   F   G   H                                                                    </a:t>
            </a:r>
          </a:p>
          <a:p>
            <a:pPr rtl="1"/>
            <a:r>
              <a:rPr lang="en-US" b="1" dirty="0"/>
              <a:t> </a:t>
            </a:r>
            <a:endParaRPr lang="en-US" dirty="0"/>
          </a:p>
          <a:p>
            <a:pPr rtl="1"/>
            <a:r>
              <a:rPr lang="en-US" b="1" dirty="0"/>
              <a:t> </a:t>
            </a:r>
            <a:endParaRPr lang="en-US" dirty="0"/>
          </a:p>
          <a:p>
            <a:pPr rtl="1"/>
            <a:r>
              <a:rPr lang="en-US" b="1" dirty="0"/>
              <a:t> </a:t>
            </a:r>
            <a:endParaRPr lang="en-US" dirty="0"/>
          </a:p>
          <a:p>
            <a:pPr rtl="1"/>
            <a:r>
              <a:rPr lang="ar-IQ" b="1" u="sng" dirty="0"/>
              <a:t>ب-الاستعراض من اسفل الى اعلى</a:t>
            </a:r>
            <a:r>
              <a:rPr lang="en-US" b="1" u="sng" dirty="0"/>
              <a:t>Bottom-Up Traversing</a:t>
            </a:r>
            <a:r>
              <a:rPr lang="ar-IQ" b="1" u="sng" dirty="0"/>
              <a:t>:</a:t>
            </a:r>
            <a:endParaRPr lang="en-US" dirty="0"/>
          </a:p>
          <a:p>
            <a:pPr rtl="1"/>
            <a:r>
              <a:rPr lang="ar-IQ" dirty="0"/>
              <a:t>وتتلخص خطوات هذه الخوارزمية بالاتي:-</a:t>
            </a:r>
            <a:endParaRPr lang="en-US" dirty="0"/>
          </a:p>
          <a:p>
            <a:pPr rtl="1"/>
            <a:r>
              <a:rPr lang="ar-IQ" dirty="0"/>
              <a:t>1-البدء بالورقة في اقصى اليسار بأدنى مستوى.</a:t>
            </a:r>
            <a:endParaRPr lang="en-US" dirty="0"/>
          </a:p>
          <a:p>
            <a:pPr rtl="1"/>
            <a:r>
              <a:rPr lang="ar-IQ" dirty="0"/>
              <a:t>2-التحرك نحو العقدة في اليمين منها وبنفس المستوى لحين الانتهاء من زيارة جميع عقد ذلك المستوى.</a:t>
            </a:r>
            <a:endParaRPr lang="en-US" dirty="0"/>
          </a:p>
          <a:p>
            <a:pPr rtl="1"/>
            <a:r>
              <a:rPr lang="ar-IQ" dirty="0"/>
              <a:t>3-الانتقال الى المستوى الاعلى وزيارة العقد فيه أيضا من اليسار الى اليمين, وهكذا تستمر العملية لحين الوصول الى جذر الشجرة.</a:t>
            </a:r>
            <a:endParaRPr lang="en-US" dirty="0"/>
          </a:p>
          <a:p>
            <a:pPr rtl="1"/>
            <a:r>
              <a:rPr lang="ar-IQ" dirty="0"/>
              <a:t>أي أن نتيجة استعراض نفس الشجرة بهذه الطريقة تكون:-</a:t>
            </a:r>
            <a:endParaRPr lang="en-US" dirty="0"/>
          </a:p>
          <a:p>
            <a:pPr rtl="1"/>
            <a:r>
              <a:rPr lang="en-US" dirty="0"/>
              <a:t>F   G   H     D   E   B   C   A                                                                       </a:t>
            </a:r>
          </a:p>
          <a:p>
            <a:pPr rtl="1"/>
            <a:r>
              <a:rPr lang="ar-IQ" dirty="0"/>
              <a:t>ملاحظة:-نلاحظ أن التعامل مع الشجرة وأجزائها يوضح أن التشكيل الاساسي والمتكرر فيها هو تكونها من عقدة الجذر (</a:t>
            </a:r>
            <a:r>
              <a:rPr lang="en-US" dirty="0"/>
              <a:t>N</a:t>
            </a:r>
            <a:r>
              <a:rPr lang="ar-IQ" dirty="0"/>
              <a:t>) وقد تحتوي ورقة او اكثر او بدون اوراق لذا فأن التعامل مع الشجرة يمكن أن يبدأ بالجذر ولنفرضه (</a:t>
            </a:r>
            <a:r>
              <a:rPr lang="en-US" dirty="0"/>
              <a:t>N</a:t>
            </a:r>
            <a:r>
              <a:rPr lang="ar-IQ" dirty="0"/>
              <a:t>) او بالورقة في اقصى اليسار (</a:t>
            </a:r>
            <a:r>
              <a:rPr lang="en-US" dirty="0"/>
              <a:t>L</a:t>
            </a:r>
            <a:r>
              <a:rPr lang="ar-IQ" dirty="0"/>
              <a:t>) او بالورقة في اقصى اليمين(</a:t>
            </a:r>
            <a:r>
              <a:rPr lang="en-US" dirty="0"/>
              <a:t>R</a:t>
            </a:r>
            <a:r>
              <a:rPr lang="ar-IQ" dirty="0"/>
              <a:t>).</a:t>
            </a:r>
            <a:endParaRPr lang="en-US" dirty="0"/>
          </a:p>
          <a:p>
            <a:pPr rtl="1"/>
            <a:r>
              <a:rPr lang="ar-IQ" dirty="0"/>
              <a:t>أي أن الشكل العام للشجرة</a:t>
            </a:r>
            <a:endParaRPr lang="en-US" dirty="0"/>
          </a:p>
        </p:txBody>
      </p:sp>
    </p:spTree>
    <p:extLst>
      <p:ext uri="{BB962C8B-B14F-4D97-AF65-F5344CB8AC3E}">
        <p14:creationId xmlns:p14="http://schemas.microsoft.com/office/powerpoint/2010/main" val="3480621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2404609"/>
      </p:ext>
    </p:extLst>
  </p:cSld>
  <p:clrMapOvr>
    <a:masterClrMapping/>
  </p:clrMapOvr>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14</TotalTime>
  <Words>567</Words>
  <Application>Microsoft Office PowerPoint</Application>
  <PresentationFormat>عرض على الشاشة (3:4)‏</PresentationFormat>
  <Paragraphs>102</Paragraphs>
  <Slides>9</Slides>
  <Notes>0</Notes>
  <HiddenSlides>0</HiddenSlides>
  <MMClips>0</MMClips>
  <ScaleCrop>false</ScaleCrop>
  <HeadingPairs>
    <vt:vector size="4" baseType="variant">
      <vt:variant>
        <vt:lpstr>نسق</vt:lpstr>
      </vt:variant>
      <vt:variant>
        <vt:i4>1</vt:i4>
      </vt:variant>
      <vt:variant>
        <vt:lpstr>عناوين الشرائح</vt:lpstr>
      </vt:variant>
      <vt:variant>
        <vt:i4>9</vt:i4>
      </vt:variant>
    </vt:vector>
  </HeadingPairs>
  <TitlesOfParts>
    <vt:vector size="10"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Ahmed-Under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sadiq</dc:creator>
  <cp:lastModifiedBy>sadiq</cp:lastModifiedBy>
  <cp:revision>3</cp:revision>
  <dcterms:created xsi:type="dcterms:W3CDTF">2018-12-18T16:03:43Z</dcterms:created>
  <dcterms:modified xsi:type="dcterms:W3CDTF">2018-12-18T17:42:35Z</dcterms:modified>
</cp:coreProperties>
</file>