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B57EA827-99D7-44CD-B29E-27975BDFB12F}" type="datetimeFigureOut">
              <a:rPr lang="en-US" smtClean="0"/>
              <a:t>12/18/2018</a:t>
            </a:fld>
            <a:endParaRPr lang="en-US"/>
          </a:p>
        </p:txBody>
      </p:sp>
      <p:sp>
        <p:nvSpPr>
          <p:cNvPr id="8" name="Slide Number Placeholder 7"/>
          <p:cNvSpPr>
            <a:spLocks noGrp="1"/>
          </p:cNvSpPr>
          <p:nvPr>
            <p:ph type="sldNum" sz="quarter" idx="11"/>
          </p:nvPr>
        </p:nvSpPr>
        <p:spPr/>
        <p:txBody>
          <a:bodyPr/>
          <a:lstStyle/>
          <a:p>
            <a:fld id="{7AD41A8D-3078-4E7D-B5CF-D47DBF11B9F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57EA827-99D7-44CD-B29E-27975BDFB12F}"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7EA827-99D7-44CD-B29E-27975BDFB12F}"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41A8D-3078-4E7D-B5CF-D47DBF11B9F5}"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ar-SA" smtClean="0"/>
              <a:t>انقر لتحرير نمط العنوان الرئيسي</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B57EA827-99D7-44CD-B29E-27975BDFB12F}"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41A8D-3078-4E7D-B5CF-D47DBF11B9F5}"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ar-SA" smtClean="0"/>
              <a:t>انقر لتحرير نمط العنوان الرئيسي</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57EA827-99D7-44CD-B29E-27975BDFB12F}"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EA827-99D7-44CD-B29E-27975BDFB12F}"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57EA827-99D7-44CD-B29E-27975BDFB12F}"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57EA827-99D7-44CD-B29E-27975BDFB12F}"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41A8D-3078-4E7D-B5CF-D47DBF11B9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57EA827-99D7-44CD-B29E-27975BDFB12F}" type="datetimeFigureOut">
              <a:rPr lang="en-US" smtClean="0"/>
              <a:t>12/18/2018</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7AD41A8D-3078-4E7D-B5CF-D47DBF11B9F5}"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4"/>
          <p:cNvSpPr>
            <a:spLocks noChangeArrowheads="1"/>
          </p:cNvSpPr>
          <p:nvPr/>
        </p:nvSpPr>
        <p:spPr bwMode="auto">
          <a:xfrm>
            <a:off x="835964" y="1295400"/>
            <a:ext cx="70104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المخطط </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Graph </a:t>
            </a: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عبارة عن مجموعة من العناصر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تمثل بنقاط (رؤوس) تسمى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Vertices</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ومفردها</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Vertex)</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وهذه العناصر تربطها علاقة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تمثل بخطوط تسمى حافات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edges</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ومفردها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edge</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أي أن المخطط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 (V,E) </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هو مجموعة من العناصر والعلاقات وفق الشكل التالي:</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 (G) </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{1,2,3,4,5,6} العناصر</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مجموعة 2"/>
          <p:cNvGrpSpPr/>
          <p:nvPr/>
        </p:nvGrpSpPr>
        <p:grpSpPr>
          <a:xfrm>
            <a:off x="2834640" y="3460901"/>
            <a:ext cx="3076575" cy="1661795"/>
            <a:chOff x="0" y="0"/>
            <a:chExt cx="3076575" cy="1742330"/>
          </a:xfrm>
        </p:grpSpPr>
        <p:sp>
          <p:nvSpPr>
            <p:cNvPr id="4" name="مخطط انسيابي: رابط 3"/>
            <p:cNvSpPr>
              <a:spLocks noChangeArrowheads="1"/>
            </p:cNvSpPr>
            <p:nvPr/>
          </p:nvSpPr>
          <p:spPr bwMode="auto">
            <a:xfrm>
              <a:off x="2051437" y="397566"/>
              <a:ext cx="333375" cy="3619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3</a:t>
              </a:r>
            </a:p>
          </p:txBody>
        </p:sp>
        <p:sp>
          <p:nvSpPr>
            <p:cNvPr id="5" name="مخطط انسيابي: رابط 4"/>
            <p:cNvSpPr>
              <a:spLocks noChangeArrowheads="1"/>
            </p:cNvSpPr>
            <p:nvPr/>
          </p:nvSpPr>
          <p:spPr bwMode="auto">
            <a:xfrm>
              <a:off x="166978" y="397566"/>
              <a:ext cx="342900" cy="36195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2</a:t>
              </a:r>
            </a:p>
          </p:txBody>
        </p:sp>
        <p:cxnSp>
          <p:nvCxnSpPr>
            <p:cNvPr id="6" name="رابط كسهم مستقيم 5"/>
            <p:cNvCxnSpPr>
              <a:cxnSpLocks noChangeShapeType="1"/>
            </p:cNvCxnSpPr>
            <p:nvPr/>
          </p:nvCxnSpPr>
          <p:spPr bwMode="auto">
            <a:xfrm flipH="1">
              <a:off x="508884" y="230588"/>
              <a:ext cx="657225" cy="274320"/>
            </a:xfrm>
            <a:prstGeom prst="straightConnector1">
              <a:avLst/>
            </a:prstGeom>
            <a:noFill/>
            <a:ln w="9525">
              <a:solidFill>
                <a:schemeClr val="tx1">
                  <a:lumMod val="100000"/>
                  <a:lumOff val="0"/>
                </a:schemeClr>
              </a:solidFill>
              <a:round/>
              <a:headEnd type="none" w="med" len="med"/>
              <a:tailEnd type="triangle" w="med" len="med"/>
            </a:ln>
            <a:extLst>
              <a:ext uri="{909E8E84-426E-40DD-AFC4-6F175D3DCCD1}">
                <a14:hiddenFill xmlns:a14="http://schemas.microsoft.com/office/drawing/2010/main">
                  <a:noFill/>
                </a14:hiddenFill>
              </a:ext>
            </a:extLst>
          </p:spPr>
        </p:cxnSp>
        <p:cxnSp>
          <p:nvCxnSpPr>
            <p:cNvPr id="7" name="رابط كسهم مستقيم 6"/>
            <p:cNvCxnSpPr>
              <a:cxnSpLocks noChangeShapeType="1"/>
            </p:cNvCxnSpPr>
            <p:nvPr/>
          </p:nvCxnSpPr>
          <p:spPr bwMode="auto">
            <a:xfrm>
              <a:off x="1534602" y="198783"/>
              <a:ext cx="514350" cy="3238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8" name="مخطط انسيابي: رابط 7"/>
            <p:cNvSpPr>
              <a:spLocks noChangeArrowheads="1"/>
            </p:cNvSpPr>
            <p:nvPr/>
          </p:nvSpPr>
          <p:spPr bwMode="auto">
            <a:xfrm>
              <a:off x="2743200" y="1288112"/>
              <a:ext cx="333375" cy="3714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6</a:t>
              </a:r>
            </a:p>
          </p:txBody>
        </p:sp>
        <p:sp>
          <p:nvSpPr>
            <p:cNvPr id="9" name="مخطط انسيابي: رابط 8"/>
            <p:cNvSpPr>
              <a:spLocks noChangeArrowheads="1"/>
            </p:cNvSpPr>
            <p:nvPr/>
          </p:nvSpPr>
          <p:spPr bwMode="auto">
            <a:xfrm>
              <a:off x="0" y="1399430"/>
              <a:ext cx="314325" cy="34290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4</a:t>
              </a:r>
            </a:p>
          </p:txBody>
        </p:sp>
        <p:cxnSp>
          <p:nvCxnSpPr>
            <p:cNvPr id="10" name="رابط كسهم مستقيم 9"/>
            <p:cNvCxnSpPr>
              <a:cxnSpLocks noChangeShapeType="1"/>
            </p:cNvCxnSpPr>
            <p:nvPr/>
          </p:nvCxnSpPr>
          <p:spPr bwMode="auto">
            <a:xfrm flipH="1">
              <a:off x="222637" y="763326"/>
              <a:ext cx="104775" cy="60515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رابط كسهم مستقيم 10"/>
            <p:cNvCxnSpPr>
              <a:cxnSpLocks noChangeShapeType="1"/>
            </p:cNvCxnSpPr>
            <p:nvPr/>
          </p:nvCxnSpPr>
          <p:spPr bwMode="auto">
            <a:xfrm flipH="1">
              <a:off x="1979875" y="771277"/>
              <a:ext cx="190500" cy="52895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 name="مخطط انسيابي: رابط 11"/>
            <p:cNvSpPr>
              <a:spLocks noChangeArrowheads="1"/>
            </p:cNvSpPr>
            <p:nvPr/>
          </p:nvSpPr>
          <p:spPr bwMode="auto">
            <a:xfrm>
              <a:off x="1168842" y="0"/>
              <a:ext cx="371475" cy="3333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1</a:t>
              </a:r>
            </a:p>
          </p:txBody>
        </p:sp>
        <p:sp>
          <p:nvSpPr>
            <p:cNvPr id="13" name="مخطط انسيابي: رابط 12"/>
            <p:cNvSpPr>
              <a:spLocks noChangeArrowheads="1"/>
            </p:cNvSpPr>
            <p:nvPr/>
          </p:nvSpPr>
          <p:spPr bwMode="auto">
            <a:xfrm>
              <a:off x="1820849" y="1367625"/>
              <a:ext cx="352425" cy="3714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5</a:t>
              </a:r>
            </a:p>
          </p:txBody>
        </p:sp>
        <p:cxnSp>
          <p:nvCxnSpPr>
            <p:cNvPr id="14" name="رابط كسهم مستقيم 13"/>
            <p:cNvCxnSpPr>
              <a:cxnSpLocks noChangeShapeType="1"/>
            </p:cNvCxnSpPr>
            <p:nvPr/>
          </p:nvCxnSpPr>
          <p:spPr bwMode="auto">
            <a:xfrm>
              <a:off x="2313830" y="771277"/>
              <a:ext cx="523875" cy="52895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رابط مستقيم 14"/>
            <p:cNvCxnSpPr/>
            <p:nvPr/>
          </p:nvCxnSpPr>
          <p:spPr>
            <a:xfrm>
              <a:off x="492981" y="675861"/>
              <a:ext cx="1590261" cy="0"/>
            </a:xfrm>
            <a:prstGeom prst="line">
              <a:avLst/>
            </a:prstGeom>
            <a:ln w="12700">
              <a:headEnd type="none" w="med" len="med"/>
              <a:tailEnd type="triangle" w="med" len="med"/>
            </a:ln>
          </p:spPr>
          <p:style>
            <a:lnRef idx="1">
              <a:schemeClr val="dk1"/>
            </a:lnRef>
            <a:fillRef idx="0">
              <a:schemeClr val="dk1"/>
            </a:fillRef>
            <a:effectRef idx="0">
              <a:schemeClr val="dk1"/>
            </a:effectRef>
            <a:fontRef idx="minor">
              <a:schemeClr val="tx1"/>
            </a:fontRef>
          </p:style>
        </p:cxnSp>
      </p:grpSp>
      <p:sp>
        <p:nvSpPr>
          <p:cNvPr id="16" name="Rectangle 21"/>
          <p:cNvSpPr>
            <a:spLocks noChangeArrowheads="1"/>
          </p:cNvSpPr>
          <p:nvPr/>
        </p:nvSpPr>
        <p:spPr bwMode="auto">
          <a:xfrm>
            <a:off x="150826" y="2336772"/>
            <a:ext cx="7315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 (G) </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{(1,2),(1,3),(2,3),(2,4),(3,5),(3,6)} العلاقات</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1615337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3" name="رابط كسهم مستقيم 2"/>
          <p:cNvCxnSpPr>
            <a:cxnSpLocks noChangeShapeType="1"/>
          </p:cNvCxnSpPr>
          <p:nvPr/>
        </p:nvCxnSpPr>
        <p:spPr bwMode="auto">
          <a:xfrm flipH="1">
            <a:off x="3952875" y="1094740"/>
            <a:ext cx="904875" cy="95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 name="Rectangle 3"/>
          <p:cNvSpPr>
            <a:spLocks noChangeArrowheads="1"/>
          </p:cNvSpPr>
          <p:nvPr/>
        </p:nvSpPr>
        <p:spPr bwMode="auto">
          <a:xfrm>
            <a:off x="571500" y="1752600"/>
            <a:ext cx="8001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المصفوفة التي تمثل المخطط المتجه تتصف بما يأتي:-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*غير متناظرة.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*مجموع القيم في كل صف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Row</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تعطي (تمثل) عدد الخطوط الخارجة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out degree</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كل نقطة, فالصف الثالث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i=3</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مثلا يكون مجموع القيم فيه هو (2) لان النقطة الثالثة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S3</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يخرج منها خطان الى كل من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S4,S2</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*مجموع القيم في كل عمود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column</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تعطي (تمثل) عدد الخطوط الداخلة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 degree</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كل نقطة, فالعمود الرابع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j=4</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مثلا يكون مجموع القيم فيه هو (2) لان النقطة الرابعة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S4</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يدخل اليها خطان من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S3</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9038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رابط كسهم مستقيم 1"/>
          <p:cNvCxnSpPr>
            <a:cxnSpLocks noChangeShapeType="1"/>
          </p:cNvCxnSpPr>
          <p:nvPr/>
        </p:nvCxnSpPr>
        <p:spPr bwMode="auto">
          <a:xfrm rot="10800000">
            <a:off x="4059555" y="7522210"/>
            <a:ext cx="19621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 name="رابط كسهم مستقيم 139"/>
          <p:cNvCxnSpPr>
            <a:cxnSpLocks noChangeShapeType="1"/>
          </p:cNvCxnSpPr>
          <p:nvPr/>
        </p:nvCxnSpPr>
        <p:spPr bwMode="auto">
          <a:xfrm rot="10800000" flipV="1">
            <a:off x="4017010" y="7761605"/>
            <a:ext cx="167640" cy="9525"/>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4" name="شكل بيضاوي 3"/>
          <p:cNvSpPr/>
          <p:nvPr/>
        </p:nvSpPr>
        <p:spPr>
          <a:xfrm>
            <a:off x="2243310" y="4994043"/>
            <a:ext cx="348615" cy="341630"/>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1100">
                <a:effectLst/>
                <a:ea typeface="Calibri"/>
                <a:cs typeface="Arial"/>
              </a:rPr>
              <a:t>1</a:t>
            </a:r>
            <a:endParaRPr lang="en-US" sz="1100">
              <a:effectLst/>
              <a:ea typeface="Calibri"/>
              <a:cs typeface="Arial"/>
            </a:endParaRPr>
          </a:p>
        </p:txBody>
      </p:sp>
      <p:sp>
        <p:nvSpPr>
          <p:cNvPr id="5" name="شكل بيضاوي 4"/>
          <p:cNvSpPr/>
          <p:nvPr/>
        </p:nvSpPr>
        <p:spPr>
          <a:xfrm>
            <a:off x="3013710" y="5299392"/>
            <a:ext cx="373380" cy="36512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1100">
                <a:effectLst/>
                <a:ea typeface="Calibri"/>
                <a:cs typeface="Arial"/>
              </a:rPr>
              <a:t>2</a:t>
            </a:r>
            <a:endParaRPr lang="en-US" sz="1100">
              <a:effectLst/>
              <a:ea typeface="Calibri"/>
              <a:cs typeface="Arial"/>
            </a:endParaRPr>
          </a:p>
        </p:txBody>
      </p:sp>
      <p:cxnSp>
        <p:nvCxnSpPr>
          <p:cNvPr id="6" name="رابط مستقيم 5"/>
          <p:cNvCxnSpPr/>
          <p:nvPr/>
        </p:nvCxnSpPr>
        <p:spPr>
          <a:xfrm>
            <a:off x="2590800" y="5335673"/>
            <a:ext cx="397510" cy="198755"/>
          </a:xfrm>
          <a:prstGeom prst="line">
            <a:avLst/>
          </a:prstGeom>
          <a:ln w="12700"/>
        </p:spPr>
        <p:style>
          <a:lnRef idx="1">
            <a:schemeClr val="dk1"/>
          </a:lnRef>
          <a:fillRef idx="0">
            <a:schemeClr val="dk1"/>
          </a:fillRef>
          <a:effectRef idx="0">
            <a:schemeClr val="dk1"/>
          </a:effectRef>
          <a:fontRef idx="minor">
            <a:schemeClr val="tx1"/>
          </a:fontRef>
        </p:style>
      </p:cxnSp>
      <p:sp>
        <p:nvSpPr>
          <p:cNvPr id="7" name="Rectangle 6"/>
          <p:cNvSpPr>
            <a:spLocks noChangeArrowheads="1"/>
          </p:cNvSpPr>
          <p:nvPr/>
        </p:nvSpPr>
        <p:spPr bwMode="auto">
          <a:xfrm>
            <a:off x="401955" y="609600"/>
            <a:ext cx="731520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والمخططات على نوعين هما:-</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أ-المخطط غير المتجه </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undirected graph</a:t>
            </a: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9"/>
          <p:cNvSpPr>
            <a:spLocks noChangeArrowheads="1"/>
          </p:cNvSpPr>
          <p:nvPr/>
        </p:nvSpPr>
        <p:spPr bwMode="auto">
          <a:xfrm>
            <a:off x="661035" y="1840706"/>
            <a:ext cx="6629400"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58925" algn="l"/>
              </a:tabLst>
            </a:pPr>
            <a:endPar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المخطط الذي تكون العلاقات بين عناصره (رؤوسه) غير مرتبة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unordered</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أي أن الاتجاه غير مهم في تلك العلاقة فمثلا الحافة (1,2) هي نفسها (2,1).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ب-المخطط المتجه </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directed graph</a:t>
            </a: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0"/>
          <p:cNvSpPr>
            <a:spLocks noChangeArrowheads="1"/>
          </p:cNvSpPr>
          <p:nvPr/>
        </p:nvSpPr>
        <p:spPr bwMode="auto">
          <a:xfrm>
            <a:off x="630555" y="3733800"/>
            <a:ext cx="725043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المخطط الذي تكون العلاقة بين عناصره (رؤوسه) مرتبة بنمط معين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ordered</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أي أن الاتجاه مهم في تحديد تلك العلاقة فمثلا الحافة (1,2) تختلف عن (2,1) وتمثل هذه العلاقة بوضع سهم في مقدمة الخط ليوضح الاتجاه فالشكل (2) يبين أن هناك علاقة بين (3,2) ممثلة بمستقيم أي أن أتجاه العلاقة هي من (2    3) وهناك علاقة أخرى تختلف عنها هي (2,3) ممثلة بمستقيم أخر ويعني أن العلاقة من (3   2),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8490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a:off x="2806383" y="2471738"/>
            <a:ext cx="3531239" cy="1914526"/>
            <a:chOff x="0" y="0"/>
            <a:chExt cx="3531456" cy="2111540"/>
          </a:xfrm>
        </p:grpSpPr>
        <p:sp>
          <p:nvSpPr>
            <p:cNvPr id="3" name="مخطط انسيابي: رابط 2"/>
            <p:cNvSpPr>
              <a:spLocks noChangeArrowheads="1"/>
            </p:cNvSpPr>
            <p:nvPr/>
          </p:nvSpPr>
          <p:spPr bwMode="auto">
            <a:xfrm>
              <a:off x="2679590" y="0"/>
              <a:ext cx="342900" cy="33337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1</a:t>
              </a:r>
            </a:p>
          </p:txBody>
        </p:sp>
        <p:sp>
          <p:nvSpPr>
            <p:cNvPr id="4" name="مخطط انسيابي: رابط 3"/>
            <p:cNvSpPr>
              <a:spLocks noChangeArrowheads="1"/>
            </p:cNvSpPr>
            <p:nvPr/>
          </p:nvSpPr>
          <p:spPr bwMode="auto">
            <a:xfrm>
              <a:off x="3236181" y="1129085"/>
              <a:ext cx="295275" cy="3575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4</a:t>
              </a:r>
            </a:p>
          </p:txBody>
        </p:sp>
        <p:cxnSp>
          <p:nvCxnSpPr>
            <p:cNvPr id="5" name="رابط كسهم مستقيم 4"/>
            <p:cNvCxnSpPr>
              <a:cxnSpLocks noChangeShapeType="1"/>
            </p:cNvCxnSpPr>
            <p:nvPr/>
          </p:nvCxnSpPr>
          <p:spPr bwMode="auto">
            <a:xfrm flipH="1">
              <a:off x="1653871" y="214685"/>
              <a:ext cx="1028700" cy="3048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رابط كسهم مستقيم 5"/>
            <p:cNvCxnSpPr>
              <a:cxnSpLocks noChangeShapeType="1"/>
            </p:cNvCxnSpPr>
            <p:nvPr/>
          </p:nvCxnSpPr>
          <p:spPr bwMode="auto">
            <a:xfrm flipH="1">
              <a:off x="302150" y="556591"/>
              <a:ext cx="1009650" cy="6477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رابط كسهم مستقيم 6"/>
            <p:cNvCxnSpPr>
              <a:cxnSpLocks noChangeShapeType="1"/>
            </p:cNvCxnSpPr>
            <p:nvPr/>
          </p:nvCxnSpPr>
          <p:spPr bwMode="auto">
            <a:xfrm flipV="1">
              <a:off x="357809" y="628153"/>
              <a:ext cx="1002030" cy="6191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 name="رابط كسهم مستقيم 7"/>
            <p:cNvCxnSpPr>
              <a:cxnSpLocks noChangeShapeType="1"/>
            </p:cNvCxnSpPr>
            <p:nvPr/>
          </p:nvCxnSpPr>
          <p:spPr bwMode="auto">
            <a:xfrm flipH="1">
              <a:off x="357809" y="1280160"/>
              <a:ext cx="28765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رابط كسهم مستقيم 8"/>
            <p:cNvCxnSpPr>
              <a:cxnSpLocks noChangeShapeType="1"/>
            </p:cNvCxnSpPr>
            <p:nvPr/>
          </p:nvCxnSpPr>
          <p:spPr bwMode="auto">
            <a:xfrm flipH="1" flipV="1">
              <a:off x="2934031" y="302149"/>
              <a:ext cx="466725" cy="9048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رابط كسهم مستقيم 9"/>
            <p:cNvCxnSpPr>
              <a:cxnSpLocks noChangeShapeType="1"/>
            </p:cNvCxnSpPr>
            <p:nvPr/>
          </p:nvCxnSpPr>
          <p:spPr bwMode="auto">
            <a:xfrm flipH="1" flipV="1">
              <a:off x="302150" y="1343770"/>
              <a:ext cx="1524000" cy="5715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مخطط انسيابي: رابط 10"/>
            <p:cNvSpPr>
              <a:spLocks noChangeArrowheads="1"/>
            </p:cNvSpPr>
            <p:nvPr/>
          </p:nvSpPr>
          <p:spPr bwMode="auto">
            <a:xfrm>
              <a:off x="1343770" y="413467"/>
              <a:ext cx="342900" cy="40513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2</a:t>
              </a:r>
            </a:p>
          </p:txBody>
        </p:sp>
        <p:sp>
          <p:nvSpPr>
            <p:cNvPr id="12" name="مخطط انسيابي: رابط 11"/>
            <p:cNvSpPr>
              <a:spLocks noChangeArrowheads="1"/>
            </p:cNvSpPr>
            <p:nvPr/>
          </p:nvSpPr>
          <p:spPr bwMode="auto">
            <a:xfrm>
              <a:off x="0" y="1105231"/>
              <a:ext cx="304800" cy="34163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3</a:t>
              </a:r>
            </a:p>
          </p:txBody>
        </p:sp>
        <p:sp>
          <p:nvSpPr>
            <p:cNvPr id="13" name="مخطط انسيابي: رابط 12"/>
            <p:cNvSpPr>
              <a:spLocks noChangeArrowheads="1"/>
            </p:cNvSpPr>
            <p:nvPr/>
          </p:nvSpPr>
          <p:spPr bwMode="auto">
            <a:xfrm>
              <a:off x="1820849" y="1741335"/>
              <a:ext cx="304800" cy="3702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5</a:t>
              </a:r>
            </a:p>
          </p:txBody>
        </p:sp>
        <p:cxnSp>
          <p:nvCxnSpPr>
            <p:cNvPr id="14" name="رابط كسهم مستقيم 13"/>
            <p:cNvCxnSpPr>
              <a:cxnSpLocks noChangeShapeType="1"/>
            </p:cNvCxnSpPr>
            <p:nvPr/>
          </p:nvCxnSpPr>
          <p:spPr bwMode="auto">
            <a:xfrm>
              <a:off x="1653871" y="667909"/>
              <a:ext cx="1597025" cy="5429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23852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رابط كسهم مستقيم 1"/>
          <p:cNvCxnSpPr>
            <a:cxnSpLocks noChangeShapeType="1"/>
          </p:cNvCxnSpPr>
          <p:nvPr/>
        </p:nvCxnSpPr>
        <p:spPr bwMode="auto">
          <a:xfrm flipH="1">
            <a:off x="4222115" y="1276985"/>
            <a:ext cx="17399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 name="رابط كسهم مستقيم 2"/>
          <p:cNvCxnSpPr>
            <a:cxnSpLocks noChangeShapeType="1"/>
          </p:cNvCxnSpPr>
          <p:nvPr/>
        </p:nvCxnSpPr>
        <p:spPr bwMode="auto">
          <a:xfrm flipH="1">
            <a:off x="4533900" y="1789430"/>
            <a:ext cx="161925" cy="95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 name="رابط كسهم مستقيم 3"/>
          <p:cNvCxnSpPr>
            <a:cxnSpLocks noChangeShapeType="1"/>
          </p:cNvCxnSpPr>
          <p:nvPr/>
        </p:nvCxnSpPr>
        <p:spPr bwMode="auto">
          <a:xfrm flipH="1">
            <a:off x="2384425" y="1539240"/>
            <a:ext cx="1905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266700" y="1276168"/>
            <a:ext cx="82677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فمثلا لو كان المخطط أعلاه يمثل طرق المواصلات بين مجموعة المدن 5,4,3,2,1 فيمكن أن نقول أن هنالك طريق من المدينة (1    2 ) باتجاه واحد ولا يسمح باستخدامه من المدينة (2)      الى المدينة(1) ولكن هنالك طريق من المدينة (2) الى المدينة (3) (2    3) ويسمح باستخدامه باتجاه معكوس من المدينة (3)     (2).</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المسار</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path</a:t>
            </a: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هو مجموعة المستقيمات (الخطوط) التي توصل بين أي نقطتين في المخطط فبين النقطتين 5,1 في الشكل (1) يكون المسار هو (3,1) , (5,3).</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طول المسار</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path Length </a:t>
            </a: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يقصد به عدد المستقيمات (الخطوط) التي تربط أو تصل بين أي نقطتين في المخطط فمثلا:-</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بين النقطتين 6,2 طول المسار =2 وهما (3,2),(6,3).</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بين النقطتين 6,1 يوجد مساران هما (2,1),(3,2) وطوله 3 ومسار أخر هو (3,1),(6,3) وطوله 2.</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04539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5800" y="2136339"/>
            <a:ext cx="7315200" cy="2031325"/>
          </a:xfrm>
          <a:prstGeom prst="rect">
            <a:avLst/>
          </a:prstGeom>
        </p:spPr>
        <p:txBody>
          <a:bodyPr wrap="square">
            <a:spAutoFit/>
          </a:bodyPr>
          <a:lstStyle/>
          <a:p>
            <a:pPr rtl="1"/>
            <a:r>
              <a:rPr lang="ar-IQ" b="1" u="sng" dirty="0"/>
              <a:t>المخطط المتصل</a:t>
            </a:r>
            <a:r>
              <a:rPr lang="en-US" b="1" u="sng" dirty="0"/>
              <a:t>connected Graph</a:t>
            </a:r>
            <a:r>
              <a:rPr lang="ar-IQ" b="1" u="sng" dirty="0"/>
              <a:t> : </a:t>
            </a:r>
            <a:endParaRPr lang="en-US" dirty="0"/>
          </a:p>
          <a:p>
            <a:pPr rtl="1"/>
            <a:r>
              <a:rPr lang="ar-IQ" dirty="0"/>
              <a:t>هو المخطط الذي توجد فيه مسارات بين أي نقطتين من نقاط المخطط.</a:t>
            </a:r>
            <a:endParaRPr lang="en-US" dirty="0"/>
          </a:p>
          <a:p>
            <a:pPr rtl="1"/>
            <a:r>
              <a:rPr lang="ar-IQ" b="1" u="sng" dirty="0"/>
              <a:t>المخطط غير المتصل</a:t>
            </a:r>
            <a:r>
              <a:rPr lang="en-US" b="1" u="sng" dirty="0"/>
              <a:t>Unconnected Graph </a:t>
            </a:r>
            <a:r>
              <a:rPr lang="ar-IQ" b="1" u="sng" dirty="0"/>
              <a:t>:   </a:t>
            </a:r>
            <a:endParaRPr lang="en-US" dirty="0"/>
          </a:p>
          <a:p>
            <a:pPr rtl="1"/>
            <a:r>
              <a:rPr lang="ar-IQ" dirty="0"/>
              <a:t>هو المخطط الذي تكون بعض نقاطه غير متصلة بمسار بينها.</a:t>
            </a:r>
            <a:endParaRPr lang="en-US" dirty="0"/>
          </a:p>
          <a:p>
            <a:pPr rtl="1"/>
            <a:r>
              <a:rPr lang="ar-IQ" b="1" u="sng" dirty="0"/>
              <a:t>1 تمثيل المخطط</a:t>
            </a:r>
            <a:r>
              <a:rPr lang="en-US" b="1" u="sng" dirty="0"/>
              <a:t>:Graph Representation  </a:t>
            </a:r>
            <a:endParaRPr lang="en-US" dirty="0"/>
          </a:p>
          <a:p>
            <a:pPr rtl="1"/>
            <a:r>
              <a:rPr lang="ar-IQ" dirty="0"/>
              <a:t>أن اختيار طريقة تمثيل المخطط يعتمد على نوع التطبيق المطلوب أنجازه وطبيعة وظائفه وسنوضح هنا طريقتين منها هما:-</a:t>
            </a:r>
            <a:endParaRPr lang="en-US" dirty="0"/>
          </a:p>
        </p:txBody>
      </p:sp>
    </p:spTree>
    <p:extLst>
      <p:ext uri="{BB962C8B-B14F-4D97-AF65-F5344CB8AC3E}">
        <p14:creationId xmlns:p14="http://schemas.microsoft.com/office/powerpoint/2010/main" val="147266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396521" y="685800"/>
            <a:ext cx="6781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tab pos="1558925" algn="l"/>
              </a:tabLst>
            </a:pP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استخدام مصفوفة المتجاورات </a:t>
            </a:r>
            <a:r>
              <a:rPr kumimoji="0" lang="en-US" sz="1400" b="1" i="0" u="sng" strike="noStrike" cap="none" normalizeH="0" baseline="0" dirty="0" smtClean="0">
                <a:ln>
                  <a:noFill/>
                </a:ln>
                <a:solidFill>
                  <a:schemeClr val="tx1"/>
                </a:solidFill>
                <a:effectLst/>
                <a:latin typeface="Arial" pitchFamily="34" charset="0"/>
                <a:ea typeface="Calibri" pitchFamily="34" charset="0"/>
                <a:cs typeface="Arial" pitchFamily="34" charset="0"/>
              </a:rPr>
              <a:t>Adjacency Matrix</a:t>
            </a:r>
            <a:r>
              <a:rPr kumimoji="0" lang="ar-IQ" sz="14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مجموعة 2"/>
          <p:cNvGrpSpPr/>
          <p:nvPr/>
        </p:nvGrpSpPr>
        <p:grpSpPr>
          <a:xfrm>
            <a:off x="1320800" y="8426450"/>
            <a:ext cx="3568700" cy="1590040"/>
            <a:chOff x="0" y="0"/>
            <a:chExt cx="3568893" cy="1685594"/>
          </a:xfrm>
        </p:grpSpPr>
        <p:sp>
          <p:nvSpPr>
            <p:cNvPr id="4" name="مخطط انسيابي: رابط 3"/>
            <p:cNvSpPr>
              <a:spLocks noChangeArrowheads="1"/>
            </p:cNvSpPr>
            <p:nvPr/>
          </p:nvSpPr>
          <p:spPr bwMode="auto">
            <a:xfrm>
              <a:off x="3037398" y="0"/>
              <a:ext cx="531495" cy="37909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S333333333</a:t>
              </a:r>
            </a:p>
          </p:txBody>
        </p:sp>
        <p:sp>
          <p:nvSpPr>
            <p:cNvPr id="5" name="مخطط انسيابي: رابط 4"/>
            <p:cNvSpPr>
              <a:spLocks noChangeArrowheads="1"/>
            </p:cNvSpPr>
            <p:nvPr/>
          </p:nvSpPr>
          <p:spPr bwMode="auto">
            <a:xfrm>
              <a:off x="811033" y="0"/>
              <a:ext cx="471170" cy="37338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S1</a:t>
              </a:r>
            </a:p>
          </p:txBody>
        </p:sp>
        <p:sp>
          <p:nvSpPr>
            <p:cNvPr id="6" name="مخطط انسيابي: رابط 5"/>
            <p:cNvSpPr>
              <a:spLocks noChangeArrowheads="1"/>
            </p:cNvSpPr>
            <p:nvPr/>
          </p:nvSpPr>
          <p:spPr bwMode="auto">
            <a:xfrm>
              <a:off x="0" y="1073426"/>
              <a:ext cx="492760" cy="41338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S2</a:t>
              </a:r>
            </a:p>
          </p:txBody>
        </p:sp>
        <p:cxnSp>
          <p:nvCxnSpPr>
            <p:cNvPr id="7" name="رابط كسهم مستقيم 6"/>
            <p:cNvCxnSpPr>
              <a:cxnSpLocks noChangeShapeType="1"/>
            </p:cNvCxnSpPr>
            <p:nvPr/>
          </p:nvCxnSpPr>
          <p:spPr bwMode="auto">
            <a:xfrm flipH="1">
              <a:off x="310100" y="333955"/>
              <a:ext cx="572770" cy="73914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 name="رابط كسهم مستقيم 7"/>
            <p:cNvCxnSpPr>
              <a:cxnSpLocks noChangeShapeType="1"/>
            </p:cNvCxnSpPr>
            <p:nvPr/>
          </p:nvCxnSpPr>
          <p:spPr bwMode="auto">
            <a:xfrm flipH="1">
              <a:off x="516834" y="286247"/>
              <a:ext cx="2520315" cy="10077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رابط كسهم مستقيم 8"/>
            <p:cNvCxnSpPr>
              <a:cxnSpLocks noChangeShapeType="1"/>
            </p:cNvCxnSpPr>
            <p:nvPr/>
          </p:nvCxnSpPr>
          <p:spPr bwMode="auto">
            <a:xfrm flipH="1">
              <a:off x="2687540" y="373712"/>
              <a:ext cx="514350" cy="8890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رابط كسهم مستقيم 9"/>
            <p:cNvCxnSpPr>
              <a:cxnSpLocks noChangeShapeType="1"/>
            </p:cNvCxnSpPr>
            <p:nvPr/>
          </p:nvCxnSpPr>
          <p:spPr bwMode="auto">
            <a:xfrm flipV="1">
              <a:off x="2838615" y="389614"/>
              <a:ext cx="478155" cy="9347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مخطط انسيابي: رابط 10"/>
            <p:cNvSpPr>
              <a:spLocks noChangeArrowheads="1"/>
            </p:cNvSpPr>
            <p:nvPr/>
          </p:nvSpPr>
          <p:spPr bwMode="auto">
            <a:xfrm>
              <a:off x="2417196" y="1272209"/>
              <a:ext cx="532130" cy="41338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S4</a:t>
              </a:r>
            </a:p>
          </p:txBody>
        </p:sp>
        <p:cxnSp>
          <p:nvCxnSpPr>
            <p:cNvPr id="12" name="رابط كسهم مستقيم 11"/>
            <p:cNvCxnSpPr>
              <a:cxnSpLocks noChangeShapeType="1"/>
            </p:cNvCxnSpPr>
            <p:nvPr/>
          </p:nvCxnSpPr>
          <p:spPr bwMode="auto">
            <a:xfrm>
              <a:off x="1152939" y="357809"/>
              <a:ext cx="1313815" cy="10223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13" name="Rectangle 16"/>
          <p:cNvSpPr>
            <a:spLocks noChangeArrowheads="1"/>
          </p:cNvSpPr>
          <p:nvPr/>
        </p:nvSpPr>
        <p:spPr bwMode="auto">
          <a:xfrm>
            <a:off x="598217" y="1482436"/>
            <a:ext cx="78486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58925" algn="l"/>
              </a:tabLst>
            </a:pPr>
            <a:endPar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يمثل المخطط بمصفوفة مربعة درجتها مساوية لعدد رؤوس (نقاط) المخطط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No. of Vertices</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),فإذا كان عدد الرؤوس (3) فأن المصفوفة تكون بأبعاد (3*3), أما أذا كان عدد الرؤوس (7) فأن المصفوفة يجب أن تكون بأبعاد (7*7) وهكذا بالنسبة للمخططات الاخرى.</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لنأخذ المخطط التالي</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014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p:nvPr/>
        </p:nvGrpSpPr>
        <p:grpSpPr>
          <a:xfrm>
            <a:off x="2787650" y="2633980"/>
            <a:ext cx="3568699" cy="1590041"/>
            <a:chOff x="0" y="0"/>
            <a:chExt cx="3568893" cy="1685594"/>
          </a:xfrm>
        </p:grpSpPr>
        <p:sp>
          <p:nvSpPr>
            <p:cNvPr id="3" name="مخطط انسيابي: رابط 2"/>
            <p:cNvSpPr>
              <a:spLocks noChangeArrowheads="1"/>
            </p:cNvSpPr>
            <p:nvPr/>
          </p:nvSpPr>
          <p:spPr bwMode="auto">
            <a:xfrm>
              <a:off x="3037398" y="0"/>
              <a:ext cx="531495" cy="37909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S333333333</a:t>
              </a:r>
            </a:p>
          </p:txBody>
        </p:sp>
        <p:sp>
          <p:nvSpPr>
            <p:cNvPr id="4" name="مخطط انسيابي: رابط 3"/>
            <p:cNvSpPr>
              <a:spLocks noChangeArrowheads="1"/>
            </p:cNvSpPr>
            <p:nvPr/>
          </p:nvSpPr>
          <p:spPr bwMode="auto">
            <a:xfrm>
              <a:off x="811033" y="0"/>
              <a:ext cx="471170" cy="37338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S1</a:t>
              </a:r>
            </a:p>
          </p:txBody>
        </p:sp>
        <p:sp>
          <p:nvSpPr>
            <p:cNvPr id="5" name="مخطط انسيابي: رابط 4"/>
            <p:cNvSpPr>
              <a:spLocks noChangeArrowheads="1"/>
            </p:cNvSpPr>
            <p:nvPr/>
          </p:nvSpPr>
          <p:spPr bwMode="auto">
            <a:xfrm>
              <a:off x="0" y="1073426"/>
              <a:ext cx="492760" cy="41338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S2</a:t>
              </a:r>
            </a:p>
          </p:txBody>
        </p:sp>
        <p:cxnSp>
          <p:nvCxnSpPr>
            <p:cNvPr id="6" name="رابط كسهم مستقيم 5"/>
            <p:cNvCxnSpPr>
              <a:cxnSpLocks noChangeShapeType="1"/>
            </p:cNvCxnSpPr>
            <p:nvPr/>
          </p:nvCxnSpPr>
          <p:spPr bwMode="auto">
            <a:xfrm flipH="1">
              <a:off x="310100" y="333955"/>
              <a:ext cx="572770" cy="73914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رابط كسهم مستقيم 6"/>
            <p:cNvCxnSpPr>
              <a:cxnSpLocks noChangeShapeType="1"/>
            </p:cNvCxnSpPr>
            <p:nvPr/>
          </p:nvCxnSpPr>
          <p:spPr bwMode="auto">
            <a:xfrm flipH="1">
              <a:off x="516834" y="286247"/>
              <a:ext cx="2520315" cy="10077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 name="رابط كسهم مستقيم 7"/>
            <p:cNvCxnSpPr>
              <a:cxnSpLocks noChangeShapeType="1"/>
            </p:cNvCxnSpPr>
            <p:nvPr/>
          </p:nvCxnSpPr>
          <p:spPr bwMode="auto">
            <a:xfrm flipH="1">
              <a:off x="2687540" y="373712"/>
              <a:ext cx="514350" cy="8890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رابط كسهم مستقيم 8"/>
            <p:cNvCxnSpPr>
              <a:cxnSpLocks noChangeShapeType="1"/>
            </p:cNvCxnSpPr>
            <p:nvPr/>
          </p:nvCxnSpPr>
          <p:spPr bwMode="auto">
            <a:xfrm flipV="1">
              <a:off x="2838615" y="389614"/>
              <a:ext cx="478155" cy="9347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0" name="مخطط انسيابي: رابط 9"/>
            <p:cNvSpPr>
              <a:spLocks noChangeArrowheads="1"/>
            </p:cNvSpPr>
            <p:nvPr/>
          </p:nvSpPr>
          <p:spPr bwMode="auto">
            <a:xfrm>
              <a:off x="2417196" y="1272209"/>
              <a:ext cx="532130" cy="41338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r" rtl="1">
                <a:lnSpc>
                  <a:spcPct val="115000"/>
                </a:lnSpc>
                <a:spcAft>
                  <a:spcPts val="1000"/>
                </a:spcAft>
              </a:pPr>
              <a:r>
                <a:rPr lang="en-US" sz="1100">
                  <a:effectLst/>
                  <a:latin typeface="Calibri"/>
                  <a:ea typeface="Calibri"/>
                  <a:cs typeface="Arial"/>
                </a:rPr>
                <a:t>S4</a:t>
              </a:r>
            </a:p>
          </p:txBody>
        </p:sp>
        <p:cxnSp>
          <p:nvCxnSpPr>
            <p:cNvPr id="11" name="رابط كسهم مستقيم 10"/>
            <p:cNvCxnSpPr>
              <a:cxnSpLocks noChangeShapeType="1"/>
            </p:cNvCxnSpPr>
            <p:nvPr/>
          </p:nvCxnSpPr>
          <p:spPr bwMode="auto">
            <a:xfrm>
              <a:off x="1152939" y="357809"/>
              <a:ext cx="1313815" cy="10223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71806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2141855" y="3372453"/>
          <a:ext cx="4860290" cy="918212"/>
        </p:xfrm>
        <a:graphic>
          <a:graphicData uri="http://schemas.openxmlformats.org/drawingml/2006/table">
            <a:tbl>
              <a:tblPr rtl="1" firstRow="1" firstCol="1" bandRow="1">
                <a:tableStyleId>{5C22544A-7EE6-4342-B048-85BDC9FD1C3A}</a:tableStyleId>
              </a:tblPr>
              <a:tblGrid>
                <a:gridCol w="1140460"/>
                <a:gridCol w="1352550"/>
                <a:gridCol w="1353185"/>
                <a:gridCol w="1014095"/>
              </a:tblGrid>
              <a:tr h="0">
                <a:tc>
                  <a:txBody>
                    <a:bodyPr/>
                    <a:lstStyle/>
                    <a:p>
                      <a:pPr algn="r" rtl="1">
                        <a:lnSpc>
                          <a:spcPct val="115000"/>
                        </a:lnSpc>
                        <a:spcAft>
                          <a:spcPts val="0"/>
                        </a:spcAft>
                        <a:tabLst>
                          <a:tab pos="1559560" algn="l"/>
                        </a:tabLst>
                      </a:pPr>
                      <a:r>
                        <a:rPr lang="en-US" sz="1400">
                          <a:effectLst/>
                        </a:rPr>
                        <a:t>S1.4</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S1.3</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S1.2</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S1.1</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en-US" sz="1400">
                          <a:effectLst/>
                        </a:rPr>
                        <a:t>S2.4</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S2.3</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S2.2</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S2.1</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en-US" sz="1400">
                          <a:effectLst/>
                        </a:rPr>
                        <a:t>S3.4</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S3.3</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S3.2</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S3.1</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en-US" sz="1400">
                          <a:effectLst/>
                        </a:rPr>
                        <a:t>S4.4</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S4.3</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S4.2</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en-US" sz="1400">
                          <a:effectLst/>
                        </a:rPr>
                        <a:t>S4.1</a:t>
                      </a:r>
                      <a:endParaRPr lang="en-US" sz="1100">
                        <a:effectLst/>
                        <a:latin typeface="Calibri"/>
                        <a:ea typeface="Calibri"/>
                        <a:cs typeface="Arial"/>
                      </a:endParaRPr>
                    </a:p>
                  </a:txBody>
                  <a:tcPr marL="68580" marR="68580" marT="0" marB="0"/>
                </a:tc>
              </a:tr>
            </a:tbl>
          </a:graphicData>
        </a:graphic>
      </p:graphicFrame>
      <p:graphicFrame>
        <p:nvGraphicFramePr>
          <p:cNvPr id="3" name="جدول 2"/>
          <p:cNvGraphicFramePr>
            <a:graphicFrameLocks noGrp="1"/>
          </p:cNvGraphicFramePr>
          <p:nvPr/>
        </p:nvGraphicFramePr>
        <p:xfrm>
          <a:off x="2141855" y="3372453"/>
          <a:ext cx="4860290" cy="918212"/>
        </p:xfrm>
        <a:graphic>
          <a:graphicData uri="http://schemas.openxmlformats.org/drawingml/2006/table">
            <a:tbl>
              <a:tblPr rtl="1" firstRow="1" firstCol="1" bandRow="1">
                <a:tableStyleId>{5C22544A-7EE6-4342-B048-85BDC9FD1C3A}</a:tableStyleId>
              </a:tblPr>
              <a:tblGrid>
                <a:gridCol w="1140460"/>
                <a:gridCol w="1352550"/>
                <a:gridCol w="1353185"/>
                <a:gridCol w="1014095"/>
              </a:tblGrid>
              <a:tr h="0">
                <a:tc>
                  <a:txBody>
                    <a:bodyPr/>
                    <a:lstStyle/>
                    <a:p>
                      <a:pPr algn="r" rtl="1">
                        <a:lnSpc>
                          <a:spcPct val="115000"/>
                        </a:lnSpc>
                        <a:spcAft>
                          <a:spcPts val="0"/>
                        </a:spcAft>
                        <a:tabLst>
                          <a:tab pos="1559560" algn="l"/>
                        </a:tabLst>
                      </a:pPr>
                      <a:r>
                        <a:rPr lang="ar-IQ" sz="1400">
                          <a:effectLst/>
                        </a:rPr>
                        <a:t>        1</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       </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ar-IQ" sz="1400">
                          <a:effectLst/>
                        </a:rPr>
                        <a:t>        1</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         </a:t>
                      </a:r>
                      <a:endParaRPr lang="en-US" sz="1100">
                        <a:effectLst/>
                        <a:latin typeface="Calibri"/>
                        <a:ea typeface="Calibri"/>
                        <a:cs typeface="Arial"/>
                      </a:endParaRPr>
                    </a:p>
                  </a:txBody>
                  <a:tcPr marL="68580" marR="68580" marT="0" marB="0"/>
                </a:tc>
              </a:tr>
              <a:tr h="0">
                <a:tc>
                  <a:txBody>
                    <a:bodyPr/>
                    <a:lstStyle/>
                    <a:p>
                      <a:pPr algn="r" rtl="1">
                        <a:lnSpc>
                          <a:spcPct val="115000"/>
                        </a:lnSpc>
                        <a:spcAft>
                          <a:spcPts val="0"/>
                        </a:spcAft>
                        <a:tabLst>
                          <a:tab pos="1559560" algn="l"/>
                        </a:tabLst>
                      </a:pPr>
                      <a:r>
                        <a:rPr lang="ar-IQ" sz="1400">
                          <a:effectLst/>
                        </a:rPr>
                        <a:t>        0                                                                                                                                                                                                                       </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1</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a:effectLst/>
                        </a:rPr>
                        <a:t>            0</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tabLst>
                          <a:tab pos="1559560" algn="l"/>
                        </a:tabLst>
                      </a:pPr>
                      <a:r>
                        <a:rPr lang="ar-IQ" sz="1400" dirty="0">
                          <a:effectLst/>
                        </a:rPr>
                        <a:t>        0         </a:t>
                      </a:r>
                      <a:endParaRPr lang="en-US" sz="1100" dirty="0">
                        <a:effectLst/>
                        <a:latin typeface="Calibri"/>
                        <a:ea typeface="Calibri"/>
                        <a:cs typeface="Arial"/>
                      </a:endParaRPr>
                    </a:p>
                  </a:txBody>
                  <a:tcPr marL="68580" marR="68580" marT="0" marB="0"/>
                </a:tc>
              </a:tr>
            </a:tbl>
          </a:graphicData>
        </a:graphic>
      </p:graphicFrame>
      <p:sp>
        <p:nvSpPr>
          <p:cNvPr id="4" name="Rectangle 2"/>
          <p:cNvSpPr>
            <a:spLocks noChangeArrowheads="1"/>
          </p:cNvSpPr>
          <p:nvPr/>
        </p:nvSpPr>
        <p:spPr bwMode="auto">
          <a:xfrm>
            <a:off x="2141538" y="3371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 name="رابط كسهم مستقيم 4"/>
          <p:cNvCxnSpPr>
            <a:cxnSpLocks noChangeShapeType="1"/>
          </p:cNvCxnSpPr>
          <p:nvPr/>
        </p:nvCxnSpPr>
        <p:spPr bwMode="auto">
          <a:xfrm flipH="1">
            <a:off x="6742113" y="4473575"/>
            <a:ext cx="704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6" name="Rectangle 3"/>
          <p:cNvSpPr>
            <a:spLocks noChangeArrowheads="1"/>
          </p:cNvSpPr>
          <p:nvPr/>
        </p:nvSpPr>
        <p:spPr bwMode="auto">
          <a:xfrm>
            <a:off x="1828800" y="1035753"/>
            <a:ext cx="6545262"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هذا المخطط هو مخطط متجه يتكون من (4) نقاط (رؤوس)</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Vertices </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S4,S3,S2,S1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وخمسة خطوط (حافات-</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edges</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ويمثل في مصفوفة مربعة درجتها (4) وعناصرها (</a:t>
            </a:r>
            <a:r>
              <a:rPr kumimoji="0" lang="en-US" sz="1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Si,j</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حيث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يمثل نقطة البداية و(</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j</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نقطة النهاية ففي حالة وجود خط (حافة) بين النقطتين يمثل الموقع بالقيمة (1) وبعكسه يمثل بالقيمة (0).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فالصورة العامة للمصفوفة ستكون كالاتي:-</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4                      3                      2                    1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وعند تمثيل القيم لكل مسار ستصبح بالشكل التالي:-</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4                    3                       2                 1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96978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رابط كسهم مستقيم 1"/>
          <p:cNvCxnSpPr>
            <a:cxnSpLocks noChangeShapeType="1"/>
          </p:cNvCxnSpPr>
          <p:nvPr/>
        </p:nvCxnSpPr>
        <p:spPr bwMode="auto">
          <a:xfrm flipH="1">
            <a:off x="4800600" y="6560820"/>
            <a:ext cx="2762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 name="رابط كسهم مستقيم 2"/>
          <p:cNvCxnSpPr>
            <a:cxnSpLocks noChangeShapeType="1"/>
          </p:cNvCxnSpPr>
          <p:nvPr/>
        </p:nvCxnSpPr>
        <p:spPr bwMode="auto">
          <a:xfrm flipH="1" flipV="1">
            <a:off x="4817110" y="6975475"/>
            <a:ext cx="266700" cy="95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 name="رابط كسهم مستقيم 3"/>
          <p:cNvCxnSpPr>
            <a:cxnSpLocks noChangeShapeType="1"/>
          </p:cNvCxnSpPr>
          <p:nvPr/>
        </p:nvCxnSpPr>
        <p:spPr bwMode="auto">
          <a:xfrm flipH="1">
            <a:off x="4956175" y="7348220"/>
            <a:ext cx="2190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 name="رابط كسهم مستقيم 4"/>
          <p:cNvCxnSpPr>
            <a:cxnSpLocks noChangeShapeType="1"/>
          </p:cNvCxnSpPr>
          <p:nvPr/>
        </p:nvCxnSpPr>
        <p:spPr bwMode="auto">
          <a:xfrm flipH="1">
            <a:off x="4870450" y="7691755"/>
            <a:ext cx="2190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رابط كسهم مستقيم 5"/>
          <p:cNvCxnSpPr>
            <a:cxnSpLocks noChangeShapeType="1"/>
          </p:cNvCxnSpPr>
          <p:nvPr/>
        </p:nvCxnSpPr>
        <p:spPr bwMode="auto">
          <a:xfrm flipH="1">
            <a:off x="4878705" y="8061325"/>
            <a:ext cx="2190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 name="Rectangle 6"/>
          <p:cNvSpPr>
            <a:spLocks noChangeArrowheads="1"/>
          </p:cNvSpPr>
          <p:nvPr/>
        </p:nvSpPr>
        <p:spPr bwMode="auto">
          <a:xfrm>
            <a:off x="152400" y="2565975"/>
            <a:ext cx="7543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وهذه المصفوفة تعكس حالة المخطط أذ منها يتضح:-</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-وجود خط (حافة) من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S2</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0" y="1396425"/>
            <a:ext cx="77793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-وجود خط (حافة) من(</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S4</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152400" y="1016287"/>
            <a:ext cx="6781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-وجود خط (حافة) من(</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S3</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S2</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152400" y="1693718"/>
            <a:ext cx="7772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-وجود خط (حافة) من(</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S3</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S4</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58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990600" y="3352800"/>
            <a:ext cx="7239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-وجود خط (حافة) من(</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S4</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S3</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-لا يوجد خط من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S3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-لا يوجد خط من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S2</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أية نقطة أخرى</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-لا يوجد خط من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S3</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558925" algn="l"/>
              </a:tabLst>
            </a:pP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-لا يوجد خط من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S4</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S1</a:t>
            </a:r>
            <a:r>
              <a:rPr kumimoji="0" lang="ar-IQ"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أو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50248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نظور">
  <a:themeElements>
    <a:clrScheme name="منظور">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نظور">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6</TotalTime>
  <Words>891</Words>
  <Application>Microsoft Office PowerPoint</Application>
  <PresentationFormat>عرض على الشاشة (3:4)‏</PresentationFormat>
  <Paragraphs>100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منظور</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sadiq</dc:creator>
  <cp:lastModifiedBy>sadiq</cp:lastModifiedBy>
  <cp:revision>3</cp:revision>
  <dcterms:created xsi:type="dcterms:W3CDTF">2018-12-18T16:03:43Z</dcterms:created>
  <dcterms:modified xsi:type="dcterms:W3CDTF">2018-12-18T17:42:07Z</dcterms:modified>
</cp:coreProperties>
</file>