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5F8E823-1CC6-44F7-B501-24FE626F3D01}"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9A534-F57A-4B88-B9EF-866EB33729D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5F8E823-1CC6-44F7-B501-24FE626F3D01}"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9A534-F57A-4B88-B9EF-866EB33729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5F8E823-1CC6-44F7-B501-24FE626F3D01}"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9A534-F57A-4B88-B9EF-866EB33729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5F8E823-1CC6-44F7-B501-24FE626F3D01}"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9A534-F57A-4B88-B9EF-866EB33729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F8E823-1CC6-44F7-B501-24FE626F3D01}"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9A534-F57A-4B88-B9EF-866EB33729D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45F8E823-1CC6-44F7-B501-24FE626F3D01}"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9A534-F57A-4B88-B9EF-866EB33729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45F8E823-1CC6-44F7-B501-24FE626F3D01}"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F9A534-F57A-4B88-B9EF-866EB33729D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5F8E823-1CC6-44F7-B501-24FE626F3D01}"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F9A534-F57A-4B88-B9EF-866EB33729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F8E823-1CC6-44F7-B501-24FE626F3D01}"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F9A534-F57A-4B88-B9EF-866EB33729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F8E823-1CC6-44F7-B501-24FE626F3D01}"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9A534-F57A-4B88-B9EF-866EB33729DC}"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F8E823-1CC6-44F7-B501-24FE626F3D01}"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9A534-F57A-4B88-B9EF-866EB33729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45F8E823-1CC6-44F7-B501-24FE626F3D01}" type="datetimeFigureOut">
              <a:rPr lang="en-US" smtClean="0"/>
              <a:t>12/18/2018</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58F9A534-F57A-4B88-B9EF-866EB33729D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4057650" y="3543141"/>
          <a:ext cx="1028700" cy="601790"/>
        </p:xfrm>
        <a:graphic>
          <a:graphicData uri="http://schemas.openxmlformats.org/drawingml/2006/table">
            <a:tbl>
              <a:tblPr rtl="1" firstRow="1" firstCol="1" lastRow="1" lastCol="1" bandRow="1" bandCol="1">
                <a:tableStyleId>{5C22544A-7EE6-4342-B048-85BDC9FD1C3A}</a:tableStyleId>
              </a:tblPr>
              <a:tblGrid>
                <a:gridCol w="448945"/>
                <a:gridCol w="579755"/>
              </a:tblGrid>
              <a:tr h="0">
                <a:tc>
                  <a:txBody>
                    <a:bodyPr/>
                    <a:lstStyle/>
                    <a:p>
                      <a:pPr algn="ctr" rtl="1">
                        <a:lnSpc>
                          <a:spcPct val="150000"/>
                        </a:lnSpc>
                        <a:spcAft>
                          <a:spcPts val="0"/>
                        </a:spcAft>
                      </a:pPr>
                      <a:r>
                        <a:rPr lang="en-US" sz="1400">
                          <a:effectLst/>
                        </a:rPr>
                        <a:t>Next</a:t>
                      </a:r>
                      <a:endParaRPr lang="en-US" sz="1200">
                        <a:effectLst/>
                        <a:latin typeface="Times New Roman"/>
                        <a:ea typeface="SimSun"/>
                      </a:endParaRPr>
                    </a:p>
                  </a:txBody>
                  <a:tcPr marL="68580" marR="68580" marT="0" marB="0"/>
                </a:tc>
                <a:tc>
                  <a:txBody>
                    <a:bodyPr/>
                    <a:lstStyle/>
                    <a:p>
                      <a:pPr algn="ctr" rtl="1">
                        <a:lnSpc>
                          <a:spcPct val="150000"/>
                        </a:lnSpc>
                        <a:spcAft>
                          <a:spcPts val="0"/>
                        </a:spcAft>
                      </a:pPr>
                      <a:r>
                        <a:rPr lang="en-US" sz="1400" dirty="0">
                          <a:effectLst/>
                        </a:rPr>
                        <a:t>Data</a:t>
                      </a:r>
                      <a:endParaRPr lang="en-US" sz="1200" dirty="0">
                        <a:effectLst/>
                        <a:latin typeface="Times New Roman"/>
                        <a:ea typeface="SimSun"/>
                      </a:endParaRPr>
                    </a:p>
                  </a:txBody>
                  <a:tcPr marL="68580" marR="68580" marT="0" marB="0"/>
                </a:tc>
              </a:tr>
            </a:tbl>
          </a:graphicData>
        </a:graphic>
      </p:graphicFrame>
      <p:sp>
        <p:nvSpPr>
          <p:cNvPr id="3" name="Rectangle 2"/>
          <p:cNvSpPr>
            <a:spLocks noChangeArrowheads="1"/>
          </p:cNvSpPr>
          <p:nvPr/>
        </p:nvSpPr>
        <p:spPr bwMode="auto">
          <a:xfrm>
            <a:off x="533400" y="914400"/>
            <a:ext cx="7394575"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l" defTabSz="914400" rtl="1" eaLnBrk="1" fontAlgn="base" latinLnBrk="0" hangingPunct="1">
              <a:lnSpc>
                <a:spcPct val="100000"/>
              </a:lnSpc>
              <a:spcBef>
                <a:spcPct val="0"/>
              </a:spcBef>
              <a:spcAft>
                <a:spcPct val="0"/>
              </a:spcAft>
              <a:buClrTx/>
              <a:buSzTx/>
              <a:buFontTx/>
              <a:buNone/>
              <a:tabLst/>
            </a:pPr>
            <a:r>
              <a:rPr kumimoji="0" lang="ar-SA" altLang="zh-CN" sz="14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الهياكل الموصولة</a:t>
            </a:r>
            <a:endParaRPr kumimoji="0" lang="en-US"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1" eaLnBrk="0" fontAlgn="base" latinLnBrk="0" hangingPunct="0">
              <a:lnSpc>
                <a:spcPct val="100000"/>
              </a:lnSpc>
              <a:spcBef>
                <a:spcPct val="0"/>
              </a:spcBef>
              <a:spcAft>
                <a:spcPct val="0"/>
              </a:spcAft>
              <a:buClrTx/>
              <a:buSzTx/>
              <a:buFontTx/>
              <a:buNone/>
              <a:tabLst/>
            </a:pP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ويطلق عليها في كثير من الأحيان بالقوائم الموصلة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linked lists</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endParaRPr kumimoji="0" lang="en-US"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1" eaLnBrk="0" fontAlgn="base" latinLnBrk="0" hangingPunct="0">
              <a:lnSpc>
                <a:spcPct val="100000"/>
              </a:lnSpc>
              <a:spcBef>
                <a:spcPct val="0"/>
              </a:spcBef>
              <a:spcAft>
                <a:spcPct val="0"/>
              </a:spcAft>
              <a:buClrTx/>
              <a:buSzTx/>
              <a:buFontTx/>
              <a:buNone/>
              <a:tabLst/>
            </a:pPr>
            <a:r>
              <a:rPr kumimoji="0" lang="ar-SA" altLang="zh-CN" sz="14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المؤشرات </a:t>
            </a:r>
            <a:r>
              <a:rPr kumimoji="0" lang="en-US" altLang="zh-CN" sz="14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pointers </a:t>
            </a:r>
            <a:r>
              <a:rPr kumimoji="0" lang="ar-SA" altLang="zh-CN" sz="14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endParaRPr kumimoji="0" lang="en-US"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1" eaLnBrk="0" fontAlgn="base" latinLnBrk="0" hangingPunct="0">
              <a:lnSpc>
                <a:spcPct val="100000"/>
              </a:lnSpc>
              <a:spcBef>
                <a:spcPct val="0"/>
              </a:spcBef>
              <a:spcAft>
                <a:spcPct val="0"/>
              </a:spcAft>
              <a:buClrTx/>
              <a:buSzTx/>
              <a:buFontTx/>
              <a:buNone/>
              <a:tabLst/>
            </a:pP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أن القوائم الخطية البسيطة مثل ألـ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stack </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والـ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Queue</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والـ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array </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كانت البيانات فيها تخزن بأسلوب خطي حيث أن هذا الأسلوب أو الترتيب ينعكس على هيكل الخزن في الذاكرة أي أن الترتيب يكون منطقيا </a:t>
            </a:r>
            <a:r>
              <a:rPr kumimoji="0" lang="ar-SA" altLang="zh-CN" sz="14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وفيزياويا</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وهنا تنتفي الحاجة إلى  معرفة أين سنجد العنصر الذي يلي العنصر الحالي لان موقعه معروف مسبقا من خلال هيكلة التخزين المتعاقب، والآن لو فرضنا أن لدينا قائمة تتألف من مجموعة عناصر عددها متغير فان عملية الاحتساب المباشر لعنوان عنصر معين من تلك القائمة سوف يكون أكثر صعوبة أذا كان الترتيب غير متعاقب وعليه أن أفضل طريقة للحصول على عنوان عنصر معين هو بخزن عنوان هذا العنصر في الذاكرة ضمن العنصر الذي يسبقه، وهذا </a:t>
            </a:r>
            <a:r>
              <a:rPr kumimoji="0" lang="ar-SA" altLang="zh-CN" sz="14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مانطلق</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عليه بالمؤشر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(pointer)</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t>
            </a:r>
            <a:endParaRPr kumimoji="0" lang="en-US"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1" eaLnBrk="0" fontAlgn="base" latinLnBrk="0" hangingPunct="0">
              <a:lnSpc>
                <a:spcPct val="100000"/>
              </a:lnSpc>
              <a:spcBef>
                <a:spcPct val="0"/>
              </a:spcBef>
              <a:spcAft>
                <a:spcPct val="0"/>
              </a:spcAft>
              <a:buClrTx/>
              <a:buSzTx/>
              <a:buFontTx/>
              <a:buNone/>
              <a:tabLst/>
            </a:pP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ar-IQ"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يستخدم المؤشر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(pointer)</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في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C++</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كعنوان للمتغير في الذاكرة، أي كأنه يمثل رقم شقة في العمارة ،بغض  النظر عن محتوى الشقة وقيمة ما فيها. </a:t>
            </a:r>
            <a:endParaRPr kumimoji="0" lang="en-US"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1" eaLnBrk="0" fontAlgn="base" latinLnBrk="0" hangingPunct="0">
              <a:lnSpc>
                <a:spcPct val="100000"/>
              </a:lnSpc>
              <a:spcBef>
                <a:spcPct val="0"/>
              </a:spcBef>
              <a:spcAft>
                <a:spcPct val="0"/>
              </a:spcAft>
              <a:buClrTx/>
              <a:buSzTx/>
              <a:buFontTx/>
              <a:buNone/>
              <a:tabLst/>
            </a:pP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الأداتان أو الرمزان &amp; ، * تستخدمان مع المؤشرات حيث تستخدم &amp; لإعطاء عنوان متغير في الذاكرة * تستخدم لإعطاء قيمة المتغير </a:t>
            </a:r>
            <a:r>
              <a:rPr kumimoji="0" lang="ar-SA" altLang="zh-CN" sz="14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الموشر</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 المشار   إليه).</a:t>
            </a:r>
            <a:endParaRPr kumimoji="0" lang="en-US"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1" eaLnBrk="0" fontAlgn="base" latinLnBrk="0" hangingPunct="0">
              <a:lnSpc>
                <a:spcPct val="100000"/>
              </a:lnSpc>
              <a:spcBef>
                <a:spcPct val="0"/>
              </a:spcBef>
              <a:spcAft>
                <a:spcPct val="0"/>
              </a:spcAft>
              <a:buClrTx/>
              <a:buSzTx/>
              <a:buFontTx/>
              <a:buNone/>
              <a:tabLst/>
            </a:pP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أن استخدام </a:t>
            </a:r>
            <a:r>
              <a:rPr kumimoji="0" lang="ar-SA" altLang="zh-CN" sz="14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الموشرات</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العناصر المتجاورة منطقيا وليس من الضروري أن يكون متجاورا </a:t>
            </a:r>
            <a:r>
              <a:rPr kumimoji="0" lang="ar-SA" altLang="zh-CN" sz="14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فيزياويا</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عند خزنها في الذاكرة ، وهذا النوع من التخصص يسمى بالتخصيص الموصول حيث أن كل عنصر من عناصر القائمة تمثل بعقدة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node)</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والتي تحتوي على حقلين الحقل الأول مخصص للبيانات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(data)</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والحقل الثاني يحتوي على عنوان العقدة التالية في العقدة الحالية ويسمى </a:t>
            </a:r>
            <a:r>
              <a:rPr kumimoji="0" lang="en-US"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next)</a:t>
            </a:r>
            <a:r>
              <a:rPr kumimoji="0" lang="ar-SA" altLang="zh-CN"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وعليه ستكون العقدة كما يلي :</a:t>
            </a:r>
            <a:endParaRPr kumimoji="0" lang="en-US"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Line 1"/>
          <p:cNvSpPr>
            <a:spLocks noChangeShapeType="1"/>
          </p:cNvSpPr>
          <p:nvPr/>
        </p:nvSpPr>
        <p:spPr bwMode="auto">
          <a:xfrm>
            <a:off x="4460875" y="3689350"/>
            <a:ext cx="3429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Rectangle 3"/>
          <p:cNvSpPr>
            <a:spLocks noChangeArrowheads="1"/>
          </p:cNvSpPr>
          <p:nvPr/>
        </p:nvSpPr>
        <p:spPr bwMode="auto">
          <a:xfrm>
            <a:off x="1517650" y="4946273"/>
            <a:ext cx="5886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51436831"/>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71600" y="1028343"/>
            <a:ext cx="6477000" cy="3970318"/>
          </a:xfrm>
          <a:prstGeom prst="rect">
            <a:avLst/>
          </a:prstGeom>
        </p:spPr>
        <p:txBody>
          <a:bodyPr wrap="square">
            <a:spAutoFit/>
          </a:bodyPr>
          <a:lstStyle/>
          <a:p>
            <a:pPr lvl="0" rtl="1"/>
            <a:r>
              <a:rPr lang="ar-SA" dirty="0"/>
              <a:t>أن كل قائمة موصولة تتكون من مجموعة من العقد </a:t>
            </a:r>
            <a:r>
              <a:rPr lang="en-US" dirty="0"/>
              <a:t>(node)</a:t>
            </a:r>
            <a:r>
              <a:rPr lang="ar-SA" dirty="0"/>
              <a:t> ويكون لها مؤشر يحتوي عنوان أول عقدة في القائمة وعادة ما يسمى بـ </a:t>
            </a:r>
            <a:r>
              <a:rPr lang="en-US" dirty="0"/>
              <a:t>(head)</a:t>
            </a:r>
            <a:r>
              <a:rPr lang="ar-SA" dirty="0"/>
              <a:t> والذي عن طريقه يمكن الوصول إلى أي عقدة في القائمة .</a:t>
            </a:r>
            <a:endParaRPr lang="en-US" dirty="0"/>
          </a:p>
          <a:p>
            <a:pPr rtl="1"/>
            <a:r>
              <a:rPr lang="ar-SA" dirty="0"/>
              <a:t>والعقدة الأخيرة هي التي يكون </a:t>
            </a:r>
            <a:endParaRPr lang="en-US" dirty="0"/>
          </a:p>
          <a:p>
            <a:pPr rtl="1"/>
            <a:r>
              <a:rPr lang="ar-SA" dirty="0"/>
              <a:t> </a:t>
            </a:r>
            <a:endParaRPr lang="en-US" dirty="0"/>
          </a:p>
          <a:p>
            <a:pPr rtl="1"/>
            <a:r>
              <a:rPr lang="ar-SA" dirty="0"/>
              <a:t> </a:t>
            </a:r>
            <a:endParaRPr lang="en-US" dirty="0"/>
          </a:p>
          <a:p>
            <a:pPr rtl="1"/>
            <a:r>
              <a:rPr lang="ar-SA" dirty="0"/>
              <a:t> </a:t>
            </a:r>
            <a:endParaRPr lang="en-US" dirty="0"/>
          </a:p>
          <a:p>
            <a:pPr rtl="1"/>
            <a:r>
              <a:rPr lang="ar-SA" dirty="0"/>
              <a:t>أذا فرضنا أن لدينا قائمة حجمها </a:t>
            </a:r>
            <a:r>
              <a:rPr lang="en-US" dirty="0"/>
              <a:t>N</a:t>
            </a:r>
            <a:r>
              <a:rPr lang="ar-SA" dirty="0"/>
              <a:t> من العناصر وترغب  باستخدام أسلوب التخصيص غير المتعاقب ( الموصول) لأخزن العناصر فيها فأننا سنحتاج إلى تخصيص جدول أخر بحجم </a:t>
            </a:r>
            <a:r>
              <a:rPr lang="en-US" dirty="0"/>
              <a:t>N</a:t>
            </a:r>
            <a:r>
              <a:rPr lang="ar-SA" dirty="0"/>
              <a:t> أيضا يتضمن عناوين عناصر القائمة وكما موضح في الشكل التالي</a:t>
            </a:r>
            <a:endParaRPr lang="en-US" dirty="0"/>
          </a:p>
          <a:p>
            <a:pPr rtl="1"/>
            <a:r>
              <a:rPr lang="ar-SA" dirty="0"/>
              <a:t> </a:t>
            </a:r>
            <a:endParaRPr lang="en-US" dirty="0"/>
          </a:p>
          <a:p>
            <a:pPr rtl="1"/>
            <a:r>
              <a:rPr lang="ar-SA" dirty="0"/>
              <a:t> </a:t>
            </a:r>
            <a:endParaRPr lang="en-US" dirty="0"/>
          </a:p>
          <a:p>
            <a:pPr rtl="1"/>
            <a:r>
              <a:rPr lang="ar-SA" dirty="0"/>
              <a:t> </a:t>
            </a:r>
            <a:endParaRPr lang="en-US" dirty="0"/>
          </a:p>
          <a:p>
            <a:pPr rtl="1"/>
            <a:r>
              <a:rPr lang="ar-SA" dirty="0"/>
              <a:t> </a:t>
            </a:r>
            <a:endParaRPr lang="en-US" dirty="0"/>
          </a:p>
        </p:txBody>
      </p:sp>
    </p:spTree>
    <p:extLst>
      <p:ext uri="{BB962C8B-B14F-4D97-AF65-F5344CB8AC3E}">
        <p14:creationId xmlns:p14="http://schemas.microsoft.com/office/powerpoint/2010/main" val="2636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2819400"/>
            <a:ext cx="716280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Char char="•"/>
              <a:tabLst>
                <a:tab pos="457200" algn="l"/>
              </a:tabLst>
            </a:pPr>
            <a:r>
              <a:rPr kumimoji="0" lang="ar-SA"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يتم تمثيل العقدة </a:t>
            </a: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node)</a:t>
            </a:r>
            <a:r>
              <a:rPr kumimoji="0" lang="ar-SA"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في لغة </a:t>
            </a: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a:t>
            </a:r>
            <a:r>
              <a:rPr kumimoji="0" lang="ar-SA"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كما يلي :</a:t>
            </a: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Typedef  struck node</a:t>
            </a: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a:t>
            </a: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Int data;</a:t>
            </a: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Struck node * next ;</a:t>
            </a: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node;</a:t>
            </a: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Char char="•"/>
              <a:tabLst>
                <a:tab pos="457200" algn="l"/>
              </a:tabLst>
            </a:pPr>
            <a:r>
              <a:rPr kumimoji="0" lang="ar-SA"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لتمثيل الـ </a:t>
            </a: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node </a:t>
            </a:r>
            <a:r>
              <a:rPr kumimoji="0" lang="ar-SA"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نحتاج الى استدعاء المكتبة </a:t>
            </a: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&lt;stdlib.h&gt;</a:t>
            </a:r>
            <a:r>
              <a:rPr kumimoji="0" lang="ar-SA"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في بداية البرنامج في لغة </a:t>
            </a: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a:t>
            </a: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Char char="•"/>
              <a:tabLst>
                <a:tab pos="457200" algn="l"/>
              </a:tabLst>
            </a:pPr>
            <a:r>
              <a:rPr kumimoji="0" lang="ar-IQ"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ل</a:t>
            </a:r>
            <a:r>
              <a:rPr kumimoji="0" lang="ar-SA"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قراءة وطبع أي عنصر في الـ </a:t>
            </a: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node</a:t>
            </a:r>
            <a:r>
              <a:rPr kumimoji="0" lang="ar-SA"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يتم من خلال العلاقة التالية :</a:t>
            </a: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Text Box 1"/>
          <p:cNvSpPr txBox="1">
            <a:spLocks noChangeArrowheads="1"/>
          </p:cNvSpPr>
          <p:nvPr/>
        </p:nvSpPr>
        <p:spPr bwMode="auto">
          <a:xfrm>
            <a:off x="685800" y="936625"/>
            <a:ext cx="2801938" cy="479425"/>
          </a:xfrm>
          <a:prstGeom prst="rect">
            <a:avLst/>
          </a:prstGeom>
          <a:solidFill>
            <a:srgbClr val="FFFFFF"/>
          </a:solidFill>
          <a:ln w="9525">
            <a:solidFill>
              <a:srgbClr val="000000"/>
            </a:solidFill>
            <a:miter lim="800000"/>
            <a:headEnd/>
            <a:tailEnd/>
          </a:ln>
        </p:spPr>
        <p:txBody>
          <a:bodyPr vert="horz" wrap="none" lIns="91440" tIns="45720" rIns="91440" bIns="45720" numCol="1" anchor="t" anchorCtr="0" compatLnSpc="1">
            <a:prstTxWarp prst="textNoShape">
              <a:avLst/>
            </a:prstTxWarp>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Node name -&gt; member name </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4"/>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8455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76400" y="1295400"/>
            <a:ext cx="5943600" cy="3139321"/>
          </a:xfrm>
          <a:prstGeom prst="rect">
            <a:avLst/>
          </a:prstGeom>
        </p:spPr>
        <p:txBody>
          <a:bodyPr wrap="square">
            <a:spAutoFit/>
          </a:bodyPr>
          <a:lstStyle/>
          <a:p>
            <a:r>
              <a:rPr lang="en-US" b="1" dirty="0"/>
              <a:t>Algorithm Create linked list </a:t>
            </a:r>
            <a:endParaRPr lang="en-US" dirty="0"/>
          </a:p>
          <a:p>
            <a:r>
              <a:rPr lang="en-US" dirty="0"/>
              <a:t>Step1 : [ represent the node in C++  as struck]</a:t>
            </a:r>
          </a:p>
          <a:p>
            <a:r>
              <a:rPr lang="en-US" dirty="0"/>
              <a:t>         </a:t>
            </a:r>
            <a:r>
              <a:rPr lang="en-US" dirty="0" err="1"/>
              <a:t>Typedef</a:t>
            </a:r>
            <a:r>
              <a:rPr lang="en-US" dirty="0"/>
              <a:t> struck node </a:t>
            </a:r>
          </a:p>
          <a:p>
            <a:r>
              <a:rPr lang="en-US" dirty="0"/>
              <a:t>         { </a:t>
            </a:r>
            <a:r>
              <a:rPr lang="en-US" dirty="0" err="1"/>
              <a:t>int</a:t>
            </a:r>
            <a:r>
              <a:rPr lang="en-US" dirty="0"/>
              <a:t> data ;</a:t>
            </a:r>
          </a:p>
          <a:p>
            <a:r>
              <a:rPr lang="en-US" dirty="0"/>
              <a:t>           Struck node * next ;</a:t>
            </a:r>
          </a:p>
          <a:p>
            <a:r>
              <a:rPr lang="en-US" dirty="0"/>
              <a:t>         } node;</a:t>
            </a:r>
          </a:p>
          <a:p>
            <a:r>
              <a:rPr lang="en-US" dirty="0"/>
              <a:t>Step 2 : [ initial value to linked list ]</a:t>
            </a:r>
          </a:p>
          <a:p>
            <a:r>
              <a:rPr lang="en-US" dirty="0"/>
              <a:t>Node * head = null</a:t>
            </a:r>
          </a:p>
          <a:p>
            <a:r>
              <a:rPr lang="en-US" dirty="0"/>
              <a:t>Step 3 : [ use the function </a:t>
            </a:r>
            <a:r>
              <a:rPr lang="en-US" dirty="0" err="1"/>
              <a:t>malloc</a:t>
            </a:r>
            <a:r>
              <a:rPr lang="en-US" dirty="0"/>
              <a:t> ( size of ( node) to  know is there exists enough memory or no to great the linked list ]</a:t>
            </a:r>
          </a:p>
          <a:p>
            <a:r>
              <a:rPr lang="en-US" dirty="0"/>
              <a:t>Temp = ( node*) </a:t>
            </a:r>
            <a:r>
              <a:rPr lang="en-US" dirty="0" err="1"/>
              <a:t>malloc</a:t>
            </a:r>
            <a:r>
              <a:rPr lang="en-US" dirty="0"/>
              <a:t> ( size of (node))</a:t>
            </a:r>
          </a:p>
        </p:txBody>
      </p:sp>
    </p:spTree>
    <p:extLst>
      <p:ext uri="{BB962C8B-B14F-4D97-AF65-F5344CB8AC3E}">
        <p14:creationId xmlns:p14="http://schemas.microsoft.com/office/powerpoint/2010/main" val="1355266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997839"/>
            <a:ext cx="5638800" cy="2308324"/>
          </a:xfrm>
          <a:prstGeom prst="rect">
            <a:avLst/>
          </a:prstGeom>
        </p:spPr>
        <p:txBody>
          <a:bodyPr wrap="square">
            <a:spAutoFit/>
          </a:bodyPr>
          <a:lstStyle/>
          <a:p>
            <a:pPr lvl="0" rtl="1"/>
            <a:r>
              <a:rPr lang="ar-SA" dirty="0"/>
              <a:t>تمثيل العقدة في لغة </a:t>
            </a:r>
            <a:r>
              <a:rPr lang="en-US" dirty="0"/>
              <a:t>C++</a:t>
            </a:r>
          </a:p>
          <a:p>
            <a:pPr lvl="0" rtl="1"/>
            <a:r>
              <a:rPr lang="ar-SA" dirty="0"/>
              <a:t>تعطي قيم ابتدائية للقائمة أي مجلها فارغة او خالية </a:t>
            </a:r>
            <a:r>
              <a:rPr lang="en-US" dirty="0"/>
              <a:t>(head=null)</a:t>
            </a:r>
            <a:r>
              <a:rPr lang="ar-SA" dirty="0"/>
              <a:t> .</a:t>
            </a:r>
            <a:endParaRPr lang="en-US" dirty="0"/>
          </a:p>
          <a:p>
            <a:pPr lvl="0" rtl="1"/>
            <a:r>
              <a:rPr lang="ar-SA" dirty="0"/>
              <a:t>تستخدم الدالة </a:t>
            </a:r>
            <a:r>
              <a:rPr lang="en-US" dirty="0" err="1"/>
              <a:t>malloea</a:t>
            </a:r>
            <a:r>
              <a:rPr lang="en-US" dirty="0"/>
              <a:t>( size)</a:t>
            </a:r>
            <a:r>
              <a:rPr lang="ar-SA" dirty="0"/>
              <a:t> ل</a:t>
            </a:r>
            <a:r>
              <a:rPr lang="ar-IQ" dirty="0"/>
              <a:t>مع</a:t>
            </a:r>
            <a:r>
              <a:rPr lang="ar-SA" dirty="0"/>
              <a:t>رف</a:t>
            </a:r>
            <a:r>
              <a:rPr lang="ar-IQ" dirty="0"/>
              <a:t>ة</a:t>
            </a:r>
            <a:r>
              <a:rPr lang="ar-SA" dirty="0"/>
              <a:t> هل توجد أماكن كافية في الذاكرة ام لا ، وفي حالة عدم وجود أماكن في الذاكرة فان الدالة تعطي مؤشر صفريا </a:t>
            </a:r>
            <a:r>
              <a:rPr lang="en-US" dirty="0"/>
              <a:t>null pointer </a:t>
            </a:r>
            <a:r>
              <a:rPr lang="ar-SA" dirty="0"/>
              <a:t> وهذا يعني انه لا يمكن تكوين القائمة الموصولة .</a:t>
            </a:r>
            <a:endParaRPr lang="en-US" dirty="0"/>
          </a:p>
          <a:p>
            <a:pPr rtl="1"/>
            <a:r>
              <a:rPr lang="ar-SA" dirty="0"/>
              <a:t>اما في حالة وجود اماكن كافية في الذاكرة هذا يعني انه بانه </a:t>
            </a:r>
            <a:r>
              <a:rPr lang="ar-SA" dirty="0" err="1"/>
              <a:t>بامكان</a:t>
            </a:r>
            <a:r>
              <a:rPr lang="ar-SA" dirty="0"/>
              <a:t> الاشارة الى المواقع كعقدة </a:t>
            </a:r>
            <a:r>
              <a:rPr lang="en-US" dirty="0"/>
              <a:t>(node)</a:t>
            </a:r>
            <a:r>
              <a:rPr lang="ar-SA" dirty="0"/>
              <a:t> وبهذا يمكن تكوين القائمة الموصولة </a:t>
            </a:r>
            <a:r>
              <a:rPr lang="ar-IQ" dirty="0"/>
              <a:t>،</a:t>
            </a:r>
            <a:r>
              <a:rPr lang="ar-SA" dirty="0"/>
              <a:t>بحسب ما موجود من فراغات بالذاكرة.</a:t>
            </a:r>
            <a:endParaRPr lang="en-US" dirty="0"/>
          </a:p>
        </p:txBody>
      </p:sp>
    </p:spTree>
    <p:extLst>
      <p:ext uri="{BB962C8B-B14F-4D97-AF65-F5344CB8AC3E}">
        <p14:creationId xmlns:p14="http://schemas.microsoft.com/office/powerpoint/2010/main" val="2672252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52600" y="-356651"/>
            <a:ext cx="6629400" cy="7571303"/>
          </a:xfrm>
          <a:prstGeom prst="rect">
            <a:avLst/>
          </a:prstGeom>
        </p:spPr>
        <p:txBody>
          <a:bodyPr wrap="square">
            <a:spAutoFit/>
          </a:bodyPr>
          <a:lstStyle/>
          <a:p>
            <a:r>
              <a:rPr lang="en-US" b="1" dirty="0"/>
              <a:t>Program of create list and display</a:t>
            </a:r>
            <a:endParaRPr lang="en-US" dirty="0"/>
          </a:p>
          <a:p>
            <a:r>
              <a:rPr lang="en-US" dirty="0"/>
              <a:t># include &lt; </a:t>
            </a:r>
            <a:r>
              <a:rPr lang="en-US" dirty="0" err="1"/>
              <a:t>iostream.h</a:t>
            </a:r>
            <a:r>
              <a:rPr lang="en-US" dirty="0"/>
              <a:t>&gt;</a:t>
            </a:r>
          </a:p>
          <a:p>
            <a:r>
              <a:rPr lang="en-US" dirty="0"/>
              <a:t># include &lt; </a:t>
            </a:r>
            <a:r>
              <a:rPr lang="en-US" dirty="0" err="1"/>
              <a:t>stdlib.h</a:t>
            </a:r>
            <a:r>
              <a:rPr lang="en-US" dirty="0"/>
              <a:t>&gt;</a:t>
            </a:r>
          </a:p>
          <a:p>
            <a:r>
              <a:rPr lang="en-US" dirty="0" err="1"/>
              <a:t>Typedef</a:t>
            </a:r>
            <a:r>
              <a:rPr lang="en-US" dirty="0"/>
              <a:t>  struck node </a:t>
            </a:r>
          </a:p>
          <a:p>
            <a:r>
              <a:rPr lang="en-US" dirty="0"/>
              <a:t>{ </a:t>
            </a:r>
          </a:p>
          <a:p>
            <a:r>
              <a:rPr lang="en-US" dirty="0"/>
              <a:t>    </a:t>
            </a:r>
            <a:r>
              <a:rPr lang="en-US" dirty="0" err="1"/>
              <a:t>Int</a:t>
            </a:r>
            <a:r>
              <a:rPr lang="en-US" dirty="0"/>
              <a:t> data ;</a:t>
            </a:r>
          </a:p>
          <a:p>
            <a:r>
              <a:rPr lang="en-US" dirty="0"/>
              <a:t>    Struck node * next ;</a:t>
            </a:r>
          </a:p>
          <a:p>
            <a:r>
              <a:rPr lang="en-US" dirty="0"/>
              <a:t>    } node;</a:t>
            </a:r>
          </a:p>
          <a:p>
            <a:r>
              <a:rPr lang="en-US" dirty="0"/>
              <a:t> Node * head=null;</a:t>
            </a:r>
          </a:p>
          <a:p>
            <a:r>
              <a:rPr lang="en-US" dirty="0"/>
              <a:t>Void create list ( )</a:t>
            </a:r>
          </a:p>
          <a:p>
            <a:r>
              <a:rPr lang="en-US" dirty="0"/>
              <a:t>{ </a:t>
            </a:r>
          </a:p>
          <a:p>
            <a:r>
              <a:rPr lang="en-US" dirty="0"/>
              <a:t>     </a:t>
            </a:r>
            <a:r>
              <a:rPr lang="en-US" dirty="0" err="1"/>
              <a:t>Int</a:t>
            </a:r>
            <a:r>
              <a:rPr lang="en-US" dirty="0"/>
              <a:t> </a:t>
            </a:r>
            <a:r>
              <a:rPr lang="en-US" dirty="0" err="1"/>
              <a:t>ch</a:t>
            </a:r>
            <a:r>
              <a:rPr lang="en-US" dirty="0"/>
              <a:t> ;</a:t>
            </a:r>
          </a:p>
          <a:p>
            <a:r>
              <a:rPr lang="en-US" dirty="0"/>
              <a:t>    Node * </a:t>
            </a:r>
            <a:r>
              <a:rPr lang="en-US" dirty="0" err="1"/>
              <a:t>prev</a:t>
            </a:r>
            <a:r>
              <a:rPr lang="en-US" dirty="0"/>
              <a:t> , * temp ;</a:t>
            </a:r>
          </a:p>
          <a:p>
            <a:r>
              <a:rPr lang="en-US" dirty="0"/>
              <a:t>   While ( 1)</a:t>
            </a:r>
          </a:p>
          <a:p>
            <a:r>
              <a:rPr lang="en-US" dirty="0"/>
              <a:t>{ </a:t>
            </a:r>
          </a:p>
          <a:p>
            <a:r>
              <a:rPr lang="en-US" dirty="0"/>
              <a:t>  </a:t>
            </a:r>
            <a:r>
              <a:rPr lang="en-US" dirty="0" err="1"/>
              <a:t>Cout</a:t>
            </a:r>
            <a:r>
              <a:rPr lang="en-US" dirty="0"/>
              <a:t>&lt;&lt;" \n enter your  choice o – exit \ 1- add: ";</a:t>
            </a:r>
          </a:p>
          <a:p>
            <a:r>
              <a:rPr lang="en-US" dirty="0"/>
              <a:t>  </a:t>
            </a:r>
            <a:r>
              <a:rPr lang="en-US" dirty="0" err="1"/>
              <a:t>Cin</a:t>
            </a:r>
            <a:r>
              <a:rPr lang="en-US" dirty="0"/>
              <a:t> &gt;&gt; </a:t>
            </a:r>
            <a:r>
              <a:rPr lang="en-US" dirty="0" err="1"/>
              <a:t>ch</a:t>
            </a:r>
            <a:r>
              <a:rPr lang="en-US" dirty="0"/>
              <a:t> ;</a:t>
            </a:r>
          </a:p>
          <a:p>
            <a:r>
              <a:rPr lang="en-US" dirty="0"/>
              <a:t>If ( </a:t>
            </a:r>
            <a:r>
              <a:rPr lang="en-US" dirty="0" err="1"/>
              <a:t>ch</a:t>
            </a:r>
            <a:r>
              <a:rPr lang="en-US" dirty="0"/>
              <a:t> = = 0 ) break ; </a:t>
            </a:r>
          </a:p>
          <a:p>
            <a:r>
              <a:rPr lang="en-US" dirty="0"/>
              <a:t>Temp = ( node * ) </a:t>
            </a:r>
            <a:r>
              <a:rPr lang="en-US" dirty="0" err="1"/>
              <a:t>malloc</a:t>
            </a:r>
            <a:r>
              <a:rPr lang="en-US" dirty="0"/>
              <a:t> ( size of ( node ));</a:t>
            </a:r>
          </a:p>
          <a:p>
            <a:r>
              <a:rPr lang="en-US" dirty="0" err="1"/>
              <a:t>Cout</a:t>
            </a:r>
            <a:r>
              <a:rPr lang="en-US" dirty="0"/>
              <a:t> &lt;&lt;" \n enter data for new node : ";</a:t>
            </a:r>
          </a:p>
          <a:p>
            <a:r>
              <a:rPr lang="en-US" dirty="0" err="1"/>
              <a:t>Cin</a:t>
            </a:r>
            <a:r>
              <a:rPr lang="en-US" dirty="0"/>
              <a:t> &gt;&gt; temp  -&gt;  data;</a:t>
            </a:r>
          </a:p>
          <a:p>
            <a:r>
              <a:rPr lang="en-US" dirty="0"/>
              <a:t>Temp -&gt; next = null ;</a:t>
            </a:r>
          </a:p>
          <a:p>
            <a:r>
              <a:rPr lang="en-US" dirty="0"/>
              <a:t>If ( head = = null )</a:t>
            </a:r>
          </a:p>
          <a:p>
            <a:r>
              <a:rPr lang="en-US" dirty="0"/>
              <a:t>{ head = temp;</a:t>
            </a:r>
          </a:p>
          <a:p>
            <a:r>
              <a:rPr lang="en-US" dirty="0"/>
              <a:t>}</a:t>
            </a:r>
          </a:p>
          <a:p>
            <a:r>
              <a:rPr lang="en-US" dirty="0"/>
              <a:t>Else </a:t>
            </a:r>
          </a:p>
        </p:txBody>
      </p:sp>
    </p:spTree>
    <p:extLst>
      <p:ext uri="{BB962C8B-B14F-4D97-AF65-F5344CB8AC3E}">
        <p14:creationId xmlns:p14="http://schemas.microsoft.com/office/powerpoint/2010/main" val="3729184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90600" y="-356651"/>
            <a:ext cx="7467600" cy="7571303"/>
          </a:xfrm>
          <a:prstGeom prst="rect">
            <a:avLst/>
          </a:prstGeom>
        </p:spPr>
        <p:txBody>
          <a:bodyPr wrap="square">
            <a:spAutoFit/>
          </a:bodyPr>
          <a:lstStyle/>
          <a:p>
            <a:r>
              <a:rPr lang="en-US" dirty="0"/>
              <a:t>{ </a:t>
            </a:r>
            <a:r>
              <a:rPr lang="en-US" dirty="0" err="1"/>
              <a:t>prev</a:t>
            </a:r>
            <a:r>
              <a:rPr lang="en-US" dirty="0"/>
              <a:t> -&gt;     next = temp ;</a:t>
            </a:r>
          </a:p>
          <a:p>
            <a:r>
              <a:rPr lang="en-US" dirty="0"/>
              <a:t> </a:t>
            </a:r>
          </a:p>
          <a:p>
            <a:r>
              <a:rPr lang="en-US" dirty="0"/>
              <a:t>} </a:t>
            </a:r>
            <a:r>
              <a:rPr lang="en-US" dirty="0" err="1"/>
              <a:t>prev</a:t>
            </a:r>
            <a:r>
              <a:rPr lang="en-US" dirty="0"/>
              <a:t> = temp;</a:t>
            </a:r>
          </a:p>
          <a:p>
            <a:r>
              <a:rPr lang="en-US" dirty="0"/>
              <a:t> </a:t>
            </a:r>
          </a:p>
          <a:p>
            <a:r>
              <a:rPr lang="en-US" dirty="0"/>
              <a:t>}</a:t>
            </a:r>
          </a:p>
          <a:p>
            <a:r>
              <a:rPr lang="en-US" dirty="0"/>
              <a:t>}</a:t>
            </a:r>
          </a:p>
          <a:p>
            <a:r>
              <a:rPr lang="en-US" dirty="0"/>
              <a:t>Void display ( )</a:t>
            </a:r>
          </a:p>
          <a:p>
            <a:r>
              <a:rPr lang="en-US" dirty="0"/>
              <a:t>{ node * temp ;</a:t>
            </a:r>
          </a:p>
          <a:p>
            <a:r>
              <a:rPr lang="en-US" dirty="0"/>
              <a:t>For ( temp = head ; temp ! = null ; temp =temp-&gt;   next )</a:t>
            </a:r>
          </a:p>
          <a:p>
            <a:r>
              <a:rPr lang="en-US" dirty="0"/>
              <a:t>{ </a:t>
            </a:r>
            <a:r>
              <a:rPr lang="en-US" dirty="0" err="1"/>
              <a:t>cout</a:t>
            </a:r>
            <a:r>
              <a:rPr lang="en-US" dirty="0"/>
              <a:t> &lt;&lt;" \n data of list are at the address"</a:t>
            </a:r>
          </a:p>
          <a:p>
            <a:r>
              <a:rPr lang="en-US" dirty="0" err="1"/>
              <a:t>Cout</a:t>
            </a:r>
            <a:r>
              <a:rPr lang="en-US" dirty="0"/>
              <a:t> &lt;&lt;temp-&gt; data ;</a:t>
            </a:r>
          </a:p>
          <a:p>
            <a:r>
              <a:rPr lang="en-US" dirty="0"/>
              <a:t>} </a:t>
            </a:r>
          </a:p>
          <a:p>
            <a:r>
              <a:rPr lang="en-US" dirty="0"/>
              <a:t>Void  main ( ) </a:t>
            </a:r>
          </a:p>
          <a:p>
            <a:r>
              <a:rPr lang="en-US" dirty="0"/>
              <a:t>{ </a:t>
            </a:r>
            <a:r>
              <a:rPr lang="en-US" dirty="0" err="1"/>
              <a:t>int</a:t>
            </a:r>
            <a:r>
              <a:rPr lang="en-US" dirty="0"/>
              <a:t> </a:t>
            </a:r>
            <a:r>
              <a:rPr lang="en-US" dirty="0" err="1"/>
              <a:t>ch</a:t>
            </a:r>
            <a:r>
              <a:rPr lang="en-US" dirty="0"/>
              <a:t> ;</a:t>
            </a:r>
          </a:p>
          <a:p>
            <a:r>
              <a:rPr lang="en-US" dirty="0"/>
              <a:t> Hand :</a:t>
            </a:r>
          </a:p>
          <a:p>
            <a:r>
              <a:rPr lang="en-US" dirty="0" err="1"/>
              <a:t>Cout</a:t>
            </a:r>
            <a:r>
              <a:rPr lang="en-US" dirty="0"/>
              <a:t> &lt;&lt;" \n [ 1 ] create list ";</a:t>
            </a:r>
          </a:p>
          <a:p>
            <a:r>
              <a:rPr lang="en-US" dirty="0" err="1"/>
              <a:t>Cout</a:t>
            </a:r>
            <a:r>
              <a:rPr lang="en-US" dirty="0"/>
              <a:t> &lt;&lt;" \n [2 ]  display list ";</a:t>
            </a:r>
          </a:p>
          <a:p>
            <a:r>
              <a:rPr lang="en-US" dirty="0" err="1"/>
              <a:t>Cout</a:t>
            </a:r>
            <a:r>
              <a:rPr lang="en-US" dirty="0"/>
              <a:t> &lt;&lt;" \n [3 ] exit ";</a:t>
            </a:r>
          </a:p>
          <a:p>
            <a:r>
              <a:rPr lang="en-US" dirty="0" err="1"/>
              <a:t>Cout</a:t>
            </a:r>
            <a:r>
              <a:rPr lang="en-US" dirty="0"/>
              <a:t> &lt;&lt;" \n enter your choice ";</a:t>
            </a:r>
          </a:p>
          <a:p>
            <a:r>
              <a:rPr lang="en-US" dirty="0" err="1"/>
              <a:t>Cin</a:t>
            </a:r>
            <a:r>
              <a:rPr lang="en-US" dirty="0"/>
              <a:t> &gt;&gt; </a:t>
            </a:r>
            <a:r>
              <a:rPr lang="en-US" dirty="0" err="1"/>
              <a:t>ch</a:t>
            </a:r>
            <a:r>
              <a:rPr lang="en-US" dirty="0"/>
              <a:t> ;</a:t>
            </a:r>
          </a:p>
          <a:p>
            <a:r>
              <a:rPr lang="en-US" dirty="0"/>
              <a:t>Switch ( </a:t>
            </a:r>
            <a:r>
              <a:rPr lang="en-US" dirty="0" err="1"/>
              <a:t>ch</a:t>
            </a:r>
            <a:r>
              <a:rPr lang="en-US" dirty="0"/>
              <a:t> ) </a:t>
            </a:r>
          </a:p>
          <a:p>
            <a:r>
              <a:rPr lang="en-US" dirty="0"/>
              <a:t>{ </a:t>
            </a:r>
            <a:r>
              <a:rPr lang="en-US" dirty="0" err="1"/>
              <a:t>cas</a:t>
            </a:r>
            <a:r>
              <a:rPr lang="en-US" dirty="0"/>
              <a:t> 1 : create list ( ) ; </a:t>
            </a:r>
            <a:r>
              <a:rPr lang="en-US" dirty="0" err="1"/>
              <a:t>goto</a:t>
            </a:r>
            <a:r>
              <a:rPr lang="en-US" dirty="0"/>
              <a:t> hand ;</a:t>
            </a:r>
          </a:p>
          <a:p>
            <a:r>
              <a:rPr lang="en-US" dirty="0"/>
              <a:t>Cas2: display ( ) ; </a:t>
            </a:r>
            <a:r>
              <a:rPr lang="en-US" dirty="0" err="1"/>
              <a:t>goto</a:t>
            </a:r>
            <a:r>
              <a:rPr lang="en-US" dirty="0"/>
              <a:t> hand ;</a:t>
            </a:r>
          </a:p>
          <a:p>
            <a:r>
              <a:rPr lang="en-US" dirty="0"/>
              <a:t>Cas3 : break;</a:t>
            </a:r>
          </a:p>
          <a:p>
            <a:r>
              <a:rPr lang="en-US" dirty="0"/>
              <a:t>}</a:t>
            </a:r>
          </a:p>
          <a:p>
            <a:r>
              <a:rPr lang="en-US" dirty="0"/>
              <a:t>}</a:t>
            </a:r>
          </a:p>
        </p:txBody>
      </p:sp>
    </p:spTree>
    <p:extLst>
      <p:ext uri="{BB962C8B-B14F-4D97-AF65-F5344CB8AC3E}">
        <p14:creationId xmlns:p14="http://schemas.microsoft.com/office/powerpoint/2010/main" val="10359303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22</TotalTime>
  <Words>581</Words>
  <Application>Microsoft Office PowerPoint</Application>
  <PresentationFormat>عرض على الشاشة (3:4)‏</PresentationFormat>
  <Paragraphs>94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NewsPrint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sadiq</dc:creator>
  <cp:lastModifiedBy>sadiq</cp:lastModifiedBy>
  <cp:revision>7</cp:revision>
  <dcterms:created xsi:type="dcterms:W3CDTF">2018-12-18T15:37:49Z</dcterms:created>
  <dcterms:modified xsi:type="dcterms:W3CDTF">2018-12-18T17:41:44Z</dcterms:modified>
</cp:coreProperties>
</file>