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47800" y="1305342"/>
            <a:ext cx="7391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IQ" b="1" u="sng" dirty="0"/>
              <a:t>المكدس</a:t>
            </a:r>
            <a:endParaRPr lang="en-US" dirty="0"/>
          </a:p>
          <a:p>
            <a:pPr algn="ctr" rtl="1"/>
            <a:r>
              <a:rPr lang="en-US" b="1" u="sng" dirty="0"/>
              <a:t>Stack</a:t>
            </a:r>
            <a:endParaRPr lang="en-US" dirty="0"/>
          </a:p>
          <a:p>
            <a:pPr algn="r" rtl="1"/>
            <a:r>
              <a:rPr lang="en-US" dirty="0"/>
              <a:t> </a:t>
            </a:r>
          </a:p>
          <a:p>
            <a:pPr algn="r" rtl="1"/>
            <a:r>
              <a:rPr lang="ar-IQ" dirty="0"/>
              <a:t>هو هيكل بياني من نوع هياكل البيانات الخطية </a:t>
            </a:r>
            <a:r>
              <a:rPr lang="en-US" dirty="0"/>
              <a:t>Linear structures </a:t>
            </a:r>
            <a:r>
              <a:rPr lang="ar-IQ" dirty="0"/>
              <a:t> يحتوي نهاية واحدة يتم من خلالها اجراء عمليات الاضافة و الحذف وتسمى عملية اضافة عنصر الى المكدس </a:t>
            </a:r>
            <a:r>
              <a:rPr lang="en-US" dirty="0"/>
              <a:t>stack</a:t>
            </a:r>
            <a:r>
              <a:rPr lang="ar-IQ" dirty="0"/>
              <a:t> بـ </a:t>
            </a:r>
            <a:r>
              <a:rPr lang="en-US" dirty="0"/>
              <a:t>(push)</a:t>
            </a:r>
            <a:r>
              <a:rPr lang="ar-IQ" dirty="0"/>
              <a:t> وتسمى عملية حذف عنصر من المكدس بـ </a:t>
            </a:r>
            <a:r>
              <a:rPr lang="en-US" dirty="0"/>
              <a:t>(pop)</a:t>
            </a:r>
            <a:r>
              <a:rPr lang="ar-IQ" dirty="0"/>
              <a:t> ، و للمكدس مؤشر يسمى </a:t>
            </a:r>
            <a:r>
              <a:rPr lang="en-US" dirty="0"/>
              <a:t>(top)</a:t>
            </a:r>
            <a:r>
              <a:rPr lang="ar-IQ" dirty="0"/>
              <a:t> حيث ان هذا المؤشر يشير الى اخر عنصر دخل الـ </a:t>
            </a:r>
            <a:r>
              <a:rPr lang="en-US" dirty="0"/>
              <a:t>stack</a:t>
            </a:r>
            <a:r>
              <a:rPr lang="ar-IQ" dirty="0"/>
              <a:t> او يشير الى اول عنصر سوف يخرج او يحذف من الـ </a:t>
            </a:r>
            <a:r>
              <a:rPr lang="en-US" dirty="0"/>
              <a:t>stack</a:t>
            </a:r>
            <a:r>
              <a:rPr lang="ar-IQ" dirty="0"/>
              <a:t> ،وعندما يكون الـ </a:t>
            </a:r>
            <a:r>
              <a:rPr lang="en-US" dirty="0"/>
              <a:t>stack</a:t>
            </a:r>
            <a:r>
              <a:rPr lang="ar-IQ" dirty="0"/>
              <a:t> فارغ فان قيمة المؤشر تساوي الى الصفر ، ويتمتع الـ</a:t>
            </a:r>
            <a:r>
              <a:rPr lang="en-US" dirty="0"/>
              <a:t>  stack</a:t>
            </a:r>
            <a:r>
              <a:rPr lang="ar-IQ" dirty="0"/>
              <a:t> بخاصية او مبدأ </a:t>
            </a:r>
            <a:r>
              <a:rPr lang="en-US" dirty="0"/>
              <a:t>(Last in first  out)  </a:t>
            </a:r>
            <a:r>
              <a:rPr lang="ar-IQ" dirty="0"/>
              <a:t>( اخر من يدخل اول من يخرج) </a:t>
            </a:r>
            <a:r>
              <a:rPr lang="en-US" dirty="0"/>
              <a:t>(LIFO) </a:t>
            </a:r>
            <a:r>
              <a:rPr lang="ar-IQ" dirty="0"/>
              <a:t>ويمكن تمثيل الـ </a:t>
            </a:r>
            <a:r>
              <a:rPr lang="en-US" dirty="0"/>
              <a:t>Stack </a:t>
            </a:r>
            <a:r>
              <a:rPr lang="ar-IQ" dirty="0"/>
              <a:t> في مصفوفة احادية.                                          </a:t>
            </a:r>
            <a:endParaRPr lang="en-US" dirty="0"/>
          </a:p>
          <a:p>
            <a:pPr algn="r" rtl="1"/>
            <a:r>
              <a:rPr lang="ar-IQ" dirty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8009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4"/>
          <p:cNvSpPr>
            <a:spLocks noChangeShapeType="1"/>
          </p:cNvSpPr>
          <p:nvPr/>
        </p:nvSpPr>
        <p:spPr bwMode="auto">
          <a:xfrm flipH="1" flipV="1">
            <a:off x="419100" y="14478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H="1" flipV="1">
            <a:off x="942975" y="70485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H="1" flipV="1">
            <a:off x="1104900" y="1905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1"/>
          <p:cNvSpPr>
            <a:spLocks noChangeShapeType="1"/>
          </p:cNvSpPr>
          <p:nvPr/>
        </p:nvSpPr>
        <p:spPr bwMode="auto">
          <a:xfrm flipH="1" flipV="1">
            <a:off x="714375" y="55626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14325" y="3565520"/>
            <a:ext cx="7915275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zh-CN" sz="1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خوارزميات عملية الاضافة والحذف في الـ </a:t>
            </a:r>
            <a:r>
              <a:rPr kumimoji="0" lang="en-US" altLang="zh-CN" sz="1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stack</a:t>
            </a:r>
            <a:r>
              <a:rPr kumimoji="0" lang="ar-IQ" altLang="zh-CN" sz="1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: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Push Algorithm: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Let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s[N] is array represent a stack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1- [is stack over flow?]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if Top = N   then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&lt;&lt;" stack  is fall "  and exit.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2-[ increment  top  pointer ]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1299" y="5424458"/>
            <a:ext cx="806132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Top            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Top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+ 1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3-[ push  new  element  and exit ]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2088192"/>
            <a:ext cx="76962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" algn="l"/>
              </a:tabLst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S [Top]            x         and   exit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" algn="l"/>
              </a:tabLst>
            </a:pPr>
            <a:r>
              <a:rPr kumimoji="0" lang="en-US" altLang="zh-CN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Pop   algorithm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875" algn="l"/>
              </a:tabLst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[is stack  under flow?]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" algn="l"/>
              </a:tabLst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if Top = 0 then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cout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&lt;&lt;" stack is Empty" and exit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" algn="l"/>
              </a:tabLst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2-[ pop the Top element ]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" algn="l"/>
              </a:tabLst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219200"/>
            <a:ext cx="769620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x             s[  Top ]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3- [Decrement top pointer]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4325" y="5432251"/>
            <a:ext cx="822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Top            Top -1</a:t>
            </a: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39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81000" y="685800"/>
            <a:ext cx="8153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Program of stack</a:t>
            </a:r>
            <a:endParaRPr lang="en-US" dirty="0"/>
          </a:p>
          <a:p>
            <a:r>
              <a:rPr lang="en-US" dirty="0"/>
              <a:t># include &lt;</a:t>
            </a:r>
            <a:r>
              <a:rPr lang="en-US" dirty="0" err="1"/>
              <a:t>iostream</a:t>
            </a:r>
            <a:r>
              <a:rPr lang="en-US" dirty="0"/>
              <a:t> .h&gt;</a:t>
            </a:r>
          </a:p>
          <a:p>
            <a:r>
              <a:rPr lang="en-US" dirty="0"/>
              <a:t># defined   max 3</a:t>
            </a:r>
          </a:p>
          <a:p>
            <a:r>
              <a:rPr lang="en-US" dirty="0" err="1"/>
              <a:t>int</a:t>
            </a:r>
            <a:r>
              <a:rPr lang="en-US" dirty="0"/>
              <a:t> stack [ max];</a:t>
            </a:r>
          </a:p>
          <a:p>
            <a:r>
              <a:rPr lang="en-US" dirty="0" err="1"/>
              <a:t>int</a:t>
            </a:r>
            <a:r>
              <a:rPr lang="en-US" dirty="0"/>
              <a:t> top = 0 ;</a:t>
            </a:r>
          </a:p>
          <a:p>
            <a:r>
              <a:rPr lang="en-US" b="1" dirty="0"/>
              <a:t>Void push (</a:t>
            </a:r>
            <a:r>
              <a:rPr lang="en-US" b="1" dirty="0" err="1"/>
              <a:t>int</a:t>
            </a:r>
            <a:r>
              <a:rPr lang="en-US" b="1" dirty="0"/>
              <a:t> a)</a:t>
            </a:r>
            <a:endParaRPr lang="en-US" dirty="0"/>
          </a:p>
          <a:p>
            <a:r>
              <a:rPr lang="en-US" dirty="0"/>
              <a:t>{if ( top == 3) </a:t>
            </a:r>
          </a:p>
          <a:p>
            <a:r>
              <a:rPr lang="en-US" dirty="0" err="1"/>
              <a:t>Cout</a:t>
            </a:r>
            <a:r>
              <a:rPr lang="en-US" dirty="0"/>
              <a:t> &lt;&lt;" stack is full";</a:t>
            </a:r>
          </a:p>
          <a:p>
            <a:r>
              <a:rPr lang="en-US" dirty="0"/>
              <a:t>else </a:t>
            </a:r>
          </a:p>
          <a:p>
            <a:r>
              <a:rPr lang="en-US" dirty="0"/>
              <a:t>{top ++ ;</a:t>
            </a:r>
          </a:p>
          <a:p>
            <a:r>
              <a:rPr lang="en-US" dirty="0"/>
              <a:t>Stack [top] =a;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r>
              <a:rPr lang="en-US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09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474345"/>
            <a:ext cx="5943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Void pop (  )</a:t>
            </a:r>
            <a:endParaRPr lang="en-US" dirty="0" smtClean="0"/>
          </a:p>
          <a:p>
            <a:r>
              <a:rPr lang="en-US" dirty="0" smtClean="0"/>
              <a:t>{</a:t>
            </a:r>
            <a:r>
              <a:rPr lang="en-US" dirty="0" err="1" smtClean="0"/>
              <a:t>int</a:t>
            </a:r>
            <a:r>
              <a:rPr lang="en-US" dirty="0" smtClean="0"/>
              <a:t> x ; </a:t>
            </a:r>
          </a:p>
          <a:p>
            <a:r>
              <a:rPr lang="en-US" dirty="0" smtClean="0"/>
              <a:t>if (top == 0) </a:t>
            </a:r>
            <a:r>
              <a:rPr lang="en-US" dirty="0" err="1" smtClean="0"/>
              <a:t>cout</a:t>
            </a:r>
            <a:r>
              <a:rPr lang="en-US" dirty="0" smtClean="0"/>
              <a:t> &lt;&lt;" stack is empty";</a:t>
            </a:r>
          </a:p>
          <a:p>
            <a:r>
              <a:rPr lang="en-US" dirty="0" smtClean="0"/>
              <a:t>else</a:t>
            </a:r>
          </a:p>
          <a:p>
            <a:r>
              <a:rPr lang="en-US" dirty="0" smtClean="0"/>
              <a:t>{x = stack [top];</a:t>
            </a:r>
          </a:p>
          <a:p>
            <a:r>
              <a:rPr lang="en-US" dirty="0" smtClean="0"/>
              <a:t>top -- ;</a:t>
            </a:r>
          </a:p>
          <a:p>
            <a:r>
              <a:rPr lang="en-US" dirty="0" smtClean="0"/>
              <a:t> 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&lt;&lt;" deleted" &lt;&lt; x;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Main (  )</a:t>
            </a:r>
          </a:p>
          <a:p>
            <a:r>
              <a:rPr lang="en-US" dirty="0" smtClean="0"/>
              <a:t>Push (1);       </a:t>
            </a:r>
          </a:p>
          <a:p>
            <a:r>
              <a:rPr lang="en-US" dirty="0" smtClean="0"/>
              <a:t>Push (2);      </a:t>
            </a:r>
          </a:p>
          <a:p>
            <a:r>
              <a:rPr lang="en-US" dirty="0" smtClean="0"/>
              <a:t>Push (3);     </a:t>
            </a:r>
          </a:p>
          <a:p>
            <a:r>
              <a:rPr lang="en-US" dirty="0" smtClean="0"/>
              <a:t>Push (4);      </a:t>
            </a:r>
          </a:p>
          <a:p>
            <a:r>
              <a:rPr lang="en-US" dirty="0" smtClean="0"/>
              <a:t>Pop () ;</a:t>
            </a:r>
          </a:p>
          <a:p>
            <a:r>
              <a:rPr lang="en-US" dirty="0" smtClean="0"/>
              <a:t>Pop () ;</a:t>
            </a:r>
          </a:p>
          <a:p>
            <a:r>
              <a:rPr lang="en-US" dirty="0" smtClean="0"/>
              <a:t>Pop () ;</a:t>
            </a:r>
          </a:p>
          <a:p>
            <a:r>
              <a:rPr lang="en-US" dirty="0" smtClean="0"/>
              <a:t>Pop () ;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66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371600" y="1582341"/>
            <a:ext cx="7010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IQ" b="1" u="sng" dirty="0"/>
              <a:t>اهم تطبيقات الـ </a:t>
            </a:r>
            <a:r>
              <a:rPr lang="en-US" b="1" u="sng" dirty="0"/>
              <a:t>stack</a:t>
            </a:r>
            <a:r>
              <a:rPr lang="en-US" u="sng" dirty="0"/>
              <a:t>  </a:t>
            </a:r>
            <a:r>
              <a:rPr lang="ar-IQ" u="sng" dirty="0"/>
              <a:t>:</a:t>
            </a:r>
            <a:endParaRPr lang="en-US" dirty="0"/>
          </a:p>
          <a:p>
            <a:pPr rtl="1"/>
            <a:r>
              <a:rPr lang="ar-IQ" dirty="0"/>
              <a:t> </a:t>
            </a:r>
            <a:endParaRPr lang="en-US" dirty="0"/>
          </a:p>
          <a:p>
            <a:pPr rtl="1"/>
            <a:r>
              <a:rPr lang="ar-IQ" dirty="0"/>
              <a:t>1-معالجة البرامج التي تحتوي على برامج فرعية </a:t>
            </a:r>
            <a:r>
              <a:rPr lang="en-US" dirty="0"/>
              <a:t>( functions)</a:t>
            </a:r>
            <a:r>
              <a:rPr lang="ar-IQ" dirty="0"/>
              <a:t> يستخدم الـ </a:t>
            </a:r>
            <a:r>
              <a:rPr lang="en-US" dirty="0"/>
              <a:t>stack</a:t>
            </a:r>
            <a:r>
              <a:rPr lang="ar-IQ" dirty="0"/>
              <a:t> من قبل المترجمات </a:t>
            </a:r>
            <a:r>
              <a:rPr lang="en-US" dirty="0"/>
              <a:t>( compilers)</a:t>
            </a:r>
            <a:r>
              <a:rPr lang="ar-IQ" dirty="0"/>
              <a:t> في معالجة البرامج التي تحتوي على برامج فرعية </a:t>
            </a:r>
            <a:r>
              <a:rPr lang="en-US" dirty="0"/>
              <a:t>( functions)</a:t>
            </a:r>
            <a:r>
              <a:rPr lang="ar-IQ" dirty="0"/>
              <a:t> ، فعند استدعاء برنامج فرعي داخل البرنامج الرئيسي ، فان ذلك يتطلب خزن عنوان الايعاز التالي بعد ايعاز الاستدعاء لكي يستطيع البرنامج الرئيسي تنفيذ البرنامج الفرعي والعودة بشكل صحيح الى موقع الايعاز التالي .</a:t>
            </a:r>
            <a:endParaRPr lang="en-US" dirty="0"/>
          </a:p>
          <a:p>
            <a:pPr rtl="1"/>
            <a:r>
              <a:rPr lang="ar-IQ" dirty="0"/>
              <a:t>2- يستخدم الـ </a:t>
            </a:r>
            <a:r>
              <a:rPr lang="en-US" dirty="0"/>
              <a:t>stack</a:t>
            </a:r>
            <a:r>
              <a:rPr lang="ar-IQ" dirty="0"/>
              <a:t> كهيكل لخزن البيانات التي تحتاج استرجاعها بصورة معكوسة ( بترتيب معكوس ).</a:t>
            </a:r>
            <a:endParaRPr lang="en-US" dirty="0"/>
          </a:p>
          <a:p>
            <a:pPr rtl="1"/>
            <a:r>
              <a:rPr lang="ar-IQ" dirty="0"/>
              <a:t>3- استخدام الـ </a:t>
            </a:r>
            <a:r>
              <a:rPr lang="en-US" dirty="0"/>
              <a:t>stack </a:t>
            </a:r>
            <a:r>
              <a:rPr lang="ar-IQ" dirty="0"/>
              <a:t> في معالجة التعابير الحسابية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187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</TotalTime>
  <Words>208</Words>
  <Application>Microsoft Office PowerPoint</Application>
  <PresentationFormat>عرض على الشاشة (3:4)‏</PresentationFormat>
  <Paragraphs>61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NewsPrint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sadiq</dc:creator>
  <cp:lastModifiedBy>sadiq</cp:lastModifiedBy>
  <cp:revision>2</cp:revision>
  <dcterms:created xsi:type="dcterms:W3CDTF">2018-12-18T15:37:49Z</dcterms:created>
  <dcterms:modified xsi:type="dcterms:W3CDTF">2018-12-18T17:39:29Z</dcterms:modified>
</cp:coreProperties>
</file>