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8838" y="675723"/>
            <a:ext cx="1472962" cy="518532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83014" y="675723"/>
            <a:ext cx="5467557" cy="518532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9652" y="446087"/>
            <a:ext cx="2660650" cy="1185861"/>
          </a:xfrm>
        </p:spPr>
        <p:txBody>
          <a:bodyPr anchor="b"/>
          <a:lstStyle>
            <a:lvl1pPr algn="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6965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0" y="1387058"/>
            <a:ext cx="3297953" cy="1113254"/>
          </a:xfrm>
        </p:spPr>
        <p:txBody>
          <a:bodyPr anchor="b">
            <a:normAutofit/>
          </a:bodyPr>
          <a:lstStyle>
            <a:lvl1pPr algn="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2040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 flipH="1">
            <a:off x="2771800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1052285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04537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57271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44894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691096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99748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9966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22699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99748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99747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57270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02307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2487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10727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52297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45949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02307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59822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168473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1260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11888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23595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39015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39015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39015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283744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51926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370801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370802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03947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34530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20536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44347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798754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14221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48944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881643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99748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99748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44894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11564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690459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288437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573388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04215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8901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28472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59803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19839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52296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37685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769322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590" y="59137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4D630-F004-4828-A4EB-49A0186D6129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17954" y="5913771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80801" y="5913771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1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499A9-0800-490C-9B28-5FDF7BE3CDCF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16184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44903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498058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50458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60889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28516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44903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43440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57377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457200" rtl="1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19200" y="457200"/>
            <a:ext cx="69342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IQ" b="1" u="sng" dirty="0"/>
              <a:t>هياكل بيانات</a:t>
            </a:r>
            <a:endParaRPr lang="en-US" dirty="0"/>
          </a:p>
          <a:p>
            <a:pPr rtl="1"/>
            <a:r>
              <a:rPr lang="en-US" b="1" u="sng" dirty="0"/>
              <a:t>Data Structures</a:t>
            </a:r>
            <a:endParaRPr lang="en-US" dirty="0"/>
          </a:p>
          <a:p>
            <a:pPr rtl="1"/>
            <a:r>
              <a:rPr lang="en-US" dirty="0"/>
              <a:t> </a:t>
            </a:r>
          </a:p>
          <a:p>
            <a:pPr rtl="1"/>
            <a:r>
              <a:rPr lang="ar-IQ" dirty="0"/>
              <a:t>يمكن تعريف هياكل البيانات بانها : دراسة طرق تمثيل المبرمجين للبيانات وعلاقة البيانات وعلاقة البيانات </a:t>
            </a:r>
            <a:r>
              <a:rPr lang="ar-IQ" dirty="0" err="1"/>
              <a:t>بالاجهزة</a:t>
            </a:r>
            <a:r>
              <a:rPr lang="ar-IQ" dirty="0"/>
              <a:t> (وخصوصا ذاكرة الحاسوب التي تخزن فيها البيانات) فيها كل البيانات تشمل طرق تنظيم المعلومات , والخوارزميات الكفؤة في الوصول لها وطرق التعامل معها او تداولها ( </a:t>
            </a:r>
            <a:r>
              <a:rPr lang="ar-IQ" dirty="0" err="1"/>
              <a:t>كالاضافة</a:t>
            </a:r>
            <a:r>
              <a:rPr lang="ar-IQ" dirty="0"/>
              <a:t> والحذف والتحد </a:t>
            </a:r>
            <a:r>
              <a:rPr lang="ar-IQ" dirty="0" err="1"/>
              <a:t>يث</a:t>
            </a:r>
            <a:r>
              <a:rPr lang="ar-IQ" dirty="0"/>
              <a:t> والترتيب والبحث ....والخ)</a:t>
            </a:r>
            <a:endParaRPr lang="en-US" dirty="0"/>
          </a:p>
          <a:p>
            <a:pPr rtl="1"/>
            <a:r>
              <a:rPr lang="ar-IQ" dirty="0"/>
              <a:t>لذا فان الاهتمام </a:t>
            </a:r>
            <a:r>
              <a:rPr lang="ar-IQ" dirty="0" err="1"/>
              <a:t>لاينحصر</a:t>
            </a:r>
            <a:r>
              <a:rPr lang="ar-IQ" dirty="0"/>
              <a:t> فقط </a:t>
            </a:r>
            <a:r>
              <a:rPr lang="ar-IQ" dirty="0" err="1"/>
              <a:t>باساليب</a:t>
            </a:r>
            <a:r>
              <a:rPr lang="ar-IQ" dirty="0"/>
              <a:t> الخزن وخوارزمية  وانما قياس كلفة كل اسلوب من تلك الاساليب ومدى ملائمة استخدامها في الحالات المختلفة .</a:t>
            </a:r>
            <a:endParaRPr lang="en-US" dirty="0"/>
          </a:p>
          <a:p>
            <a:pPr rtl="1"/>
            <a:r>
              <a:rPr lang="ar-IQ" b="1" u="sng" dirty="0"/>
              <a:t>انواع هياكل البيانات</a:t>
            </a:r>
            <a:r>
              <a:rPr lang="ar-IQ" b="1" dirty="0"/>
              <a:t>:</a:t>
            </a:r>
            <a:endParaRPr lang="en-US" dirty="0"/>
          </a:p>
          <a:p>
            <a:pPr rtl="1"/>
            <a:r>
              <a:rPr lang="ar-IQ" dirty="0"/>
              <a:t>توفر لغات البرمجة الصيغ المناسبة لتعريف واستخدام العناصر البيانية ذات القيمة الواحدة (المنفردة ) فمثلا في لغة </a:t>
            </a:r>
            <a:r>
              <a:rPr lang="en-US" dirty="0"/>
              <a:t>C++</a:t>
            </a:r>
            <a:r>
              <a:rPr lang="ar-IQ" dirty="0"/>
              <a:t> تستخدم التعريفات.</a:t>
            </a:r>
            <a:endParaRPr lang="en-US" dirty="0"/>
          </a:p>
          <a:p>
            <a:pPr rtl="1"/>
            <a:r>
              <a:rPr lang="en-US" dirty="0" err="1"/>
              <a:t>Int</a:t>
            </a:r>
            <a:r>
              <a:rPr lang="en-US" dirty="0"/>
              <a:t>       x   ;</a:t>
            </a:r>
          </a:p>
          <a:p>
            <a:pPr rtl="1"/>
            <a:r>
              <a:rPr lang="en-US" dirty="0"/>
              <a:t>Float   y   ;</a:t>
            </a:r>
          </a:p>
          <a:p>
            <a:pPr rtl="1"/>
            <a:r>
              <a:rPr lang="en-US" dirty="0"/>
              <a:t>Char   A  ;</a:t>
            </a:r>
          </a:p>
          <a:p>
            <a:pPr rtl="1"/>
            <a:r>
              <a:rPr lang="en-US" dirty="0"/>
              <a:t>.           . </a:t>
            </a:r>
          </a:p>
          <a:p>
            <a:pPr rtl="1"/>
            <a:r>
              <a:rPr lang="ar-IQ" dirty="0"/>
              <a:t>لتمثل في ذاكرة الحاسوب ويتم التعامل معها بصيغ برمجية بسيطة مثلا :</a:t>
            </a:r>
            <a:endParaRPr lang="en-US" dirty="0"/>
          </a:p>
          <a:p>
            <a:pPr rtl="1"/>
            <a:r>
              <a:rPr lang="en-US" dirty="0"/>
              <a:t>X = 100;</a:t>
            </a:r>
          </a:p>
          <a:p>
            <a:pPr rtl="1"/>
            <a:r>
              <a:rPr lang="en-US" dirty="0"/>
              <a:t>Y =2.3;</a:t>
            </a:r>
          </a:p>
          <a:p>
            <a:pPr rtl="1"/>
            <a:r>
              <a:rPr lang="en-US" dirty="0"/>
              <a:t>A = 'B';</a:t>
            </a:r>
          </a:p>
          <a:p>
            <a:pPr rtl="1"/>
            <a:r>
              <a:rPr lang="en-US" dirty="0"/>
              <a:t> </a:t>
            </a:r>
          </a:p>
          <a:p>
            <a:pPr rtl="1"/>
            <a:r>
              <a:rPr lang="ar-SY" b="1" dirty="0"/>
              <a:t> </a:t>
            </a:r>
            <a:endParaRPr lang="en-US" dirty="0"/>
          </a:p>
          <a:p>
            <a:pPr rtl="1"/>
            <a:r>
              <a:rPr lang="ar-SY" b="1" dirty="0"/>
              <a:t> </a:t>
            </a:r>
            <a:endParaRPr lang="en-US" dirty="0"/>
          </a:p>
          <a:p>
            <a:pPr rtl="1"/>
            <a:r>
              <a:rPr lang="ar-SY" b="1" dirty="0"/>
              <a:t> </a:t>
            </a:r>
            <a:endParaRPr lang="en-US" dirty="0"/>
          </a:p>
          <a:p>
            <a:pPr rtl="1"/>
            <a:r>
              <a:rPr lang="ar-SY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4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" y="-772150"/>
            <a:ext cx="8610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IQ" dirty="0" smtClean="0"/>
              <a:t>اما بالنسبة للعناصر البيانية التي تتكون من عدة قيم بيانية </a:t>
            </a:r>
            <a:r>
              <a:rPr lang="ar-IQ" dirty="0" err="1" smtClean="0"/>
              <a:t>فانها</a:t>
            </a:r>
            <a:r>
              <a:rPr lang="ar-IQ" dirty="0" smtClean="0"/>
              <a:t> تحتاج لاستخدام هياكل بياني مختلف وفيما يلي ذكر لاهم تللك الهياكل البيانية :</a:t>
            </a:r>
            <a:endParaRPr lang="en-US" dirty="0" smtClean="0"/>
          </a:p>
          <a:p>
            <a:pPr algn="r" rtl="1"/>
            <a:r>
              <a:rPr lang="ar-IQ" dirty="0" smtClean="0"/>
              <a:t>1- المصفوفة       </a:t>
            </a:r>
            <a:r>
              <a:rPr lang="en-US" dirty="0" smtClean="0"/>
              <a:t>Array</a:t>
            </a:r>
          </a:p>
          <a:p>
            <a:pPr algn="r" rtl="1"/>
            <a:r>
              <a:rPr lang="ar-IQ" dirty="0" smtClean="0"/>
              <a:t>2- القيد والسجل   </a:t>
            </a:r>
            <a:r>
              <a:rPr lang="en-US" dirty="0" smtClean="0"/>
              <a:t>Struck</a:t>
            </a:r>
          </a:p>
          <a:p>
            <a:pPr algn="r" rtl="1"/>
            <a:r>
              <a:rPr lang="ar-IQ" dirty="0" smtClean="0"/>
              <a:t>3- الملف  </a:t>
            </a:r>
            <a:r>
              <a:rPr lang="en-US" dirty="0" smtClean="0"/>
              <a:t>file           </a:t>
            </a:r>
          </a:p>
          <a:p>
            <a:pPr algn="r" rtl="1"/>
            <a:r>
              <a:rPr lang="ar-IQ" dirty="0" smtClean="0"/>
              <a:t>4- الهياكل الخطية  </a:t>
            </a:r>
            <a:r>
              <a:rPr lang="en-US" dirty="0" smtClean="0"/>
              <a:t>Linear  structures</a:t>
            </a:r>
          </a:p>
          <a:p>
            <a:pPr algn="r" rtl="1"/>
            <a:r>
              <a:rPr lang="ar-IQ" b="1" dirty="0" smtClean="0"/>
              <a:t>- الهياكل غير الموصولة </a:t>
            </a:r>
            <a:r>
              <a:rPr lang="en-US" b="1" dirty="0" smtClean="0"/>
              <a:t>non-Linked structures</a:t>
            </a:r>
            <a:endParaRPr lang="en-US" dirty="0" smtClean="0"/>
          </a:p>
          <a:p>
            <a:pPr algn="r" rtl="1"/>
            <a:r>
              <a:rPr lang="ar-IQ" dirty="0" smtClean="0"/>
              <a:t>* المكدس   </a:t>
            </a:r>
            <a:r>
              <a:rPr lang="en-US" dirty="0" smtClean="0"/>
              <a:t>steak</a:t>
            </a:r>
          </a:p>
          <a:p>
            <a:pPr algn="r" rtl="1"/>
            <a:r>
              <a:rPr lang="ar-IQ" dirty="0" smtClean="0"/>
              <a:t>* الطابور   </a:t>
            </a:r>
            <a:r>
              <a:rPr lang="en-US" dirty="0" smtClean="0"/>
              <a:t>Queue</a:t>
            </a:r>
          </a:p>
          <a:p>
            <a:pPr algn="r" rtl="1"/>
            <a:r>
              <a:rPr lang="ar-IQ" dirty="0" smtClean="0"/>
              <a:t>* الطابور الدائري   </a:t>
            </a:r>
            <a:r>
              <a:rPr lang="en-US" dirty="0" smtClean="0"/>
              <a:t>circular queue</a:t>
            </a:r>
          </a:p>
          <a:p>
            <a:pPr algn="r" rtl="1"/>
            <a:r>
              <a:rPr lang="ar-IQ" b="1" dirty="0" smtClean="0"/>
              <a:t>- الهياكل الموصولة </a:t>
            </a:r>
            <a:r>
              <a:rPr lang="en-US" b="1" dirty="0" smtClean="0"/>
              <a:t>Linked  structures</a:t>
            </a:r>
            <a:endParaRPr lang="en-US" dirty="0" smtClean="0"/>
          </a:p>
          <a:p>
            <a:pPr algn="r" rtl="1"/>
            <a:r>
              <a:rPr lang="ar-IQ" dirty="0" smtClean="0"/>
              <a:t>* المكدس الموصول  </a:t>
            </a:r>
            <a:r>
              <a:rPr lang="en-US" dirty="0" smtClean="0"/>
              <a:t>Linked  stack</a:t>
            </a:r>
          </a:p>
          <a:p>
            <a:pPr algn="r" rtl="1"/>
            <a:r>
              <a:rPr lang="ar-IQ" dirty="0" smtClean="0"/>
              <a:t>* الطابور الموصول  </a:t>
            </a:r>
            <a:r>
              <a:rPr lang="en-US" dirty="0" smtClean="0"/>
              <a:t>Linked  queue</a:t>
            </a:r>
          </a:p>
          <a:p>
            <a:pPr algn="r" rtl="1"/>
            <a:r>
              <a:rPr lang="ar-IQ" dirty="0" smtClean="0"/>
              <a:t>5- الهياكل غير الخطية   </a:t>
            </a:r>
            <a:r>
              <a:rPr lang="en-US" dirty="0" smtClean="0"/>
              <a:t>non – Linear structures</a:t>
            </a:r>
          </a:p>
          <a:p>
            <a:pPr algn="r" rtl="1"/>
            <a:r>
              <a:rPr lang="ar-IQ" dirty="0" smtClean="0"/>
              <a:t>* المخططات   </a:t>
            </a:r>
            <a:r>
              <a:rPr lang="en-US" dirty="0" smtClean="0"/>
              <a:t>Graphs</a:t>
            </a:r>
          </a:p>
          <a:p>
            <a:pPr algn="r" rtl="1"/>
            <a:r>
              <a:rPr lang="ar-IQ" dirty="0" smtClean="0"/>
              <a:t>* المخطط المتجه </a:t>
            </a:r>
            <a:r>
              <a:rPr lang="en-US" dirty="0" smtClean="0"/>
              <a:t>Directed graph</a:t>
            </a:r>
          </a:p>
          <a:p>
            <a:pPr algn="r" rtl="1"/>
            <a:r>
              <a:rPr lang="ar-IQ" dirty="0" smtClean="0"/>
              <a:t>* هيكل الشجرة   </a:t>
            </a:r>
            <a:r>
              <a:rPr lang="en-US" dirty="0" smtClean="0"/>
              <a:t>Tree structure</a:t>
            </a:r>
          </a:p>
          <a:p>
            <a:pPr algn="r" rtl="1"/>
            <a:r>
              <a:rPr lang="ar-IQ" dirty="0" smtClean="0"/>
              <a:t>* المخطط غير المتجه </a:t>
            </a:r>
            <a:r>
              <a:rPr lang="en-US" dirty="0" smtClean="0"/>
              <a:t>un direct graph</a:t>
            </a:r>
          </a:p>
        </p:txBody>
      </p:sp>
    </p:spTree>
    <p:extLst>
      <p:ext uri="{BB962C8B-B14F-4D97-AF65-F5344CB8AC3E}">
        <p14:creationId xmlns:p14="http://schemas.microsoft.com/office/powerpoint/2010/main" val="4182862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52600" y="843677"/>
            <a:ext cx="6629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IQ" b="1" u="sng" dirty="0" smtClean="0"/>
              <a:t>كيفية </a:t>
            </a:r>
            <a:r>
              <a:rPr lang="ar-IQ" b="1" u="sng" dirty="0" err="1" smtClean="0"/>
              <a:t>أختيار</a:t>
            </a:r>
            <a:r>
              <a:rPr lang="ar-IQ" b="1" u="sng" dirty="0" smtClean="0"/>
              <a:t> الهيكل البياني المناسب :</a:t>
            </a:r>
            <a:endParaRPr lang="en-US" dirty="0" smtClean="0"/>
          </a:p>
          <a:p>
            <a:pPr algn="r" rtl="1"/>
            <a:r>
              <a:rPr lang="ar-IQ" dirty="0" smtClean="0"/>
              <a:t>لكل مجموعة من البيانات هنالك اكثر من طريقة لتنظيمها ووضعها في هيكل بياني معين ويتحدد ذلك وفق عدد من العوامل والاعتبارات لاختيار الهيكل البياني المناسب وهي :</a:t>
            </a:r>
            <a:endParaRPr lang="en-US" dirty="0" smtClean="0"/>
          </a:p>
          <a:p>
            <a:pPr lvl="0" algn="r" rtl="1"/>
            <a:r>
              <a:rPr lang="ar-IQ" dirty="0" smtClean="0"/>
              <a:t>حجم البيانات </a:t>
            </a:r>
            <a:endParaRPr lang="en-US" dirty="0" smtClean="0"/>
          </a:p>
          <a:p>
            <a:pPr lvl="0" algn="r" rtl="1"/>
            <a:r>
              <a:rPr lang="ar-IQ" dirty="0" smtClean="0"/>
              <a:t>سرعة وطريقة استخدام البيانات </a:t>
            </a:r>
            <a:endParaRPr lang="en-US" dirty="0" smtClean="0"/>
          </a:p>
          <a:p>
            <a:pPr lvl="0" algn="r" rtl="1"/>
            <a:r>
              <a:rPr lang="ar-IQ" dirty="0" smtClean="0"/>
              <a:t>السعة </a:t>
            </a:r>
            <a:r>
              <a:rPr lang="ar-IQ" dirty="0" err="1" smtClean="0"/>
              <a:t>الخزنية</a:t>
            </a:r>
            <a:r>
              <a:rPr lang="ar-IQ" dirty="0" smtClean="0"/>
              <a:t> المطلوبة </a:t>
            </a:r>
            <a:endParaRPr lang="en-US" dirty="0" smtClean="0"/>
          </a:p>
          <a:p>
            <a:pPr lvl="0" algn="r" rtl="1"/>
            <a:r>
              <a:rPr lang="ar-IQ" dirty="0" smtClean="0"/>
              <a:t>الزمن اللازم لاسترجاع اية معلومة من الهيكل البياني </a:t>
            </a:r>
            <a:endParaRPr lang="en-US" dirty="0" smtClean="0"/>
          </a:p>
          <a:p>
            <a:pPr lvl="0" algn="r" rtl="1"/>
            <a:r>
              <a:rPr lang="ar-IQ" dirty="0" smtClean="0"/>
              <a:t>اسلوب البرمجة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970276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_TP102499175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TM01972873[[fn=الصيف]]</Template>
  <TotalTime>6</TotalTime>
  <Words>155</Words>
  <Application>Microsoft Office PowerPoint</Application>
  <PresentationFormat>عرض على الشاشة (3:4)‏</PresentationFormat>
  <Paragraphs>44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Summer_TP102499175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sadiq</dc:creator>
  <cp:lastModifiedBy>sadiq</cp:lastModifiedBy>
  <cp:revision>1</cp:revision>
  <dcterms:created xsi:type="dcterms:W3CDTF">2018-12-18T15:15:32Z</dcterms:created>
  <dcterms:modified xsi:type="dcterms:W3CDTF">2018-12-18T15:22:22Z</dcterms:modified>
</cp:coreProperties>
</file>