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A860D2D-6AA6-42E5-B0AD-ED744AC3BAED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0FB596F-BC51-4F1D-A36F-F90BA9950D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8435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B596F-BC51-4F1D-A36F-F90BA9950D78}" type="slidenum">
              <a:rPr lang="ar-IQ" smtClean="0"/>
              <a:t>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9005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A17EDE9-252C-43AD-AAF5-267EC549AE48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19F347A-6AF0-4F9C-8570-8AB5E78B680C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7EDE9-252C-43AD-AAF5-267EC549AE48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347A-6AF0-4F9C-8570-8AB5E78B68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7EDE9-252C-43AD-AAF5-267EC549AE48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347A-6AF0-4F9C-8570-8AB5E78B68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7EDE9-252C-43AD-AAF5-267EC549AE48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347A-6AF0-4F9C-8570-8AB5E78B68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7EDE9-252C-43AD-AAF5-267EC549AE48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347A-6AF0-4F9C-8570-8AB5E78B68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7EDE9-252C-43AD-AAF5-267EC549AE48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347A-6AF0-4F9C-8570-8AB5E78B680C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7EDE9-252C-43AD-AAF5-267EC549AE48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347A-6AF0-4F9C-8570-8AB5E78B68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7EDE9-252C-43AD-AAF5-267EC549AE48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347A-6AF0-4F9C-8570-8AB5E78B68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7EDE9-252C-43AD-AAF5-267EC549AE48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347A-6AF0-4F9C-8570-8AB5E78B68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7EDE9-252C-43AD-AAF5-267EC549AE48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347A-6AF0-4F9C-8570-8AB5E78B680C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7EDE9-252C-43AD-AAF5-267EC549AE48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347A-6AF0-4F9C-8570-8AB5E78B68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A17EDE9-252C-43AD-AAF5-267EC549AE48}" type="datetimeFigureOut">
              <a:rPr lang="ar-IQ" smtClean="0"/>
              <a:t>09/04/1440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19F347A-6AF0-4F9C-8570-8AB5E78B680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lishtenses.com/tenses/future_continuous#use2" TargetMode="External"/><Relationship Id="rId2" Type="http://schemas.openxmlformats.org/officeDocument/2006/relationships/hyperlink" Target="http://www.englishtenses.com/tenses/future_continuous#use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nglishtenses.com/tenses/future_continuous#use3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 continuous 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err="1" smtClean="0"/>
              <a:t>ا.م.د</a:t>
            </a:r>
            <a:r>
              <a:rPr lang="ar-SA" dirty="0" smtClean="0"/>
              <a:t> نجلاء نزار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20819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840740" algn="l"/>
              </a:tabLs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They were waiting for the bus when the accident happened</a:t>
            </a:r>
            <a:r>
              <a:rPr lang="ar-SA" dirty="0">
                <a:latin typeface="Times New Roman"/>
                <a:ea typeface="Calibri"/>
              </a:rPr>
              <a:t>.</a:t>
            </a:r>
            <a:endParaRPr lang="en-US" sz="2400" dirty="0">
              <a:ea typeface="Calibri"/>
              <a:cs typeface="Arial"/>
            </a:endParaRPr>
          </a:p>
          <a:p>
            <a:pPr lvl="0" algn="l" rt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840740" algn="l"/>
              </a:tabLs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Caroline was playing when she broke her leg</a:t>
            </a:r>
            <a:r>
              <a:rPr lang="ar-SA" dirty="0">
                <a:latin typeface="Times New Roman"/>
                <a:ea typeface="Calibri"/>
              </a:rPr>
              <a:t>.</a:t>
            </a:r>
            <a:endParaRPr lang="en-US" sz="2400" dirty="0">
              <a:ea typeface="Calibri"/>
              <a:cs typeface="Arial"/>
            </a:endParaRPr>
          </a:p>
          <a:p>
            <a:pPr lvl="0" algn="l" rt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840740" algn="l"/>
              </a:tabLs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When we arrived he was having a bath</a:t>
            </a:r>
            <a:r>
              <a:rPr lang="ar-SA" dirty="0">
                <a:latin typeface="Times New Roman"/>
                <a:ea typeface="Calibri"/>
              </a:rPr>
              <a:t>.</a:t>
            </a:r>
            <a:endParaRPr lang="en-US" sz="2400" dirty="0">
              <a:ea typeface="Calibri"/>
              <a:cs typeface="Arial"/>
            </a:endParaRPr>
          </a:p>
          <a:p>
            <a:pPr lvl="0" algn="l" rt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840740" algn="l"/>
              </a:tabLs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When the fire started I was watching television</a:t>
            </a:r>
            <a:r>
              <a:rPr lang="ar-SA" dirty="0">
                <a:latin typeface="Times New Roman"/>
                <a:ea typeface="Calibri"/>
              </a:rPr>
              <a:t>.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3725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pt-BR" b="1" kern="18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Arial"/>
              </a:rPr>
              <a:t>Future Continuous Tense</a:t>
            </a:r>
            <a:endParaRPr lang="en-US" sz="3600" dirty="0">
              <a:ea typeface="Calibri"/>
              <a:cs typeface="Arial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12438" y="3166954"/>
            <a:ext cx="5438136" cy="1822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880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3843742"/>
              </p:ext>
            </p:extLst>
          </p:nvPr>
        </p:nvGraphicFramePr>
        <p:xfrm>
          <a:off x="1855788" y="1703388"/>
          <a:ext cx="5430837" cy="345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ocument" r:id="rId3" imgW="5431286" imgH="3450664" progId="Word.Document.12">
                  <p:embed/>
                </p:oleObj>
              </mc:Choice>
              <mc:Fallback>
                <p:oleObj name="Document" r:id="rId3" imgW="5431286" imgH="345066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55788" y="1703388"/>
                        <a:ext cx="5430837" cy="3451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3711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/>
                <a:ea typeface="Calibri"/>
                <a:cs typeface="Arial"/>
              </a:rPr>
              <a:t>When we use the future continuous tense in speaking, we often contract the subject and will:</a:t>
            </a:r>
            <a:endParaRPr lang="en-US" sz="3200" dirty="0">
              <a:effectLst/>
              <a:latin typeface="Calibri"/>
              <a:ea typeface="Calibri"/>
              <a:cs typeface="Arial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42988" y="2886138"/>
          <a:ext cx="6777036" cy="2384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8518"/>
                <a:gridCol w="3388518"/>
              </a:tblGrid>
              <a:tr h="3787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I will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I'll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</a:tr>
              <a:tr h="3787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you will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you'll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</a:tr>
              <a:tr h="869442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he will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she will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it will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he'll</a:t>
                      </a:r>
                      <a:br>
                        <a:rPr lang="pt-BR" sz="1400">
                          <a:effectLst/>
                        </a:rPr>
                      </a:br>
                      <a:r>
                        <a:rPr lang="pt-BR" sz="1400">
                          <a:effectLst/>
                        </a:rPr>
                        <a:t>she'll</a:t>
                      </a:r>
                      <a:br>
                        <a:rPr lang="pt-BR" sz="1400">
                          <a:effectLst/>
                        </a:rPr>
                      </a:br>
                      <a:r>
                        <a:rPr lang="pt-BR" sz="1400">
                          <a:effectLst/>
                        </a:rPr>
                        <a:t>it'll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</a:tr>
              <a:tr h="3787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we will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we'll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</a:tr>
              <a:tr h="3787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they will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they'll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7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For spoken negative sentences in the future continuous tense, we contract with won't, like this:</a:t>
            </a:r>
            <a:endParaRPr lang="ar-IQ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42988" y="2886138"/>
          <a:ext cx="6777036" cy="2384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8518"/>
                <a:gridCol w="3388518"/>
              </a:tblGrid>
              <a:tr h="3787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I will not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I won't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</a:tr>
              <a:tr h="3787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you will not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you won't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</a:tr>
              <a:tr h="869442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he will not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she will not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it will not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he won't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she won't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it won't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</a:tr>
              <a:tr h="3787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we will not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we won't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</a:tr>
              <a:tr h="37871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they will not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they won't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513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l" rtl="0"/>
            <a:r>
              <a:rPr lang="en-US" dirty="0"/>
              <a:t>I </a:t>
            </a:r>
            <a:r>
              <a:rPr lang="en-US" b="1" dirty="0"/>
              <a:t>will be playing</a:t>
            </a:r>
            <a:r>
              <a:rPr lang="en-US" dirty="0"/>
              <a:t> tennis at 10am tomorrow.</a:t>
            </a:r>
          </a:p>
          <a:p>
            <a:pPr lvl="0" algn="l" rtl="0"/>
            <a:r>
              <a:rPr lang="en-US" dirty="0"/>
              <a:t>They </a:t>
            </a:r>
            <a:r>
              <a:rPr lang="en-US" b="1" dirty="0"/>
              <a:t>won't be watching</a:t>
            </a:r>
            <a:r>
              <a:rPr lang="en-US" dirty="0"/>
              <a:t> TV at 9pm tonight.</a:t>
            </a:r>
          </a:p>
          <a:p>
            <a:pPr lvl="0" algn="l" rtl="0"/>
            <a:r>
              <a:rPr lang="en-US" dirty="0"/>
              <a:t>What </a:t>
            </a:r>
            <a:r>
              <a:rPr lang="en-US" b="1" dirty="0"/>
              <a:t>will</a:t>
            </a:r>
            <a:r>
              <a:rPr lang="en-US" dirty="0"/>
              <a:t> you </a:t>
            </a:r>
            <a:r>
              <a:rPr lang="en-US" b="1" dirty="0"/>
              <a:t>be doing</a:t>
            </a:r>
            <a:r>
              <a:rPr lang="en-US" dirty="0"/>
              <a:t> at 10pm tonight?</a:t>
            </a:r>
          </a:p>
          <a:p>
            <a:pPr lvl="0" algn="l" rtl="0"/>
            <a:r>
              <a:rPr lang="en-US" dirty="0"/>
              <a:t>What </a:t>
            </a:r>
            <a:r>
              <a:rPr lang="en-US" b="1" dirty="0"/>
              <a:t>will</a:t>
            </a:r>
            <a:r>
              <a:rPr lang="en-US" dirty="0"/>
              <a:t> you </a:t>
            </a:r>
            <a:r>
              <a:rPr lang="en-US" b="1" dirty="0"/>
              <a:t>be doing</a:t>
            </a:r>
            <a:r>
              <a:rPr lang="en-US" dirty="0"/>
              <a:t> when I arrive?</a:t>
            </a:r>
          </a:p>
          <a:p>
            <a:pPr lvl="0" algn="l" rtl="0"/>
            <a:r>
              <a:rPr lang="en-US" dirty="0"/>
              <a:t>She </a:t>
            </a:r>
            <a:r>
              <a:rPr lang="en-US" b="1" dirty="0"/>
              <a:t>will</a:t>
            </a:r>
            <a:r>
              <a:rPr lang="en-US" dirty="0"/>
              <a:t> not </a:t>
            </a:r>
            <a:r>
              <a:rPr lang="en-US" b="1" dirty="0"/>
              <a:t>be sleeping</a:t>
            </a:r>
            <a:r>
              <a:rPr lang="en-US" dirty="0"/>
              <a:t> when you telephone her.</a:t>
            </a:r>
          </a:p>
          <a:p>
            <a:pPr lvl="0" algn="l" rtl="0"/>
            <a:r>
              <a:rPr lang="en-US" dirty="0"/>
              <a:t>We</a:t>
            </a:r>
            <a:r>
              <a:rPr lang="en-US" b="1" dirty="0"/>
              <a:t>'ll be having</a:t>
            </a:r>
            <a:r>
              <a:rPr lang="en-US" dirty="0"/>
              <a:t> dinner when the film starts.</a:t>
            </a:r>
          </a:p>
          <a:p>
            <a:pPr lvl="0" algn="l" rtl="0"/>
            <a:r>
              <a:rPr lang="en-US" dirty="0"/>
              <a:t>Take your umbrella. It </a:t>
            </a:r>
            <a:r>
              <a:rPr lang="en-US" b="1" dirty="0"/>
              <a:t>will be raining</a:t>
            </a:r>
            <a:r>
              <a:rPr lang="en-US" dirty="0"/>
              <a:t> when you return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422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استخدامات المضارع المستمر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 algn="l" rtl="0">
              <a:lnSpc>
                <a:spcPct val="115000"/>
              </a:lnSpc>
              <a:tabLst>
                <a:tab pos="457200" algn="l"/>
              </a:tabLst>
            </a:pPr>
            <a:r>
              <a:rPr lang="pt-BR" u="sng" dirty="0">
                <a:solidFill>
                  <a:srgbClr val="2763A5"/>
                </a:solidFill>
                <a:latin typeface="Times New Roman"/>
                <a:ea typeface="Calibri"/>
                <a:cs typeface="Arial"/>
                <a:hlinkClick r:id="rId2"/>
              </a:rPr>
              <a:t>Future actions in progress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lvl="0" indent="-342900" algn="l" rtl="0">
              <a:lnSpc>
                <a:spcPct val="115000"/>
              </a:lnSpc>
              <a:tabLst>
                <a:tab pos="457200" algn="l"/>
              </a:tabLst>
            </a:pPr>
            <a:r>
              <a:rPr lang="en-US" u="sng" dirty="0">
                <a:solidFill>
                  <a:srgbClr val="2763A5"/>
                </a:solidFill>
                <a:latin typeface="Times New Roman"/>
                <a:ea typeface="Calibri"/>
                <a:cs typeface="Arial"/>
                <a:hlinkClick r:id="rId3"/>
              </a:rPr>
              <a:t>Guesses about the present or the future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lvl="0" indent="-342900" algn="l" rtl="0">
              <a:lnSpc>
                <a:spcPct val="115000"/>
              </a:lnSpc>
              <a:tabLst>
                <a:tab pos="457200" algn="l"/>
              </a:tabLst>
            </a:pPr>
            <a:r>
              <a:rPr lang="pt-BR" u="sng" dirty="0">
                <a:solidFill>
                  <a:srgbClr val="2763A5"/>
                </a:solidFill>
                <a:latin typeface="Times New Roman"/>
                <a:ea typeface="Calibri"/>
                <a:cs typeface="Arial"/>
                <a:hlinkClick r:id="rId4"/>
              </a:rPr>
              <a:t>Polite questions about somebody's intention</a:t>
            </a:r>
            <a:endParaRPr lang="en-US" sz="18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4589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lnSpc>
                <a:spcPts val="1560"/>
              </a:lnSpc>
              <a:spcBef>
                <a:spcPts val="1875"/>
              </a:spcBef>
              <a:spcAft>
                <a:spcPts val="1875"/>
              </a:spcAft>
            </a:pPr>
            <a:r>
              <a:rPr lang="pt-BR" b="1" i="1" u="sng" dirty="0">
                <a:solidFill>
                  <a:srgbClr val="008080"/>
                </a:solidFill>
                <a:latin typeface="Times New Roman"/>
                <a:ea typeface="Times New Roman"/>
                <a:cs typeface="Arial"/>
              </a:rPr>
              <a:t>Declarative Sentences</a:t>
            </a:r>
            <a:endParaRPr lang="en-US" sz="3200" dirty="0">
              <a:effectLst/>
              <a:latin typeface="Calibri"/>
              <a:ea typeface="Calibri"/>
              <a:cs typeface="Arial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35920" y="3634041"/>
          <a:ext cx="5591173" cy="856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0170"/>
                <a:gridCol w="125292"/>
                <a:gridCol w="1374301"/>
                <a:gridCol w="125292"/>
                <a:gridCol w="1538748"/>
                <a:gridCol w="125292"/>
                <a:gridCol w="1292078"/>
              </a:tblGrid>
              <a:tr h="16192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Subject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Auxiliary verb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Auxiliary verb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Verb + 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</a:tr>
              <a:tr h="16192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e.g. I/a dogetc.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will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Be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</a:rPr>
                        <a:t>e.g.working</a:t>
                      </a:r>
                      <a:r>
                        <a:rPr lang="en-US" sz="1400" dirty="0">
                          <a:effectLst/>
                        </a:rPr>
                        <a:t>/going/making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671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l" rtl="0"/>
            <a:r>
              <a:rPr lang="en-US" dirty="0"/>
              <a:t>She'll be having a bath when I'm back home. </a:t>
            </a:r>
            <a:r>
              <a:rPr lang="pt-BR" dirty="0"/>
              <a:t>(Use 1)</a:t>
            </a:r>
            <a:endParaRPr lang="en-US" dirty="0"/>
          </a:p>
          <a:p>
            <a:pPr lvl="0" algn="l" rtl="0"/>
            <a:r>
              <a:rPr lang="en-US" dirty="0"/>
              <a:t>Tomorrow at nine, I will be hosing off (=washing with a hose) my car. </a:t>
            </a:r>
            <a:r>
              <a:rPr lang="pt-BR" dirty="0"/>
              <a:t>(Use 1)</a:t>
            </a:r>
            <a:endParaRPr lang="en-US" dirty="0"/>
          </a:p>
          <a:p>
            <a:pPr lvl="0" algn="l" rtl="0"/>
            <a:r>
              <a:rPr lang="en-US" dirty="0"/>
              <a:t>This time next week</a:t>
            </a:r>
            <a:r>
              <a:rPr lang="en-US" dirty="0" smtClean="0"/>
              <a:t>, I</a:t>
            </a:r>
            <a:r>
              <a:rPr lang="en-US" dirty="0"/>
              <a:t> am going to be throwing a party. </a:t>
            </a:r>
            <a:r>
              <a:rPr lang="pt-BR" dirty="0"/>
              <a:t>(Use 1)</a:t>
            </a:r>
            <a:endParaRPr lang="en-US" dirty="0"/>
          </a:p>
          <a:p>
            <a:pPr lvl="0" algn="l" rtl="0"/>
            <a:r>
              <a:rPr lang="en-US" dirty="0"/>
              <a:t>I'll be watching TV when my mother arrives. </a:t>
            </a:r>
            <a:r>
              <a:rPr lang="pt-BR" dirty="0"/>
              <a:t>(Use 1)</a:t>
            </a:r>
            <a:endParaRPr lang="en-US" dirty="0"/>
          </a:p>
          <a:p>
            <a:pPr lvl="0" algn="l" rtl="0"/>
            <a:r>
              <a:rPr lang="en-US" dirty="0"/>
              <a:t>They will be </a:t>
            </a:r>
            <a:r>
              <a:rPr lang="en-US" dirty="0" smtClean="0"/>
              <a:t>getting</a:t>
            </a:r>
            <a:r>
              <a:rPr lang="en-US" dirty="0"/>
              <a:t> home just about now. </a:t>
            </a:r>
            <a:r>
              <a:rPr lang="pt-BR" dirty="0"/>
              <a:t>(Use 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387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lnSpc>
                <a:spcPts val="1560"/>
              </a:lnSpc>
              <a:spcBef>
                <a:spcPts val="1875"/>
              </a:spcBef>
              <a:spcAft>
                <a:spcPts val="1875"/>
              </a:spcAft>
            </a:pPr>
            <a:r>
              <a:rPr lang="pt-BR" b="1" i="1" u="sng" dirty="0">
                <a:solidFill>
                  <a:srgbClr val="008080"/>
                </a:solidFill>
                <a:latin typeface="Times New Roman"/>
                <a:ea typeface="Times New Roman"/>
                <a:cs typeface="Arial"/>
              </a:rPr>
              <a:t>Questions</a:t>
            </a:r>
            <a:endParaRPr lang="en-US" sz="3200" dirty="0">
              <a:effectLst/>
              <a:latin typeface="Calibri"/>
              <a:ea typeface="Calibri"/>
              <a:cs typeface="Arial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78732" y="3634041"/>
          <a:ext cx="6305548" cy="1101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6179"/>
                <a:gridCol w="103635"/>
                <a:gridCol w="1117316"/>
                <a:gridCol w="103635"/>
                <a:gridCol w="1301916"/>
                <a:gridCol w="103635"/>
                <a:gridCol w="1719695"/>
                <a:gridCol w="699537"/>
              </a:tblGrid>
              <a:tr h="16192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Auxiliary verb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Subject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Auxiliary verb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Verb + 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?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</a:tr>
              <a:tr h="16192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will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I/you/we etc.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Be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dirty="0">
                          <a:effectLst/>
                        </a:rPr>
                        <a:t>dancing / taking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196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>
              <a:lnSpc>
                <a:spcPts val="1455"/>
              </a:lnSpc>
              <a:spcBef>
                <a:spcPts val="240"/>
              </a:spcBef>
              <a:spcAft>
                <a:spcPts val="750"/>
              </a:spcAft>
            </a:pPr>
            <a:r>
              <a:rPr lang="en-US" sz="2800" b="1" kern="1800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Present Continuous Tense Examples</a:t>
            </a:r>
            <a:endParaRPr lang="en-US" sz="2000" dirty="0"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750"/>
              </a:spcAft>
            </a:pPr>
            <a:r>
              <a:rPr lang="en-US" sz="2800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The present continuous tense is used for actions happening now or for an action that is unfinished. This tense is also used when the action is temporary.</a:t>
            </a:r>
            <a:endParaRPr lang="en-US" sz="2000" dirty="0">
              <a:ea typeface="Calibri"/>
              <a:cs typeface="Arial"/>
            </a:endParaRPr>
          </a:p>
          <a:p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</a:rPr>
              <a:t>أولا/ في حالة التعبير عن عمل أو حدث أو نشاط معين بأنه مازال مستمرا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</a:rPr>
              <a:t>في الوقت الذي يتكلم فيه الشخص. وهذا الحدث في زمن المضارع الحالي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</a:rPr>
              <a:t>.وهذا العمل والحدث من المحتمل أن ينتهي في المستقبل. وغالبا ما تستخدم هنا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</a:rPr>
              <a:t>كلمة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</a:rPr>
              <a:t>Now</a:t>
            </a:r>
            <a:endParaRPr lang="ar-SA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</a:rPr>
              <a:t>وممكن ان يصف فعلا </a:t>
            </a:r>
            <a:r>
              <a:rPr lang="ar-SA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لايحدث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</a:rPr>
              <a:t> الان.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ar-SA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en-US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99563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/>
            <a:r>
              <a:rPr lang="en-US" u="sng" dirty="0"/>
              <a:t>Is she going to be cooking when we knock at the door? </a:t>
            </a:r>
            <a:r>
              <a:rPr lang="pt-BR" u="sng" dirty="0"/>
              <a:t>(Use 1)</a:t>
            </a:r>
            <a:endParaRPr lang="en-US" dirty="0"/>
          </a:p>
          <a:p>
            <a:pPr lvl="0" algn="l" rtl="0"/>
            <a:r>
              <a:rPr lang="en-US" u="sng" dirty="0"/>
              <a:t>Will Mark be playing football at 6 p.m.? </a:t>
            </a:r>
            <a:r>
              <a:rPr lang="pt-BR" u="sng" dirty="0"/>
              <a:t>(Use 1)</a:t>
            </a:r>
            <a:endParaRPr lang="en-US" dirty="0"/>
          </a:p>
          <a:p>
            <a:pPr lvl="0" algn="l" rtl="0"/>
            <a:r>
              <a:rPr lang="en-US" u="sng" dirty="0"/>
              <a:t>Will you be using the screwdriver? </a:t>
            </a:r>
            <a:r>
              <a:rPr lang="pt-BR" u="sng" dirty="0"/>
              <a:t>(Use 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49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lnSpc>
                <a:spcPts val="1560"/>
              </a:lnSpc>
              <a:spcBef>
                <a:spcPts val="1875"/>
              </a:spcBef>
              <a:spcAft>
                <a:spcPts val="1875"/>
              </a:spcAft>
            </a:pPr>
            <a:r>
              <a:rPr lang="pt-BR" b="1" i="1" u="sng" dirty="0">
                <a:solidFill>
                  <a:srgbClr val="008080"/>
                </a:solidFill>
                <a:latin typeface="Times New Roman"/>
                <a:ea typeface="Times New Roman"/>
                <a:cs typeface="Arial"/>
              </a:rPr>
              <a:t>Negative Sentences</a:t>
            </a:r>
            <a:endParaRPr lang="en-US" sz="3200" dirty="0">
              <a:effectLst/>
              <a:latin typeface="Calibri"/>
              <a:ea typeface="Calibri"/>
              <a:cs typeface="Arial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35920" y="3634041"/>
          <a:ext cx="5591173" cy="856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0170"/>
                <a:gridCol w="125292"/>
                <a:gridCol w="1374301"/>
                <a:gridCol w="125292"/>
                <a:gridCol w="1538748"/>
                <a:gridCol w="125292"/>
                <a:gridCol w="1292078"/>
              </a:tblGrid>
              <a:tr h="16192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Subject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Auxiliary verb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Auxiliary verb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Verb + 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</a:tr>
              <a:tr h="16192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e.g. I/a dogetc.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will not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Be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</a:rPr>
                        <a:t>e.g.working</a:t>
                      </a:r>
                      <a:r>
                        <a:rPr lang="en-US" sz="1400" dirty="0">
                          <a:effectLst/>
                        </a:rPr>
                        <a:t>/going/making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9613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8080"/>
                </a:solidFill>
                <a:latin typeface="Times New Roman"/>
                <a:ea typeface="Calibri"/>
                <a:cs typeface="Arial"/>
              </a:rPr>
              <a:t>We won't be having supper tomorrow before 8 o'clock. </a:t>
            </a:r>
            <a:r>
              <a:rPr lang="pt-BR" dirty="0">
                <a:solidFill>
                  <a:srgbClr val="008080"/>
                </a:solidFill>
                <a:latin typeface="Times New Roman"/>
                <a:ea typeface="Calibri"/>
                <a:cs typeface="Arial"/>
              </a:rPr>
              <a:t>(Use 1)</a:t>
            </a:r>
            <a:endParaRPr lang="en-US" sz="1800" dirty="0">
              <a:solidFill>
                <a:srgbClr val="333333"/>
              </a:solidFill>
              <a:latin typeface="Calibri"/>
              <a:ea typeface="Calibri"/>
              <a:cs typeface="Arial"/>
            </a:endParaRPr>
          </a:p>
          <a:p>
            <a:pPr lvl="0" indent="-34290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dirty="0" err="1">
                <a:solidFill>
                  <a:srgbClr val="008080"/>
                </a:solidFill>
                <a:latin typeface="Times New Roman"/>
                <a:ea typeface="Calibri"/>
                <a:cs typeface="Arial"/>
              </a:rPr>
              <a:t>Iam</a:t>
            </a:r>
            <a:r>
              <a:rPr lang="en-US" dirty="0">
                <a:solidFill>
                  <a:srgbClr val="008080"/>
                </a:solidFill>
                <a:latin typeface="Times New Roman"/>
                <a:ea typeface="Calibri"/>
                <a:cs typeface="Arial"/>
              </a:rPr>
              <a:t> not going to be learning English tomorrow at this time. </a:t>
            </a:r>
            <a:r>
              <a:rPr lang="pt-BR" dirty="0">
                <a:solidFill>
                  <a:srgbClr val="008080"/>
                </a:solidFill>
                <a:latin typeface="Times New Roman"/>
                <a:ea typeface="Calibri"/>
                <a:cs typeface="Arial"/>
              </a:rPr>
              <a:t>(Use 1)</a:t>
            </a:r>
            <a:endParaRPr lang="en-US" sz="1800" dirty="0">
              <a:solidFill>
                <a:srgbClr val="333333"/>
              </a:solidFill>
              <a:latin typeface="Calibri"/>
              <a:ea typeface="Calibri"/>
              <a:cs typeface="Arial"/>
            </a:endParaRPr>
          </a:p>
          <a:p>
            <a:pPr lvl="0" indent="-34290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8080"/>
                </a:solidFill>
                <a:latin typeface="Times New Roman"/>
                <a:ea typeface="Calibri"/>
                <a:cs typeface="Arial"/>
              </a:rPr>
              <a:t>John won't be sleeping now (= I think John isn't sleeping now) (Use 2)</a:t>
            </a:r>
            <a:endParaRPr lang="en-US" sz="1800" dirty="0">
              <a:solidFill>
                <a:srgbClr val="333333"/>
              </a:solidFill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/>
                <a:ea typeface="Calibri"/>
                <a:cs typeface="Arial"/>
              </a:rPr>
              <a:t> </a:t>
            </a:r>
            <a:endParaRPr lang="en-US" sz="18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6203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>
              <a:lnSpc>
                <a:spcPts val="1455"/>
              </a:lnSpc>
              <a:spcBef>
                <a:spcPts val="240"/>
              </a:spcBef>
              <a:spcAft>
                <a:spcPts val="600"/>
              </a:spcAft>
            </a:pPr>
            <a:r>
              <a:rPr lang="en-US" sz="3200" b="1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How to Form the Present Continuous Tense</a:t>
            </a:r>
            <a:endParaRPr lang="en-US" sz="3200" dirty="0">
              <a:ea typeface="Calibri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lnSpc>
                <a:spcPct val="115000"/>
              </a:lnSpc>
              <a:spcAft>
                <a:spcPts val="75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The present continuous tense is formed with the subject plus the present particle form (-</a:t>
            </a:r>
            <a:r>
              <a:rPr lang="en-US" dirty="0" err="1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ing</a:t>
            </a:r>
            <a:r>
              <a:rPr lang="en-US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) of the main verb and the present continuous tense of the verb to be: am, is, are.</a:t>
            </a:r>
            <a:br>
              <a:rPr lang="en-US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</a:br>
            <a:r>
              <a:rPr lang="en-US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Example</a:t>
            </a:r>
          </a:p>
          <a:p>
            <a:pPr algn="l" rtl="0">
              <a:lnSpc>
                <a:spcPct val="115000"/>
              </a:lnSpc>
              <a:spcAft>
                <a:spcPts val="75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 He is swimming now. </a:t>
            </a:r>
          </a:p>
          <a:p>
            <a:pPr algn="l" rtl="0">
              <a:lnSpc>
                <a:spcPct val="115000"/>
              </a:lnSpc>
              <a:spcAft>
                <a:spcPts val="750"/>
              </a:spcAft>
            </a:pPr>
            <a:r>
              <a:rPr lang="en-US" sz="2400" dirty="0" err="1" smtClean="0">
                <a:ea typeface="Calibri"/>
                <a:cs typeface="Arial"/>
              </a:rPr>
              <a:t>Naser</a:t>
            </a:r>
            <a:r>
              <a:rPr lang="en-US" sz="2400" dirty="0" smtClean="0">
                <a:ea typeface="Calibri"/>
                <a:cs typeface="Arial"/>
              </a:rPr>
              <a:t> and Mohammad are playing football now.</a:t>
            </a:r>
          </a:p>
          <a:p>
            <a:pPr algn="l" rtl="0">
              <a:lnSpc>
                <a:spcPct val="115000"/>
              </a:lnSpc>
              <a:spcAft>
                <a:spcPts val="750"/>
              </a:spcAft>
            </a:pP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1348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en-US" sz="2800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Ali </a:t>
            </a:r>
            <a:r>
              <a:rPr lang="en-US" sz="2800" u="sng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is sitting</a:t>
            </a:r>
            <a:r>
              <a:rPr lang="en-US" sz="2800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 in the chair now.</a:t>
            </a:r>
            <a:endParaRPr lang="en-US" sz="2800" dirty="0"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en-US" sz="2800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Rose </a:t>
            </a:r>
            <a:r>
              <a:rPr lang="en-US" sz="2800" u="sng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is reading</a:t>
            </a:r>
            <a:r>
              <a:rPr lang="en-US" sz="2800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 a book now</a:t>
            </a:r>
          </a:p>
          <a:p>
            <a:pPr algn="l" rtl="0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en-US" sz="2800" dirty="0" smtClean="0">
                <a:ea typeface="Calibri"/>
                <a:cs typeface="Arial"/>
              </a:rPr>
              <a:t>•	She </a:t>
            </a:r>
            <a:r>
              <a:rPr lang="en-US" sz="2800" u="sng" dirty="0" smtClean="0">
                <a:ea typeface="Calibri"/>
                <a:cs typeface="Arial"/>
              </a:rPr>
              <a:t>is crying now</a:t>
            </a:r>
            <a:r>
              <a:rPr lang="en-US" sz="2800" dirty="0" smtClean="0">
                <a:ea typeface="Calibri"/>
                <a:cs typeface="Arial"/>
              </a:rPr>
              <a:t>.</a:t>
            </a:r>
          </a:p>
          <a:p>
            <a:pPr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 smtClean="0">
                <a:ea typeface="Calibri"/>
                <a:cs typeface="Arial"/>
              </a:rPr>
              <a:t>•	He </a:t>
            </a:r>
            <a:r>
              <a:rPr lang="en-US" sz="2800" u="sng" dirty="0" smtClean="0">
                <a:ea typeface="Calibri"/>
                <a:cs typeface="Arial"/>
              </a:rPr>
              <a:t>is talking</a:t>
            </a:r>
            <a:r>
              <a:rPr lang="en-US" sz="2800" dirty="0" smtClean="0">
                <a:ea typeface="Calibri"/>
                <a:cs typeface="Arial"/>
              </a:rPr>
              <a:t> to his friend.</a:t>
            </a:r>
          </a:p>
          <a:p>
            <a:pPr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 smtClean="0">
                <a:ea typeface="Calibri"/>
                <a:cs typeface="Arial"/>
              </a:rPr>
              <a:t>•	The baby </a:t>
            </a:r>
            <a:r>
              <a:rPr lang="en-US" sz="2800" u="sng" dirty="0" smtClean="0">
                <a:ea typeface="Calibri"/>
                <a:cs typeface="Arial"/>
              </a:rPr>
              <a:t>is sleeping</a:t>
            </a:r>
            <a:r>
              <a:rPr lang="en-US" sz="2800" dirty="0" smtClean="0">
                <a:ea typeface="Calibri"/>
                <a:cs typeface="Arial"/>
              </a:rPr>
              <a:t> in his bed.</a:t>
            </a:r>
          </a:p>
          <a:p>
            <a:pPr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 smtClean="0">
                <a:ea typeface="Calibri"/>
                <a:cs typeface="Arial"/>
              </a:rPr>
              <a:t>•	Marc is making pizza now.</a:t>
            </a:r>
          </a:p>
          <a:p>
            <a:pPr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 smtClean="0">
                <a:ea typeface="Calibri"/>
                <a:cs typeface="Arial"/>
              </a:rPr>
              <a:t>•	They are eating lunch right now.</a:t>
            </a:r>
          </a:p>
          <a:p>
            <a:pPr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 smtClean="0">
                <a:ea typeface="Calibri"/>
                <a:cs typeface="Arial"/>
              </a:rPr>
              <a:t>•	Frances is talking on the phone at the moment.</a:t>
            </a:r>
          </a:p>
          <a:p>
            <a:pPr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endParaRPr lang="en-US" sz="2800" dirty="0" smtClean="0">
              <a:ea typeface="Calibri"/>
              <a:cs typeface="Arial"/>
            </a:endParaRPr>
          </a:p>
          <a:p>
            <a:pPr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8955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ثانيا/ في حالة التعبير عن عمل أو حدث أو نشاط معين حدث في الماضي</a:t>
            </a:r>
          </a:p>
          <a:p>
            <a:r>
              <a:rPr lang="ar-IQ" dirty="0" smtClean="0"/>
              <a:t>ومازال مستمرا في وقت المتكلم ومن المحتمل أن هذا الحدث قد يستمر</a:t>
            </a:r>
          </a:p>
          <a:p>
            <a:r>
              <a:rPr lang="ar-IQ" dirty="0" smtClean="0"/>
              <a:t> في المستقبل لوقت غير محدد والذي قد يكون إما زمن طويل أو قصير.</a:t>
            </a:r>
          </a:p>
          <a:p>
            <a:pPr algn="l"/>
            <a:r>
              <a:rPr lang="en-US" dirty="0" smtClean="0"/>
              <a:t>Examples</a:t>
            </a:r>
          </a:p>
          <a:p>
            <a:pPr algn="l"/>
            <a:r>
              <a:rPr lang="en-US" dirty="0" smtClean="0"/>
              <a:t>Salem is working for an oil company.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64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ممكن ان يصف فعلا سوف يحدث او لن يحدث في المستقبل القريب</a:t>
            </a:r>
            <a:endParaRPr lang="en-US" dirty="0" smtClean="0"/>
          </a:p>
          <a:p>
            <a:pPr algn="l" rtl="0"/>
            <a:r>
              <a:rPr lang="en-US" dirty="0" smtClean="0"/>
              <a:t>Present continuous tense can also be used to show that something will or will not happen in the near future. </a:t>
            </a:r>
          </a:p>
          <a:p>
            <a:pPr algn="l" rtl="0"/>
            <a:r>
              <a:rPr lang="en-US" dirty="0" smtClean="0"/>
              <a:t>Examples of this use include: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44105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en-US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She </a:t>
            </a:r>
            <a:r>
              <a:rPr lang="en-US" u="sng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is not going</a:t>
            </a:r>
            <a:r>
              <a:rPr lang="en-US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 to the game tonight.</a:t>
            </a:r>
            <a:endParaRPr lang="en-US" sz="2400" dirty="0"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en-US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He </a:t>
            </a:r>
            <a:r>
              <a:rPr lang="en-US" u="sng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is meeting</a:t>
            </a:r>
            <a:r>
              <a:rPr lang="en-US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 his friends after school.</a:t>
            </a:r>
            <a:endParaRPr lang="en-US" sz="2400" dirty="0"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en-US" u="sng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Are</a:t>
            </a:r>
            <a:r>
              <a:rPr lang="en-US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 you </a:t>
            </a:r>
            <a:r>
              <a:rPr lang="en-US" u="sng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visiting</a:t>
            </a:r>
            <a:r>
              <a:rPr lang="en-US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 your cousin this weekend?</a:t>
            </a:r>
            <a:endParaRPr lang="en-US" sz="2400" dirty="0"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en-US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I </a:t>
            </a:r>
            <a:r>
              <a:rPr lang="en-US" u="sng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am not going</a:t>
            </a:r>
            <a:r>
              <a:rPr lang="en-US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 to the meeting after work.</a:t>
            </a:r>
            <a:endParaRPr lang="en-US" sz="2400" dirty="0"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en-US" u="sng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Is</a:t>
            </a:r>
            <a:r>
              <a:rPr lang="en-US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 John </a:t>
            </a:r>
            <a:r>
              <a:rPr lang="en-US" u="sng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playing</a:t>
            </a:r>
            <a:r>
              <a:rPr lang="en-US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Arial"/>
              </a:rPr>
              <a:t> football today?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74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>
              <a:lnSpc>
                <a:spcPts val="2160"/>
              </a:lnSpc>
              <a:spcBef>
                <a:spcPts val="1500"/>
              </a:spcBef>
              <a:spcAft>
                <a:spcPts val="750"/>
              </a:spcAft>
            </a:pPr>
            <a:r>
              <a:rPr lang="en-US" cap="all" dirty="0" smtClean="0">
                <a:solidFill>
                  <a:srgbClr val="555555"/>
                </a:solidFill>
                <a:effectLst/>
                <a:latin typeface="Times New Roman"/>
                <a:ea typeface="Times New Roman"/>
                <a:cs typeface="Arial"/>
              </a:rPr>
              <a:t>Past continuous</a:t>
            </a:r>
            <a:endParaRPr lang="en-US" sz="3600" dirty="0">
              <a:ea typeface="Calibri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>
              <a:lnSpc>
                <a:spcPct val="115000"/>
              </a:lnSpc>
              <a:spcAft>
                <a:spcPts val="1875"/>
              </a:spcAft>
            </a:pPr>
            <a:r>
              <a:rPr lang="en-US" dirty="0" smtClean="0">
                <a:solidFill>
                  <a:srgbClr val="555555"/>
                </a:solidFill>
                <a:effectLst/>
                <a:latin typeface="Times New Roman"/>
                <a:ea typeface="Times New Roman"/>
                <a:cs typeface="Arial"/>
              </a:rPr>
              <a:t>The past continuous describes actions or events in a time </a:t>
            </a:r>
            <a:r>
              <a:rPr lang="en-US" b="1" dirty="0" smtClean="0">
                <a:solidFill>
                  <a:srgbClr val="555555"/>
                </a:solidFill>
                <a:effectLst/>
                <a:latin typeface="Times New Roman"/>
                <a:ea typeface="Times New Roman"/>
                <a:cs typeface="Arial"/>
              </a:rPr>
              <a:t>before now</a:t>
            </a:r>
            <a:r>
              <a:rPr lang="en-US" dirty="0" smtClean="0">
                <a:solidFill>
                  <a:srgbClr val="555555"/>
                </a:solidFill>
                <a:effectLst/>
                <a:latin typeface="Times New Roman"/>
                <a:ea typeface="Times New Roman"/>
                <a:cs typeface="Arial"/>
              </a:rPr>
              <a:t>, which began in the past and is </a:t>
            </a:r>
            <a:r>
              <a:rPr lang="en-US" b="1" dirty="0" smtClean="0">
                <a:solidFill>
                  <a:srgbClr val="555555"/>
                </a:solidFill>
                <a:effectLst/>
                <a:latin typeface="Times New Roman"/>
                <a:ea typeface="Times New Roman"/>
                <a:cs typeface="Arial"/>
              </a:rPr>
              <a:t>still going on</a:t>
            </a:r>
            <a:r>
              <a:rPr lang="en-US" dirty="0" smtClean="0">
                <a:solidFill>
                  <a:srgbClr val="555555"/>
                </a:solidFill>
                <a:effectLst/>
                <a:latin typeface="Times New Roman"/>
                <a:ea typeface="Times New Roman"/>
                <a:cs typeface="Arial"/>
              </a:rPr>
              <a:t> at the time of speaking. In other words, it expresses an </a:t>
            </a:r>
            <a:r>
              <a:rPr lang="en-US" b="1" dirty="0" smtClean="0">
                <a:solidFill>
                  <a:srgbClr val="555555"/>
                </a:solidFill>
                <a:effectLst/>
                <a:latin typeface="Times New Roman"/>
                <a:ea typeface="Times New Roman"/>
                <a:cs typeface="Arial"/>
              </a:rPr>
              <a:t>unfinished or incomplete action</a:t>
            </a:r>
            <a:r>
              <a:rPr lang="en-US" dirty="0" smtClean="0">
                <a:solidFill>
                  <a:srgbClr val="555555"/>
                </a:solidFill>
                <a:effectLst/>
                <a:latin typeface="Times New Roman"/>
                <a:ea typeface="Times New Roman"/>
                <a:cs typeface="Arial"/>
              </a:rPr>
              <a:t> in the past.</a:t>
            </a:r>
          </a:p>
          <a:p>
            <a:pPr algn="l" rtl="0">
              <a:lnSpc>
                <a:spcPct val="115000"/>
              </a:lnSpc>
              <a:spcAft>
                <a:spcPts val="1875"/>
              </a:spcAft>
            </a:pPr>
            <a:r>
              <a:rPr lang="en-US" sz="2400" dirty="0" smtClean="0">
                <a:solidFill>
                  <a:srgbClr val="555555"/>
                </a:solidFill>
                <a:latin typeface="Times New Roman"/>
                <a:ea typeface="Calibri"/>
                <a:cs typeface="Arial"/>
              </a:rPr>
              <a:t>S+ were\was + v (</a:t>
            </a:r>
            <a:r>
              <a:rPr lang="en-US" sz="2400" dirty="0" err="1" smtClean="0">
                <a:solidFill>
                  <a:srgbClr val="555555"/>
                </a:solidFill>
                <a:latin typeface="Times New Roman"/>
                <a:ea typeface="Calibri"/>
                <a:cs typeface="Arial"/>
              </a:rPr>
              <a:t>ing</a:t>
            </a:r>
            <a:r>
              <a:rPr lang="en-US" sz="2400" dirty="0" smtClean="0">
                <a:solidFill>
                  <a:srgbClr val="555555"/>
                </a:solidFill>
                <a:latin typeface="Times New Roman"/>
                <a:ea typeface="Calibri"/>
                <a:cs typeface="Arial"/>
              </a:rPr>
              <a:t>)</a:t>
            </a:r>
          </a:p>
          <a:p>
            <a:pPr algn="l" rtl="0">
              <a:lnSpc>
                <a:spcPct val="115000"/>
              </a:lnSpc>
              <a:spcAft>
                <a:spcPts val="1875"/>
              </a:spcAft>
            </a:pPr>
            <a:r>
              <a:rPr lang="en-US" sz="2400" dirty="0" smtClean="0">
                <a:ea typeface="Calibri"/>
                <a:cs typeface="Arial"/>
              </a:rPr>
              <a:t>(was</a:t>
            </a:r>
            <a:r>
              <a:rPr lang="ar-IQ" sz="2400" dirty="0" smtClean="0">
                <a:ea typeface="Calibri"/>
              </a:rPr>
              <a:t> </a:t>
            </a:r>
            <a:r>
              <a:rPr lang="ar-IQ" sz="2400" dirty="0">
                <a:ea typeface="Calibri"/>
              </a:rPr>
              <a:t>(</a:t>
            </a:r>
            <a:r>
              <a:rPr lang="en-US" sz="2400" dirty="0" smtClean="0">
                <a:ea typeface="Calibri"/>
                <a:cs typeface="Arial"/>
              </a:rPr>
              <a:t>I, she , he , it</a:t>
            </a:r>
          </a:p>
          <a:p>
            <a:pPr algn="l" rtl="0">
              <a:lnSpc>
                <a:spcPct val="115000"/>
              </a:lnSpc>
              <a:spcAft>
                <a:spcPts val="1875"/>
              </a:spcAft>
            </a:pPr>
            <a:r>
              <a:rPr lang="en-US" sz="2400" dirty="0" smtClean="0">
                <a:ea typeface="Calibri"/>
              </a:rPr>
              <a:t>(</a:t>
            </a:r>
            <a:r>
              <a:rPr lang="ar-IQ" sz="2400" dirty="0" smtClean="0">
                <a:ea typeface="Calibri"/>
              </a:rPr>
              <a:t> </a:t>
            </a:r>
            <a:r>
              <a:rPr lang="en-US" sz="2400" dirty="0" smtClean="0">
                <a:ea typeface="Calibri"/>
                <a:cs typeface="Arial"/>
              </a:rPr>
              <a:t>were </a:t>
            </a:r>
            <a:r>
              <a:rPr lang="ar-IQ" sz="2400" dirty="0" smtClean="0">
                <a:ea typeface="Calibri"/>
              </a:rPr>
              <a:t>(</a:t>
            </a:r>
            <a:r>
              <a:rPr lang="en-US" sz="2400" dirty="0" smtClean="0">
                <a:ea typeface="Calibri"/>
                <a:cs typeface="Arial"/>
              </a:rPr>
              <a:t>they , you , we</a:t>
            </a:r>
          </a:p>
          <a:p>
            <a:pPr algn="l" rtl="0">
              <a:lnSpc>
                <a:spcPct val="115000"/>
              </a:lnSpc>
              <a:spcAft>
                <a:spcPts val="1875"/>
              </a:spcAft>
            </a:pP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4883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الماضي المستمر يصف افعالا حدثت بالماضي واستمرت لفترة الا ان تم ايقافه بواسطة حدث اخر</a:t>
            </a:r>
          </a:p>
          <a:p>
            <a:pPr lvl="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dirty="0" smtClean="0">
                <a:solidFill>
                  <a:srgbClr val="555555"/>
                </a:solidFill>
                <a:effectLst/>
                <a:latin typeface="Times New Roman"/>
                <a:ea typeface="Times New Roman"/>
                <a:cs typeface="Arial"/>
              </a:rPr>
              <a:t>to describe an unfinished action that was interrupted by another event or action, e.g. "I </a:t>
            </a:r>
            <a:r>
              <a:rPr lang="en-US" b="1" dirty="0" smtClean="0">
                <a:solidFill>
                  <a:srgbClr val="555555"/>
                </a:solidFill>
                <a:effectLst/>
                <a:latin typeface="Times New Roman"/>
                <a:ea typeface="Times New Roman"/>
                <a:cs typeface="Arial"/>
              </a:rPr>
              <a:t>was having</a:t>
            </a:r>
            <a:r>
              <a:rPr lang="en-US" dirty="0" smtClean="0">
                <a:solidFill>
                  <a:srgbClr val="555555"/>
                </a:solidFill>
                <a:effectLst/>
                <a:latin typeface="Times New Roman"/>
                <a:ea typeface="Times New Roman"/>
                <a:cs typeface="Arial"/>
              </a:rPr>
              <a:t> a beautiful dream when the alarm clock rang.“</a:t>
            </a:r>
          </a:p>
          <a:p>
            <a:pPr lvl="0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ar-SA" sz="2400" dirty="0" smtClean="0">
                <a:solidFill>
                  <a:srgbClr val="555555"/>
                </a:solidFill>
                <a:latin typeface="Times New Roman"/>
                <a:ea typeface="Calibri"/>
                <a:cs typeface="Arial"/>
              </a:rPr>
              <a:t>تصف فعلا افعالا غير مكتملة تم ايقافه بواسطة حدث اخر </a:t>
            </a:r>
            <a:endParaRPr lang="en-US" sz="2400" dirty="0">
              <a:solidFill>
                <a:srgbClr val="555555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5546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169</TotalTime>
  <Words>473</Words>
  <Application>Microsoft Office PowerPoint</Application>
  <PresentationFormat>On-screen Show (4:3)</PresentationFormat>
  <Paragraphs>129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Austin</vt:lpstr>
      <vt:lpstr>Microsoft Word Document</vt:lpstr>
      <vt:lpstr>Present continuous </vt:lpstr>
      <vt:lpstr>PowerPoint Presentation</vt:lpstr>
      <vt:lpstr>How to Form the Present Continuous Tense</vt:lpstr>
      <vt:lpstr>PowerPoint Presentation</vt:lpstr>
      <vt:lpstr>PowerPoint Presentation</vt:lpstr>
      <vt:lpstr>PowerPoint Presentation</vt:lpstr>
      <vt:lpstr>PowerPoint Presentation</vt:lpstr>
      <vt:lpstr>Past continuous</vt:lpstr>
      <vt:lpstr>PowerPoint Presentation</vt:lpstr>
      <vt:lpstr>PowerPoint Presentation</vt:lpstr>
      <vt:lpstr>Future Continuous Tense</vt:lpstr>
      <vt:lpstr>PowerPoint Presentation</vt:lpstr>
      <vt:lpstr>When we use the future continuous tense in speaking, we often contract the subject and will:</vt:lpstr>
      <vt:lpstr>For spoken negative sentences in the future continuous tense, we contract with won't, like this:</vt:lpstr>
      <vt:lpstr>PowerPoint Presentation</vt:lpstr>
      <vt:lpstr>استخدامات المضارع المستمر</vt:lpstr>
      <vt:lpstr>Declarative Sentences</vt:lpstr>
      <vt:lpstr>PowerPoint Presentation</vt:lpstr>
      <vt:lpstr>Questions</vt:lpstr>
      <vt:lpstr>PowerPoint Presentation</vt:lpstr>
      <vt:lpstr>Negative Sentences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continuous</dc:title>
  <dc:creator>Maher</dc:creator>
  <cp:lastModifiedBy>Maher</cp:lastModifiedBy>
  <cp:revision>12</cp:revision>
  <dcterms:created xsi:type="dcterms:W3CDTF">2018-12-17T16:20:35Z</dcterms:created>
  <dcterms:modified xsi:type="dcterms:W3CDTF">2018-12-17T19:09:49Z</dcterms:modified>
</cp:coreProperties>
</file>