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handoutMasterIdLst>
    <p:handoutMasterId r:id="rId35"/>
  </p:handoutMasterIdLst>
  <p:sldIdLst>
    <p:sldId id="297" r:id="rId2"/>
    <p:sldId id="298" r:id="rId3"/>
    <p:sldId id="295" r:id="rId4"/>
    <p:sldId id="274" r:id="rId5"/>
    <p:sldId id="276" r:id="rId6"/>
    <p:sldId id="256" r:id="rId7"/>
    <p:sldId id="284" r:id="rId8"/>
    <p:sldId id="281" r:id="rId9"/>
    <p:sldId id="280" r:id="rId10"/>
    <p:sldId id="282" r:id="rId11"/>
    <p:sldId id="283" r:id="rId12"/>
    <p:sldId id="285" r:id="rId13"/>
    <p:sldId id="288" r:id="rId14"/>
    <p:sldId id="292" r:id="rId15"/>
    <p:sldId id="286" r:id="rId16"/>
    <p:sldId id="287" r:id="rId17"/>
    <p:sldId id="289" r:id="rId18"/>
    <p:sldId id="290" r:id="rId19"/>
    <p:sldId id="258" r:id="rId20"/>
    <p:sldId id="259" r:id="rId21"/>
    <p:sldId id="260" r:id="rId22"/>
    <p:sldId id="261" r:id="rId23"/>
    <p:sldId id="262" r:id="rId24"/>
    <p:sldId id="294" r:id="rId25"/>
    <p:sldId id="272" r:id="rId26"/>
    <p:sldId id="264" r:id="rId27"/>
    <p:sldId id="265" r:id="rId28"/>
    <p:sldId id="266" r:id="rId29"/>
    <p:sldId id="267" r:id="rId30"/>
    <p:sldId id="268" r:id="rId31"/>
    <p:sldId id="269" r:id="rId32"/>
    <p:sldId id="270" r:id="rId33"/>
    <p:sldId id="299"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Ahmed Saker"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1D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659" autoAdjust="0"/>
  </p:normalViewPr>
  <p:slideViewPr>
    <p:cSldViewPr>
      <p:cViewPr varScale="1">
        <p:scale>
          <a:sx n="64" d="100"/>
          <a:sy n="64" d="100"/>
        </p:scale>
        <p:origin x="-148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33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presProps" Target="presProps.xml" /><Relationship Id="rId40"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commentAuthors" Target="commentAuthor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handoutMaster" Target="handoutMasters/handoutMaster1.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32F5BC45-871A-4BDC-92C2-CA627705A65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endParaRPr lang="en-US" altLang="en-US"/>
          </a:p>
        </p:txBody>
      </p:sp>
      <p:sp>
        <p:nvSpPr>
          <p:cNvPr id="129027" name="Rectangle 3">
            <a:extLst>
              <a:ext uri="{FF2B5EF4-FFF2-40B4-BE49-F238E27FC236}">
                <a16:creationId xmlns:a16="http://schemas.microsoft.com/office/drawing/2014/main" id="{AE40D46E-6119-434E-BC96-62A6D230B93C}"/>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en-US" altLang="en-US"/>
          </a:p>
        </p:txBody>
      </p:sp>
      <p:sp>
        <p:nvSpPr>
          <p:cNvPr id="129028" name="Rectangle 4">
            <a:extLst>
              <a:ext uri="{FF2B5EF4-FFF2-40B4-BE49-F238E27FC236}">
                <a16:creationId xmlns:a16="http://schemas.microsoft.com/office/drawing/2014/main" id="{B4C34860-AB97-4F6B-BBB9-400DB91A40CD}"/>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en-US" altLang="en-US"/>
          </a:p>
        </p:txBody>
      </p:sp>
      <p:sp>
        <p:nvSpPr>
          <p:cNvPr id="129029" name="Rectangle 5">
            <a:extLst>
              <a:ext uri="{FF2B5EF4-FFF2-40B4-BE49-F238E27FC236}">
                <a16:creationId xmlns:a16="http://schemas.microsoft.com/office/drawing/2014/main" id="{DB73CC8E-D5C5-40BD-BAAA-247401950716}"/>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16C53E22-C279-426A-9460-99747E3D1A9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7042" name="Group 2">
            <a:extLst>
              <a:ext uri="{FF2B5EF4-FFF2-40B4-BE49-F238E27FC236}">
                <a16:creationId xmlns:a16="http://schemas.microsoft.com/office/drawing/2014/main" id="{EE5AA1E8-B67B-43EB-9187-A815BECB5E37}"/>
              </a:ext>
            </a:extLst>
          </p:cNvPr>
          <p:cNvGrpSpPr>
            <a:grpSpLocks/>
          </p:cNvGrpSpPr>
          <p:nvPr/>
        </p:nvGrpSpPr>
        <p:grpSpPr bwMode="auto">
          <a:xfrm>
            <a:off x="0" y="0"/>
            <a:ext cx="9148763" cy="6851650"/>
            <a:chOff x="1" y="0"/>
            <a:chExt cx="5763" cy="4316"/>
          </a:xfrm>
        </p:grpSpPr>
        <p:sp>
          <p:nvSpPr>
            <p:cNvPr id="87043" name="Freeform 3">
              <a:extLst>
                <a:ext uri="{FF2B5EF4-FFF2-40B4-BE49-F238E27FC236}">
                  <a16:creationId xmlns:a16="http://schemas.microsoft.com/office/drawing/2014/main" id="{5C0295CA-B613-43C8-A070-FCC68476A9B5}"/>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44" name="Freeform 4">
              <a:extLst>
                <a:ext uri="{FF2B5EF4-FFF2-40B4-BE49-F238E27FC236}">
                  <a16:creationId xmlns:a16="http://schemas.microsoft.com/office/drawing/2014/main" id="{69FEC17F-49F0-46C2-BDC9-A569A91F395D}"/>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45" name="Freeform 5">
              <a:extLst>
                <a:ext uri="{FF2B5EF4-FFF2-40B4-BE49-F238E27FC236}">
                  <a16:creationId xmlns:a16="http://schemas.microsoft.com/office/drawing/2014/main" id="{A3034034-91A0-490F-A06A-D4D261A3B511}"/>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7046" name="Group 6">
              <a:extLst>
                <a:ext uri="{FF2B5EF4-FFF2-40B4-BE49-F238E27FC236}">
                  <a16:creationId xmlns:a16="http://schemas.microsoft.com/office/drawing/2014/main" id="{C23E9DEB-9FCB-44C3-B44D-00D845C7A791}"/>
                </a:ext>
              </a:extLst>
            </p:cNvPr>
            <p:cNvGrpSpPr>
              <a:grpSpLocks/>
            </p:cNvGrpSpPr>
            <p:nvPr/>
          </p:nvGrpSpPr>
          <p:grpSpPr bwMode="auto">
            <a:xfrm>
              <a:off x="288" y="0"/>
              <a:ext cx="5098" cy="4316"/>
              <a:chOff x="288" y="0"/>
              <a:chExt cx="5098" cy="4316"/>
            </a:xfrm>
          </p:grpSpPr>
          <p:sp>
            <p:nvSpPr>
              <p:cNvPr id="87047" name="Freeform 7">
                <a:extLst>
                  <a:ext uri="{FF2B5EF4-FFF2-40B4-BE49-F238E27FC236}">
                    <a16:creationId xmlns:a16="http://schemas.microsoft.com/office/drawing/2014/main" id="{C8D07EFE-C445-4453-ABBC-3F203CDC1CC5}"/>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48" name="Freeform 8">
                <a:extLst>
                  <a:ext uri="{FF2B5EF4-FFF2-40B4-BE49-F238E27FC236}">
                    <a16:creationId xmlns:a16="http://schemas.microsoft.com/office/drawing/2014/main" id="{0065FE3E-3BD4-4939-96B4-72D5896DEB41}"/>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49" name="Freeform 9">
                <a:extLst>
                  <a:ext uri="{FF2B5EF4-FFF2-40B4-BE49-F238E27FC236}">
                    <a16:creationId xmlns:a16="http://schemas.microsoft.com/office/drawing/2014/main" id="{2878C2BD-048E-4078-A6F4-817CE40F2FA4}"/>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50" name="Freeform 10">
                <a:extLst>
                  <a:ext uri="{FF2B5EF4-FFF2-40B4-BE49-F238E27FC236}">
                    <a16:creationId xmlns:a16="http://schemas.microsoft.com/office/drawing/2014/main" id="{2BBCCB89-3820-4A45-BF6B-CAF8D17366A8}"/>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51" name="Freeform 11">
                <a:extLst>
                  <a:ext uri="{FF2B5EF4-FFF2-40B4-BE49-F238E27FC236}">
                    <a16:creationId xmlns:a16="http://schemas.microsoft.com/office/drawing/2014/main" id="{5737081F-82E6-48D7-A175-24AB479547A6}"/>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52" name="Freeform 12">
                <a:extLst>
                  <a:ext uri="{FF2B5EF4-FFF2-40B4-BE49-F238E27FC236}">
                    <a16:creationId xmlns:a16="http://schemas.microsoft.com/office/drawing/2014/main" id="{F38CBB55-AB86-4965-84DF-1A940DE21A97}"/>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53" name="Freeform 13">
                <a:extLst>
                  <a:ext uri="{FF2B5EF4-FFF2-40B4-BE49-F238E27FC236}">
                    <a16:creationId xmlns:a16="http://schemas.microsoft.com/office/drawing/2014/main" id="{00E2EB8F-C0EC-4887-B786-498897052B8B}"/>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54" name="Freeform 14">
                <a:extLst>
                  <a:ext uri="{FF2B5EF4-FFF2-40B4-BE49-F238E27FC236}">
                    <a16:creationId xmlns:a16="http://schemas.microsoft.com/office/drawing/2014/main" id="{F0B34B92-E6D4-4A31-9AD2-E5D544199E82}"/>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55" name="Freeform 15">
                <a:extLst>
                  <a:ext uri="{FF2B5EF4-FFF2-40B4-BE49-F238E27FC236}">
                    <a16:creationId xmlns:a16="http://schemas.microsoft.com/office/drawing/2014/main" id="{61B1E71C-45A6-44D5-9DAE-C4F76CD3941A}"/>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56" name="Freeform 16">
                <a:extLst>
                  <a:ext uri="{FF2B5EF4-FFF2-40B4-BE49-F238E27FC236}">
                    <a16:creationId xmlns:a16="http://schemas.microsoft.com/office/drawing/2014/main" id="{EF21BD90-4B92-43A4-8C50-D9CD2ADDB036}"/>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57" name="Freeform 17">
                <a:extLst>
                  <a:ext uri="{FF2B5EF4-FFF2-40B4-BE49-F238E27FC236}">
                    <a16:creationId xmlns:a16="http://schemas.microsoft.com/office/drawing/2014/main" id="{5525D17D-51C4-4F6C-BD22-EE23A73A0029}"/>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58" name="Freeform 18">
                <a:extLst>
                  <a:ext uri="{FF2B5EF4-FFF2-40B4-BE49-F238E27FC236}">
                    <a16:creationId xmlns:a16="http://schemas.microsoft.com/office/drawing/2014/main" id="{2CC065E7-CB71-4825-BB6A-733E5CC75754}"/>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59" name="Freeform 19">
                <a:extLst>
                  <a:ext uri="{FF2B5EF4-FFF2-40B4-BE49-F238E27FC236}">
                    <a16:creationId xmlns:a16="http://schemas.microsoft.com/office/drawing/2014/main" id="{BB5279B4-A8B0-4538-89A6-1C7751127277}"/>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7060" name="Freeform 20">
              <a:extLst>
                <a:ext uri="{FF2B5EF4-FFF2-40B4-BE49-F238E27FC236}">
                  <a16:creationId xmlns:a16="http://schemas.microsoft.com/office/drawing/2014/main" id="{8891A79C-5EE1-4CD9-A6D6-34B584252FFB}"/>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61" name="Freeform 21">
              <a:extLst>
                <a:ext uri="{FF2B5EF4-FFF2-40B4-BE49-F238E27FC236}">
                  <a16:creationId xmlns:a16="http://schemas.microsoft.com/office/drawing/2014/main" id="{2289FB96-A8B6-4F7A-889D-04038420E782}"/>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62" name="Freeform 22">
              <a:extLst>
                <a:ext uri="{FF2B5EF4-FFF2-40B4-BE49-F238E27FC236}">
                  <a16:creationId xmlns:a16="http://schemas.microsoft.com/office/drawing/2014/main" id="{F02399A3-0482-4DB6-A7DD-6C6629E7DE93}"/>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63" name="Freeform 23">
              <a:extLst>
                <a:ext uri="{FF2B5EF4-FFF2-40B4-BE49-F238E27FC236}">
                  <a16:creationId xmlns:a16="http://schemas.microsoft.com/office/drawing/2014/main" id="{52C293FF-E423-43C8-98AA-C3ECE6D8770B}"/>
                </a:ext>
              </a:extLst>
            </p:cNvPr>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64" name="Freeform 24">
              <a:extLst>
                <a:ext uri="{FF2B5EF4-FFF2-40B4-BE49-F238E27FC236}">
                  <a16:creationId xmlns:a16="http://schemas.microsoft.com/office/drawing/2014/main" id="{0A069D58-E467-45B8-BC21-974C004A28BF}"/>
                </a:ext>
              </a:extLst>
            </p:cNvPr>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65" name="Freeform 25">
              <a:extLst>
                <a:ext uri="{FF2B5EF4-FFF2-40B4-BE49-F238E27FC236}">
                  <a16:creationId xmlns:a16="http://schemas.microsoft.com/office/drawing/2014/main" id="{7220A4B6-F4A8-437B-ABF5-E171F49A32B8}"/>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66" name="Freeform 26">
              <a:extLst>
                <a:ext uri="{FF2B5EF4-FFF2-40B4-BE49-F238E27FC236}">
                  <a16:creationId xmlns:a16="http://schemas.microsoft.com/office/drawing/2014/main" id="{AE81144E-FA8C-4838-989C-AFFD14CC5CEE}"/>
                </a:ext>
              </a:extLst>
            </p:cNvPr>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67" name="Freeform 27">
              <a:extLst>
                <a:ext uri="{FF2B5EF4-FFF2-40B4-BE49-F238E27FC236}">
                  <a16:creationId xmlns:a16="http://schemas.microsoft.com/office/drawing/2014/main" id="{25C73871-10DE-4116-823D-EEC8103D8F53}"/>
                </a:ext>
              </a:extLst>
            </p:cNvPr>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68" name="Line 28">
              <a:extLst>
                <a:ext uri="{FF2B5EF4-FFF2-40B4-BE49-F238E27FC236}">
                  <a16:creationId xmlns:a16="http://schemas.microsoft.com/office/drawing/2014/main" id="{285CF568-FDC5-403C-A805-C047DED371BB}"/>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69" name="Line 29">
              <a:extLst>
                <a:ext uri="{FF2B5EF4-FFF2-40B4-BE49-F238E27FC236}">
                  <a16:creationId xmlns:a16="http://schemas.microsoft.com/office/drawing/2014/main" id="{3B313AF0-4E64-4CEA-98C4-A4D28348DDB1}"/>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70" name="Line 30">
              <a:extLst>
                <a:ext uri="{FF2B5EF4-FFF2-40B4-BE49-F238E27FC236}">
                  <a16:creationId xmlns:a16="http://schemas.microsoft.com/office/drawing/2014/main" id="{1030DF16-AC90-4DBA-915A-8374F6568576}"/>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7071" name="Group 31">
              <a:extLst>
                <a:ext uri="{FF2B5EF4-FFF2-40B4-BE49-F238E27FC236}">
                  <a16:creationId xmlns:a16="http://schemas.microsoft.com/office/drawing/2014/main" id="{BA144E37-7509-4591-8E66-BA75F2E4DF99}"/>
                </a:ext>
              </a:extLst>
            </p:cNvPr>
            <p:cNvGrpSpPr>
              <a:grpSpLocks/>
            </p:cNvGrpSpPr>
            <p:nvPr/>
          </p:nvGrpSpPr>
          <p:grpSpPr bwMode="auto">
            <a:xfrm>
              <a:off x="1" y="392"/>
              <a:ext cx="5758" cy="1571"/>
              <a:chOff x="1" y="392"/>
              <a:chExt cx="5758" cy="1571"/>
            </a:xfrm>
          </p:grpSpPr>
          <p:sp>
            <p:nvSpPr>
              <p:cNvPr id="87072" name="Line 32">
                <a:extLst>
                  <a:ext uri="{FF2B5EF4-FFF2-40B4-BE49-F238E27FC236}">
                    <a16:creationId xmlns:a16="http://schemas.microsoft.com/office/drawing/2014/main" id="{373184AB-1D3A-4613-B437-97AA93E9B023}"/>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73" name="Line 33">
                <a:extLst>
                  <a:ext uri="{FF2B5EF4-FFF2-40B4-BE49-F238E27FC236}">
                    <a16:creationId xmlns:a16="http://schemas.microsoft.com/office/drawing/2014/main" id="{61268810-3128-440C-AA87-A12EFC3B3687}"/>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74" name="Line 34">
                <a:extLst>
                  <a:ext uri="{FF2B5EF4-FFF2-40B4-BE49-F238E27FC236}">
                    <a16:creationId xmlns:a16="http://schemas.microsoft.com/office/drawing/2014/main" id="{2C654971-432C-405E-831B-56F5931ACF18}"/>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75" name="Line 35">
                <a:extLst>
                  <a:ext uri="{FF2B5EF4-FFF2-40B4-BE49-F238E27FC236}">
                    <a16:creationId xmlns:a16="http://schemas.microsoft.com/office/drawing/2014/main" id="{B1EB4FF1-C611-4BF8-9DE5-A3622A57508F}"/>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76" name="Line 36">
                <a:extLst>
                  <a:ext uri="{FF2B5EF4-FFF2-40B4-BE49-F238E27FC236}">
                    <a16:creationId xmlns:a16="http://schemas.microsoft.com/office/drawing/2014/main" id="{1AEFFC5B-5E26-4879-B84C-3A75440B2950}"/>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7077" name="Line 37">
              <a:extLst>
                <a:ext uri="{FF2B5EF4-FFF2-40B4-BE49-F238E27FC236}">
                  <a16:creationId xmlns:a16="http://schemas.microsoft.com/office/drawing/2014/main" id="{0D4648C7-A7C2-4C9E-9178-3C3157F76ADE}"/>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78" name="Line 38">
              <a:extLst>
                <a:ext uri="{FF2B5EF4-FFF2-40B4-BE49-F238E27FC236}">
                  <a16:creationId xmlns:a16="http://schemas.microsoft.com/office/drawing/2014/main" id="{046215CF-F9ED-465D-B6B6-1093ADAE636F}"/>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7079" name="Rectangle 39">
            <a:extLst>
              <a:ext uri="{FF2B5EF4-FFF2-40B4-BE49-F238E27FC236}">
                <a16:creationId xmlns:a16="http://schemas.microsoft.com/office/drawing/2014/main" id="{90B581D1-3B0B-4521-9498-91167AA55843}"/>
              </a:ext>
            </a:extLst>
          </p:cNvPr>
          <p:cNvSpPr>
            <a:spLocks noGrp="1" noChangeArrowheads="1"/>
          </p:cNvSpPr>
          <p:nvPr>
            <p:ph type="ctrTitle" sz="quarter"/>
          </p:nvPr>
        </p:nvSpPr>
        <p:spPr>
          <a:xfrm>
            <a:off x="685800" y="1692275"/>
            <a:ext cx="7772400" cy="1736725"/>
          </a:xfrm>
        </p:spPr>
        <p:txBody>
          <a:bodyPr anchor="b"/>
          <a:lstStyle>
            <a:lvl1pPr>
              <a:defRPr sz="5400"/>
            </a:lvl1pPr>
          </a:lstStyle>
          <a:p>
            <a:pPr lvl="0"/>
            <a:r>
              <a:rPr lang="ar-SA" altLang="en-US" noProof="0"/>
              <a:t>انقر لتحرير نمط العنوان الرئيسي</a:t>
            </a:r>
            <a:endParaRPr lang="en-US" altLang="en-US" noProof="0"/>
          </a:p>
        </p:txBody>
      </p:sp>
      <p:sp>
        <p:nvSpPr>
          <p:cNvPr id="87080" name="Rectangle 40">
            <a:extLst>
              <a:ext uri="{FF2B5EF4-FFF2-40B4-BE49-F238E27FC236}">
                <a16:creationId xmlns:a16="http://schemas.microsoft.com/office/drawing/2014/main" id="{6EFCCDEE-6CBF-4BF7-8A2D-7901113E4000}"/>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ar-SA" altLang="en-US" noProof="0"/>
              <a:t>انقر لتحرير نمط العنوان الثانوي الرئيسي</a:t>
            </a:r>
            <a:endParaRPr lang="en-US" altLang="en-US" noProof="0"/>
          </a:p>
        </p:txBody>
      </p:sp>
      <p:sp>
        <p:nvSpPr>
          <p:cNvPr id="87081" name="Rectangle 41">
            <a:extLst>
              <a:ext uri="{FF2B5EF4-FFF2-40B4-BE49-F238E27FC236}">
                <a16:creationId xmlns:a16="http://schemas.microsoft.com/office/drawing/2014/main" id="{BFCBB6F1-D0F6-4B25-B274-5CE5807AEB75}"/>
              </a:ext>
            </a:extLst>
          </p:cNvPr>
          <p:cNvSpPr>
            <a:spLocks noGrp="1" noChangeArrowheads="1"/>
          </p:cNvSpPr>
          <p:nvPr>
            <p:ph type="dt" sz="quarter" idx="2"/>
          </p:nvPr>
        </p:nvSpPr>
        <p:spPr/>
        <p:txBody>
          <a:bodyPr/>
          <a:lstStyle>
            <a:lvl1pPr>
              <a:defRPr/>
            </a:lvl1pPr>
          </a:lstStyle>
          <a:p>
            <a:endParaRPr lang="en-US" altLang="en-US"/>
          </a:p>
        </p:txBody>
      </p:sp>
      <p:sp>
        <p:nvSpPr>
          <p:cNvPr id="87082" name="Rectangle 42">
            <a:extLst>
              <a:ext uri="{FF2B5EF4-FFF2-40B4-BE49-F238E27FC236}">
                <a16:creationId xmlns:a16="http://schemas.microsoft.com/office/drawing/2014/main" id="{AFEF035C-00FA-4EFD-BAE1-0464E8AA7F98}"/>
              </a:ext>
            </a:extLst>
          </p:cNvPr>
          <p:cNvSpPr>
            <a:spLocks noGrp="1" noChangeArrowheads="1"/>
          </p:cNvSpPr>
          <p:nvPr>
            <p:ph type="ftr" sz="quarter" idx="3"/>
          </p:nvPr>
        </p:nvSpPr>
        <p:spPr/>
        <p:txBody>
          <a:bodyPr/>
          <a:lstStyle>
            <a:lvl1pPr>
              <a:defRPr/>
            </a:lvl1pPr>
          </a:lstStyle>
          <a:p>
            <a:endParaRPr lang="en-US" altLang="en-US"/>
          </a:p>
        </p:txBody>
      </p:sp>
      <p:sp>
        <p:nvSpPr>
          <p:cNvPr id="87083" name="Rectangle 43">
            <a:extLst>
              <a:ext uri="{FF2B5EF4-FFF2-40B4-BE49-F238E27FC236}">
                <a16:creationId xmlns:a16="http://schemas.microsoft.com/office/drawing/2014/main" id="{09F88CE9-F515-4077-8A77-7A0ECAC60321}"/>
              </a:ext>
            </a:extLst>
          </p:cNvPr>
          <p:cNvSpPr>
            <a:spLocks noGrp="1" noChangeArrowheads="1"/>
          </p:cNvSpPr>
          <p:nvPr>
            <p:ph type="sldNum" sz="quarter" idx="4"/>
          </p:nvPr>
        </p:nvSpPr>
        <p:spPr/>
        <p:txBody>
          <a:bodyPr/>
          <a:lstStyle>
            <a:lvl1pPr>
              <a:defRPr/>
            </a:lvl1pPr>
          </a:lstStyle>
          <a:p>
            <a:fld id="{38C2F347-FFFB-412E-BAED-942CCB05CA65}" type="slidenum">
              <a:rPr lang="en-US" altLang="en-US"/>
              <a:pPr/>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17268-3A3B-420F-9E82-B8BD2FEE04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A9D31E-9A2A-427E-B41B-532DC5430C1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35CEE3-D159-4F9F-B038-915A7EB4A4F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EC19B2C-05A6-4BDA-A797-A3AFDD67355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B9BA0BE-34E2-490F-92DF-E3A5C876A492}"/>
              </a:ext>
            </a:extLst>
          </p:cNvPr>
          <p:cNvSpPr>
            <a:spLocks noGrp="1"/>
          </p:cNvSpPr>
          <p:nvPr>
            <p:ph type="sldNum" sz="quarter" idx="12"/>
          </p:nvPr>
        </p:nvSpPr>
        <p:spPr/>
        <p:txBody>
          <a:bodyPr/>
          <a:lstStyle>
            <a:lvl1pPr>
              <a:defRPr/>
            </a:lvl1pPr>
          </a:lstStyle>
          <a:p>
            <a:fld id="{38EA1933-8D65-4CF1-843A-752DDAB272F7}" type="slidenum">
              <a:rPr lang="en-US" altLang="en-US"/>
              <a:pPr/>
              <a:t>‹#›</a:t>
            </a:fld>
            <a:endParaRPr lang="en-US" altLang="en-US"/>
          </a:p>
        </p:txBody>
      </p:sp>
    </p:spTree>
    <p:extLst>
      <p:ext uri="{BB962C8B-B14F-4D97-AF65-F5344CB8AC3E}">
        <p14:creationId xmlns:p14="http://schemas.microsoft.com/office/powerpoint/2010/main" val="416923716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ABB41D-136B-4D66-8E16-FD02DF1F775A}"/>
              </a:ext>
            </a:extLst>
          </p:cNvPr>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70F27A-4963-40E6-A494-2B584E5B239E}"/>
              </a:ext>
            </a:extLst>
          </p:cNvPr>
          <p:cNvSpPr>
            <a:spLocks noGrp="1"/>
          </p:cNvSpPr>
          <p:nvPr>
            <p:ph type="body" orient="vert" idx="1"/>
          </p:nvPr>
        </p:nvSpPr>
        <p:spPr>
          <a:xfrm>
            <a:off x="457200" y="277813"/>
            <a:ext cx="60198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A5E927-0DFA-4DA4-A94D-2ADE4351470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E4BA003-5BCE-43C1-AB5B-42135AFF47E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DDAD8B3-F562-4DAA-B8CD-73F25E0A8306}"/>
              </a:ext>
            </a:extLst>
          </p:cNvPr>
          <p:cNvSpPr>
            <a:spLocks noGrp="1"/>
          </p:cNvSpPr>
          <p:nvPr>
            <p:ph type="sldNum" sz="quarter" idx="12"/>
          </p:nvPr>
        </p:nvSpPr>
        <p:spPr/>
        <p:txBody>
          <a:bodyPr/>
          <a:lstStyle>
            <a:lvl1pPr>
              <a:defRPr/>
            </a:lvl1pPr>
          </a:lstStyle>
          <a:p>
            <a:fld id="{B2A33357-E9D3-4DB4-B827-11B41B879DDC}" type="slidenum">
              <a:rPr lang="en-US" altLang="en-US"/>
              <a:pPr/>
              <a:t>‹#›</a:t>
            </a:fld>
            <a:endParaRPr lang="en-US" altLang="en-US"/>
          </a:p>
        </p:txBody>
      </p:sp>
    </p:spTree>
    <p:extLst>
      <p:ext uri="{BB962C8B-B14F-4D97-AF65-F5344CB8AC3E}">
        <p14:creationId xmlns:p14="http://schemas.microsoft.com/office/powerpoint/2010/main" val="3884747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4B28A-E189-4925-A534-66E4425B74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05A83B-5DCE-4088-BABF-B65F1A0A94E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4910A2-6D82-422A-B0FD-288DDA972F2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A7FAE39-2480-4B52-9BD9-50F501EB7C6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D2D923D-2463-4AE4-BB91-2BCD8FD08E87}"/>
              </a:ext>
            </a:extLst>
          </p:cNvPr>
          <p:cNvSpPr>
            <a:spLocks noGrp="1"/>
          </p:cNvSpPr>
          <p:nvPr>
            <p:ph type="sldNum" sz="quarter" idx="12"/>
          </p:nvPr>
        </p:nvSpPr>
        <p:spPr/>
        <p:txBody>
          <a:bodyPr/>
          <a:lstStyle>
            <a:lvl1pPr>
              <a:defRPr/>
            </a:lvl1pPr>
          </a:lstStyle>
          <a:p>
            <a:fld id="{AD7AB76C-A01C-4BD5-A28E-46D6D6BD34E0}" type="slidenum">
              <a:rPr lang="en-US" altLang="en-US"/>
              <a:pPr/>
              <a:t>‹#›</a:t>
            </a:fld>
            <a:endParaRPr lang="en-US" altLang="en-US"/>
          </a:p>
        </p:txBody>
      </p:sp>
    </p:spTree>
    <p:extLst>
      <p:ext uri="{BB962C8B-B14F-4D97-AF65-F5344CB8AC3E}">
        <p14:creationId xmlns:p14="http://schemas.microsoft.com/office/powerpoint/2010/main" val="187671395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5675B-694C-4786-B628-29E68E8F89B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B357D7-3D0B-49BC-8D5F-4408A1FC6F0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E152D9FB-FE27-4652-A77E-1E3721AA357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213E087-E1B6-4BEA-ABF7-2C22FB59A76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DEA214E-2705-444E-A79C-51BE72014716}"/>
              </a:ext>
            </a:extLst>
          </p:cNvPr>
          <p:cNvSpPr>
            <a:spLocks noGrp="1"/>
          </p:cNvSpPr>
          <p:nvPr>
            <p:ph type="sldNum" sz="quarter" idx="12"/>
          </p:nvPr>
        </p:nvSpPr>
        <p:spPr/>
        <p:txBody>
          <a:bodyPr/>
          <a:lstStyle>
            <a:lvl1pPr>
              <a:defRPr/>
            </a:lvl1pPr>
          </a:lstStyle>
          <a:p>
            <a:fld id="{7F0C0C09-97F5-453F-B3EA-BD7ECD5DDB3A}" type="slidenum">
              <a:rPr lang="en-US" altLang="en-US"/>
              <a:pPr/>
              <a:t>‹#›</a:t>
            </a:fld>
            <a:endParaRPr lang="en-US" altLang="en-US"/>
          </a:p>
        </p:txBody>
      </p:sp>
    </p:spTree>
    <p:extLst>
      <p:ext uri="{BB962C8B-B14F-4D97-AF65-F5344CB8AC3E}">
        <p14:creationId xmlns:p14="http://schemas.microsoft.com/office/powerpoint/2010/main" val="56101363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6E137-7398-4F99-BEC2-A086C5CC3F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B79B73-B379-461D-AA0C-B3226DC308C6}"/>
              </a:ext>
            </a:extLst>
          </p:cNvPr>
          <p:cNvSpPr>
            <a:spLocks noGrp="1"/>
          </p:cNvSpPr>
          <p:nvPr>
            <p:ph sz="half" idx="1"/>
          </p:nvPr>
        </p:nvSpPr>
        <p:spPr>
          <a:xfrm>
            <a:off x="457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C73527-54B3-47D7-8A86-C6F6730C5844}"/>
              </a:ext>
            </a:extLst>
          </p:cNvPr>
          <p:cNvSpPr>
            <a:spLocks noGrp="1"/>
          </p:cNvSpPr>
          <p:nvPr>
            <p:ph sz="half" idx="2"/>
          </p:nvPr>
        </p:nvSpPr>
        <p:spPr>
          <a:xfrm>
            <a:off x="4648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D781AD-A14F-4483-8B55-AB9AD8BC199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DBF3F0D-2939-4F49-85C0-6D3E09A5FD5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0C73937-7AA2-4500-B282-81E3D2E73497}"/>
              </a:ext>
            </a:extLst>
          </p:cNvPr>
          <p:cNvSpPr>
            <a:spLocks noGrp="1"/>
          </p:cNvSpPr>
          <p:nvPr>
            <p:ph type="sldNum" sz="quarter" idx="12"/>
          </p:nvPr>
        </p:nvSpPr>
        <p:spPr/>
        <p:txBody>
          <a:bodyPr/>
          <a:lstStyle>
            <a:lvl1pPr>
              <a:defRPr/>
            </a:lvl1pPr>
          </a:lstStyle>
          <a:p>
            <a:fld id="{DF322D80-ABD6-469F-8F5F-E52F31DD45C5}" type="slidenum">
              <a:rPr lang="en-US" altLang="en-US"/>
              <a:pPr/>
              <a:t>‹#›</a:t>
            </a:fld>
            <a:endParaRPr lang="en-US" altLang="en-US"/>
          </a:p>
        </p:txBody>
      </p:sp>
    </p:spTree>
    <p:extLst>
      <p:ext uri="{BB962C8B-B14F-4D97-AF65-F5344CB8AC3E}">
        <p14:creationId xmlns:p14="http://schemas.microsoft.com/office/powerpoint/2010/main" val="23947949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1A787-0C43-4C19-B6CB-4E56BF85D36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B0CDDE-492D-465D-9891-B43289D8856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2D94F7D-11DC-456B-8715-20D1C4103758}"/>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CAA159-71C7-4AD2-BDD3-F23EF4EB293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9171E66-7968-43FD-A8B9-8D491624D15F}"/>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6B4182-DE22-4C8C-BA52-2CFC2FC502C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33BAD06-9EC7-4C40-BAF6-42F12AAB2B50}"/>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D7B8BF34-B1B4-4D6A-B36C-9B2676F38695}"/>
              </a:ext>
            </a:extLst>
          </p:cNvPr>
          <p:cNvSpPr>
            <a:spLocks noGrp="1"/>
          </p:cNvSpPr>
          <p:nvPr>
            <p:ph type="sldNum" sz="quarter" idx="12"/>
          </p:nvPr>
        </p:nvSpPr>
        <p:spPr/>
        <p:txBody>
          <a:bodyPr/>
          <a:lstStyle>
            <a:lvl1pPr>
              <a:defRPr/>
            </a:lvl1pPr>
          </a:lstStyle>
          <a:p>
            <a:fld id="{C3D3A5B1-77F8-495A-8BF4-A5FCA34D65EB}" type="slidenum">
              <a:rPr lang="en-US" altLang="en-US"/>
              <a:pPr/>
              <a:t>‹#›</a:t>
            </a:fld>
            <a:endParaRPr lang="en-US" altLang="en-US"/>
          </a:p>
        </p:txBody>
      </p:sp>
    </p:spTree>
    <p:extLst>
      <p:ext uri="{BB962C8B-B14F-4D97-AF65-F5344CB8AC3E}">
        <p14:creationId xmlns:p14="http://schemas.microsoft.com/office/powerpoint/2010/main" val="382452622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54491-DDDE-4C57-840C-50A355C2B1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096C0F-8066-41BA-A00F-126CECF89D37}"/>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63E45CB-385B-43DC-BAA9-A8D66A43AB9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365DD1B-E428-442E-9EC4-48CBA7029AF3}"/>
              </a:ext>
            </a:extLst>
          </p:cNvPr>
          <p:cNvSpPr>
            <a:spLocks noGrp="1"/>
          </p:cNvSpPr>
          <p:nvPr>
            <p:ph type="sldNum" sz="quarter" idx="12"/>
          </p:nvPr>
        </p:nvSpPr>
        <p:spPr/>
        <p:txBody>
          <a:bodyPr/>
          <a:lstStyle>
            <a:lvl1pPr>
              <a:defRPr/>
            </a:lvl1pPr>
          </a:lstStyle>
          <a:p>
            <a:fld id="{05CB73C3-C2A5-4CE5-BA58-451B40A6ED44}" type="slidenum">
              <a:rPr lang="en-US" altLang="en-US"/>
              <a:pPr/>
              <a:t>‹#›</a:t>
            </a:fld>
            <a:endParaRPr lang="en-US" altLang="en-US"/>
          </a:p>
        </p:txBody>
      </p:sp>
    </p:spTree>
    <p:extLst>
      <p:ext uri="{BB962C8B-B14F-4D97-AF65-F5344CB8AC3E}">
        <p14:creationId xmlns:p14="http://schemas.microsoft.com/office/powerpoint/2010/main" val="337668525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2955B1-42E2-403B-8F65-BD6C000C320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345704C-8AE4-4DAB-9EA5-95B2F3A41DA1}"/>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A97BF33-CAE7-49D8-A35B-A033B5AC1DB0}"/>
              </a:ext>
            </a:extLst>
          </p:cNvPr>
          <p:cNvSpPr>
            <a:spLocks noGrp="1"/>
          </p:cNvSpPr>
          <p:nvPr>
            <p:ph type="sldNum" sz="quarter" idx="12"/>
          </p:nvPr>
        </p:nvSpPr>
        <p:spPr/>
        <p:txBody>
          <a:bodyPr/>
          <a:lstStyle>
            <a:lvl1pPr>
              <a:defRPr/>
            </a:lvl1pPr>
          </a:lstStyle>
          <a:p>
            <a:fld id="{B964021B-3264-424B-B9B3-6581FEBD733D}" type="slidenum">
              <a:rPr lang="en-US" altLang="en-US"/>
              <a:pPr/>
              <a:t>‹#›</a:t>
            </a:fld>
            <a:endParaRPr lang="en-US" altLang="en-US"/>
          </a:p>
        </p:txBody>
      </p:sp>
    </p:spTree>
    <p:extLst>
      <p:ext uri="{BB962C8B-B14F-4D97-AF65-F5344CB8AC3E}">
        <p14:creationId xmlns:p14="http://schemas.microsoft.com/office/powerpoint/2010/main" val="5429469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00CD1-9593-4575-A55A-FFAC97C8338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1FA093-E295-4FFB-AB32-F514B9260D0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E93FC7-E1FA-468D-9E9D-6FDC8B3B9F5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B30CED-F32C-4F27-BA31-300950A34BC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4499B29-ED79-4E05-AD9B-1C7CF96FDC1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B04902E-0988-41ED-AB71-D3C278088053}"/>
              </a:ext>
            </a:extLst>
          </p:cNvPr>
          <p:cNvSpPr>
            <a:spLocks noGrp="1"/>
          </p:cNvSpPr>
          <p:nvPr>
            <p:ph type="sldNum" sz="quarter" idx="12"/>
          </p:nvPr>
        </p:nvSpPr>
        <p:spPr/>
        <p:txBody>
          <a:bodyPr/>
          <a:lstStyle>
            <a:lvl1pPr>
              <a:defRPr/>
            </a:lvl1pPr>
          </a:lstStyle>
          <a:p>
            <a:fld id="{D17C14D8-4FAA-4C8D-BB8E-FE6C0EA801C1}" type="slidenum">
              <a:rPr lang="en-US" altLang="en-US"/>
              <a:pPr/>
              <a:t>‹#›</a:t>
            </a:fld>
            <a:endParaRPr lang="en-US" altLang="en-US"/>
          </a:p>
        </p:txBody>
      </p:sp>
    </p:spTree>
    <p:extLst>
      <p:ext uri="{BB962C8B-B14F-4D97-AF65-F5344CB8AC3E}">
        <p14:creationId xmlns:p14="http://schemas.microsoft.com/office/powerpoint/2010/main" val="290777718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A2651-CA2B-4044-8BAB-BCFD735BEAB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1607AD-3B78-4B52-8622-9F04861DEF0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E5E4ED-7133-4A1D-86A2-3F2E6B283E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46B4C9-C9A7-441D-A35D-6B07D147FC1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7D3DEAE-4797-429E-8157-EECCF1A4B21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722FC83-0896-4C57-AA7F-61E810B4CACB}"/>
              </a:ext>
            </a:extLst>
          </p:cNvPr>
          <p:cNvSpPr>
            <a:spLocks noGrp="1"/>
          </p:cNvSpPr>
          <p:nvPr>
            <p:ph type="sldNum" sz="quarter" idx="12"/>
          </p:nvPr>
        </p:nvSpPr>
        <p:spPr/>
        <p:txBody>
          <a:bodyPr/>
          <a:lstStyle>
            <a:lvl1pPr>
              <a:defRPr/>
            </a:lvl1pPr>
          </a:lstStyle>
          <a:p>
            <a:fld id="{97D40E0C-0502-43D7-BC04-D8336206864A}" type="slidenum">
              <a:rPr lang="en-US" altLang="en-US"/>
              <a:pPr/>
              <a:t>‹#›</a:t>
            </a:fld>
            <a:endParaRPr lang="en-US" altLang="en-US"/>
          </a:p>
        </p:txBody>
      </p:sp>
    </p:spTree>
    <p:extLst>
      <p:ext uri="{BB962C8B-B14F-4D97-AF65-F5344CB8AC3E}">
        <p14:creationId xmlns:p14="http://schemas.microsoft.com/office/powerpoint/2010/main" val="378969981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86018" name="Group 2">
            <a:extLst>
              <a:ext uri="{FF2B5EF4-FFF2-40B4-BE49-F238E27FC236}">
                <a16:creationId xmlns:a16="http://schemas.microsoft.com/office/drawing/2014/main" id="{D9801829-8A30-46A3-BE3C-356331A9126B}"/>
              </a:ext>
            </a:extLst>
          </p:cNvPr>
          <p:cNvGrpSpPr>
            <a:grpSpLocks/>
          </p:cNvGrpSpPr>
          <p:nvPr/>
        </p:nvGrpSpPr>
        <p:grpSpPr bwMode="auto">
          <a:xfrm>
            <a:off x="1588" y="0"/>
            <a:ext cx="9148762" cy="6851650"/>
            <a:chOff x="1" y="0"/>
            <a:chExt cx="5763" cy="4316"/>
          </a:xfrm>
        </p:grpSpPr>
        <p:sp>
          <p:nvSpPr>
            <p:cNvPr id="86019" name="Freeform 3">
              <a:extLst>
                <a:ext uri="{FF2B5EF4-FFF2-40B4-BE49-F238E27FC236}">
                  <a16:creationId xmlns:a16="http://schemas.microsoft.com/office/drawing/2014/main" id="{BF990E25-E1EB-425F-B04C-FC4773E9C03C}"/>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20" name="Freeform 4">
              <a:extLst>
                <a:ext uri="{FF2B5EF4-FFF2-40B4-BE49-F238E27FC236}">
                  <a16:creationId xmlns:a16="http://schemas.microsoft.com/office/drawing/2014/main" id="{E49DEB1B-0611-4C71-8729-A4BE02139050}"/>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21" name="Freeform 5">
              <a:extLst>
                <a:ext uri="{FF2B5EF4-FFF2-40B4-BE49-F238E27FC236}">
                  <a16:creationId xmlns:a16="http://schemas.microsoft.com/office/drawing/2014/main" id="{56A13076-CD62-4C23-AE46-68393CA660C7}"/>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6022" name="Group 6">
              <a:extLst>
                <a:ext uri="{FF2B5EF4-FFF2-40B4-BE49-F238E27FC236}">
                  <a16:creationId xmlns:a16="http://schemas.microsoft.com/office/drawing/2014/main" id="{53793DD2-BE6A-4EE2-80E4-CD4E9D825F1F}"/>
                </a:ext>
              </a:extLst>
            </p:cNvPr>
            <p:cNvGrpSpPr>
              <a:grpSpLocks/>
            </p:cNvGrpSpPr>
            <p:nvPr/>
          </p:nvGrpSpPr>
          <p:grpSpPr bwMode="auto">
            <a:xfrm>
              <a:off x="288" y="0"/>
              <a:ext cx="5098" cy="4316"/>
              <a:chOff x="288" y="0"/>
              <a:chExt cx="5098" cy="4316"/>
            </a:xfrm>
          </p:grpSpPr>
          <p:sp>
            <p:nvSpPr>
              <p:cNvPr id="86023" name="Freeform 7">
                <a:extLst>
                  <a:ext uri="{FF2B5EF4-FFF2-40B4-BE49-F238E27FC236}">
                    <a16:creationId xmlns:a16="http://schemas.microsoft.com/office/drawing/2014/main" id="{7D3605A7-0607-4014-9B56-6B3AB38F7F49}"/>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24" name="Freeform 8">
                <a:extLst>
                  <a:ext uri="{FF2B5EF4-FFF2-40B4-BE49-F238E27FC236}">
                    <a16:creationId xmlns:a16="http://schemas.microsoft.com/office/drawing/2014/main" id="{73F42C57-6CBA-4019-BB06-EAD989EEF859}"/>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25" name="Freeform 9">
                <a:extLst>
                  <a:ext uri="{FF2B5EF4-FFF2-40B4-BE49-F238E27FC236}">
                    <a16:creationId xmlns:a16="http://schemas.microsoft.com/office/drawing/2014/main" id="{2A63520E-D3C2-41E6-AB50-25B444090ED1}"/>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26" name="Freeform 10">
                <a:extLst>
                  <a:ext uri="{FF2B5EF4-FFF2-40B4-BE49-F238E27FC236}">
                    <a16:creationId xmlns:a16="http://schemas.microsoft.com/office/drawing/2014/main" id="{9F9C3A7B-1854-4A8A-8720-D6EBC216D120}"/>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27" name="Freeform 11">
                <a:extLst>
                  <a:ext uri="{FF2B5EF4-FFF2-40B4-BE49-F238E27FC236}">
                    <a16:creationId xmlns:a16="http://schemas.microsoft.com/office/drawing/2014/main" id="{BAAEC51B-CB11-40E3-B49D-06AFD17C1344}"/>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28" name="Freeform 12">
                <a:extLst>
                  <a:ext uri="{FF2B5EF4-FFF2-40B4-BE49-F238E27FC236}">
                    <a16:creationId xmlns:a16="http://schemas.microsoft.com/office/drawing/2014/main" id="{88F46BF6-33B2-4962-8B6E-AED3D766286F}"/>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29" name="Freeform 13">
                <a:extLst>
                  <a:ext uri="{FF2B5EF4-FFF2-40B4-BE49-F238E27FC236}">
                    <a16:creationId xmlns:a16="http://schemas.microsoft.com/office/drawing/2014/main" id="{9697905C-8CEC-4AB6-B77E-97EA9507B441}"/>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30" name="Freeform 14">
                <a:extLst>
                  <a:ext uri="{FF2B5EF4-FFF2-40B4-BE49-F238E27FC236}">
                    <a16:creationId xmlns:a16="http://schemas.microsoft.com/office/drawing/2014/main" id="{071B9921-C5FD-4BCB-BC51-AA3583F06E40}"/>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31" name="Freeform 15">
                <a:extLst>
                  <a:ext uri="{FF2B5EF4-FFF2-40B4-BE49-F238E27FC236}">
                    <a16:creationId xmlns:a16="http://schemas.microsoft.com/office/drawing/2014/main" id="{C0D7217F-CA8C-45E4-A6FE-B04A3EDD429D}"/>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32" name="Freeform 16">
                <a:extLst>
                  <a:ext uri="{FF2B5EF4-FFF2-40B4-BE49-F238E27FC236}">
                    <a16:creationId xmlns:a16="http://schemas.microsoft.com/office/drawing/2014/main" id="{899A9CCC-16D5-422A-8140-CA503F89501A}"/>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33" name="Freeform 17">
                <a:extLst>
                  <a:ext uri="{FF2B5EF4-FFF2-40B4-BE49-F238E27FC236}">
                    <a16:creationId xmlns:a16="http://schemas.microsoft.com/office/drawing/2014/main" id="{999485D0-A9E0-4BD7-AEB8-71AF33815F55}"/>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34" name="Freeform 18">
                <a:extLst>
                  <a:ext uri="{FF2B5EF4-FFF2-40B4-BE49-F238E27FC236}">
                    <a16:creationId xmlns:a16="http://schemas.microsoft.com/office/drawing/2014/main" id="{E7D92F0E-ADE4-4294-9E74-7771698F6D34}"/>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35" name="Freeform 19">
                <a:extLst>
                  <a:ext uri="{FF2B5EF4-FFF2-40B4-BE49-F238E27FC236}">
                    <a16:creationId xmlns:a16="http://schemas.microsoft.com/office/drawing/2014/main" id="{0B93CCF9-7FD6-4BE8-8671-D263819E9B4D}"/>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6036" name="Freeform 20">
              <a:extLst>
                <a:ext uri="{FF2B5EF4-FFF2-40B4-BE49-F238E27FC236}">
                  <a16:creationId xmlns:a16="http://schemas.microsoft.com/office/drawing/2014/main" id="{78F132DB-C0F0-45A4-B2A4-21A016453B7A}"/>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37" name="Freeform 21">
              <a:extLst>
                <a:ext uri="{FF2B5EF4-FFF2-40B4-BE49-F238E27FC236}">
                  <a16:creationId xmlns:a16="http://schemas.microsoft.com/office/drawing/2014/main" id="{944429D1-8EA9-433C-BB8F-276D39D4D52E}"/>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38" name="Freeform 22">
              <a:extLst>
                <a:ext uri="{FF2B5EF4-FFF2-40B4-BE49-F238E27FC236}">
                  <a16:creationId xmlns:a16="http://schemas.microsoft.com/office/drawing/2014/main" id="{F3C0AA38-575C-43E9-97EE-CDEBAA5616AB}"/>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39" name="Freeform 23">
              <a:extLst>
                <a:ext uri="{FF2B5EF4-FFF2-40B4-BE49-F238E27FC236}">
                  <a16:creationId xmlns:a16="http://schemas.microsoft.com/office/drawing/2014/main" id="{65003307-A9EB-4B83-9A9F-CF8AFD837249}"/>
                </a:ext>
              </a:extLst>
            </p:cNvPr>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40" name="Freeform 24">
              <a:extLst>
                <a:ext uri="{FF2B5EF4-FFF2-40B4-BE49-F238E27FC236}">
                  <a16:creationId xmlns:a16="http://schemas.microsoft.com/office/drawing/2014/main" id="{181FB8DC-B4F5-45A9-A4AB-3A4C8DDF115F}"/>
                </a:ext>
              </a:extLst>
            </p:cNvPr>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41" name="Freeform 25">
              <a:extLst>
                <a:ext uri="{FF2B5EF4-FFF2-40B4-BE49-F238E27FC236}">
                  <a16:creationId xmlns:a16="http://schemas.microsoft.com/office/drawing/2014/main" id="{81B7B31C-3778-4456-BA28-64FADC584399}"/>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42" name="Freeform 26">
              <a:extLst>
                <a:ext uri="{FF2B5EF4-FFF2-40B4-BE49-F238E27FC236}">
                  <a16:creationId xmlns:a16="http://schemas.microsoft.com/office/drawing/2014/main" id="{D34D8571-44C2-4BCD-B8D2-B43B9C6051C5}"/>
                </a:ext>
              </a:extLst>
            </p:cNvPr>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43" name="Freeform 27">
              <a:extLst>
                <a:ext uri="{FF2B5EF4-FFF2-40B4-BE49-F238E27FC236}">
                  <a16:creationId xmlns:a16="http://schemas.microsoft.com/office/drawing/2014/main" id="{D468E952-ABBD-4F4F-974F-BDDE64084794}"/>
                </a:ext>
              </a:extLst>
            </p:cNvPr>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44" name="Line 28">
              <a:extLst>
                <a:ext uri="{FF2B5EF4-FFF2-40B4-BE49-F238E27FC236}">
                  <a16:creationId xmlns:a16="http://schemas.microsoft.com/office/drawing/2014/main" id="{28ED6B5E-96F7-43C5-8B94-A38B863B2ECE}"/>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45" name="Line 29">
              <a:extLst>
                <a:ext uri="{FF2B5EF4-FFF2-40B4-BE49-F238E27FC236}">
                  <a16:creationId xmlns:a16="http://schemas.microsoft.com/office/drawing/2014/main" id="{C2A69975-A6F3-47CE-9BB3-AE0EB6A6017E}"/>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46" name="Line 30">
              <a:extLst>
                <a:ext uri="{FF2B5EF4-FFF2-40B4-BE49-F238E27FC236}">
                  <a16:creationId xmlns:a16="http://schemas.microsoft.com/office/drawing/2014/main" id="{D4B68DF4-99E4-4380-B3C1-B743F10A2298}"/>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6047" name="Group 31">
              <a:extLst>
                <a:ext uri="{FF2B5EF4-FFF2-40B4-BE49-F238E27FC236}">
                  <a16:creationId xmlns:a16="http://schemas.microsoft.com/office/drawing/2014/main" id="{9351ECF4-537E-42F7-8D2D-EE1A440327EC}"/>
                </a:ext>
              </a:extLst>
            </p:cNvPr>
            <p:cNvGrpSpPr>
              <a:grpSpLocks/>
            </p:cNvGrpSpPr>
            <p:nvPr/>
          </p:nvGrpSpPr>
          <p:grpSpPr bwMode="auto">
            <a:xfrm>
              <a:off x="1" y="392"/>
              <a:ext cx="5758" cy="1571"/>
              <a:chOff x="1" y="392"/>
              <a:chExt cx="5758" cy="1571"/>
            </a:xfrm>
          </p:grpSpPr>
          <p:sp>
            <p:nvSpPr>
              <p:cNvPr id="86048" name="Line 32">
                <a:extLst>
                  <a:ext uri="{FF2B5EF4-FFF2-40B4-BE49-F238E27FC236}">
                    <a16:creationId xmlns:a16="http://schemas.microsoft.com/office/drawing/2014/main" id="{486740FE-ABA6-4C95-B23C-44744EB47BB0}"/>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49" name="Line 33">
                <a:extLst>
                  <a:ext uri="{FF2B5EF4-FFF2-40B4-BE49-F238E27FC236}">
                    <a16:creationId xmlns:a16="http://schemas.microsoft.com/office/drawing/2014/main" id="{EEF7D1CE-A326-473A-831E-8D392B8E78E2}"/>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50" name="Line 34">
                <a:extLst>
                  <a:ext uri="{FF2B5EF4-FFF2-40B4-BE49-F238E27FC236}">
                    <a16:creationId xmlns:a16="http://schemas.microsoft.com/office/drawing/2014/main" id="{E05C8FFF-D6A2-4ACB-93B4-F325E0CDD527}"/>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51" name="Line 35">
                <a:extLst>
                  <a:ext uri="{FF2B5EF4-FFF2-40B4-BE49-F238E27FC236}">
                    <a16:creationId xmlns:a16="http://schemas.microsoft.com/office/drawing/2014/main" id="{9F2573E0-7139-419D-BB01-2DB234F87E20}"/>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52" name="Line 36">
                <a:extLst>
                  <a:ext uri="{FF2B5EF4-FFF2-40B4-BE49-F238E27FC236}">
                    <a16:creationId xmlns:a16="http://schemas.microsoft.com/office/drawing/2014/main" id="{D163EE72-294F-46B0-9C20-4DE32781C97E}"/>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6053" name="Line 37">
              <a:extLst>
                <a:ext uri="{FF2B5EF4-FFF2-40B4-BE49-F238E27FC236}">
                  <a16:creationId xmlns:a16="http://schemas.microsoft.com/office/drawing/2014/main" id="{FAC2335F-7E53-4D3F-987C-DF357DB9B379}"/>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54" name="Line 38">
              <a:extLst>
                <a:ext uri="{FF2B5EF4-FFF2-40B4-BE49-F238E27FC236}">
                  <a16:creationId xmlns:a16="http://schemas.microsoft.com/office/drawing/2014/main" id="{DFEC564A-12F7-4BA7-82E3-34FF2CF0B08C}"/>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6055" name="Rectangle 39">
            <a:extLst>
              <a:ext uri="{FF2B5EF4-FFF2-40B4-BE49-F238E27FC236}">
                <a16:creationId xmlns:a16="http://schemas.microsoft.com/office/drawing/2014/main" id="{5907A95E-6D1D-4116-9FE1-369263BB3467}"/>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ar-SA" altLang="en-US"/>
              <a:t>انقر لتحرير نمط العنوان الرئيسي</a:t>
            </a:r>
            <a:endParaRPr lang="en-US" altLang="en-US"/>
          </a:p>
        </p:txBody>
      </p:sp>
      <p:sp>
        <p:nvSpPr>
          <p:cNvPr id="86056" name="Rectangle 40">
            <a:extLst>
              <a:ext uri="{FF2B5EF4-FFF2-40B4-BE49-F238E27FC236}">
                <a16:creationId xmlns:a16="http://schemas.microsoft.com/office/drawing/2014/main" id="{1232561B-1C5B-43CF-897F-DCAB34B57694}"/>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endParaRPr lang="en-US" altLang="en-US"/>
          </a:p>
        </p:txBody>
      </p:sp>
      <p:sp>
        <p:nvSpPr>
          <p:cNvPr id="86057" name="Rectangle 41">
            <a:extLst>
              <a:ext uri="{FF2B5EF4-FFF2-40B4-BE49-F238E27FC236}">
                <a16:creationId xmlns:a16="http://schemas.microsoft.com/office/drawing/2014/main" id="{6DAFEFF8-7A1C-4B54-BD35-11EF6324808F}"/>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endParaRPr lang="en-US" altLang="en-US"/>
          </a:p>
        </p:txBody>
      </p:sp>
      <p:sp>
        <p:nvSpPr>
          <p:cNvPr id="86058" name="Rectangle 42">
            <a:extLst>
              <a:ext uri="{FF2B5EF4-FFF2-40B4-BE49-F238E27FC236}">
                <a16:creationId xmlns:a16="http://schemas.microsoft.com/office/drawing/2014/main" id="{019A777D-DCDD-43F9-B4F8-3463BF4BD6E8}"/>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4FCA0ED2-08A9-495A-BE36-307717CB9128}" type="slidenum">
              <a:rPr lang="en-US" altLang="en-US"/>
              <a:pPr/>
              <a:t>‹#›</a:t>
            </a:fld>
            <a:endParaRPr lang="en-US" altLang="en-US"/>
          </a:p>
        </p:txBody>
      </p:sp>
      <p:sp>
        <p:nvSpPr>
          <p:cNvPr id="86059" name="Rectangle 43">
            <a:extLst>
              <a:ext uri="{FF2B5EF4-FFF2-40B4-BE49-F238E27FC236}">
                <a16:creationId xmlns:a16="http://schemas.microsoft.com/office/drawing/2014/main" id="{A8BD8617-C004-433E-B6AA-5C718E309112}"/>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endParaRPr lang="en-US" altLang="en-US"/>
          </a:p>
          <a:p>
            <a:pPr lvl="1"/>
            <a:r>
              <a:rPr lang="ar-SA" altLang="en-US"/>
              <a:t>المستوى الثاني</a:t>
            </a:r>
            <a:endParaRPr lang="en-US" altLang="en-US"/>
          </a:p>
          <a:p>
            <a:pPr lvl="2"/>
            <a:r>
              <a:rPr lang="ar-SA" altLang="en-US"/>
              <a:t>المستوى الثالث</a:t>
            </a:r>
            <a:endParaRPr lang="en-US" altLang="en-US"/>
          </a:p>
          <a:p>
            <a:pPr lvl="3"/>
            <a:r>
              <a:rPr lang="ar-SA" altLang="en-US"/>
              <a:t>المستوى الرابع</a:t>
            </a:r>
            <a:endParaRPr lang="en-US" altLang="en-US"/>
          </a:p>
          <a:p>
            <a:pPr lvl="4"/>
            <a:r>
              <a:rPr lang="ar-SA" altLang="en-US"/>
              <a:t>المستوى الخامس</a:t>
            </a:r>
            <a:endParaRPr lang="en-US" altLang="en-US"/>
          </a:p>
        </p:txBody>
      </p:sp>
    </p:spTree>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6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2"/>
        </a:buClr>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6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6.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9.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2" name="Rectangle 4">
            <a:extLst>
              <a:ext uri="{FF2B5EF4-FFF2-40B4-BE49-F238E27FC236}">
                <a16:creationId xmlns:a16="http://schemas.microsoft.com/office/drawing/2014/main" id="{FCF88577-D152-4A28-ACD2-98B6924CAD54}"/>
              </a:ext>
            </a:extLst>
          </p:cNvPr>
          <p:cNvSpPr>
            <a:spLocks noGrp="1" noChangeArrowheads="1"/>
          </p:cNvSpPr>
          <p:nvPr>
            <p:ph type="title"/>
          </p:nvPr>
        </p:nvSpPr>
        <p:spPr>
          <a:xfrm>
            <a:off x="457200" y="277813"/>
            <a:ext cx="8229600" cy="3871912"/>
          </a:xfrm>
        </p:spPr>
        <p:txBody>
          <a:bodyPr/>
          <a:lstStyle/>
          <a:p>
            <a:r>
              <a:rPr lang="ar-IQ" altLang="en-US" sz="5400" b="1"/>
              <a:t>صناعة المداد وأدواته</a:t>
            </a:r>
            <a:br>
              <a:rPr lang="ar-IQ" altLang="en-US" sz="5400" b="1"/>
            </a:br>
            <a:r>
              <a:rPr lang="ar-IQ" altLang="en-US" sz="5400" b="1"/>
              <a:t> في العراق من القرن العاشر حتى القرن الثالث عشر للهجرة </a:t>
            </a:r>
            <a:br>
              <a:rPr lang="ar-IQ" altLang="en-US" sz="5400" b="1"/>
            </a:br>
            <a:r>
              <a:rPr lang="ar-IQ" altLang="en-US" sz="5400" b="1"/>
              <a:t>دراسة في مقتنيات خزانة الحضرة العباسية المشرفة للمخطوطات </a:t>
            </a:r>
            <a:endParaRPr lang="en-US" altLang="en-US" sz="5400" b="1"/>
          </a:p>
        </p:txBody>
      </p:sp>
      <p:sp>
        <p:nvSpPr>
          <p:cNvPr id="124931" name="Rectangle 3">
            <a:extLst>
              <a:ext uri="{FF2B5EF4-FFF2-40B4-BE49-F238E27FC236}">
                <a16:creationId xmlns:a16="http://schemas.microsoft.com/office/drawing/2014/main" id="{656BE1AB-96CA-446F-8EBC-55887E892637}"/>
              </a:ext>
            </a:extLst>
          </p:cNvPr>
          <p:cNvSpPr>
            <a:spLocks noGrp="1" noChangeArrowheads="1"/>
          </p:cNvSpPr>
          <p:nvPr>
            <p:ph type="body" idx="4294967295"/>
          </p:nvPr>
        </p:nvSpPr>
        <p:spPr>
          <a:xfrm>
            <a:off x="179388" y="4508500"/>
            <a:ext cx="8785225" cy="2089150"/>
          </a:xfrm>
        </p:spPr>
        <p:txBody>
          <a:bodyPr/>
          <a:lstStyle/>
          <a:p>
            <a:pPr algn="ctr">
              <a:buFont typeface="Wingdings" panose="05000000000000000000" pitchFamily="2" charset="2"/>
              <a:buNone/>
            </a:pPr>
            <a:r>
              <a:rPr lang="ar-IQ" altLang="en-US" sz="4800" b="1"/>
              <a:t>أ.د. مازن صباح الاعرجي</a:t>
            </a:r>
          </a:p>
          <a:p>
            <a:pPr algn="ctr">
              <a:buFont typeface="Wingdings" panose="05000000000000000000" pitchFamily="2" charset="2"/>
              <a:buNone/>
            </a:pPr>
            <a:r>
              <a:rPr lang="ar-IQ" altLang="en-US" sz="3600" b="1"/>
              <a:t>العراق/الجامعة المستنصرية / كلية التربية/ قسم التاريخ</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4932"/>
                                        </p:tgtEl>
                                        <p:attrNameLst>
                                          <p:attrName>style.visibility</p:attrName>
                                        </p:attrNameLst>
                                      </p:cBhvr>
                                      <p:to>
                                        <p:strVal val="visible"/>
                                      </p:to>
                                    </p:set>
                                    <p:anim calcmode="lin" valueType="num">
                                      <p:cBhvr additive="base">
                                        <p:cTn id="7" dur="2000" fill="hold"/>
                                        <p:tgtEl>
                                          <p:spTgt spid="124932"/>
                                        </p:tgtEl>
                                        <p:attrNameLst>
                                          <p:attrName>ppt_x</p:attrName>
                                        </p:attrNameLst>
                                      </p:cBhvr>
                                      <p:tavLst>
                                        <p:tav tm="0">
                                          <p:val>
                                            <p:strVal val="#ppt_x"/>
                                          </p:val>
                                        </p:tav>
                                        <p:tav tm="100000">
                                          <p:val>
                                            <p:strVal val="#ppt_x"/>
                                          </p:val>
                                        </p:tav>
                                      </p:tavLst>
                                    </p:anim>
                                    <p:anim calcmode="lin" valueType="num">
                                      <p:cBhvr additive="base">
                                        <p:cTn id="8" dur="2000" fill="hold"/>
                                        <p:tgtEl>
                                          <p:spTgt spid="12493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5" presetClass="entr" presetSubtype="0" fill="hold" grpId="0" nodeType="clickEffect">
                                  <p:stCondLst>
                                    <p:cond delay="0"/>
                                  </p:stCondLst>
                                  <p:childTnLst>
                                    <p:set>
                                      <p:cBhvr>
                                        <p:cTn id="12" dur="1" fill="hold">
                                          <p:stCondLst>
                                            <p:cond delay="0"/>
                                          </p:stCondLst>
                                        </p:cTn>
                                        <p:tgtEl>
                                          <p:spTgt spid="124931">
                                            <p:txEl>
                                              <p:pRg st="0" end="0"/>
                                            </p:txEl>
                                          </p:spTgt>
                                        </p:tgtEl>
                                        <p:attrNameLst>
                                          <p:attrName>style.visibility</p:attrName>
                                        </p:attrNameLst>
                                      </p:cBhvr>
                                      <p:to>
                                        <p:strVal val="visible"/>
                                      </p:to>
                                    </p:set>
                                    <p:animEffect transition="in" filter="fade">
                                      <p:cBhvr>
                                        <p:cTn id="13" dur="3000"/>
                                        <p:tgtEl>
                                          <p:spTgt spid="124931">
                                            <p:txEl>
                                              <p:pRg st="0" end="0"/>
                                            </p:txEl>
                                          </p:spTgt>
                                        </p:tgtEl>
                                      </p:cBhvr>
                                    </p:animEffect>
                                    <p:anim calcmode="lin" valueType="num">
                                      <p:cBhvr>
                                        <p:cTn id="14" dur="3000" fill="hold"/>
                                        <p:tgtEl>
                                          <p:spTgt spid="124931">
                                            <p:txEl>
                                              <p:pRg st="0" end="0"/>
                                            </p:txEl>
                                          </p:spTgt>
                                        </p:tgtEl>
                                        <p:attrNameLst>
                                          <p:attrName>style.rotation</p:attrName>
                                        </p:attrNameLst>
                                      </p:cBhvr>
                                      <p:tavLst>
                                        <p:tav tm="0">
                                          <p:val>
                                            <p:fltVal val="720"/>
                                          </p:val>
                                        </p:tav>
                                        <p:tav tm="100000">
                                          <p:val>
                                            <p:fltVal val="0"/>
                                          </p:val>
                                        </p:tav>
                                      </p:tavLst>
                                    </p:anim>
                                    <p:anim calcmode="lin" valueType="num">
                                      <p:cBhvr>
                                        <p:cTn id="15" dur="3000" fill="hold"/>
                                        <p:tgtEl>
                                          <p:spTgt spid="124931">
                                            <p:txEl>
                                              <p:pRg st="0" end="0"/>
                                            </p:txEl>
                                          </p:spTgt>
                                        </p:tgtEl>
                                        <p:attrNameLst>
                                          <p:attrName>ppt_h</p:attrName>
                                        </p:attrNameLst>
                                      </p:cBhvr>
                                      <p:tavLst>
                                        <p:tav tm="0">
                                          <p:val>
                                            <p:fltVal val="0"/>
                                          </p:val>
                                        </p:tav>
                                        <p:tav tm="100000">
                                          <p:val>
                                            <p:strVal val="#ppt_h"/>
                                          </p:val>
                                        </p:tav>
                                      </p:tavLst>
                                    </p:anim>
                                    <p:anim calcmode="lin" valueType="num">
                                      <p:cBhvr>
                                        <p:cTn id="16" dur="3000" fill="hold"/>
                                        <p:tgtEl>
                                          <p:spTgt spid="124931">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124931">
                                            <p:txEl>
                                              <p:pRg st="1" end="1"/>
                                            </p:txEl>
                                          </p:spTgt>
                                        </p:tgtEl>
                                        <p:attrNameLst>
                                          <p:attrName>style.visibility</p:attrName>
                                        </p:attrNameLst>
                                      </p:cBhvr>
                                      <p:to>
                                        <p:strVal val="visible"/>
                                      </p:to>
                                    </p:set>
                                    <p:animEffect transition="in" filter="fade">
                                      <p:cBhvr>
                                        <p:cTn id="21" dur="3000"/>
                                        <p:tgtEl>
                                          <p:spTgt spid="124931">
                                            <p:txEl>
                                              <p:pRg st="1" end="1"/>
                                            </p:txEl>
                                          </p:spTgt>
                                        </p:tgtEl>
                                      </p:cBhvr>
                                    </p:animEffect>
                                    <p:anim calcmode="lin" valueType="num">
                                      <p:cBhvr>
                                        <p:cTn id="22" dur="3000" fill="hold"/>
                                        <p:tgtEl>
                                          <p:spTgt spid="124931">
                                            <p:txEl>
                                              <p:pRg st="1" end="1"/>
                                            </p:txEl>
                                          </p:spTgt>
                                        </p:tgtEl>
                                        <p:attrNameLst>
                                          <p:attrName>style.rotation</p:attrName>
                                        </p:attrNameLst>
                                      </p:cBhvr>
                                      <p:tavLst>
                                        <p:tav tm="0">
                                          <p:val>
                                            <p:fltVal val="720"/>
                                          </p:val>
                                        </p:tav>
                                        <p:tav tm="100000">
                                          <p:val>
                                            <p:fltVal val="0"/>
                                          </p:val>
                                        </p:tav>
                                      </p:tavLst>
                                    </p:anim>
                                    <p:anim calcmode="lin" valueType="num">
                                      <p:cBhvr>
                                        <p:cTn id="23" dur="3000" fill="hold"/>
                                        <p:tgtEl>
                                          <p:spTgt spid="124931">
                                            <p:txEl>
                                              <p:pRg st="1" end="1"/>
                                            </p:txEl>
                                          </p:spTgt>
                                        </p:tgtEl>
                                        <p:attrNameLst>
                                          <p:attrName>ppt_h</p:attrName>
                                        </p:attrNameLst>
                                      </p:cBhvr>
                                      <p:tavLst>
                                        <p:tav tm="0">
                                          <p:val>
                                            <p:fltVal val="0"/>
                                          </p:val>
                                        </p:tav>
                                        <p:tav tm="100000">
                                          <p:val>
                                            <p:strVal val="#ppt_h"/>
                                          </p:val>
                                        </p:tav>
                                      </p:tavLst>
                                    </p:anim>
                                    <p:anim calcmode="lin" valueType="num">
                                      <p:cBhvr>
                                        <p:cTn id="24" dur="3000" fill="hold"/>
                                        <p:tgtEl>
                                          <p:spTgt spid="124931">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p:bldP spid="12493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648B0ADA-DBEC-40B9-A978-9E7E8BD3026D}"/>
              </a:ext>
            </a:extLst>
          </p:cNvPr>
          <p:cNvSpPr>
            <a:spLocks noGrp="1" noChangeArrowheads="1"/>
          </p:cNvSpPr>
          <p:nvPr>
            <p:ph type="title"/>
          </p:nvPr>
        </p:nvSpPr>
        <p:spPr/>
        <p:txBody>
          <a:bodyPr/>
          <a:lstStyle/>
          <a:p>
            <a:r>
              <a:rPr lang="ar-IQ" altLang="en-US" sz="4000" b="1"/>
              <a:t>طرق </a:t>
            </a:r>
            <a:br>
              <a:rPr lang="ar-IQ" altLang="en-US" sz="4000" b="1"/>
            </a:br>
            <a:r>
              <a:rPr lang="ar-IQ" altLang="en-US" sz="4000" b="1"/>
              <a:t>صناعة المداد</a:t>
            </a:r>
            <a:endParaRPr lang="en-US" altLang="en-US" sz="4000" b="1"/>
          </a:p>
        </p:txBody>
      </p:sp>
      <p:sp>
        <p:nvSpPr>
          <p:cNvPr id="101379" name="Rectangle 3">
            <a:extLst>
              <a:ext uri="{FF2B5EF4-FFF2-40B4-BE49-F238E27FC236}">
                <a16:creationId xmlns:a16="http://schemas.microsoft.com/office/drawing/2014/main" id="{0DA939B5-E098-465B-8002-1E8046445961}"/>
              </a:ext>
            </a:extLst>
          </p:cNvPr>
          <p:cNvSpPr>
            <a:spLocks noGrp="1" noChangeArrowheads="1"/>
          </p:cNvSpPr>
          <p:nvPr>
            <p:ph type="body" idx="1"/>
          </p:nvPr>
        </p:nvSpPr>
        <p:spPr>
          <a:xfrm>
            <a:off x="457200" y="1600200"/>
            <a:ext cx="8229600" cy="4924425"/>
          </a:xfrm>
        </p:spPr>
        <p:txBody>
          <a:bodyPr/>
          <a:lstStyle/>
          <a:p>
            <a:pPr algn="r">
              <a:lnSpc>
                <a:spcPct val="90000"/>
              </a:lnSpc>
              <a:buFont typeface="Wingdings" panose="05000000000000000000" pitchFamily="2" charset="2"/>
              <a:buNone/>
            </a:pPr>
            <a:r>
              <a:rPr lang="ar-IQ" altLang="en-US" sz="4800" b="1">
                <a:effectLst/>
              </a:rPr>
              <a:t>الطريقة الثالثة: المداد الكوفي فعمله يكون بان تأخذ من العفص اوقية وتسحق سحقا ناعما وتلقى في مثلها ماء ثم تصفى وتطرح عليها درهما واحدا من الزاج القبرصي وتكتب فيه لوقته.</a:t>
            </a:r>
          </a:p>
          <a:p>
            <a:pPr algn="r">
              <a:lnSpc>
                <a:spcPct val="90000"/>
              </a:lnSpc>
              <a:buFont typeface="Wingdings" panose="05000000000000000000" pitchFamily="2" charset="2"/>
              <a:buNone/>
            </a:pPr>
            <a:r>
              <a:rPr lang="ar-IQ" altLang="en-US" b="1">
                <a:effectLst/>
              </a:rPr>
              <a:t> </a:t>
            </a:r>
            <a:endParaRPr lang="en-US" altLang="en-US" b="1">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additive="base">
                                        <p:cTn id="7" dur="2000" fill="hold"/>
                                        <p:tgtEl>
                                          <p:spTgt spid="101378"/>
                                        </p:tgtEl>
                                        <p:attrNameLst>
                                          <p:attrName>ppt_x</p:attrName>
                                        </p:attrNameLst>
                                      </p:cBhvr>
                                      <p:tavLst>
                                        <p:tav tm="0">
                                          <p:val>
                                            <p:strVal val="#ppt_x"/>
                                          </p:val>
                                        </p:tav>
                                        <p:tav tm="100000">
                                          <p:val>
                                            <p:strVal val="#ppt_x"/>
                                          </p:val>
                                        </p:tav>
                                      </p:tavLst>
                                    </p:anim>
                                    <p:anim calcmode="lin" valueType="num">
                                      <p:cBhvr additive="base">
                                        <p:cTn id="8" dur="2000" fill="hold"/>
                                        <p:tgtEl>
                                          <p:spTgt spid="10137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1379">
                                            <p:txEl>
                                              <p:pRg st="0" end="0"/>
                                            </p:txEl>
                                          </p:spTgt>
                                        </p:tgtEl>
                                        <p:attrNameLst>
                                          <p:attrName>style.visibility</p:attrName>
                                        </p:attrNameLst>
                                      </p:cBhvr>
                                      <p:to>
                                        <p:strVal val="visible"/>
                                      </p:to>
                                    </p:set>
                                    <p:anim calcmode="lin" valueType="num">
                                      <p:cBhvr additive="base">
                                        <p:cTn id="13" dur="2000" fill="hold"/>
                                        <p:tgtEl>
                                          <p:spTgt spid="101379">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013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1379">
                                            <p:txEl>
                                              <p:pRg st="1" end="1"/>
                                            </p:txEl>
                                          </p:spTgt>
                                        </p:tgtEl>
                                        <p:attrNameLst>
                                          <p:attrName>style.visibility</p:attrName>
                                        </p:attrNameLst>
                                      </p:cBhvr>
                                      <p:to>
                                        <p:strVal val="visible"/>
                                      </p:to>
                                    </p:set>
                                    <p:anim calcmode="lin" valueType="num">
                                      <p:cBhvr additive="base">
                                        <p:cTn id="19" dur="2000" fill="hold"/>
                                        <p:tgtEl>
                                          <p:spTgt spid="101379">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0137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P spid="10137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33988451-C5CF-4E52-BD6C-9E29C74E1366}"/>
              </a:ext>
            </a:extLst>
          </p:cNvPr>
          <p:cNvSpPr>
            <a:spLocks noGrp="1" noChangeArrowheads="1"/>
          </p:cNvSpPr>
          <p:nvPr>
            <p:ph type="title"/>
          </p:nvPr>
        </p:nvSpPr>
        <p:spPr/>
        <p:txBody>
          <a:bodyPr/>
          <a:lstStyle/>
          <a:p>
            <a:r>
              <a:rPr lang="ar-IQ" altLang="en-US" sz="4000" b="1"/>
              <a:t>طرق</a:t>
            </a:r>
            <a:br>
              <a:rPr lang="ar-IQ" altLang="en-US" sz="4000" b="1"/>
            </a:br>
            <a:r>
              <a:rPr lang="ar-IQ" altLang="en-US" sz="4000" b="1"/>
              <a:t>صناعة المداد</a:t>
            </a:r>
            <a:endParaRPr lang="en-US" altLang="en-US" sz="4000" b="1"/>
          </a:p>
        </p:txBody>
      </p:sp>
      <p:sp>
        <p:nvSpPr>
          <p:cNvPr id="102403" name="Rectangle 3">
            <a:extLst>
              <a:ext uri="{FF2B5EF4-FFF2-40B4-BE49-F238E27FC236}">
                <a16:creationId xmlns:a16="http://schemas.microsoft.com/office/drawing/2014/main" id="{5095A66A-E9A9-49FC-9C38-843F714D0DCC}"/>
              </a:ext>
            </a:extLst>
          </p:cNvPr>
          <p:cNvSpPr>
            <a:spLocks noGrp="1" noChangeArrowheads="1"/>
          </p:cNvSpPr>
          <p:nvPr>
            <p:ph type="body" idx="1"/>
          </p:nvPr>
        </p:nvSpPr>
        <p:spPr>
          <a:xfrm>
            <a:off x="457200" y="1600200"/>
            <a:ext cx="8229600" cy="4997450"/>
          </a:xfrm>
        </p:spPr>
        <p:txBody>
          <a:bodyPr/>
          <a:lstStyle/>
          <a:p>
            <a:pPr algn="r">
              <a:buFont typeface="Wingdings" panose="05000000000000000000" pitchFamily="2" charset="2"/>
              <a:buNone/>
            </a:pPr>
            <a:r>
              <a:rPr lang="ar-IQ" altLang="en-US" sz="4000" b="1"/>
              <a:t>الطريقة الرابعة: المداد الكوفي ويعمل من نوى التمر بعد ان يوضع في قلة (اناء من الفخار)وطين على فمها وتلقى في تنور رخامي يوماً وليلة حتى يحترق ثم يخرج وتفتح القلة بعد ان تبرد ويخرج النوى وقد صار رماداً فيسحق سحقاً جيداً وينخل بخرقة صفيقة ويخلط بصمغ ويعجن على شكل اقراص تجفف في الظل.</a:t>
            </a:r>
            <a:r>
              <a:rPr lang="en-US" altLang="en-US" sz="400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additive="base">
                                        <p:cTn id="7" dur="2000" fill="hold"/>
                                        <p:tgtEl>
                                          <p:spTgt spid="102402"/>
                                        </p:tgtEl>
                                        <p:attrNameLst>
                                          <p:attrName>ppt_x</p:attrName>
                                        </p:attrNameLst>
                                      </p:cBhvr>
                                      <p:tavLst>
                                        <p:tav tm="0">
                                          <p:val>
                                            <p:strVal val="#ppt_x"/>
                                          </p:val>
                                        </p:tav>
                                        <p:tav tm="100000">
                                          <p:val>
                                            <p:strVal val="#ppt_x"/>
                                          </p:val>
                                        </p:tav>
                                      </p:tavLst>
                                    </p:anim>
                                    <p:anim calcmode="lin" valueType="num">
                                      <p:cBhvr additive="base">
                                        <p:cTn id="8" dur="2000" fill="hold"/>
                                        <p:tgtEl>
                                          <p:spTgt spid="10240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403">
                                            <p:txEl>
                                              <p:pRg st="0" end="0"/>
                                            </p:txEl>
                                          </p:spTgt>
                                        </p:tgtEl>
                                        <p:attrNameLst>
                                          <p:attrName>style.visibility</p:attrName>
                                        </p:attrNameLst>
                                      </p:cBhvr>
                                      <p:to>
                                        <p:strVal val="visible"/>
                                      </p:to>
                                    </p:set>
                                    <p:anim calcmode="lin" valueType="num">
                                      <p:cBhvr additive="base">
                                        <p:cTn id="13" dur="2000" fill="hold"/>
                                        <p:tgtEl>
                                          <p:spTgt spid="10240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0240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Rectangle 5">
            <a:extLst>
              <a:ext uri="{FF2B5EF4-FFF2-40B4-BE49-F238E27FC236}">
                <a16:creationId xmlns:a16="http://schemas.microsoft.com/office/drawing/2014/main" id="{9B3F9C0A-2FA0-4179-A49F-44C7104DCE23}"/>
              </a:ext>
            </a:extLst>
          </p:cNvPr>
          <p:cNvSpPr>
            <a:spLocks noGrp="1" noChangeArrowheads="1"/>
          </p:cNvSpPr>
          <p:nvPr>
            <p:ph type="title"/>
          </p:nvPr>
        </p:nvSpPr>
        <p:spPr>
          <a:xfrm>
            <a:off x="457200" y="1341438"/>
            <a:ext cx="8229600" cy="3024187"/>
          </a:xfrm>
        </p:spPr>
        <p:txBody>
          <a:bodyPr/>
          <a:lstStyle/>
          <a:p>
            <a:r>
              <a:rPr lang="ar-IQ" altLang="en-US" sz="6600" b="1">
                <a:latin typeface="Simplified Arabic" panose="02020603050405020304" pitchFamily="18" charset="-78"/>
                <a:cs typeface="Simplified Arabic" panose="02020603050405020304" pitchFamily="18" charset="-78"/>
              </a:rPr>
              <a:t>الوان الاحبار</a:t>
            </a:r>
            <a:br>
              <a:rPr lang="ar-IQ" altLang="en-US" sz="6600" b="1">
                <a:latin typeface="Simplified Arabic" panose="02020603050405020304" pitchFamily="18" charset="-78"/>
                <a:cs typeface="Simplified Arabic" panose="02020603050405020304" pitchFamily="18" charset="-78"/>
              </a:rPr>
            </a:br>
            <a:r>
              <a:rPr lang="ar-IQ" altLang="en-US" sz="6600" b="1">
                <a:latin typeface="Simplified Arabic" panose="02020603050405020304" pitchFamily="18" charset="-78"/>
                <a:cs typeface="Simplified Arabic" panose="02020603050405020304" pitchFamily="18" charset="-78"/>
              </a:rPr>
              <a:t> المستخدمة في صناعة المداد</a:t>
            </a:r>
            <a:endParaRPr lang="en-US" altLang="en-US" sz="6600" b="1">
              <a:latin typeface="Simplified Arabic" panose="02020603050405020304" pitchFamily="18" charset="-78"/>
              <a:cs typeface="Simplified Arabic" panose="02020603050405020304" pitchFamily="18"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6501"/>
                                        </p:tgtEl>
                                        <p:attrNameLst>
                                          <p:attrName>style.visibility</p:attrName>
                                        </p:attrNameLst>
                                      </p:cBhvr>
                                      <p:to>
                                        <p:strVal val="visible"/>
                                      </p:to>
                                    </p:set>
                                    <p:animEffect transition="in" filter="wheel(4)">
                                      <p:cBhvr>
                                        <p:cTn id="7" dur="1000"/>
                                        <p:tgtEl>
                                          <p:spTgt spid="106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30549EEF-9FB7-4ED2-8AC1-60F196C08A4D}"/>
              </a:ext>
            </a:extLst>
          </p:cNvPr>
          <p:cNvSpPr>
            <a:spLocks noGrp="1" noChangeArrowheads="1"/>
          </p:cNvSpPr>
          <p:nvPr>
            <p:ph type="title"/>
          </p:nvPr>
        </p:nvSpPr>
        <p:spPr>
          <a:xfrm>
            <a:off x="457200" y="277813"/>
            <a:ext cx="8229600" cy="776287"/>
          </a:xfrm>
          <a:effectLst>
            <a:outerShdw dist="35921" dir="2700000" algn="ctr" rotWithShape="0">
              <a:schemeClr val="bg2"/>
            </a:outerShdw>
          </a:effectLst>
        </p:spPr>
        <p:txBody>
          <a:bodyPr/>
          <a:lstStyle/>
          <a:p>
            <a:r>
              <a:rPr lang="ar-IQ" altLang="en-US" sz="5400" b="1">
                <a:solidFill>
                  <a:schemeClr val="tx1"/>
                </a:solidFill>
              </a:rPr>
              <a:t>الحبر الكاربوني الاسود </a:t>
            </a:r>
            <a:r>
              <a:rPr lang="en-US" altLang="en-US" sz="5400" b="1">
                <a:solidFill>
                  <a:schemeClr val="tx1"/>
                </a:solidFill>
              </a:rPr>
              <a:t> </a:t>
            </a:r>
          </a:p>
        </p:txBody>
      </p:sp>
      <p:sp>
        <p:nvSpPr>
          <p:cNvPr id="109571" name="Rectangle 3">
            <a:extLst>
              <a:ext uri="{FF2B5EF4-FFF2-40B4-BE49-F238E27FC236}">
                <a16:creationId xmlns:a16="http://schemas.microsoft.com/office/drawing/2014/main" id="{27961C87-8070-4494-9ECF-3323A2324E63}"/>
              </a:ext>
            </a:extLst>
          </p:cNvPr>
          <p:cNvSpPr>
            <a:spLocks noGrp="1" noChangeArrowheads="1"/>
          </p:cNvSpPr>
          <p:nvPr>
            <p:ph type="body" idx="1"/>
          </p:nvPr>
        </p:nvSpPr>
        <p:spPr>
          <a:xfrm>
            <a:off x="0" y="1341438"/>
            <a:ext cx="8964613" cy="5327650"/>
          </a:xfrm>
        </p:spPr>
        <p:txBody>
          <a:bodyPr/>
          <a:lstStyle/>
          <a:p>
            <a:pPr algn="r">
              <a:lnSpc>
                <a:spcPct val="80000"/>
              </a:lnSpc>
              <a:buFont typeface="Wingdings" panose="05000000000000000000" pitchFamily="2" charset="2"/>
              <a:buNone/>
            </a:pPr>
            <a:r>
              <a:rPr lang="ar-IQ" altLang="en-US" sz="3700" b="1">
                <a:latin typeface="Simplified Arabic" panose="02020603050405020304" pitchFamily="18" charset="-78"/>
                <a:cs typeface="Simplified Arabic" panose="02020603050405020304" pitchFamily="18" charset="-78"/>
              </a:rPr>
              <a:t>هو من الأحبار السوداء ويتكون من السخام والصمغ العربي والماء والزيت ، اذ يعطي له السخام اللون الأسود وأما الصمغ العربي فهو مادة مثبته للون الحبر على الورق وأما الماء والخل فهو مذيب للصمغ والسخام. </a:t>
            </a:r>
          </a:p>
          <a:p>
            <a:pPr algn="r">
              <a:lnSpc>
                <a:spcPct val="80000"/>
              </a:lnSpc>
              <a:buFont typeface="Wingdings" panose="05000000000000000000" pitchFamily="2" charset="2"/>
              <a:buNone/>
            </a:pPr>
            <a:r>
              <a:rPr lang="ar-IQ" altLang="en-US" sz="3700" b="1">
                <a:latin typeface="Simplified Arabic" panose="02020603050405020304" pitchFamily="18" charset="-78"/>
                <a:cs typeface="Simplified Arabic" panose="02020603050405020304" pitchFamily="18" charset="-78"/>
              </a:rPr>
              <a:t>   اهميته:</a:t>
            </a:r>
          </a:p>
          <a:p>
            <a:pPr algn="r">
              <a:lnSpc>
                <a:spcPct val="80000"/>
              </a:lnSpc>
              <a:buFont typeface="Wingdings" panose="05000000000000000000" pitchFamily="2" charset="2"/>
              <a:buNone/>
            </a:pPr>
            <a:r>
              <a:rPr lang="ar-IQ" altLang="en-US" sz="3700" b="1">
                <a:latin typeface="Simplified Arabic" panose="02020603050405020304" pitchFamily="18" charset="-78"/>
                <a:cs typeface="Simplified Arabic" panose="02020603050405020304" pitchFamily="18" charset="-78"/>
              </a:rPr>
              <a:t>يعد هذا النوع من الأحبار أول سائل عُرف للكتابة وهذا النوع من الحبر لا يحتوي على أي مادة تضر بالورق ، بذلك فهو أصلح أنواع الأحبار إلا إنه يتأثر بالرطوبة وسهولة إزالته من على الأوراق. وفي اشكل المخطوطات التي وضعنها في البحث تظهر خط هذا الحبر.</a:t>
            </a:r>
            <a:r>
              <a:rPr lang="en-US" altLang="en-US" sz="3700" b="1">
                <a:latin typeface="Simplified Arabic" panose="02020603050405020304" pitchFamily="18" charset="-78"/>
                <a:cs typeface="Simplified Arabic" panose="02020603050405020304" pitchFamily="18" charset="-78"/>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570"/>
                                        </p:tgtEl>
                                        <p:attrNameLst>
                                          <p:attrName>style.visibility</p:attrName>
                                        </p:attrNameLst>
                                      </p:cBhvr>
                                      <p:to>
                                        <p:strVal val="visible"/>
                                      </p:to>
                                    </p:set>
                                    <p:anim calcmode="lin" valueType="num">
                                      <p:cBhvr additive="base">
                                        <p:cTn id="7" dur="2000" fill="hold"/>
                                        <p:tgtEl>
                                          <p:spTgt spid="109570"/>
                                        </p:tgtEl>
                                        <p:attrNameLst>
                                          <p:attrName>ppt_x</p:attrName>
                                        </p:attrNameLst>
                                      </p:cBhvr>
                                      <p:tavLst>
                                        <p:tav tm="0">
                                          <p:val>
                                            <p:strVal val="#ppt_x"/>
                                          </p:val>
                                        </p:tav>
                                        <p:tav tm="100000">
                                          <p:val>
                                            <p:strVal val="#ppt_x"/>
                                          </p:val>
                                        </p:tav>
                                      </p:tavLst>
                                    </p:anim>
                                    <p:anim calcmode="lin" valueType="num">
                                      <p:cBhvr additive="base">
                                        <p:cTn id="8" dur="2000" fill="hold"/>
                                        <p:tgtEl>
                                          <p:spTgt spid="1095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9571">
                                            <p:txEl>
                                              <p:pRg st="0" end="0"/>
                                            </p:txEl>
                                          </p:spTgt>
                                        </p:tgtEl>
                                        <p:attrNameLst>
                                          <p:attrName>style.visibility</p:attrName>
                                        </p:attrNameLst>
                                      </p:cBhvr>
                                      <p:to>
                                        <p:strVal val="visible"/>
                                      </p:to>
                                    </p:set>
                                    <p:anim calcmode="lin" valueType="num">
                                      <p:cBhvr additive="base">
                                        <p:cTn id="13" dur="2000" fill="hold"/>
                                        <p:tgtEl>
                                          <p:spTgt spid="109571">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095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9571">
                                            <p:txEl>
                                              <p:pRg st="1" end="1"/>
                                            </p:txEl>
                                          </p:spTgt>
                                        </p:tgtEl>
                                        <p:attrNameLst>
                                          <p:attrName>style.visibility</p:attrName>
                                        </p:attrNameLst>
                                      </p:cBhvr>
                                      <p:to>
                                        <p:strVal val="visible"/>
                                      </p:to>
                                    </p:set>
                                    <p:anim calcmode="lin" valueType="num">
                                      <p:cBhvr additive="base">
                                        <p:cTn id="19" dur="2000" fill="hold"/>
                                        <p:tgtEl>
                                          <p:spTgt spid="109571">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09571">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9571">
                                            <p:txEl>
                                              <p:pRg st="2" end="2"/>
                                            </p:txEl>
                                          </p:spTgt>
                                        </p:tgtEl>
                                        <p:attrNameLst>
                                          <p:attrName>style.visibility</p:attrName>
                                        </p:attrNameLst>
                                      </p:cBhvr>
                                      <p:to>
                                        <p:strVal val="visible"/>
                                      </p:to>
                                    </p:set>
                                    <p:anim calcmode="lin" valueType="num">
                                      <p:cBhvr additive="base">
                                        <p:cTn id="23" dur="2000" fill="hold"/>
                                        <p:tgtEl>
                                          <p:spTgt spid="109571">
                                            <p:txEl>
                                              <p:pRg st="2" end="2"/>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1095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4F7873C7-3817-4963-A221-1932CDF57A98}"/>
              </a:ext>
            </a:extLst>
          </p:cNvPr>
          <p:cNvSpPr>
            <a:spLocks noGrp="1" noChangeArrowheads="1"/>
          </p:cNvSpPr>
          <p:nvPr>
            <p:ph type="title"/>
          </p:nvPr>
        </p:nvSpPr>
        <p:spPr>
          <a:xfrm>
            <a:off x="457200" y="277813"/>
            <a:ext cx="8229600" cy="990600"/>
          </a:xfrm>
        </p:spPr>
        <p:txBody>
          <a:bodyPr/>
          <a:lstStyle/>
          <a:p>
            <a:r>
              <a:rPr lang="ar-IQ" altLang="en-US"/>
              <a:t>حبر عربي اسود</a:t>
            </a:r>
            <a:endParaRPr lang="en-US" altLang="en-US"/>
          </a:p>
        </p:txBody>
      </p:sp>
      <p:pic>
        <p:nvPicPr>
          <p:cNvPr id="117763" name="صورة 13" descr="الحبر-العربي-مقدمة-720x340">
            <a:extLst>
              <a:ext uri="{FF2B5EF4-FFF2-40B4-BE49-F238E27FC236}">
                <a16:creationId xmlns:a16="http://schemas.microsoft.com/office/drawing/2014/main" id="{50DEB1AF-232C-4FB2-848F-D11B1FF8F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1176" b="-85596"/>
          <a:stretch>
            <a:fillRect/>
          </a:stretch>
        </p:blipFill>
        <p:spPr bwMode="auto">
          <a:xfrm>
            <a:off x="539750" y="-3627438"/>
            <a:ext cx="7993063" cy="1221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17763"/>
                                        </p:tgtEl>
                                        <p:attrNameLst>
                                          <p:attrName>style.visibility</p:attrName>
                                        </p:attrNameLst>
                                      </p:cBhvr>
                                      <p:to>
                                        <p:strVal val="visible"/>
                                      </p:to>
                                    </p:set>
                                    <p:animEffect transition="in" filter="wheel(4)">
                                      <p:cBhvr>
                                        <p:cTn id="7" dur="2000"/>
                                        <p:tgtEl>
                                          <p:spTgt spid="1177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117763"/>
                                        </p:tgtEl>
                                        <p:attrNameLst>
                                          <p:attrName>style.visibility</p:attrName>
                                        </p:attrNameLst>
                                      </p:cBhvr>
                                      <p:to>
                                        <p:strVal val="visible"/>
                                      </p:to>
                                    </p:set>
                                    <p:animEffect transition="in" filter="wheel(4)">
                                      <p:cBhvr>
                                        <p:cTn id="12" dur="1000"/>
                                        <p:tgtEl>
                                          <p:spTgt spid="117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ACD804E6-8D34-4609-BAFC-E15853592F4C}"/>
              </a:ext>
            </a:extLst>
          </p:cNvPr>
          <p:cNvSpPr>
            <a:spLocks noGrp="1" noChangeArrowheads="1"/>
          </p:cNvSpPr>
          <p:nvPr>
            <p:ph type="title"/>
          </p:nvPr>
        </p:nvSpPr>
        <p:spPr/>
        <p:txBody>
          <a:bodyPr/>
          <a:lstStyle/>
          <a:p>
            <a:r>
              <a:rPr lang="ar-IQ" altLang="en-US" sz="6000" b="1"/>
              <a:t> الحبر الاحمر </a:t>
            </a:r>
            <a:endParaRPr lang="en-US" altLang="en-US" sz="6000" b="1"/>
          </a:p>
        </p:txBody>
      </p:sp>
      <p:sp>
        <p:nvSpPr>
          <p:cNvPr id="107523" name="Rectangle 3">
            <a:extLst>
              <a:ext uri="{FF2B5EF4-FFF2-40B4-BE49-F238E27FC236}">
                <a16:creationId xmlns:a16="http://schemas.microsoft.com/office/drawing/2014/main" id="{7B8DBFEE-EBEB-4BE4-A8FD-F1C1FD101E09}"/>
              </a:ext>
            </a:extLst>
          </p:cNvPr>
          <p:cNvSpPr>
            <a:spLocks noGrp="1" noChangeArrowheads="1"/>
          </p:cNvSpPr>
          <p:nvPr>
            <p:ph type="body" idx="1"/>
          </p:nvPr>
        </p:nvSpPr>
        <p:spPr>
          <a:xfrm>
            <a:off x="250825" y="1600200"/>
            <a:ext cx="8713788" cy="4924425"/>
          </a:xfrm>
        </p:spPr>
        <p:txBody>
          <a:bodyPr/>
          <a:lstStyle/>
          <a:p>
            <a:pPr algn="r">
              <a:buFont typeface="Wingdings" panose="05000000000000000000" pitchFamily="2" charset="2"/>
              <a:buNone/>
            </a:pPr>
            <a:r>
              <a:rPr lang="ar-IQ" altLang="en-US" sz="3600" b="1"/>
              <a:t>يستعمل في تزيين الورق او كتابة عنوان الكتاب أو الرموز الهامة والكلمات او الاشارة للسقط ،أو التصحيف أو اضافة سطر ما أو لوضع البلاغات </a:t>
            </a:r>
          </a:p>
          <a:p>
            <a:pPr algn="r">
              <a:buFont typeface="Wingdings" panose="05000000000000000000" pitchFamily="2" charset="2"/>
              <a:buNone/>
            </a:pPr>
            <a:r>
              <a:rPr lang="ar-IQ" altLang="en-US" sz="3600" b="1"/>
              <a:t>اهميته:</a:t>
            </a:r>
          </a:p>
          <a:p>
            <a:pPr algn="r">
              <a:buFont typeface="Wingdings" panose="05000000000000000000" pitchFamily="2" charset="2"/>
              <a:buNone/>
            </a:pPr>
            <a:r>
              <a:rPr lang="ar-IQ" altLang="en-US" sz="3600" b="1"/>
              <a:t>يصنع هذا الحبر من حجر الشنجر ويجلب من بلاد فارس ، فيسحق ويدق ويمزج مع الماء فيصير حبرا ، وفي اشكل المخطوطات التي وضعنها في البحث تظهر خط هذا النوع.</a:t>
            </a:r>
            <a:r>
              <a:rPr lang="en-US" altLang="en-US" b="1"/>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522"/>
                                        </p:tgtEl>
                                        <p:attrNameLst>
                                          <p:attrName>style.visibility</p:attrName>
                                        </p:attrNameLst>
                                      </p:cBhvr>
                                      <p:to>
                                        <p:strVal val="visible"/>
                                      </p:to>
                                    </p:set>
                                    <p:anim calcmode="lin" valueType="num">
                                      <p:cBhvr additive="base">
                                        <p:cTn id="7" dur="2000" fill="hold"/>
                                        <p:tgtEl>
                                          <p:spTgt spid="107522"/>
                                        </p:tgtEl>
                                        <p:attrNameLst>
                                          <p:attrName>ppt_x</p:attrName>
                                        </p:attrNameLst>
                                      </p:cBhvr>
                                      <p:tavLst>
                                        <p:tav tm="0">
                                          <p:val>
                                            <p:strVal val="#ppt_x"/>
                                          </p:val>
                                        </p:tav>
                                        <p:tav tm="100000">
                                          <p:val>
                                            <p:strVal val="#ppt_x"/>
                                          </p:val>
                                        </p:tav>
                                      </p:tavLst>
                                    </p:anim>
                                    <p:anim calcmode="lin" valueType="num">
                                      <p:cBhvr additive="base">
                                        <p:cTn id="8" dur="2000" fill="hold"/>
                                        <p:tgtEl>
                                          <p:spTgt spid="1075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7523">
                                            <p:txEl>
                                              <p:pRg st="0" end="0"/>
                                            </p:txEl>
                                          </p:spTgt>
                                        </p:tgtEl>
                                        <p:attrNameLst>
                                          <p:attrName>style.visibility</p:attrName>
                                        </p:attrNameLst>
                                      </p:cBhvr>
                                      <p:to>
                                        <p:strVal val="visible"/>
                                      </p:to>
                                    </p:set>
                                    <p:anim calcmode="lin" valueType="num">
                                      <p:cBhvr additive="base">
                                        <p:cTn id="13" dur="2000" fill="hold"/>
                                        <p:tgtEl>
                                          <p:spTgt spid="10752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075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7523">
                                            <p:txEl>
                                              <p:pRg st="1" end="1"/>
                                            </p:txEl>
                                          </p:spTgt>
                                        </p:tgtEl>
                                        <p:attrNameLst>
                                          <p:attrName>style.visibility</p:attrName>
                                        </p:attrNameLst>
                                      </p:cBhvr>
                                      <p:to>
                                        <p:strVal val="visible"/>
                                      </p:to>
                                    </p:set>
                                    <p:anim calcmode="lin" valueType="num">
                                      <p:cBhvr additive="base">
                                        <p:cTn id="19" dur="2000" fill="hold"/>
                                        <p:tgtEl>
                                          <p:spTgt spid="10752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0752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7523">
                                            <p:txEl>
                                              <p:pRg st="2" end="2"/>
                                            </p:txEl>
                                          </p:spTgt>
                                        </p:tgtEl>
                                        <p:attrNameLst>
                                          <p:attrName>style.visibility</p:attrName>
                                        </p:attrNameLst>
                                      </p:cBhvr>
                                      <p:to>
                                        <p:strVal val="visible"/>
                                      </p:to>
                                    </p:set>
                                    <p:anim calcmode="lin" valueType="num">
                                      <p:cBhvr additive="base">
                                        <p:cTn id="23" dur="2000" fill="hold"/>
                                        <p:tgtEl>
                                          <p:spTgt spid="107523">
                                            <p:txEl>
                                              <p:pRg st="2" end="2"/>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1075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4F16E535-88C9-4D33-AC8E-791FC071E0FB}"/>
              </a:ext>
            </a:extLst>
          </p:cNvPr>
          <p:cNvSpPr>
            <a:spLocks noGrp="1" noChangeArrowheads="1"/>
          </p:cNvSpPr>
          <p:nvPr>
            <p:ph type="title"/>
          </p:nvPr>
        </p:nvSpPr>
        <p:spPr>
          <a:xfrm>
            <a:off x="457200" y="277813"/>
            <a:ext cx="8229600" cy="919162"/>
          </a:xfrm>
        </p:spPr>
        <p:txBody>
          <a:bodyPr/>
          <a:lstStyle/>
          <a:p>
            <a:r>
              <a:rPr lang="ar-IQ" altLang="en-US" sz="5400" b="1"/>
              <a:t>الحبر الحديدي</a:t>
            </a:r>
            <a:endParaRPr lang="en-US" altLang="en-US" sz="5400" b="1"/>
          </a:p>
        </p:txBody>
      </p:sp>
      <p:sp>
        <p:nvSpPr>
          <p:cNvPr id="108547" name="Rectangle 3">
            <a:extLst>
              <a:ext uri="{FF2B5EF4-FFF2-40B4-BE49-F238E27FC236}">
                <a16:creationId xmlns:a16="http://schemas.microsoft.com/office/drawing/2014/main" id="{C51A2FF2-18C1-4884-80A4-08A68F7AB636}"/>
              </a:ext>
            </a:extLst>
          </p:cNvPr>
          <p:cNvSpPr>
            <a:spLocks noGrp="1" noChangeArrowheads="1"/>
          </p:cNvSpPr>
          <p:nvPr>
            <p:ph type="body" idx="1"/>
          </p:nvPr>
        </p:nvSpPr>
        <p:spPr>
          <a:xfrm>
            <a:off x="250825" y="1268413"/>
            <a:ext cx="8713788" cy="5400675"/>
          </a:xfrm>
        </p:spPr>
        <p:txBody>
          <a:bodyPr/>
          <a:lstStyle/>
          <a:p>
            <a:pPr marL="609600" indent="-609600" algn="r">
              <a:lnSpc>
                <a:spcPct val="90000"/>
              </a:lnSpc>
              <a:buFont typeface="Wingdings" panose="05000000000000000000" pitchFamily="2" charset="2"/>
              <a:buNone/>
            </a:pPr>
            <a:r>
              <a:rPr lang="ar-IQ" altLang="en-US" sz="3000" b="1">
                <a:cs typeface="Simplified Arabic" panose="02020603050405020304" pitchFamily="18" charset="-78"/>
              </a:rPr>
              <a:t>وهو من الأحبار ذات اللون الأسود أيضا وقد عُرف قديماً ويتكون عادةً من برادة الحديد المحتوية على مادة كبريتات الحديد ومن حبات العفص والصمغ العربي والماء أو الخل وقليل من الزيت حيثُ تطبخ هذه المكونات مجتمعة ثم توضع في إناء محكم حتى تتخمر.</a:t>
            </a:r>
          </a:p>
          <a:p>
            <a:pPr marL="609600" indent="-609600" algn="r">
              <a:lnSpc>
                <a:spcPct val="90000"/>
              </a:lnSpc>
              <a:buFont typeface="Wingdings" panose="05000000000000000000" pitchFamily="2" charset="2"/>
              <a:buNone/>
            </a:pPr>
            <a:r>
              <a:rPr lang="ar-IQ" altLang="en-US" sz="3000" b="1">
                <a:cs typeface="Simplified Arabic" panose="02020603050405020304" pitchFamily="18" charset="-78"/>
              </a:rPr>
              <a:t> اهميته:       </a:t>
            </a:r>
          </a:p>
          <a:p>
            <a:pPr marL="609600" indent="-609600" algn="r">
              <a:lnSpc>
                <a:spcPct val="90000"/>
              </a:lnSpc>
              <a:buFont typeface="Wingdings" panose="05000000000000000000" pitchFamily="2" charset="2"/>
              <a:buNone/>
            </a:pPr>
            <a:r>
              <a:rPr lang="ar-IQ" altLang="en-US" sz="3000" b="1">
                <a:cs typeface="Simplified Arabic" panose="02020603050405020304" pitchFamily="18" charset="-78"/>
              </a:rPr>
              <a:t> هذا النوع من الأحبار يتميز بخاصية الثبات إلا إنه يعاب عليه تكوينه للحموضة نتيجة تفاعل كبريتات الحديد(الزاج الاخضر) مع الرطوبة الجوية فيتكون حمض الكبريت ، فيودي الى حرق الأوراق تحت الكتابة ، لذلك يجب تفادي استعمال هذا النوع من الأحبار في الكتابة على الأوراق لسرعة تلفه وتلف الكتاب بسبب عامل تأكسد الحديد فضلا عن صعوبة تحضيره ويستخدم فقط في الكتابة على الرقوق (الجلود) ذات الخاصية القلوية.</a:t>
            </a:r>
            <a:endParaRPr lang="en-US" altLang="en-US" sz="3000" b="1">
              <a:cs typeface="Simplified Arabic" panose="02020603050405020304" pitchFamily="18"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additive="base">
                                        <p:cTn id="7" dur="2000" fill="hold"/>
                                        <p:tgtEl>
                                          <p:spTgt spid="108546"/>
                                        </p:tgtEl>
                                        <p:attrNameLst>
                                          <p:attrName>ppt_x</p:attrName>
                                        </p:attrNameLst>
                                      </p:cBhvr>
                                      <p:tavLst>
                                        <p:tav tm="0">
                                          <p:val>
                                            <p:strVal val="#ppt_x"/>
                                          </p:val>
                                        </p:tav>
                                        <p:tav tm="100000">
                                          <p:val>
                                            <p:strVal val="#ppt_x"/>
                                          </p:val>
                                        </p:tav>
                                      </p:tavLst>
                                    </p:anim>
                                    <p:anim calcmode="lin" valueType="num">
                                      <p:cBhvr additive="base">
                                        <p:cTn id="8" dur="2000" fill="hold"/>
                                        <p:tgtEl>
                                          <p:spTgt spid="10854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8547">
                                            <p:txEl>
                                              <p:pRg st="0" end="0"/>
                                            </p:txEl>
                                          </p:spTgt>
                                        </p:tgtEl>
                                        <p:attrNameLst>
                                          <p:attrName>style.visibility</p:attrName>
                                        </p:attrNameLst>
                                      </p:cBhvr>
                                      <p:to>
                                        <p:strVal val="visible"/>
                                      </p:to>
                                    </p:set>
                                    <p:anim calcmode="lin" valueType="num">
                                      <p:cBhvr additive="base">
                                        <p:cTn id="13" dur="2000" fill="hold"/>
                                        <p:tgtEl>
                                          <p:spTgt spid="108547">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085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8547">
                                            <p:txEl>
                                              <p:pRg st="1" end="1"/>
                                            </p:txEl>
                                          </p:spTgt>
                                        </p:tgtEl>
                                        <p:attrNameLst>
                                          <p:attrName>style.visibility</p:attrName>
                                        </p:attrNameLst>
                                      </p:cBhvr>
                                      <p:to>
                                        <p:strVal val="visible"/>
                                      </p:to>
                                    </p:set>
                                    <p:anim calcmode="lin" valueType="num">
                                      <p:cBhvr additive="base">
                                        <p:cTn id="19" dur="2000" fill="hold"/>
                                        <p:tgtEl>
                                          <p:spTgt spid="108547">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08547">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8547">
                                            <p:txEl>
                                              <p:pRg st="2" end="2"/>
                                            </p:txEl>
                                          </p:spTgt>
                                        </p:tgtEl>
                                        <p:attrNameLst>
                                          <p:attrName>style.visibility</p:attrName>
                                        </p:attrNameLst>
                                      </p:cBhvr>
                                      <p:to>
                                        <p:strVal val="visible"/>
                                      </p:to>
                                    </p:set>
                                    <p:anim calcmode="lin" valueType="num">
                                      <p:cBhvr additive="base">
                                        <p:cTn id="23" dur="2000" fill="hold"/>
                                        <p:tgtEl>
                                          <p:spTgt spid="108547">
                                            <p:txEl>
                                              <p:pRg st="2" end="2"/>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1085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AD4A8CB0-530E-423E-AE5B-E36734F142AF}"/>
              </a:ext>
            </a:extLst>
          </p:cNvPr>
          <p:cNvSpPr>
            <a:spLocks noGrp="1" noChangeArrowheads="1"/>
          </p:cNvSpPr>
          <p:nvPr>
            <p:ph type="title"/>
          </p:nvPr>
        </p:nvSpPr>
        <p:spPr>
          <a:xfrm>
            <a:off x="457200" y="277813"/>
            <a:ext cx="8229600" cy="919162"/>
          </a:xfrm>
        </p:spPr>
        <p:txBody>
          <a:bodyPr/>
          <a:lstStyle/>
          <a:p>
            <a:r>
              <a:rPr lang="ar-IQ" altLang="en-US" sz="5400" b="1"/>
              <a:t>حبر الاسود المخضر</a:t>
            </a:r>
            <a:endParaRPr lang="en-US" altLang="en-US" sz="5400" b="1"/>
          </a:p>
        </p:txBody>
      </p:sp>
      <p:sp>
        <p:nvSpPr>
          <p:cNvPr id="110595" name="Rectangle 3">
            <a:extLst>
              <a:ext uri="{FF2B5EF4-FFF2-40B4-BE49-F238E27FC236}">
                <a16:creationId xmlns:a16="http://schemas.microsoft.com/office/drawing/2014/main" id="{E38879BF-79E7-4682-B69C-6EAA797D3B73}"/>
              </a:ext>
            </a:extLst>
          </p:cNvPr>
          <p:cNvSpPr>
            <a:spLocks noGrp="1" noChangeArrowheads="1"/>
          </p:cNvSpPr>
          <p:nvPr>
            <p:ph type="body" idx="1"/>
          </p:nvPr>
        </p:nvSpPr>
        <p:spPr>
          <a:xfrm>
            <a:off x="457200" y="1196975"/>
            <a:ext cx="8229600" cy="5400675"/>
          </a:xfrm>
        </p:spPr>
        <p:txBody>
          <a:bodyPr/>
          <a:lstStyle/>
          <a:p>
            <a:pPr algn="r">
              <a:buFont typeface="Wingdings" panose="05000000000000000000" pitchFamily="2" charset="2"/>
              <a:buNone/>
            </a:pPr>
            <a:r>
              <a:rPr lang="ar-IQ" altLang="en-US" sz="3800" b="1"/>
              <a:t>حبر زيت بذرة الكتان والفجل : اذ يوضع الزيت في مسارج ، ويتم إشعالها ثم يوضع فوق لهب المسارج سطح مستوي حتى يتجمع السخام المنبعث من إحتراق الزيت ثم يجمع ذلك السخام ويخلط بالصمغ العربي وماء ألآس وقليل من الزيت ، إذ أن ماء ألآس يعطيه اللون الأسود المخضر ، وهذا النوع من الأحبار يمتاز بالنعومة الواضحة. وفي اشكل المخطوطات التي وضعنها في البحث تظهر خط هذا الحبر.</a:t>
            </a:r>
            <a:endParaRPr lang="en-US" altLang="en-US" sz="3800" b="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additive="base">
                                        <p:cTn id="7" dur="2000" fill="hold"/>
                                        <p:tgtEl>
                                          <p:spTgt spid="110594"/>
                                        </p:tgtEl>
                                        <p:attrNameLst>
                                          <p:attrName>ppt_x</p:attrName>
                                        </p:attrNameLst>
                                      </p:cBhvr>
                                      <p:tavLst>
                                        <p:tav tm="0">
                                          <p:val>
                                            <p:strVal val="#ppt_x"/>
                                          </p:val>
                                        </p:tav>
                                        <p:tav tm="100000">
                                          <p:val>
                                            <p:strVal val="#ppt_x"/>
                                          </p:val>
                                        </p:tav>
                                      </p:tavLst>
                                    </p:anim>
                                    <p:anim calcmode="lin" valueType="num">
                                      <p:cBhvr additive="base">
                                        <p:cTn id="8" dur="2000" fill="hold"/>
                                        <p:tgtEl>
                                          <p:spTgt spid="1105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0595">
                                            <p:txEl>
                                              <p:pRg st="0" end="0"/>
                                            </p:txEl>
                                          </p:spTgt>
                                        </p:tgtEl>
                                        <p:attrNameLst>
                                          <p:attrName>style.visibility</p:attrName>
                                        </p:attrNameLst>
                                      </p:cBhvr>
                                      <p:to>
                                        <p:strVal val="visible"/>
                                      </p:to>
                                    </p:set>
                                    <p:anim calcmode="lin" valueType="num">
                                      <p:cBhvr additive="base">
                                        <p:cTn id="13" dur="2000" fill="hold"/>
                                        <p:tgtEl>
                                          <p:spTgt spid="110595">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1059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a:extLst>
              <a:ext uri="{FF2B5EF4-FFF2-40B4-BE49-F238E27FC236}">
                <a16:creationId xmlns:a16="http://schemas.microsoft.com/office/drawing/2014/main" id="{BA99A6E0-887A-4340-85C1-75A27B7A5E53}"/>
              </a:ext>
            </a:extLst>
          </p:cNvPr>
          <p:cNvSpPr>
            <a:spLocks noGrp="1" noChangeArrowheads="1"/>
          </p:cNvSpPr>
          <p:nvPr>
            <p:ph type="title"/>
          </p:nvPr>
        </p:nvSpPr>
        <p:spPr>
          <a:xfrm>
            <a:off x="457200" y="1484313"/>
            <a:ext cx="8229600" cy="3024187"/>
          </a:xfrm>
        </p:spPr>
        <p:txBody>
          <a:bodyPr/>
          <a:lstStyle/>
          <a:p>
            <a:r>
              <a:rPr lang="ar-IQ" altLang="en-US" sz="6600" b="1"/>
              <a:t>أدوات صناعة</a:t>
            </a:r>
            <a:br>
              <a:rPr lang="ar-IQ" altLang="en-US" sz="6600" b="1"/>
            </a:br>
            <a:r>
              <a:rPr lang="ar-IQ" altLang="en-US" sz="6600" b="1"/>
              <a:t> المداد من مقتنيات الحضرة العباسية</a:t>
            </a:r>
            <a:endParaRPr lang="en-US" altLang="en-US" sz="6600" b="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14692"/>
                                        </p:tgtEl>
                                        <p:attrNameLst>
                                          <p:attrName>style.visibility</p:attrName>
                                        </p:attrNameLst>
                                      </p:cBhvr>
                                      <p:to>
                                        <p:strVal val="visible"/>
                                      </p:to>
                                    </p:set>
                                    <p:animEffect transition="in" filter="fade">
                                      <p:cBhvr>
                                        <p:cTn id="7" dur="2000"/>
                                        <p:tgtEl>
                                          <p:spTgt spid="114692"/>
                                        </p:tgtEl>
                                      </p:cBhvr>
                                    </p:animEffect>
                                    <p:anim calcmode="lin" valueType="num">
                                      <p:cBhvr>
                                        <p:cTn id="8" dur="2000" fill="hold"/>
                                        <p:tgtEl>
                                          <p:spTgt spid="114692"/>
                                        </p:tgtEl>
                                        <p:attrNameLst>
                                          <p:attrName>style.rotation</p:attrName>
                                        </p:attrNameLst>
                                      </p:cBhvr>
                                      <p:tavLst>
                                        <p:tav tm="0">
                                          <p:val>
                                            <p:fltVal val="720"/>
                                          </p:val>
                                        </p:tav>
                                        <p:tav tm="100000">
                                          <p:val>
                                            <p:fltVal val="0"/>
                                          </p:val>
                                        </p:tav>
                                      </p:tavLst>
                                    </p:anim>
                                    <p:anim calcmode="lin" valueType="num">
                                      <p:cBhvr>
                                        <p:cTn id="9" dur="2000" fill="hold"/>
                                        <p:tgtEl>
                                          <p:spTgt spid="114692"/>
                                        </p:tgtEl>
                                        <p:attrNameLst>
                                          <p:attrName>ppt_h</p:attrName>
                                        </p:attrNameLst>
                                      </p:cBhvr>
                                      <p:tavLst>
                                        <p:tav tm="0">
                                          <p:val>
                                            <p:fltVal val="0"/>
                                          </p:val>
                                        </p:tav>
                                        <p:tav tm="100000">
                                          <p:val>
                                            <p:strVal val="#ppt_h"/>
                                          </p:val>
                                        </p:tav>
                                      </p:tavLst>
                                    </p:anim>
                                    <p:anim calcmode="lin" valueType="num">
                                      <p:cBhvr>
                                        <p:cTn id="10" dur="2000" fill="hold"/>
                                        <p:tgtEl>
                                          <p:spTgt spid="11469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32DDEAD-87A7-4B8D-9389-9A682816B135}"/>
              </a:ext>
            </a:extLst>
          </p:cNvPr>
          <p:cNvSpPr>
            <a:spLocks noGrp="1" noChangeArrowheads="1"/>
          </p:cNvSpPr>
          <p:nvPr>
            <p:ph type="title"/>
          </p:nvPr>
        </p:nvSpPr>
        <p:spPr>
          <a:xfrm>
            <a:off x="395288" y="303213"/>
            <a:ext cx="8291512" cy="1470025"/>
          </a:xfrm>
        </p:spPr>
        <p:txBody>
          <a:bodyPr/>
          <a:lstStyle/>
          <a:p>
            <a:r>
              <a:rPr lang="ar-IQ" altLang="en-US" b="1"/>
              <a:t>ميزان نحاسي</a:t>
            </a:r>
            <a:br>
              <a:rPr lang="ar-IQ" altLang="en-US" b="1"/>
            </a:br>
            <a:r>
              <a:rPr lang="ar-IQ" altLang="en-US" b="1"/>
              <a:t> لعيار الوزن استخدم لوزن مكونات المداد</a:t>
            </a:r>
            <a:r>
              <a:rPr lang="en-US" altLang="en-US" b="1"/>
              <a:t> </a:t>
            </a:r>
          </a:p>
        </p:txBody>
      </p:sp>
      <p:pic>
        <p:nvPicPr>
          <p:cNvPr id="7172" name="صورة 11">
            <a:extLst>
              <a:ext uri="{FF2B5EF4-FFF2-40B4-BE49-F238E27FC236}">
                <a16:creationId xmlns:a16="http://schemas.microsoft.com/office/drawing/2014/main" id="{61287787-B052-4A23-A250-F5AA05885670}"/>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4213" y="1844675"/>
            <a:ext cx="7775575" cy="4410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2000" fill="hold"/>
                                        <p:tgtEl>
                                          <p:spTgt spid="7170"/>
                                        </p:tgtEl>
                                        <p:attrNameLst>
                                          <p:attrName>ppt_x</p:attrName>
                                        </p:attrNameLst>
                                      </p:cBhvr>
                                      <p:tavLst>
                                        <p:tav tm="0">
                                          <p:val>
                                            <p:strVal val="#ppt_x"/>
                                          </p:val>
                                        </p:tav>
                                        <p:tav tm="100000">
                                          <p:val>
                                            <p:strVal val="#ppt_x"/>
                                          </p:val>
                                        </p:tav>
                                      </p:tavLst>
                                    </p:anim>
                                    <p:anim calcmode="lin" valueType="num">
                                      <p:cBhvr additive="base">
                                        <p:cTn id="8" dur="2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blinds(horizontal)">
                                      <p:cBhvr>
                                        <p:cTn id="13"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BFB5A16E-B9CB-41F8-B3DE-C37B62B9DD36}"/>
              </a:ext>
            </a:extLst>
          </p:cNvPr>
          <p:cNvSpPr>
            <a:spLocks noGrp="1" noChangeArrowheads="1"/>
          </p:cNvSpPr>
          <p:nvPr>
            <p:ph type="title"/>
          </p:nvPr>
        </p:nvSpPr>
        <p:spPr/>
        <p:txBody>
          <a:bodyPr/>
          <a:lstStyle/>
          <a:p>
            <a:r>
              <a:rPr lang="ar-IQ" altLang="en-US" sz="6600" b="1"/>
              <a:t>المقدمة</a:t>
            </a:r>
            <a:endParaRPr lang="en-US" altLang="en-US" sz="6600" b="1"/>
          </a:p>
        </p:txBody>
      </p:sp>
      <p:sp>
        <p:nvSpPr>
          <p:cNvPr id="125955" name="Rectangle 3">
            <a:extLst>
              <a:ext uri="{FF2B5EF4-FFF2-40B4-BE49-F238E27FC236}">
                <a16:creationId xmlns:a16="http://schemas.microsoft.com/office/drawing/2014/main" id="{7620154C-761C-4AFB-9CCE-61C246B1D54A}"/>
              </a:ext>
            </a:extLst>
          </p:cNvPr>
          <p:cNvSpPr>
            <a:spLocks noGrp="1" noChangeArrowheads="1"/>
          </p:cNvSpPr>
          <p:nvPr>
            <p:ph type="body" idx="1"/>
          </p:nvPr>
        </p:nvSpPr>
        <p:spPr>
          <a:xfrm>
            <a:off x="179388" y="1341438"/>
            <a:ext cx="8713787" cy="5256212"/>
          </a:xfrm>
        </p:spPr>
        <p:txBody>
          <a:bodyPr/>
          <a:lstStyle/>
          <a:p>
            <a:pPr algn="r">
              <a:lnSpc>
                <a:spcPct val="80000"/>
              </a:lnSpc>
              <a:buFont typeface="Wingdings" panose="05000000000000000000" pitchFamily="2" charset="2"/>
              <a:buNone/>
            </a:pPr>
            <a:r>
              <a:rPr lang="ar-IQ" altLang="en-US" sz="2800"/>
              <a:t>	</a:t>
            </a:r>
            <a:r>
              <a:rPr lang="ar-IQ" altLang="en-US" sz="2800" b="1"/>
              <a:t>اشتهر العراق على مر الأزمان بكثرة دكاكين الوراقة، ومصانع الورق الذي جاءت صنعته منذ العصر العباسي (132-656هـ)</a:t>
            </a:r>
            <a:r>
              <a:rPr lang="ar-SA" altLang="en-US" sz="2800" b="1"/>
              <a:t> </a:t>
            </a:r>
            <a:r>
              <a:rPr lang="ar-IQ" altLang="en-US" sz="2800" b="1"/>
              <a:t>، فكان الورق البغدادي من أجود الأنواع وأغلاها ثمنا ، لكن بعد ان أذنت الأقدار بزوال دولة بني العباس على يد التتار عام 656هـ بدأت صناعة الورق تندثر شيئا فشيء حتى انعدمت ، فما ان حل القرن العاشر للهجرة وما تلاه حتى صار الوراقون يعتمدون على ما يجلب من ورق البلدان المجاورة والنائية، فكان الورق الفارسي ( الاصفهاني ) والهندي والأوربي في الاعم الاغلب ، وجملة هذه الانواع استطعنا معرفة صنعتها من خلال تفحص مخطوطات خزانة الحضرة العباسية المشرفة . ومن هذه المخطوطات عرفنا نوع المداد الذي كان شائع استعماله في هذه المدة ، هذا فضلا عن مقتنيات صناعة المداد المحفوظة في خزانة الحضرة، التي تعود زمنيا في صناعتها وتاريخ استعمالها الى المدة الممتدة من القرن العاشر الى الثالث عشر للهجرة ، وهذا ما دعانا الى ان نعتمد هذا التاريخ في بحثنا .</a:t>
            </a:r>
            <a:endParaRPr lang="en-US" altLang="en-US" sz="2800" b="1"/>
          </a:p>
          <a:p>
            <a:pPr>
              <a:lnSpc>
                <a:spcPct val="80000"/>
              </a:lnSpc>
            </a:pPr>
            <a:endParaRPr lang="en-US"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5954"/>
                                        </p:tgtEl>
                                        <p:attrNameLst>
                                          <p:attrName>style.visibility</p:attrName>
                                        </p:attrNameLst>
                                      </p:cBhvr>
                                      <p:to>
                                        <p:strVal val="visible"/>
                                      </p:to>
                                    </p:set>
                                    <p:anim calcmode="lin" valueType="num">
                                      <p:cBhvr additive="base">
                                        <p:cTn id="7" dur="2000" fill="hold"/>
                                        <p:tgtEl>
                                          <p:spTgt spid="125954"/>
                                        </p:tgtEl>
                                        <p:attrNameLst>
                                          <p:attrName>ppt_x</p:attrName>
                                        </p:attrNameLst>
                                      </p:cBhvr>
                                      <p:tavLst>
                                        <p:tav tm="0">
                                          <p:val>
                                            <p:strVal val="#ppt_x"/>
                                          </p:val>
                                        </p:tav>
                                        <p:tav tm="100000">
                                          <p:val>
                                            <p:strVal val="#ppt_x"/>
                                          </p:val>
                                        </p:tav>
                                      </p:tavLst>
                                    </p:anim>
                                    <p:anim calcmode="lin" valueType="num">
                                      <p:cBhvr additive="base">
                                        <p:cTn id="8" dur="2000" fill="hold"/>
                                        <p:tgtEl>
                                          <p:spTgt spid="1259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5955">
                                            <p:txEl>
                                              <p:pRg st="0" end="0"/>
                                            </p:txEl>
                                          </p:spTgt>
                                        </p:tgtEl>
                                        <p:attrNameLst>
                                          <p:attrName>style.visibility</p:attrName>
                                        </p:attrNameLst>
                                      </p:cBhvr>
                                      <p:to>
                                        <p:strVal val="visible"/>
                                      </p:to>
                                    </p:set>
                                    <p:animEffect transition="in" filter="blinds(horizontal)">
                                      <p:cBhvr>
                                        <p:cTn id="13" dur="2000"/>
                                        <p:tgtEl>
                                          <p:spTgt spid="1259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P spid="12595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0354FD4-49EE-435C-AD8F-72E07B19CB2B}"/>
              </a:ext>
            </a:extLst>
          </p:cNvPr>
          <p:cNvSpPr>
            <a:spLocks noGrp="1" noChangeArrowheads="1"/>
          </p:cNvSpPr>
          <p:nvPr>
            <p:ph type="title"/>
          </p:nvPr>
        </p:nvSpPr>
        <p:spPr>
          <a:xfrm>
            <a:off x="457200" y="274638"/>
            <a:ext cx="8229600" cy="1425575"/>
          </a:xfrm>
        </p:spPr>
        <p:txBody>
          <a:bodyPr/>
          <a:lstStyle/>
          <a:p>
            <a:r>
              <a:rPr lang="ar-IQ" altLang="en-US" b="1"/>
              <a:t>صندوق حفظ الميزان النحاسي </a:t>
            </a:r>
            <a:br>
              <a:rPr lang="ar-IQ" altLang="en-US" sz="3600" b="1"/>
            </a:br>
            <a:r>
              <a:rPr lang="ar-IQ" altLang="en-US" sz="3600" b="1"/>
              <a:t> ومجموعة عيارات الوزن بالدرهم والأوقية</a:t>
            </a:r>
            <a:r>
              <a:rPr lang="en-US" altLang="en-US" sz="3600" b="1"/>
              <a:t> </a:t>
            </a:r>
          </a:p>
        </p:txBody>
      </p:sp>
      <p:pic>
        <p:nvPicPr>
          <p:cNvPr id="8198" name="صورة 13">
            <a:extLst>
              <a:ext uri="{FF2B5EF4-FFF2-40B4-BE49-F238E27FC236}">
                <a16:creationId xmlns:a16="http://schemas.microsoft.com/office/drawing/2014/main" id="{32F1A110-861C-422E-8E85-51EE4C08CCB7}"/>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55650" y="1916113"/>
            <a:ext cx="7859713" cy="4702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2000" fill="hold"/>
                                        <p:tgtEl>
                                          <p:spTgt spid="8194"/>
                                        </p:tgtEl>
                                        <p:attrNameLst>
                                          <p:attrName>ppt_x</p:attrName>
                                        </p:attrNameLst>
                                      </p:cBhvr>
                                      <p:tavLst>
                                        <p:tav tm="0">
                                          <p:val>
                                            <p:strVal val="#ppt_x"/>
                                          </p:val>
                                        </p:tav>
                                        <p:tav tm="100000">
                                          <p:val>
                                            <p:strVal val="#ppt_x"/>
                                          </p:val>
                                        </p:tav>
                                      </p:tavLst>
                                    </p:anim>
                                    <p:anim calcmode="lin" valueType="num">
                                      <p:cBhvr additive="base">
                                        <p:cTn id="8" dur="20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8198"/>
                                        </p:tgtEl>
                                        <p:attrNameLst>
                                          <p:attrName>style.visibility</p:attrName>
                                        </p:attrNameLst>
                                      </p:cBhvr>
                                      <p:to>
                                        <p:strVal val="visible"/>
                                      </p:to>
                                    </p:set>
                                    <p:animEffect transition="in" filter="blinds(horizontal)">
                                      <p:cBhvr>
                                        <p:cTn id="13" dur="2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3D0E1F2-86C3-44FB-844C-38F7FB4FB64E}"/>
              </a:ext>
            </a:extLst>
          </p:cNvPr>
          <p:cNvSpPr>
            <a:spLocks noGrp="1" noChangeArrowheads="1"/>
          </p:cNvSpPr>
          <p:nvPr>
            <p:ph type="title"/>
          </p:nvPr>
        </p:nvSpPr>
        <p:spPr>
          <a:xfrm>
            <a:off x="457200" y="277813"/>
            <a:ext cx="8229600" cy="1422400"/>
          </a:xfrm>
        </p:spPr>
        <p:txBody>
          <a:bodyPr/>
          <a:lstStyle/>
          <a:p>
            <a:r>
              <a:rPr lang="ar-IQ" altLang="en-US" sz="4800" b="1"/>
              <a:t>ملاعق ذات احجام ثابتة خاصة </a:t>
            </a:r>
            <a:br>
              <a:rPr lang="ar-IQ" altLang="en-US" sz="4800" b="1"/>
            </a:br>
            <a:r>
              <a:rPr lang="ar-IQ" altLang="en-US" sz="4800" b="1"/>
              <a:t>لوزن مكونات مواد المداد</a:t>
            </a:r>
            <a:endParaRPr lang="en-US" altLang="en-US" sz="4800" b="1"/>
          </a:p>
        </p:txBody>
      </p:sp>
      <p:pic>
        <p:nvPicPr>
          <p:cNvPr id="9220" name="صورة 31">
            <a:extLst>
              <a:ext uri="{FF2B5EF4-FFF2-40B4-BE49-F238E27FC236}">
                <a16:creationId xmlns:a16="http://schemas.microsoft.com/office/drawing/2014/main" id="{92B07042-7E62-452D-BC14-1EAA0613D73A}"/>
              </a:ext>
            </a:extLst>
          </p:cNvPr>
          <p:cNvPicPr>
            <a:picLocks noGrp="1" noChangeAspect="1" noChangeArrowheads="1"/>
          </p:cNvPicPr>
          <p:nvPr>
            <p:ph type="body" idx="1"/>
          </p:nvPr>
        </p:nvPicPr>
        <p:blipFill>
          <a:blip r:embed="rId2">
            <a:lum bright="34000" contrast="38000"/>
            <a:extLst>
              <a:ext uri="{28A0092B-C50C-407E-A947-70E740481C1C}">
                <a14:useLocalDpi xmlns:a14="http://schemas.microsoft.com/office/drawing/2010/main" val="0"/>
              </a:ext>
            </a:extLst>
          </a:blip>
          <a:srcRect/>
          <a:stretch>
            <a:fillRect/>
          </a:stretch>
        </p:blipFill>
        <p:spPr>
          <a:xfrm>
            <a:off x="468313" y="1844675"/>
            <a:ext cx="8466137" cy="4656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2000" fill="hold"/>
                                        <p:tgtEl>
                                          <p:spTgt spid="9218"/>
                                        </p:tgtEl>
                                        <p:attrNameLst>
                                          <p:attrName>ppt_x</p:attrName>
                                        </p:attrNameLst>
                                      </p:cBhvr>
                                      <p:tavLst>
                                        <p:tav tm="0">
                                          <p:val>
                                            <p:strVal val="#ppt_x"/>
                                          </p:val>
                                        </p:tav>
                                        <p:tav tm="100000">
                                          <p:val>
                                            <p:strVal val="#ppt_x"/>
                                          </p:val>
                                        </p:tav>
                                      </p:tavLst>
                                    </p:anim>
                                    <p:anim calcmode="lin" valueType="num">
                                      <p:cBhvr additive="base">
                                        <p:cTn id="8" dur="20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20"/>
                                        </p:tgtEl>
                                        <p:attrNameLst>
                                          <p:attrName>style.visibility</p:attrName>
                                        </p:attrNameLst>
                                      </p:cBhvr>
                                      <p:to>
                                        <p:strVal val="visible"/>
                                      </p:to>
                                    </p:set>
                                    <p:anim calcmode="lin" valueType="num">
                                      <p:cBhvr additive="base">
                                        <p:cTn id="13" dur="2000" fill="hold"/>
                                        <p:tgtEl>
                                          <p:spTgt spid="9220"/>
                                        </p:tgtEl>
                                        <p:attrNameLst>
                                          <p:attrName>ppt_x</p:attrName>
                                        </p:attrNameLst>
                                      </p:cBhvr>
                                      <p:tavLst>
                                        <p:tav tm="0">
                                          <p:val>
                                            <p:strVal val="#ppt_x"/>
                                          </p:val>
                                        </p:tav>
                                        <p:tav tm="100000">
                                          <p:val>
                                            <p:strVal val="#ppt_x"/>
                                          </p:val>
                                        </p:tav>
                                      </p:tavLst>
                                    </p:anim>
                                    <p:anim calcmode="lin" valueType="num">
                                      <p:cBhvr additive="base">
                                        <p:cTn id="14" dur="20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22469BB-0DE1-4F6F-901D-3187EB6B96FF}"/>
              </a:ext>
            </a:extLst>
          </p:cNvPr>
          <p:cNvSpPr>
            <a:spLocks noGrp="1" noChangeArrowheads="1"/>
          </p:cNvSpPr>
          <p:nvPr>
            <p:ph type="title"/>
          </p:nvPr>
        </p:nvSpPr>
        <p:spPr>
          <a:xfrm>
            <a:off x="468313" y="290513"/>
            <a:ext cx="8077200" cy="909637"/>
          </a:xfrm>
        </p:spPr>
        <p:txBody>
          <a:bodyPr/>
          <a:lstStyle/>
          <a:p>
            <a:r>
              <a:rPr lang="ar-IQ" altLang="en-US" b="1"/>
              <a:t>ملعقة وزن صنعت عام 1227هـ/ 1812م</a:t>
            </a:r>
            <a:r>
              <a:rPr lang="en-US" altLang="en-US" b="1"/>
              <a:t> </a:t>
            </a:r>
          </a:p>
        </p:txBody>
      </p:sp>
      <p:pic>
        <p:nvPicPr>
          <p:cNvPr id="10244" name="صورة 14">
            <a:extLst>
              <a:ext uri="{FF2B5EF4-FFF2-40B4-BE49-F238E27FC236}">
                <a16:creationId xmlns:a16="http://schemas.microsoft.com/office/drawing/2014/main" id="{B0BFC50E-60CD-4D8B-A491-30245C37BF72}"/>
              </a:ext>
            </a:extLst>
          </p:cNvPr>
          <p:cNvPicPr>
            <a:picLocks noGrp="1" noChangeAspect="1" noChangeArrowheads="1"/>
          </p:cNvPicPr>
          <p:nvPr>
            <p:ph type="body" idx="1"/>
          </p:nvPr>
        </p:nvPicPr>
        <p:blipFill>
          <a:blip r:embed="rId2">
            <a:lum bright="52000" contrast="-30000"/>
            <a:extLst>
              <a:ext uri="{28A0092B-C50C-407E-A947-70E740481C1C}">
                <a14:useLocalDpi xmlns:a14="http://schemas.microsoft.com/office/drawing/2010/main" val="0"/>
              </a:ext>
            </a:extLst>
          </a:blip>
          <a:srcRect/>
          <a:stretch>
            <a:fillRect/>
          </a:stretch>
        </p:blipFill>
        <p:spPr>
          <a:xfrm>
            <a:off x="395288" y="1844675"/>
            <a:ext cx="8518525" cy="4541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2000" fill="hold"/>
                                        <p:tgtEl>
                                          <p:spTgt spid="10242"/>
                                        </p:tgtEl>
                                        <p:attrNameLst>
                                          <p:attrName>ppt_x</p:attrName>
                                        </p:attrNameLst>
                                      </p:cBhvr>
                                      <p:tavLst>
                                        <p:tav tm="0">
                                          <p:val>
                                            <p:strVal val="#ppt_x"/>
                                          </p:val>
                                        </p:tav>
                                        <p:tav tm="100000">
                                          <p:val>
                                            <p:strVal val="#ppt_x"/>
                                          </p:val>
                                        </p:tav>
                                      </p:tavLst>
                                    </p:anim>
                                    <p:anim calcmode="lin" valueType="num">
                                      <p:cBhvr additive="base">
                                        <p:cTn id="8" dur="20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10244"/>
                                        </p:tgtEl>
                                        <p:attrNameLst>
                                          <p:attrName>style.visibility</p:attrName>
                                        </p:attrNameLst>
                                      </p:cBhvr>
                                      <p:to>
                                        <p:strVal val="visible"/>
                                      </p:to>
                                    </p:set>
                                    <p:animEffect transition="in" filter="diamond(in)">
                                      <p:cBhvr>
                                        <p:cTn id="13" dur="2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96E3178-013E-40F6-BCFF-60070DA7EC97}"/>
              </a:ext>
            </a:extLst>
          </p:cNvPr>
          <p:cNvSpPr>
            <a:spLocks noGrp="1" noChangeArrowheads="1"/>
          </p:cNvSpPr>
          <p:nvPr>
            <p:ph type="title"/>
          </p:nvPr>
        </p:nvSpPr>
        <p:spPr/>
        <p:txBody>
          <a:bodyPr/>
          <a:lstStyle/>
          <a:p>
            <a:r>
              <a:rPr lang="ar-IQ" altLang="en-US" sz="4000" b="1"/>
              <a:t>اناء لدق ولطحن مكونات المداد مصنوع من النحاس مغلف بخشب مزخرف</a:t>
            </a:r>
            <a:r>
              <a:rPr lang="en-US" altLang="en-US" sz="4000" b="1"/>
              <a:t> </a:t>
            </a:r>
          </a:p>
        </p:txBody>
      </p:sp>
      <p:pic>
        <p:nvPicPr>
          <p:cNvPr id="11268" name="صورة 33">
            <a:extLst>
              <a:ext uri="{FF2B5EF4-FFF2-40B4-BE49-F238E27FC236}">
                <a16:creationId xmlns:a16="http://schemas.microsoft.com/office/drawing/2014/main" id="{B9C9CF9F-96D1-4DB2-BEFE-3F60B16FC00E}"/>
              </a:ext>
            </a:extLst>
          </p:cNvPr>
          <p:cNvPicPr>
            <a:picLocks noGrp="1" noChangeAspect="1" noChangeArrowheads="1"/>
          </p:cNvPicPr>
          <p:nvPr>
            <p:ph type="body" idx="1"/>
          </p:nvPr>
        </p:nvPicPr>
        <p:blipFill>
          <a:blip r:embed="rId2">
            <a:lum bright="32000" contrast="40000"/>
            <a:extLst>
              <a:ext uri="{28A0092B-C50C-407E-A947-70E740481C1C}">
                <a14:useLocalDpi xmlns:a14="http://schemas.microsoft.com/office/drawing/2010/main" val="0"/>
              </a:ext>
            </a:extLst>
          </a:blip>
          <a:srcRect/>
          <a:stretch>
            <a:fillRect/>
          </a:stretch>
        </p:blipFill>
        <p:spPr>
          <a:xfrm>
            <a:off x="755650" y="1557338"/>
            <a:ext cx="7561263" cy="4932362"/>
          </a:xfrm>
          <a:solidFill>
            <a:schemeClr val="accent1"/>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2000" fill="hold"/>
                                        <p:tgtEl>
                                          <p:spTgt spid="11266"/>
                                        </p:tgtEl>
                                        <p:attrNameLst>
                                          <p:attrName>ppt_x</p:attrName>
                                        </p:attrNameLst>
                                      </p:cBhvr>
                                      <p:tavLst>
                                        <p:tav tm="0">
                                          <p:val>
                                            <p:strVal val="#ppt_x"/>
                                          </p:val>
                                        </p:tav>
                                        <p:tav tm="100000">
                                          <p:val>
                                            <p:strVal val="#ppt_x"/>
                                          </p:val>
                                        </p:tav>
                                      </p:tavLst>
                                    </p:anim>
                                    <p:anim calcmode="lin" valueType="num">
                                      <p:cBhvr additive="base">
                                        <p:cTn id="8" dur="20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checkerboard(across)">
                                      <p:cBhvr>
                                        <p:cTn id="13"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CF04A177-C3D2-4C2F-82A8-8E439F1AAE7C}"/>
              </a:ext>
            </a:extLst>
          </p:cNvPr>
          <p:cNvSpPr>
            <a:spLocks noGrp="1" noChangeArrowheads="1"/>
          </p:cNvSpPr>
          <p:nvPr>
            <p:ph type="title"/>
          </p:nvPr>
        </p:nvSpPr>
        <p:spPr/>
        <p:txBody>
          <a:bodyPr/>
          <a:lstStyle/>
          <a:p>
            <a:r>
              <a:rPr lang="ar-IQ" altLang="en-US" sz="5400" b="1"/>
              <a:t>مصفاة لتصفية المداد</a:t>
            </a:r>
            <a:r>
              <a:rPr lang="en-US" altLang="en-US" sz="5400" b="1"/>
              <a:t> </a:t>
            </a:r>
          </a:p>
        </p:txBody>
      </p:sp>
      <p:pic>
        <p:nvPicPr>
          <p:cNvPr id="119811" name="صورة 34">
            <a:extLst>
              <a:ext uri="{FF2B5EF4-FFF2-40B4-BE49-F238E27FC236}">
                <a16:creationId xmlns:a16="http://schemas.microsoft.com/office/drawing/2014/main" id="{DBB74BA0-748A-44F7-AAED-54B68583600E}"/>
              </a:ext>
            </a:extLst>
          </p:cNvPr>
          <p:cNvPicPr>
            <a:picLocks noGrp="1" noChangeAspect="1" noChangeArrowheads="1"/>
          </p:cNvPicPr>
          <p:nvPr>
            <p:ph type="body" idx="1"/>
          </p:nvPr>
        </p:nvPicPr>
        <p:blipFill>
          <a:blip r:embed="rId2">
            <a:lum bright="42000" contrast="44000"/>
            <a:extLst>
              <a:ext uri="{28A0092B-C50C-407E-A947-70E740481C1C}">
                <a14:useLocalDpi xmlns:a14="http://schemas.microsoft.com/office/drawing/2010/main" val="0"/>
              </a:ext>
            </a:extLst>
          </a:blip>
          <a:srcRect/>
          <a:stretch>
            <a:fillRect/>
          </a:stretch>
        </p:blipFill>
        <p:spPr>
          <a:xfrm>
            <a:off x="611188" y="1700213"/>
            <a:ext cx="8072437" cy="47450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810"/>
                                        </p:tgtEl>
                                        <p:attrNameLst>
                                          <p:attrName>style.visibility</p:attrName>
                                        </p:attrNameLst>
                                      </p:cBhvr>
                                      <p:to>
                                        <p:strVal val="visible"/>
                                      </p:to>
                                    </p:set>
                                    <p:anim calcmode="lin" valueType="num">
                                      <p:cBhvr additive="base">
                                        <p:cTn id="7" dur="2000" fill="hold"/>
                                        <p:tgtEl>
                                          <p:spTgt spid="119810"/>
                                        </p:tgtEl>
                                        <p:attrNameLst>
                                          <p:attrName>ppt_x</p:attrName>
                                        </p:attrNameLst>
                                      </p:cBhvr>
                                      <p:tavLst>
                                        <p:tav tm="0">
                                          <p:val>
                                            <p:strVal val="#ppt_x"/>
                                          </p:val>
                                        </p:tav>
                                        <p:tav tm="100000">
                                          <p:val>
                                            <p:strVal val="#ppt_x"/>
                                          </p:val>
                                        </p:tav>
                                      </p:tavLst>
                                    </p:anim>
                                    <p:anim calcmode="lin" valueType="num">
                                      <p:cBhvr additive="base">
                                        <p:cTn id="8" dur="2000" fill="hold"/>
                                        <p:tgtEl>
                                          <p:spTgt spid="1198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119811"/>
                                        </p:tgtEl>
                                        <p:attrNameLst>
                                          <p:attrName>style.visibility</p:attrName>
                                        </p:attrNameLst>
                                      </p:cBhvr>
                                      <p:to>
                                        <p:strVal val="visible"/>
                                      </p:to>
                                    </p:set>
                                    <p:animEffect transition="in" filter="diamond(in)">
                                      <p:cBhvr>
                                        <p:cTn id="13" dur="2000"/>
                                        <p:tgtEl>
                                          <p:spTgt spid="119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095B503E-1A28-466C-A1EE-18881905E330}"/>
              </a:ext>
            </a:extLst>
          </p:cNvPr>
          <p:cNvSpPr>
            <a:spLocks noGrp="1" noChangeArrowheads="1"/>
          </p:cNvSpPr>
          <p:nvPr>
            <p:ph type="title"/>
          </p:nvPr>
        </p:nvSpPr>
        <p:spPr/>
        <p:txBody>
          <a:bodyPr/>
          <a:lstStyle/>
          <a:p>
            <a:r>
              <a:rPr lang="ar-SA" altLang="en-US" b="1"/>
              <a:t>مَحبَرة </a:t>
            </a:r>
            <a:r>
              <a:rPr lang="ar-IQ" altLang="en-US" b="1"/>
              <a:t>المداد</a:t>
            </a:r>
            <a:r>
              <a:rPr lang="ar-IQ" altLang="en-US"/>
              <a:t> </a:t>
            </a:r>
            <a:endParaRPr lang="en-US" altLang="en-US"/>
          </a:p>
        </p:txBody>
      </p:sp>
      <p:sp>
        <p:nvSpPr>
          <p:cNvPr id="65539" name="Rectangle 3">
            <a:extLst>
              <a:ext uri="{FF2B5EF4-FFF2-40B4-BE49-F238E27FC236}">
                <a16:creationId xmlns:a16="http://schemas.microsoft.com/office/drawing/2014/main" id="{4B50C9E5-F4B5-494F-92E2-A421801EACA8}"/>
              </a:ext>
            </a:extLst>
          </p:cNvPr>
          <p:cNvSpPr>
            <a:spLocks noGrp="1" noChangeArrowheads="1"/>
          </p:cNvSpPr>
          <p:nvPr>
            <p:ph type="body" idx="1"/>
          </p:nvPr>
        </p:nvSpPr>
        <p:spPr>
          <a:xfrm>
            <a:off x="457200" y="1341438"/>
            <a:ext cx="8229600" cy="5256212"/>
          </a:xfrm>
        </p:spPr>
        <p:txBody>
          <a:bodyPr/>
          <a:lstStyle/>
          <a:p>
            <a:pPr algn="r" rtl="1">
              <a:lnSpc>
                <a:spcPct val="90000"/>
              </a:lnSpc>
              <a:buFont typeface="Wingdings" panose="05000000000000000000" pitchFamily="2" charset="2"/>
              <a:buNone/>
            </a:pPr>
            <a:r>
              <a:rPr lang="ar-IQ" altLang="en-US"/>
              <a:t>		</a:t>
            </a:r>
            <a:r>
              <a:rPr lang="ar-SA" altLang="en-US" sz="3600" b="1"/>
              <a:t>هي وعاء أو قِنِّينَةٌ صغيرة بها حِبْرٌ كانت تصنع قديما من قرون الحيوانات والجلد والخشب أو الفخار، ثم تطورت وصنعت من المعادن كالبرونز وتوضع بداخلها </a:t>
            </a:r>
            <a:r>
              <a:rPr lang="ar-IQ" altLang="en-US" sz="3600" b="1"/>
              <a:t>” </a:t>
            </a:r>
            <a:r>
              <a:rPr lang="ar-SA" altLang="en-US" sz="3600" b="1"/>
              <a:t>الّليقة</a:t>
            </a:r>
            <a:r>
              <a:rPr lang="ar-IQ" altLang="en-US" sz="3600" b="1"/>
              <a:t> “</a:t>
            </a:r>
            <a:r>
              <a:rPr lang="ar-SA" altLang="en-US" sz="3600" b="1"/>
              <a:t> وهي صُوفَةُ الدواة، عبارة عن خيوط حريرية، يوضع الحبر فوقها ويستمد المداد منها حتى لا تعطيه الحبر الكثير ولا القليل. ويمكن استبدال الخيوط الحريرية بقطعة إسفنج، ويفضل الطبيعي منها. ويجب أن تكون المحبرة محكمة الإغلاق ذات قاعدة متينة وفوهة واسعة فالكاتب يحتاج أن يكتب بأقلام عريضة أحيانا</a:t>
            </a:r>
            <a:r>
              <a:rPr lang="en-US" altLang="en-US" sz="3600" b="1"/>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additive="base">
                                        <p:cTn id="7" dur="2000" fill="hold"/>
                                        <p:tgtEl>
                                          <p:spTgt spid="65538"/>
                                        </p:tgtEl>
                                        <p:attrNameLst>
                                          <p:attrName>ppt_x</p:attrName>
                                        </p:attrNameLst>
                                      </p:cBhvr>
                                      <p:tavLst>
                                        <p:tav tm="0">
                                          <p:val>
                                            <p:strVal val="#ppt_x"/>
                                          </p:val>
                                        </p:tav>
                                        <p:tav tm="100000">
                                          <p:val>
                                            <p:strVal val="#ppt_x"/>
                                          </p:val>
                                        </p:tav>
                                      </p:tavLst>
                                    </p:anim>
                                    <p:anim calcmode="lin" valueType="num">
                                      <p:cBhvr additive="base">
                                        <p:cTn id="8" dur="2000" fill="hold"/>
                                        <p:tgtEl>
                                          <p:spTgt spid="655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5539">
                                            <p:txEl>
                                              <p:pRg st="0" end="0"/>
                                            </p:txEl>
                                          </p:spTgt>
                                        </p:tgtEl>
                                        <p:attrNameLst>
                                          <p:attrName>style.visibility</p:attrName>
                                        </p:attrNameLst>
                                      </p:cBhvr>
                                      <p:to>
                                        <p:strVal val="visible"/>
                                      </p:to>
                                    </p:set>
                                    <p:anim calcmode="lin" valueType="num">
                                      <p:cBhvr additive="base">
                                        <p:cTn id="13" dur="20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655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C693BFF-4972-449D-B9CC-20706B7C686C}"/>
              </a:ext>
            </a:extLst>
          </p:cNvPr>
          <p:cNvSpPr>
            <a:spLocks noGrp="1" noChangeArrowheads="1"/>
          </p:cNvSpPr>
          <p:nvPr>
            <p:ph type="title"/>
          </p:nvPr>
        </p:nvSpPr>
        <p:spPr/>
        <p:txBody>
          <a:bodyPr/>
          <a:lstStyle/>
          <a:p>
            <a:r>
              <a:rPr lang="ar-IQ" altLang="en-US" b="1"/>
              <a:t>محابر من الحجارة والفضة</a:t>
            </a:r>
            <a:r>
              <a:rPr lang="en-US" altLang="en-US" b="1"/>
              <a:t> </a:t>
            </a:r>
          </a:p>
        </p:txBody>
      </p:sp>
      <p:pic>
        <p:nvPicPr>
          <p:cNvPr id="13316" name="صورة 13">
            <a:extLst>
              <a:ext uri="{FF2B5EF4-FFF2-40B4-BE49-F238E27FC236}">
                <a16:creationId xmlns:a16="http://schemas.microsoft.com/office/drawing/2014/main" id="{AFE3F56E-F1C7-47F3-9EAD-9BA8F805B7E5}"/>
              </a:ext>
            </a:extLst>
          </p:cNvPr>
          <p:cNvPicPr>
            <a:picLocks noGrp="1" noChangeAspect="1" noChangeArrowheads="1"/>
          </p:cNvPicPr>
          <p:nvPr>
            <p:ph type="body" idx="1"/>
          </p:nvPr>
        </p:nvPicPr>
        <p:blipFill>
          <a:blip r:embed="rId2">
            <a:lum bright="32000" contrast="44000"/>
            <a:extLst>
              <a:ext uri="{28A0092B-C50C-407E-A947-70E740481C1C}">
                <a14:useLocalDpi xmlns:a14="http://schemas.microsoft.com/office/drawing/2010/main" val="0"/>
              </a:ext>
            </a:extLst>
          </a:blip>
          <a:srcRect/>
          <a:stretch>
            <a:fillRect/>
          </a:stretch>
        </p:blipFill>
        <p:spPr>
          <a:xfrm>
            <a:off x="611188" y="1484313"/>
            <a:ext cx="8072437" cy="497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2000" fill="hold"/>
                                        <p:tgtEl>
                                          <p:spTgt spid="13314"/>
                                        </p:tgtEl>
                                        <p:attrNameLst>
                                          <p:attrName>ppt_x</p:attrName>
                                        </p:attrNameLst>
                                      </p:cBhvr>
                                      <p:tavLst>
                                        <p:tav tm="0">
                                          <p:val>
                                            <p:strVal val="#ppt_x"/>
                                          </p:val>
                                        </p:tav>
                                        <p:tav tm="100000">
                                          <p:val>
                                            <p:strVal val="#ppt_x"/>
                                          </p:val>
                                        </p:tav>
                                      </p:tavLst>
                                    </p:anim>
                                    <p:anim calcmode="lin" valueType="num">
                                      <p:cBhvr additive="base">
                                        <p:cTn id="8" dur="20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3316"/>
                                        </p:tgtEl>
                                        <p:attrNameLst>
                                          <p:attrName>style.visibility</p:attrName>
                                        </p:attrNameLst>
                                      </p:cBhvr>
                                      <p:to>
                                        <p:strVal val="visible"/>
                                      </p:to>
                                    </p:set>
                                    <p:animEffect transition="in" filter="checkerboard(across)">
                                      <p:cBhvr>
                                        <p:cTn id="13"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86C870D-7167-4A93-ACD4-3F8C20635850}"/>
              </a:ext>
            </a:extLst>
          </p:cNvPr>
          <p:cNvSpPr>
            <a:spLocks noGrp="1" noChangeArrowheads="1"/>
          </p:cNvSpPr>
          <p:nvPr>
            <p:ph type="title"/>
          </p:nvPr>
        </p:nvSpPr>
        <p:spPr/>
        <p:txBody>
          <a:bodyPr/>
          <a:lstStyle/>
          <a:p>
            <a:r>
              <a:rPr lang="ar-IQ" altLang="en-US" sz="4000" b="1"/>
              <a:t>محبرة من مقتنيات متحف الكفيل التابع للحضرة العباسية المشرفة</a:t>
            </a:r>
            <a:r>
              <a:rPr lang="en-US" altLang="en-US" sz="4000" b="1"/>
              <a:t> </a:t>
            </a:r>
          </a:p>
        </p:txBody>
      </p:sp>
      <p:pic>
        <p:nvPicPr>
          <p:cNvPr id="14340" name="صورة 32">
            <a:extLst>
              <a:ext uri="{FF2B5EF4-FFF2-40B4-BE49-F238E27FC236}">
                <a16:creationId xmlns:a16="http://schemas.microsoft.com/office/drawing/2014/main" id="{0254C490-33ED-47BE-AA8C-DA81D85EE49E}"/>
              </a:ext>
            </a:extLst>
          </p:cNvPr>
          <p:cNvPicPr>
            <a:picLocks noGrp="1" noChangeAspect="1" noChangeArrowheads="1"/>
          </p:cNvPicPr>
          <p:nvPr>
            <p:ph type="body" idx="1"/>
          </p:nvPr>
        </p:nvPicPr>
        <p:blipFill>
          <a:blip r:embed="rId2">
            <a:lum bright="32000" contrast="20000"/>
            <a:extLst>
              <a:ext uri="{28A0092B-C50C-407E-A947-70E740481C1C}">
                <a14:useLocalDpi xmlns:a14="http://schemas.microsoft.com/office/drawing/2010/main" val="0"/>
              </a:ext>
            </a:extLst>
          </a:blip>
          <a:srcRect/>
          <a:stretch>
            <a:fillRect/>
          </a:stretch>
        </p:blipFill>
        <p:spPr>
          <a:xfrm>
            <a:off x="827088" y="1700213"/>
            <a:ext cx="7654925" cy="4954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2000" fill="hold"/>
                                        <p:tgtEl>
                                          <p:spTgt spid="14338"/>
                                        </p:tgtEl>
                                        <p:attrNameLst>
                                          <p:attrName>ppt_x</p:attrName>
                                        </p:attrNameLst>
                                      </p:cBhvr>
                                      <p:tavLst>
                                        <p:tav tm="0">
                                          <p:val>
                                            <p:strVal val="#ppt_x"/>
                                          </p:val>
                                        </p:tav>
                                        <p:tav tm="100000">
                                          <p:val>
                                            <p:strVal val="#ppt_x"/>
                                          </p:val>
                                        </p:tav>
                                      </p:tavLst>
                                    </p:anim>
                                    <p:anim calcmode="lin" valueType="num">
                                      <p:cBhvr additive="base">
                                        <p:cTn id="8" dur="20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4340"/>
                                        </p:tgtEl>
                                        <p:attrNameLst>
                                          <p:attrName>style.visibility</p:attrName>
                                        </p:attrNameLst>
                                      </p:cBhvr>
                                      <p:to>
                                        <p:strVal val="visible"/>
                                      </p:to>
                                    </p:set>
                                    <p:animEffect transition="in" filter="checkerboard(across)">
                                      <p:cBhvr>
                                        <p:cTn id="13" dur="2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765D83D-3D16-470C-8C04-829A18702E5E}"/>
              </a:ext>
            </a:extLst>
          </p:cNvPr>
          <p:cNvSpPr>
            <a:spLocks noGrp="1" noChangeArrowheads="1"/>
          </p:cNvSpPr>
          <p:nvPr>
            <p:ph type="ctrTitle"/>
          </p:nvPr>
        </p:nvSpPr>
        <p:spPr>
          <a:xfrm>
            <a:off x="685800" y="620713"/>
            <a:ext cx="7772400" cy="1152525"/>
          </a:xfrm>
        </p:spPr>
        <p:txBody>
          <a:bodyPr/>
          <a:lstStyle/>
          <a:p>
            <a:r>
              <a:rPr lang="ar-IQ" altLang="en-US"/>
              <a:t>محبرة من البرونز من نيسابور</a:t>
            </a:r>
            <a:endParaRPr lang="en-US" altLang="en-US"/>
          </a:p>
        </p:txBody>
      </p:sp>
      <p:pic>
        <p:nvPicPr>
          <p:cNvPr id="15369" name="Picture 9">
            <a:extLst>
              <a:ext uri="{FF2B5EF4-FFF2-40B4-BE49-F238E27FC236}">
                <a16:creationId xmlns:a16="http://schemas.microsoft.com/office/drawing/2014/main" id="{761C989B-A4C5-48D6-8181-9994EF1425F0}"/>
              </a:ext>
            </a:extLst>
          </p:cNvPr>
          <p:cNvPicPr>
            <a:picLocks noGrp="1" noChangeAspect="1" noChangeArrowheads="1"/>
          </p:cNvPicPr>
          <p:nvPr>
            <p:ph type="subTitle" idx="1"/>
          </p:nvPr>
        </p:nvPicPr>
        <p:blipFill>
          <a:blip r:embed="rId2">
            <a:lum bright="50000" contrast="54000"/>
            <a:extLst>
              <a:ext uri="{28A0092B-C50C-407E-A947-70E740481C1C}">
                <a14:useLocalDpi xmlns:a14="http://schemas.microsoft.com/office/drawing/2010/main" val="0"/>
              </a:ext>
            </a:extLst>
          </a:blip>
          <a:srcRect/>
          <a:stretch>
            <a:fillRect/>
          </a:stretch>
        </p:blipFill>
        <p:spPr>
          <a:xfrm>
            <a:off x="1187450" y="1916113"/>
            <a:ext cx="6913563" cy="4756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2000" fill="hold"/>
                                        <p:tgtEl>
                                          <p:spTgt spid="15362"/>
                                        </p:tgtEl>
                                        <p:attrNameLst>
                                          <p:attrName>ppt_x</p:attrName>
                                        </p:attrNameLst>
                                      </p:cBhvr>
                                      <p:tavLst>
                                        <p:tav tm="0">
                                          <p:val>
                                            <p:strVal val="#ppt_x"/>
                                          </p:val>
                                        </p:tav>
                                        <p:tav tm="100000">
                                          <p:val>
                                            <p:strVal val="#ppt_x"/>
                                          </p:val>
                                        </p:tav>
                                      </p:tavLst>
                                    </p:anim>
                                    <p:anim calcmode="lin" valueType="num">
                                      <p:cBhvr additive="base">
                                        <p:cTn id="8" dur="20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15369"/>
                                        </p:tgtEl>
                                        <p:attrNameLst>
                                          <p:attrName>style.visibility</p:attrName>
                                        </p:attrNameLst>
                                      </p:cBhvr>
                                      <p:to>
                                        <p:strVal val="visible"/>
                                      </p:to>
                                    </p:set>
                                    <p:animEffect transition="in" filter="diamond(in)">
                                      <p:cBhvr>
                                        <p:cTn id="13" dur="20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2AC8F78-133E-468E-AD60-2C701F9BB0C4}"/>
              </a:ext>
            </a:extLst>
          </p:cNvPr>
          <p:cNvSpPr>
            <a:spLocks noGrp="1" noChangeArrowheads="1"/>
          </p:cNvSpPr>
          <p:nvPr>
            <p:ph type="title"/>
          </p:nvPr>
        </p:nvSpPr>
        <p:spPr/>
        <p:txBody>
          <a:bodyPr/>
          <a:lstStyle/>
          <a:p>
            <a:r>
              <a:rPr lang="ar-IQ" altLang="en-US" b="1"/>
              <a:t>عيدان عاجية</a:t>
            </a:r>
            <a:br>
              <a:rPr lang="ar-IQ" altLang="en-US" b="1"/>
            </a:br>
            <a:r>
              <a:rPr lang="ar-IQ" altLang="en-US" b="1"/>
              <a:t> تستخدم لخط الورق بأنواع المداد</a:t>
            </a:r>
            <a:r>
              <a:rPr lang="en-US" altLang="en-US" b="1"/>
              <a:t> </a:t>
            </a:r>
          </a:p>
        </p:txBody>
      </p:sp>
      <p:pic>
        <p:nvPicPr>
          <p:cNvPr id="18436" name="صورة 30">
            <a:extLst>
              <a:ext uri="{FF2B5EF4-FFF2-40B4-BE49-F238E27FC236}">
                <a16:creationId xmlns:a16="http://schemas.microsoft.com/office/drawing/2014/main" id="{92CF6F28-B7E4-4444-B53A-8E8918C52112}"/>
              </a:ext>
            </a:extLst>
          </p:cNvPr>
          <p:cNvPicPr>
            <a:picLocks noGrp="1" noChangeAspect="1" noChangeArrowheads="1"/>
          </p:cNvPicPr>
          <p:nvPr>
            <p:ph type="body" idx="1"/>
          </p:nvPr>
        </p:nvPicPr>
        <p:blipFill>
          <a:blip r:embed="rId2">
            <a:lum bright="22000" contrast="36000"/>
            <a:extLst>
              <a:ext uri="{28A0092B-C50C-407E-A947-70E740481C1C}">
                <a14:useLocalDpi xmlns:a14="http://schemas.microsoft.com/office/drawing/2010/main" val="0"/>
              </a:ext>
            </a:extLst>
          </a:blip>
          <a:srcRect/>
          <a:stretch>
            <a:fillRect/>
          </a:stretch>
        </p:blipFill>
        <p:spPr>
          <a:xfrm>
            <a:off x="204788" y="1844675"/>
            <a:ext cx="8939212" cy="4438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2000" fill="hold"/>
                                        <p:tgtEl>
                                          <p:spTgt spid="18434"/>
                                        </p:tgtEl>
                                        <p:attrNameLst>
                                          <p:attrName>ppt_x</p:attrName>
                                        </p:attrNameLst>
                                      </p:cBhvr>
                                      <p:tavLst>
                                        <p:tav tm="0">
                                          <p:val>
                                            <p:strVal val="#ppt_x"/>
                                          </p:val>
                                        </p:tav>
                                        <p:tav tm="100000">
                                          <p:val>
                                            <p:strVal val="#ppt_x"/>
                                          </p:val>
                                        </p:tav>
                                      </p:tavLst>
                                    </p:anim>
                                    <p:anim calcmode="lin" valueType="num">
                                      <p:cBhvr additive="base">
                                        <p:cTn id="8" dur="20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5" presetClass="entr" presetSubtype="0" fill="hold" nodeType="clickEffect">
                                  <p:stCondLst>
                                    <p:cond delay="0"/>
                                  </p:stCondLst>
                                  <p:childTnLst>
                                    <p:set>
                                      <p:cBhvr>
                                        <p:cTn id="12" dur="1" fill="hold">
                                          <p:stCondLst>
                                            <p:cond delay="0"/>
                                          </p:stCondLst>
                                        </p:cTn>
                                        <p:tgtEl>
                                          <p:spTgt spid="18436"/>
                                        </p:tgtEl>
                                        <p:attrNameLst>
                                          <p:attrName>style.visibility</p:attrName>
                                        </p:attrNameLst>
                                      </p:cBhvr>
                                      <p:to>
                                        <p:strVal val="visible"/>
                                      </p:to>
                                    </p:set>
                                    <p:animEffect transition="in" filter="fade">
                                      <p:cBhvr>
                                        <p:cTn id="13" dur="2000"/>
                                        <p:tgtEl>
                                          <p:spTgt spid="18436"/>
                                        </p:tgtEl>
                                      </p:cBhvr>
                                    </p:animEffect>
                                    <p:anim calcmode="lin" valueType="num">
                                      <p:cBhvr>
                                        <p:cTn id="14" dur="2000" fill="hold"/>
                                        <p:tgtEl>
                                          <p:spTgt spid="18436"/>
                                        </p:tgtEl>
                                        <p:attrNameLst>
                                          <p:attrName>style.rotation</p:attrName>
                                        </p:attrNameLst>
                                      </p:cBhvr>
                                      <p:tavLst>
                                        <p:tav tm="0">
                                          <p:val>
                                            <p:fltVal val="720"/>
                                          </p:val>
                                        </p:tav>
                                        <p:tav tm="100000">
                                          <p:val>
                                            <p:fltVal val="0"/>
                                          </p:val>
                                        </p:tav>
                                      </p:tavLst>
                                    </p:anim>
                                    <p:anim calcmode="lin" valueType="num">
                                      <p:cBhvr>
                                        <p:cTn id="15" dur="2000" fill="hold"/>
                                        <p:tgtEl>
                                          <p:spTgt spid="18436"/>
                                        </p:tgtEl>
                                        <p:attrNameLst>
                                          <p:attrName>ppt_h</p:attrName>
                                        </p:attrNameLst>
                                      </p:cBhvr>
                                      <p:tavLst>
                                        <p:tav tm="0">
                                          <p:val>
                                            <p:fltVal val="0"/>
                                          </p:val>
                                        </p:tav>
                                        <p:tav tm="100000">
                                          <p:val>
                                            <p:strVal val="#ppt_h"/>
                                          </p:val>
                                        </p:tav>
                                      </p:tavLst>
                                    </p:anim>
                                    <p:anim calcmode="lin" valueType="num">
                                      <p:cBhvr>
                                        <p:cTn id="16" dur="2000" fill="hold"/>
                                        <p:tgtEl>
                                          <p:spTgt spid="1843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297779C7-7E55-49F9-8073-1ABF2A04CF3C}"/>
              </a:ext>
            </a:extLst>
          </p:cNvPr>
          <p:cNvSpPr>
            <a:spLocks noGrp="1" noChangeArrowheads="1"/>
          </p:cNvSpPr>
          <p:nvPr>
            <p:ph type="title"/>
          </p:nvPr>
        </p:nvSpPr>
        <p:spPr>
          <a:xfrm>
            <a:off x="457200" y="277813"/>
            <a:ext cx="8229600" cy="990600"/>
          </a:xfrm>
        </p:spPr>
        <p:txBody>
          <a:bodyPr/>
          <a:lstStyle/>
          <a:p>
            <a:r>
              <a:rPr lang="ar-IQ" altLang="en-US" b="1"/>
              <a:t>الفرق بين المداد والحبر</a:t>
            </a:r>
            <a:endParaRPr lang="en-US" altLang="en-US" b="1"/>
          </a:p>
        </p:txBody>
      </p:sp>
      <p:sp>
        <p:nvSpPr>
          <p:cNvPr id="121859" name="Rectangle 3">
            <a:extLst>
              <a:ext uri="{FF2B5EF4-FFF2-40B4-BE49-F238E27FC236}">
                <a16:creationId xmlns:a16="http://schemas.microsoft.com/office/drawing/2014/main" id="{B9E12CAC-728A-4C82-85DF-85965EEDDFDB}"/>
              </a:ext>
            </a:extLst>
          </p:cNvPr>
          <p:cNvSpPr>
            <a:spLocks noGrp="1" noChangeArrowheads="1"/>
          </p:cNvSpPr>
          <p:nvPr>
            <p:ph type="body" idx="1"/>
          </p:nvPr>
        </p:nvSpPr>
        <p:spPr>
          <a:xfrm>
            <a:off x="179388" y="1341438"/>
            <a:ext cx="8785225" cy="5327650"/>
          </a:xfrm>
        </p:spPr>
        <p:txBody>
          <a:bodyPr/>
          <a:lstStyle/>
          <a:p>
            <a:pPr algn="r">
              <a:lnSpc>
                <a:spcPct val="80000"/>
              </a:lnSpc>
              <a:buFont typeface="Wingdings" panose="05000000000000000000" pitchFamily="2" charset="2"/>
              <a:buNone/>
            </a:pPr>
            <a:r>
              <a:rPr lang="ar-IQ" altLang="en-US" sz="2800" b="1"/>
              <a:t>المداد: </a:t>
            </a:r>
            <a:endParaRPr lang="ar-IQ" altLang="en-US" sz="2800"/>
          </a:p>
          <a:p>
            <a:pPr algn="r">
              <a:lnSpc>
                <a:spcPct val="80000"/>
              </a:lnSpc>
              <a:buFont typeface="Wingdings" panose="05000000000000000000" pitchFamily="2" charset="2"/>
              <a:buNone/>
            </a:pPr>
            <a:r>
              <a:rPr lang="ar-IQ" altLang="en-US" sz="2800"/>
              <a:t>يعد المداد احد اهم عناصر الكتابة عقب الورق وكلاهما يكمل عملية الكتابة فلا اولوية لاحدهما على الاخر.</a:t>
            </a:r>
          </a:p>
          <a:p>
            <a:pPr algn="r">
              <a:lnSpc>
                <a:spcPct val="80000"/>
              </a:lnSpc>
              <a:buFont typeface="Wingdings" panose="05000000000000000000" pitchFamily="2" charset="2"/>
              <a:buNone/>
            </a:pPr>
            <a:r>
              <a:rPr lang="ar-IQ" altLang="en-US" sz="2800"/>
              <a:t>فالمداد هو الذي يكتب به اذ يقال:</a:t>
            </a:r>
            <a:r>
              <a:rPr lang="ar-SA" altLang="en-US" sz="2800"/>
              <a:t> "</a:t>
            </a:r>
            <a:r>
              <a:rPr lang="ar-IQ" altLang="en-US" sz="2800"/>
              <a:t>مَدَّ القَلم وأَمَدَّه واسْتَمَدَّ مِنَ الدواةِ: أَخذ مِنْهَا مِداداً؛ والمَدُّ: الاستمدادُ مِنْهَا، وَقِيلَ: هُوَ أَن يَسْتَمِدَّ مِنْهَا مَدّة وَاحِدَةً"؛ وقيل "سُمِّيَ المِدادُ مِداداً لإِمداده الكاتِب"</a:t>
            </a:r>
            <a:r>
              <a:rPr lang="ar-IQ" altLang="en-US" sz="2800" b="1"/>
              <a:t> </a:t>
            </a:r>
            <a:r>
              <a:rPr lang="ar-IQ" altLang="en-US" sz="2800"/>
              <a:t>ويسمى بذلك لانه يمد القلم أي يعينه، ويعرف المداد ايضاً "بالخضاض" يقال :"وما في الدواة من خضاض" أي شيء من مداد.</a:t>
            </a:r>
          </a:p>
          <a:p>
            <a:pPr algn="r">
              <a:lnSpc>
                <a:spcPct val="80000"/>
              </a:lnSpc>
              <a:buFont typeface="Wingdings" panose="05000000000000000000" pitchFamily="2" charset="2"/>
              <a:buNone/>
            </a:pPr>
            <a:r>
              <a:rPr lang="ar-IQ" altLang="en-US" sz="2800"/>
              <a:t>ا</a:t>
            </a:r>
            <a:r>
              <a:rPr lang="ar-IQ" altLang="en-US" sz="2800" b="1"/>
              <a:t>لحبر:</a:t>
            </a:r>
            <a:endParaRPr lang="ar-IQ" altLang="en-US" sz="2800"/>
          </a:p>
          <a:p>
            <a:pPr algn="r">
              <a:lnSpc>
                <a:spcPct val="80000"/>
              </a:lnSpc>
              <a:buFont typeface="Wingdings" panose="05000000000000000000" pitchFamily="2" charset="2"/>
              <a:buNone/>
            </a:pPr>
            <a:r>
              <a:rPr lang="ar-IQ" altLang="en-US" sz="2800"/>
              <a:t>الحبر فقد قصد به العرب اللون. وقيل ايضاً إنما سمي حبراً " لأنه تحبر به الكتب، أي: تحسن".</a:t>
            </a:r>
          </a:p>
          <a:p>
            <a:pPr algn="r">
              <a:lnSpc>
                <a:spcPct val="80000"/>
              </a:lnSpc>
              <a:buFont typeface="Wingdings" panose="05000000000000000000" pitchFamily="2" charset="2"/>
              <a:buNone/>
            </a:pPr>
            <a:r>
              <a:rPr lang="ar-IQ" altLang="en-US" sz="2800"/>
              <a:t>وهنا لابد ان نبين مدى الصعوبة على المتقدمين فيما يظهر التفريق بين هذين النوعين بل نجد في النصوص المبكرة استخدام احدهما مكان الاخر.</a:t>
            </a:r>
            <a:r>
              <a:rPr lang="en-US" altLang="en-US" sz="280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1858"/>
                                        </p:tgtEl>
                                        <p:attrNameLst>
                                          <p:attrName>style.visibility</p:attrName>
                                        </p:attrNameLst>
                                      </p:cBhvr>
                                      <p:to>
                                        <p:strVal val="visible"/>
                                      </p:to>
                                    </p:set>
                                    <p:anim calcmode="lin" valueType="num">
                                      <p:cBhvr additive="base">
                                        <p:cTn id="7" dur="2000" fill="hold"/>
                                        <p:tgtEl>
                                          <p:spTgt spid="121858"/>
                                        </p:tgtEl>
                                        <p:attrNameLst>
                                          <p:attrName>ppt_x</p:attrName>
                                        </p:attrNameLst>
                                      </p:cBhvr>
                                      <p:tavLst>
                                        <p:tav tm="0">
                                          <p:val>
                                            <p:strVal val="#ppt_x"/>
                                          </p:val>
                                        </p:tav>
                                        <p:tav tm="100000">
                                          <p:val>
                                            <p:strVal val="#ppt_x"/>
                                          </p:val>
                                        </p:tav>
                                      </p:tavLst>
                                    </p:anim>
                                    <p:anim calcmode="lin" valueType="num">
                                      <p:cBhvr additive="base">
                                        <p:cTn id="8" dur="2000" fill="hold"/>
                                        <p:tgtEl>
                                          <p:spTgt spid="12185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1859">
                                            <p:txEl>
                                              <p:pRg st="0" end="0"/>
                                            </p:txEl>
                                          </p:spTgt>
                                        </p:tgtEl>
                                        <p:attrNameLst>
                                          <p:attrName>style.visibility</p:attrName>
                                        </p:attrNameLst>
                                      </p:cBhvr>
                                      <p:to>
                                        <p:strVal val="visible"/>
                                      </p:to>
                                    </p:set>
                                    <p:anim calcmode="lin" valueType="num">
                                      <p:cBhvr additive="base">
                                        <p:cTn id="13" dur="2000" fill="hold"/>
                                        <p:tgtEl>
                                          <p:spTgt spid="121859">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21859">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1859">
                                            <p:txEl>
                                              <p:pRg st="1" end="1"/>
                                            </p:txEl>
                                          </p:spTgt>
                                        </p:tgtEl>
                                        <p:attrNameLst>
                                          <p:attrName>style.visibility</p:attrName>
                                        </p:attrNameLst>
                                      </p:cBhvr>
                                      <p:to>
                                        <p:strVal val="visible"/>
                                      </p:to>
                                    </p:set>
                                    <p:anim calcmode="lin" valueType="num">
                                      <p:cBhvr additive="base">
                                        <p:cTn id="17" dur="2000" fill="hold"/>
                                        <p:tgtEl>
                                          <p:spTgt spid="121859">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21859">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1859">
                                            <p:txEl>
                                              <p:pRg st="2" end="2"/>
                                            </p:txEl>
                                          </p:spTgt>
                                        </p:tgtEl>
                                        <p:attrNameLst>
                                          <p:attrName>style.visibility</p:attrName>
                                        </p:attrNameLst>
                                      </p:cBhvr>
                                      <p:to>
                                        <p:strVal val="visible"/>
                                      </p:to>
                                    </p:set>
                                    <p:anim calcmode="lin" valueType="num">
                                      <p:cBhvr additive="base">
                                        <p:cTn id="21" dur="2000" fill="hold"/>
                                        <p:tgtEl>
                                          <p:spTgt spid="121859">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1218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21859">
                                            <p:txEl>
                                              <p:pRg st="3" end="3"/>
                                            </p:txEl>
                                          </p:spTgt>
                                        </p:tgtEl>
                                        <p:attrNameLst>
                                          <p:attrName>style.visibility</p:attrName>
                                        </p:attrNameLst>
                                      </p:cBhvr>
                                      <p:to>
                                        <p:strVal val="visible"/>
                                      </p:to>
                                    </p:set>
                                    <p:anim calcmode="lin" valueType="num">
                                      <p:cBhvr additive="base">
                                        <p:cTn id="27" dur="2000" fill="hold"/>
                                        <p:tgtEl>
                                          <p:spTgt spid="121859">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121859">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1859">
                                            <p:txEl>
                                              <p:pRg st="4" end="4"/>
                                            </p:txEl>
                                          </p:spTgt>
                                        </p:tgtEl>
                                        <p:attrNameLst>
                                          <p:attrName>style.visibility</p:attrName>
                                        </p:attrNameLst>
                                      </p:cBhvr>
                                      <p:to>
                                        <p:strVal val="visible"/>
                                      </p:to>
                                    </p:set>
                                    <p:anim calcmode="lin" valueType="num">
                                      <p:cBhvr additive="base">
                                        <p:cTn id="31" dur="2000" fill="hold"/>
                                        <p:tgtEl>
                                          <p:spTgt spid="121859">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21859">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1859">
                                            <p:txEl>
                                              <p:pRg st="5" end="5"/>
                                            </p:txEl>
                                          </p:spTgt>
                                        </p:tgtEl>
                                        <p:attrNameLst>
                                          <p:attrName>style.visibility</p:attrName>
                                        </p:attrNameLst>
                                      </p:cBhvr>
                                      <p:to>
                                        <p:strVal val="visible"/>
                                      </p:to>
                                    </p:set>
                                    <p:anim calcmode="lin" valueType="num">
                                      <p:cBhvr additive="base">
                                        <p:cTn id="35" dur="2000" fill="hold"/>
                                        <p:tgtEl>
                                          <p:spTgt spid="121859">
                                            <p:txEl>
                                              <p:pRg st="5" end="5"/>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1218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6">
            <a:extLst>
              <a:ext uri="{FF2B5EF4-FFF2-40B4-BE49-F238E27FC236}">
                <a16:creationId xmlns:a16="http://schemas.microsoft.com/office/drawing/2014/main" id="{11906088-7B69-4C65-BD1C-9C23AC55FCF5}"/>
              </a:ext>
            </a:extLst>
          </p:cNvPr>
          <p:cNvSpPr>
            <a:spLocks noGrp="1" noChangeArrowheads="1"/>
          </p:cNvSpPr>
          <p:nvPr>
            <p:ph type="ctrTitle"/>
          </p:nvPr>
        </p:nvSpPr>
        <p:spPr>
          <a:xfrm>
            <a:off x="685800" y="549275"/>
            <a:ext cx="7772400" cy="1470025"/>
          </a:xfrm>
        </p:spPr>
        <p:txBody>
          <a:bodyPr/>
          <a:lstStyle/>
          <a:p>
            <a:r>
              <a:rPr lang="ar-IQ" altLang="en-US" sz="4800"/>
              <a:t>حجر عقيق يستخدم لتنعيم الورق قبل الكتابة من مقتنيات متحف الكفيل</a:t>
            </a:r>
            <a:r>
              <a:rPr lang="en-US" altLang="en-US" sz="4800"/>
              <a:t> </a:t>
            </a:r>
          </a:p>
        </p:txBody>
      </p:sp>
      <p:pic>
        <p:nvPicPr>
          <p:cNvPr id="19464" name="صورة 22">
            <a:extLst>
              <a:ext uri="{FF2B5EF4-FFF2-40B4-BE49-F238E27FC236}">
                <a16:creationId xmlns:a16="http://schemas.microsoft.com/office/drawing/2014/main" id="{C95162DA-D5A9-485B-884A-00FC4199A079}"/>
              </a:ext>
            </a:extLst>
          </p:cNvPr>
          <p:cNvPicPr>
            <a:picLocks noGrp="1" noChangeAspect="1" noChangeArrowheads="1"/>
          </p:cNvPicPr>
          <p:nvPr>
            <p:ph type="subTitle" idx="1"/>
          </p:nvPr>
        </p:nvPicPr>
        <p:blipFill>
          <a:blip r:embed="rId2">
            <a:lum bright="32000" contrast="36000"/>
            <a:extLst>
              <a:ext uri="{28A0092B-C50C-407E-A947-70E740481C1C}">
                <a14:useLocalDpi xmlns:a14="http://schemas.microsoft.com/office/drawing/2010/main" val="0"/>
              </a:ext>
            </a:extLst>
          </a:blip>
          <a:srcRect/>
          <a:stretch>
            <a:fillRect/>
          </a:stretch>
        </p:blipFill>
        <p:spPr>
          <a:xfrm>
            <a:off x="684213" y="2276475"/>
            <a:ext cx="7848600" cy="3960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2000" fill="hold"/>
                                        <p:tgtEl>
                                          <p:spTgt spid="19462"/>
                                        </p:tgtEl>
                                        <p:attrNameLst>
                                          <p:attrName>ppt_x</p:attrName>
                                        </p:attrNameLst>
                                      </p:cBhvr>
                                      <p:tavLst>
                                        <p:tav tm="0">
                                          <p:val>
                                            <p:strVal val="#ppt_x"/>
                                          </p:val>
                                        </p:tav>
                                        <p:tav tm="100000">
                                          <p:val>
                                            <p:strVal val="#ppt_x"/>
                                          </p:val>
                                        </p:tav>
                                      </p:tavLst>
                                    </p:anim>
                                    <p:anim calcmode="lin" valueType="num">
                                      <p:cBhvr additive="base">
                                        <p:cTn id="8" dur="2000" fill="hold"/>
                                        <p:tgtEl>
                                          <p:spTgt spid="194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464"/>
                                        </p:tgtEl>
                                        <p:attrNameLst>
                                          <p:attrName>style.visibility</p:attrName>
                                        </p:attrNameLst>
                                      </p:cBhvr>
                                      <p:to>
                                        <p:strVal val="visible"/>
                                      </p:to>
                                    </p:set>
                                    <p:anim calcmode="lin" valueType="num">
                                      <p:cBhvr additive="base">
                                        <p:cTn id="13" dur="500" fill="hold"/>
                                        <p:tgtEl>
                                          <p:spTgt spid="19464"/>
                                        </p:tgtEl>
                                        <p:attrNameLst>
                                          <p:attrName>ppt_x</p:attrName>
                                        </p:attrNameLst>
                                      </p:cBhvr>
                                      <p:tavLst>
                                        <p:tav tm="0">
                                          <p:val>
                                            <p:strVal val="#ppt_x"/>
                                          </p:val>
                                        </p:tav>
                                        <p:tav tm="100000">
                                          <p:val>
                                            <p:strVal val="#ppt_x"/>
                                          </p:val>
                                        </p:tav>
                                      </p:tavLst>
                                    </p:anim>
                                    <p:anim calcmode="lin" valueType="num">
                                      <p:cBhvr additive="base">
                                        <p:cTn id="14" dur="500" fill="hold"/>
                                        <p:tgtEl>
                                          <p:spTgt spid="194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9" name="Rectangle 9">
            <a:extLst>
              <a:ext uri="{FF2B5EF4-FFF2-40B4-BE49-F238E27FC236}">
                <a16:creationId xmlns:a16="http://schemas.microsoft.com/office/drawing/2014/main" id="{63FBB424-8234-4370-B686-6FE250BFB1FD}"/>
              </a:ext>
            </a:extLst>
          </p:cNvPr>
          <p:cNvSpPr>
            <a:spLocks noGrp="1" noChangeArrowheads="1"/>
          </p:cNvSpPr>
          <p:nvPr>
            <p:ph type="subTitle" idx="1"/>
          </p:nvPr>
        </p:nvSpPr>
        <p:spPr>
          <a:xfrm>
            <a:off x="1476375" y="2133600"/>
            <a:ext cx="6400800" cy="4103688"/>
          </a:xfrm>
        </p:spPr>
        <p:txBody>
          <a:bodyPr/>
          <a:lstStyle/>
          <a:p>
            <a:endParaRPr lang="en-US" altLang="en-US"/>
          </a:p>
        </p:txBody>
      </p:sp>
      <p:pic>
        <p:nvPicPr>
          <p:cNvPr id="25610" name="Picture 10">
            <a:extLst>
              <a:ext uri="{FF2B5EF4-FFF2-40B4-BE49-F238E27FC236}">
                <a16:creationId xmlns:a16="http://schemas.microsoft.com/office/drawing/2014/main" id="{30FCB1B2-B995-4E9B-BAE7-38E989031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989138"/>
            <a:ext cx="7377112" cy="4700587"/>
          </a:xfrm>
          <a:prstGeom prst="rect">
            <a:avLst/>
          </a:prstGeom>
          <a:noFill/>
          <a:extLst>
            <a:ext uri="{909E8E84-426E-40DD-AFC4-6F175D3DCCD1}">
              <a14:hiddenFill xmlns:a14="http://schemas.microsoft.com/office/drawing/2010/main">
                <a:solidFill>
                  <a:srgbClr val="FFFFFF"/>
                </a:solidFill>
              </a14:hiddenFill>
            </a:ext>
          </a:extLst>
        </p:spPr>
      </p:pic>
      <p:sp>
        <p:nvSpPr>
          <p:cNvPr id="25611" name="Rectangle 11">
            <a:extLst>
              <a:ext uri="{FF2B5EF4-FFF2-40B4-BE49-F238E27FC236}">
                <a16:creationId xmlns:a16="http://schemas.microsoft.com/office/drawing/2014/main" id="{8BBEADB5-0D52-4385-92A7-5DB5F847A516}"/>
              </a:ext>
            </a:extLst>
          </p:cNvPr>
          <p:cNvSpPr>
            <a:spLocks noGrp="1" noChangeArrowheads="1"/>
          </p:cNvSpPr>
          <p:nvPr>
            <p:ph type="ctrTitle"/>
          </p:nvPr>
        </p:nvSpPr>
        <p:spPr>
          <a:xfrm>
            <a:off x="611188" y="404813"/>
            <a:ext cx="7772400" cy="1376362"/>
          </a:xfrm>
        </p:spPr>
        <p:txBody>
          <a:bodyPr/>
          <a:lstStyle/>
          <a:p>
            <a:r>
              <a:rPr lang="ar-IQ" altLang="en-US" sz="4400"/>
              <a:t>سور من القرآن الكريم بثلاث الوان الاحمر والأسود والأزرق</a:t>
            </a:r>
            <a:endParaRPr lang="en-US" altLang="en-US" sz="4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11"/>
                                        </p:tgtEl>
                                        <p:attrNameLst>
                                          <p:attrName>style.visibility</p:attrName>
                                        </p:attrNameLst>
                                      </p:cBhvr>
                                      <p:to>
                                        <p:strVal val="visible"/>
                                      </p:to>
                                    </p:set>
                                    <p:anim calcmode="lin" valueType="num">
                                      <p:cBhvr additive="base">
                                        <p:cTn id="7" dur="2000" fill="hold"/>
                                        <p:tgtEl>
                                          <p:spTgt spid="25611"/>
                                        </p:tgtEl>
                                        <p:attrNameLst>
                                          <p:attrName>ppt_x</p:attrName>
                                        </p:attrNameLst>
                                      </p:cBhvr>
                                      <p:tavLst>
                                        <p:tav tm="0">
                                          <p:val>
                                            <p:strVal val="#ppt_x"/>
                                          </p:val>
                                        </p:tav>
                                        <p:tav tm="100000">
                                          <p:val>
                                            <p:strVal val="#ppt_x"/>
                                          </p:val>
                                        </p:tav>
                                      </p:tavLst>
                                    </p:anim>
                                    <p:anim calcmode="lin" valueType="num">
                                      <p:cBhvr additive="base">
                                        <p:cTn id="8" dur="2000" fill="hold"/>
                                        <p:tgtEl>
                                          <p:spTgt spid="256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610"/>
                                        </p:tgtEl>
                                        <p:attrNameLst>
                                          <p:attrName>style.visibility</p:attrName>
                                        </p:attrNameLst>
                                      </p:cBhvr>
                                      <p:to>
                                        <p:strVal val="visible"/>
                                      </p:to>
                                    </p:set>
                                    <p:anim calcmode="lin" valueType="num">
                                      <p:cBhvr additive="base">
                                        <p:cTn id="13" dur="2000" fill="hold"/>
                                        <p:tgtEl>
                                          <p:spTgt spid="25610"/>
                                        </p:tgtEl>
                                        <p:attrNameLst>
                                          <p:attrName>ppt_x</p:attrName>
                                        </p:attrNameLst>
                                      </p:cBhvr>
                                      <p:tavLst>
                                        <p:tav tm="0">
                                          <p:val>
                                            <p:strVal val="#ppt_x"/>
                                          </p:val>
                                        </p:tav>
                                        <p:tav tm="100000">
                                          <p:val>
                                            <p:strVal val="#ppt_x"/>
                                          </p:val>
                                        </p:tav>
                                      </p:tavLst>
                                    </p:anim>
                                    <p:anim calcmode="lin" valueType="num">
                                      <p:cBhvr additive="base">
                                        <p:cTn id="14" dur="2000" fill="hold"/>
                                        <p:tgtEl>
                                          <p:spTgt spid="256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a:extLst>
              <a:ext uri="{FF2B5EF4-FFF2-40B4-BE49-F238E27FC236}">
                <a16:creationId xmlns:a16="http://schemas.microsoft.com/office/drawing/2014/main" id="{62BFCB6D-8BE7-4660-A009-FAA13C4562A6}"/>
              </a:ext>
            </a:extLst>
          </p:cNvPr>
          <p:cNvSpPr>
            <a:spLocks noGrp="1" noChangeArrowheads="1"/>
          </p:cNvSpPr>
          <p:nvPr>
            <p:ph type="ctrTitle"/>
          </p:nvPr>
        </p:nvSpPr>
        <p:spPr>
          <a:xfrm>
            <a:off x="685800" y="404813"/>
            <a:ext cx="7772400" cy="1470025"/>
          </a:xfrm>
        </p:spPr>
        <p:txBody>
          <a:bodyPr/>
          <a:lstStyle/>
          <a:p>
            <a:r>
              <a:rPr lang="ar-IQ" altLang="en-US" sz="4800"/>
              <a:t>المصحف الشريف بخط احمر وازرق واسود </a:t>
            </a:r>
            <a:endParaRPr lang="en-US" altLang="en-US" sz="4800"/>
          </a:p>
        </p:txBody>
      </p:sp>
      <p:sp>
        <p:nvSpPr>
          <p:cNvPr id="27655" name="Rectangle 7">
            <a:extLst>
              <a:ext uri="{FF2B5EF4-FFF2-40B4-BE49-F238E27FC236}">
                <a16:creationId xmlns:a16="http://schemas.microsoft.com/office/drawing/2014/main" id="{A3C4F3B4-0336-4CDE-B515-06485EF55D29}"/>
              </a:ext>
            </a:extLst>
          </p:cNvPr>
          <p:cNvSpPr>
            <a:spLocks noGrp="1" noChangeArrowheads="1"/>
          </p:cNvSpPr>
          <p:nvPr>
            <p:ph type="subTitle" idx="1"/>
          </p:nvPr>
        </p:nvSpPr>
        <p:spPr>
          <a:xfrm>
            <a:off x="1371600" y="2133600"/>
            <a:ext cx="6400800" cy="4175125"/>
          </a:xfrm>
        </p:spPr>
        <p:txBody>
          <a:bodyPr/>
          <a:lstStyle/>
          <a:p>
            <a:endParaRPr lang="en-US" altLang="en-US"/>
          </a:p>
        </p:txBody>
      </p:sp>
      <p:pic>
        <p:nvPicPr>
          <p:cNvPr id="27656" name="Picture 8">
            <a:extLst>
              <a:ext uri="{FF2B5EF4-FFF2-40B4-BE49-F238E27FC236}">
                <a16:creationId xmlns:a16="http://schemas.microsoft.com/office/drawing/2014/main" id="{5E8C7FBF-52CA-4A58-ACAE-8EE310BC0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133600"/>
            <a:ext cx="6438900"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2000" fill="hold"/>
                                        <p:tgtEl>
                                          <p:spTgt spid="27652"/>
                                        </p:tgtEl>
                                        <p:attrNameLst>
                                          <p:attrName>ppt_x</p:attrName>
                                        </p:attrNameLst>
                                      </p:cBhvr>
                                      <p:tavLst>
                                        <p:tav tm="0">
                                          <p:val>
                                            <p:strVal val="#ppt_x"/>
                                          </p:val>
                                        </p:tav>
                                        <p:tav tm="100000">
                                          <p:val>
                                            <p:strVal val="#ppt_x"/>
                                          </p:val>
                                        </p:tav>
                                      </p:tavLst>
                                    </p:anim>
                                    <p:anim calcmode="lin" valueType="num">
                                      <p:cBhvr additive="base">
                                        <p:cTn id="8" dur="2000" fill="hold"/>
                                        <p:tgtEl>
                                          <p:spTgt spid="2765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656"/>
                                        </p:tgtEl>
                                        <p:attrNameLst>
                                          <p:attrName>style.visibility</p:attrName>
                                        </p:attrNameLst>
                                      </p:cBhvr>
                                      <p:to>
                                        <p:strVal val="visible"/>
                                      </p:to>
                                    </p:set>
                                    <p:anim calcmode="lin" valueType="num">
                                      <p:cBhvr additive="base">
                                        <p:cTn id="13" dur="2000" fill="hold"/>
                                        <p:tgtEl>
                                          <p:spTgt spid="27656"/>
                                        </p:tgtEl>
                                        <p:attrNameLst>
                                          <p:attrName>ppt_x</p:attrName>
                                        </p:attrNameLst>
                                      </p:cBhvr>
                                      <p:tavLst>
                                        <p:tav tm="0">
                                          <p:val>
                                            <p:strVal val="#ppt_x"/>
                                          </p:val>
                                        </p:tav>
                                        <p:tav tm="100000">
                                          <p:val>
                                            <p:strVal val="#ppt_x"/>
                                          </p:val>
                                        </p:tav>
                                      </p:tavLst>
                                    </p:anim>
                                    <p:anim calcmode="lin" valueType="num">
                                      <p:cBhvr additive="base">
                                        <p:cTn id="14" dur="2000" fill="hold"/>
                                        <p:tgtEl>
                                          <p:spTgt spid="276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3" name="Rectangle 7">
            <a:extLst>
              <a:ext uri="{FF2B5EF4-FFF2-40B4-BE49-F238E27FC236}">
                <a16:creationId xmlns:a16="http://schemas.microsoft.com/office/drawing/2014/main" id="{48150153-556D-4BDD-8DEF-0EFF8CDB4B16}"/>
              </a:ext>
            </a:extLst>
          </p:cNvPr>
          <p:cNvSpPr>
            <a:spLocks noGrp="1" noChangeArrowheads="1"/>
          </p:cNvSpPr>
          <p:nvPr>
            <p:ph type="ctrTitle"/>
          </p:nvPr>
        </p:nvSpPr>
        <p:spPr>
          <a:xfrm>
            <a:off x="611188" y="404813"/>
            <a:ext cx="7772400" cy="863600"/>
          </a:xfrm>
        </p:spPr>
        <p:txBody>
          <a:bodyPr/>
          <a:lstStyle/>
          <a:p>
            <a:r>
              <a:rPr lang="ar-IQ" altLang="en-US" b="1"/>
              <a:t>الخاتمة</a:t>
            </a:r>
            <a:endParaRPr lang="en-US" altLang="en-US" b="1"/>
          </a:p>
        </p:txBody>
      </p:sp>
      <p:sp>
        <p:nvSpPr>
          <p:cNvPr id="132104" name="Rectangle 8">
            <a:extLst>
              <a:ext uri="{FF2B5EF4-FFF2-40B4-BE49-F238E27FC236}">
                <a16:creationId xmlns:a16="http://schemas.microsoft.com/office/drawing/2014/main" id="{A2F2E592-6174-4662-9DFA-11AA8AFD344B}"/>
              </a:ext>
            </a:extLst>
          </p:cNvPr>
          <p:cNvSpPr>
            <a:spLocks noGrp="1" noChangeArrowheads="1"/>
          </p:cNvSpPr>
          <p:nvPr>
            <p:ph type="subTitle" idx="1"/>
          </p:nvPr>
        </p:nvSpPr>
        <p:spPr>
          <a:xfrm>
            <a:off x="250825" y="1341438"/>
            <a:ext cx="8497888" cy="5183187"/>
          </a:xfrm>
        </p:spPr>
        <p:txBody>
          <a:bodyPr/>
          <a:lstStyle/>
          <a:p>
            <a:pPr algn="r"/>
            <a:r>
              <a:rPr lang="ar-IQ" altLang="en-US" sz="3400" b="1"/>
              <a:t>ان ادوات صناعة المداد وأنواعه تظهر مدى تطور صنعة الوراقة في العراق آنذاك، وعلى الرغم من الظروف التي مر بها ابان ذلك العصر من اوضاع سياسية واقتصادية واجتماعية صعبة ، إلا ان مستوى الحركة المعرفية ظل متألقا ، وان بهاء جودة النسخ ورونقه تظهر ذوق الناس الى اقتناء اجمل الكتب وأكثرها تناسقا في خطها حتى شهد العصر ظهور مهرة بارزين من هؤلاء الوراقين جئنا ببعض مثلتهم في بحثنا لندل على ما نزعم من رقي العراق في كل شيء على ما كان يمر به من تسلط اجنبي في تلك الحقبة</a:t>
            </a:r>
            <a:r>
              <a:rPr lang="en-US" altLang="en-US" sz="3400" b="1"/>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32103"/>
                                        </p:tgtEl>
                                        <p:attrNameLst>
                                          <p:attrName>style.visibility</p:attrName>
                                        </p:attrNameLst>
                                      </p:cBhvr>
                                      <p:to>
                                        <p:strVal val="visible"/>
                                      </p:to>
                                    </p:set>
                                    <p:animEffect transition="in" filter="fade">
                                      <p:cBhvr>
                                        <p:cTn id="7" dur="2000"/>
                                        <p:tgtEl>
                                          <p:spTgt spid="132103"/>
                                        </p:tgtEl>
                                      </p:cBhvr>
                                    </p:animEffect>
                                    <p:anim calcmode="lin" valueType="num">
                                      <p:cBhvr>
                                        <p:cTn id="8" dur="2000" fill="hold"/>
                                        <p:tgtEl>
                                          <p:spTgt spid="132103"/>
                                        </p:tgtEl>
                                        <p:attrNameLst>
                                          <p:attrName>style.rotation</p:attrName>
                                        </p:attrNameLst>
                                      </p:cBhvr>
                                      <p:tavLst>
                                        <p:tav tm="0">
                                          <p:val>
                                            <p:fltVal val="720"/>
                                          </p:val>
                                        </p:tav>
                                        <p:tav tm="100000">
                                          <p:val>
                                            <p:fltVal val="0"/>
                                          </p:val>
                                        </p:tav>
                                      </p:tavLst>
                                    </p:anim>
                                    <p:anim calcmode="lin" valueType="num">
                                      <p:cBhvr>
                                        <p:cTn id="9" dur="2000" fill="hold"/>
                                        <p:tgtEl>
                                          <p:spTgt spid="132103"/>
                                        </p:tgtEl>
                                        <p:attrNameLst>
                                          <p:attrName>ppt_h</p:attrName>
                                        </p:attrNameLst>
                                      </p:cBhvr>
                                      <p:tavLst>
                                        <p:tav tm="0">
                                          <p:val>
                                            <p:fltVal val="0"/>
                                          </p:val>
                                        </p:tav>
                                        <p:tav tm="100000">
                                          <p:val>
                                            <p:strVal val="#ppt_h"/>
                                          </p:val>
                                        </p:tav>
                                      </p:tavLst>
                                    </p:anim>
                                    <p:anim calcmode="lin" valueType="num">
                                      <p:cBhvr>
                                        <p:cTn id="10" dur="2000" fill="hold"/>
                                        <p:tgtEl>
                                          <p:spTgt spid="132103"/>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2104">
                                            <p:txEl>
                                              <p:pRg st="0" end="0"/>
                                            </p:txEl>
                                          </p:spTgt>
                                        </p:tgtEl>
                                        <p:attrNameLst>
                                          <p:attrName>style.visibility</p:attrName>
                                        </p:attrNameLst>
                                      </p:cBhvr>
                                      <p:to>
                                        <p:strVal val="visible"/>
                                      </p:to>
                                    </p:set>
                                    <p:anim calcmode="lin" valueType="num">
                                      <p:cBhvr additive="base">
                                        <p:cTn id="15" dur="2000" fill="hold"/>
                                        <p:tgtEl>
                                          <p:spTgt spid="132104">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13210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3" grpId="0"/>
      <p:bldP spid="13210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2306377F-6501-4A0C-A58C-49A0AF3B8DE3}"/>
              </a:ext>
            </a:extLst>
          </p:cNvPr>
          <p:cNvSpPr>
            <a:spLocks noGrp="1" noChangeArrowheads="1"/>
          </p:cNvSpPr>
          <p:nvPr>
            <p:ph type="title"/>
          </p:nvPr>
        </p:nvSpPr>
        <p:spPr>
          <a:xfrm>
            <a:off x="457200" y="277813"/>
            <a:ext cx="8229600" cy="919162"/>
          </a:xfrm>
        </p:spPr>
        <p:txBody>
          <a:bodyPr/>
          <a:lstStyle/>
          <a:p>
            <a:r>
              <a:rPr lang="ar-SA" altLang="en-US">
                <a:effectLst/>
              </a:rPr>
              <a:t>أهم </a:t>
            </a:r>
            <a:r>
              <a:rPr lang="ar-IQ" altLang="en-US">
                <a:effectLst/>
              </a:rPr>
              <a:t>المواد </a:t>
            </a:r>
            <a:r>
              <a:rPr lang="ar-SA" altLang="en-US">
                <a:effectLst/>
              </a:rPr>
              <a:t>الغروية</a:t>
            </a:r>
            <a:r>
              <a:rPr lang="ar-IQ" altLang="en-US">
                <a:effectLst/>
              </a:rPr>
              <a:t> الداخلة في صناعة المداد</a:t>
            </a:r>
            <a:endParaRPr lang="en-US" altLang="en-US">
              <a:effectLst/>
            </a:endParaRPr>
          </a:p>
        </p:txBody>
      </p:sp>
      <p:sp>
        <p:nvSpPr>
          <p:cNvPr id="79875" name="Rectangle 3">
            <a:extLst>
              <a:ext uri="{FF2B5EF4-FFF2-40B4-BE49-F238E27FC236}">
                <a16:creationId xmlns:a16="http://schemas.microsoft.com/office/drawing/2014/main" id="{7951CEA3-DFF9-460C-A2A9-05C34BDD8AE9}"/>
              </a:ext>
            </a:extLst>
          </p:cNvPr>
          <p:cNvSpPr>
            <a:spLocks noGrp="1" noChangeArrowheads="1"/>
          </p:cNvSpPr>
          <p:nvPr>
            <p:ph type="body" idx="1"/>
          </p:nvPr>
        </p:nvSpPr>
        <p:spPr>
          <a:xfrm>
            <a:off x="179388" y="1630363"/>
            <a:ext cx="8785225" cy="5227637"/>
          </a:xfrm>
        </p:spPr>
        <p:txBody>
          <a:bodyPr/>
          <a:lstStyle/>
          <a:p>
            <a:pPr marL="533400" indent="-533400" algn="r">
              <a:lnSpc>
                <a:spcPct val="80000"/>
              </a:lnSpc>
              <a:buFont typeface="Wingdings" panose="05000000000000000000" pitchFamily="2" charset="2"/>
              <a:buNone/>
            </a:pPr>
            <a:r>
              <a:rPr lang="ar-IQ" altLang="en-US" sz="3000" b="1">
                <a:effectLst/>
                <a:latin typeface="Simplified Arabic" panose="02020603050405020304" pitchFamily="18" charset="-78"/>
                <a:cs typeface="Simplified Arabic" panose="02020603050405020304" pitchFamily="18" charset="-78"/>
              </a:rPr>
              <a:t>1- </a:t>
            </a:r>
            <a:r>
              <a:rPr lang="ar-SA" altLang="en-US" sz="3000" b="1">
                <a:effectLst/>
                <a:latin typeface="Simplified Arabic" panose="02020603050405020304" pitchFamily="18" charset="-78"/>
                <a:cs typeface="Simplified Arabic" panose="02020603050405020304" pitchFamily="18" charset="-78"/>
              </a:rPr>
              <a:t>هباب الفحم والسناج</a:t>
            </a:r>
            <a:r>
              <a:rPr lang="ar-IQ" altLang="en-US" sz="3000" b="1">
                <a:effectLst/>
                <a:latin typeface="Simplified Arabic" panose="02020603050405020304" pitchFamily="18" charset="-78"/>
                <a:cs typeface="Simplified Arabic" panose="02020603050405020304" pitchFamily="18" charset="-78"/>
              </a:rPr>
              <a:t> (</a:t>
            </a:r>
            <a:r>
              <a:rPr lang="ar-SA" altLang="en-US" sz="3000" b="1">
                <a:effectLst/>
                <a:latin typeface="Simplified Arabic" panose="02020603050405020304" pitchFamily="18" charset="-78"/>
                <a:cs typeface="Simplified Arabic" panose="02020603050405020304" pitchFamily="18" charset="-78"/>
              </a:rPr>
              <a:t>السخام</a:t>
            </a:r>
            <a:r>
              <a:rPr lang="ar-IQ" altLang="en-US" sz="3000" b="1">
                <a:effectLst/>
                <a:latin typeface="Simplified Arabic" panose="02020603050405020304" pitchFamily="18" charset="-78"/>
                <a:cs typeface="Simplified Arabic" panose="02020603050405020304" pitchFamily="18" charset="-78"/>
              </a:rPr>
              <a:t>)</a:t>
            </a:r>
            <a:r>
              <a:rPr lang="ar-SA" altLang="en-US" sz="3000" b="1">
                <a:effectLst/>
                <a:latin typeface="Simplified Arabic" panose="02020603050405020304" pitchFamily="18" charset="-78"/>
                <a:cs typeface="Simplified Arabic" panose="02020603050405020304" pitchFamily="18" charset="-78"/>
              </a:rPr>
              <a:t> وكان يستحضر الخطاطون هباب الفحم بجمعه على سطحٍ أملسٍ كالزجاج فوق مصباحٍ لحرق الزيت، أو يضعون كمية من الشحوم والدهون في جرةٍ فخارية محكمة الإغلاق ويتركونها في فرنٍ شهوراً فتتفحم محتوياتها</a:t>
            </a:r>
            <a:r>
              <a:rPr lang="ar-IQ" altLang="en-US" sz="3000" b="1">
                <a:effectLst/>
                <a:latin typeface="Simplified Arabic" panose="02020603050405020304" pitchFamily="18" charset="-78"/>
                <a:cs typeface="Simplified Arabic" panose="02020603050405020304" pitchFamily="18" charset="-78"/>
              </a:rPr>
              <a:t>.</a:t>
            </a:r>
            <a:r>
              <a:rPr lang="ar-SA" altLang="en-US" sz="3000" b="1">
                <a:effectLst/>
                <a:latin typeface="Simplified Arabic" panose="02020603050405020304" pitchFamily="18" charset="-78"/>
                <a:cs typeface="Simplified Arabic" panose="02020603050405020304" pitchFamily="18" charset="-78"/>
              </a:rPr>
              <a:t> </a:t>
            </a:r>
            <a:endParaRPr lang="ar-IQ" altLang="en-US" sz="3000" b="1">
              <a:effectLst/>
              <a:latin typeface="Simplified Arabic" panose="02020603050405020304" pitchFamily="18" charset="-78"/>
              <a:cs typeface="Simplified Arabic" panose="02020603050405020304" pitchFamily="18" charset="-78"/>
            </a:endParaRPr>
          </a:p>
          <a:p>
            <a:pPr marL="533400" indent="-533400" algn="r">
              <a:lnSpc>
                <a:spcPct val="80000"/>
              </a:lnSpc>
              <a:buFont typeface="Wingdings" panose="05000000000000000000" pitchFamily="2" charset="2"/>
              <a:buNone/>
            </a:pPr>
            <a:r>
              <a:rPr lang="ar-IQ" altLang="en-US" sz="3000" b="1">
                <a:effectLst/>
                <a:latin typeface="Simplified Arabic" panose="02020603050405020304" pitchFamily="18" charset="-78"/>
                <a:cs typeface="Simplified Arabic" panose="02020603050405020304" pitchFamily="18" charset="-78"/>
              </a:rPr>
              <a:t>2- </a:t>
            </a:r>
            <a:r>
              <a:rPr lang="ar-SA" altLang="en-US" sz="3000" b="1">
                <a:effectLst/>
                <a:latin typeface="Simplified Arabic" panose="02020603050405020304" pitchFamily="18" charset="-78"/>
                <a:cs typeface="Simplified Arabic" panose="02020603050405020304" pitchFamily="18" charset="-78"/>
              </a:rPr>
              <a:t>عفص الحديد</a:t>
            </a:r>
            <a:r>
              <a:rPr lang="ar-IQ" altLang="en-US" sz="3000" b="1">
                <a:effectLst/>
                <a:latin typeface="Simplified Arabic" panose="02020603050405020304" pitchFamily="18" charset="-78"/>
                <a:cs typeface="Simplified Arabic" panose="02020603050405020304" pitchFamily="18" charset="-78"/>
              </a:rPr>
              <a:t>: </a:t>
            </a:r>
            <a:r>
              <a:rPr lang="ar-SA" altLang="en-US" sz="3000" b="1">
                <a:effectLst/>
                <a:latin typeface="Simplified Arabic" panose="02020603050405020304" pitchFamily="18" charset="-78"/>
                <a:cs typeface="Simplified Arabic" panose="02020603050405020304" pitchFamily="18" charset="-78"/>
              </a:rPr>
              <a:t> كان يُحضرها الخطاطون من غلي الزاج الأخضر </a:t>
            </a:r>
            <a:r>
              <a:rPr lang="ar-IQ" altLang="en-US" sz="3000" b="1">
                <a:effectLst/>
                <a:latin typeface="Simplified Arabic" panose="02020603050405020304" pitchFamily="18" charset="-78"/>
                <a:cs typeface="Simplified Arabic" panose="02020603050405020304" pitchFamily="18" charset="-78"/>
              </a:rPr>
              <a:t>(</a:t>
            </a:r>
            <a:r>
              <a:rPr lang="ar-SA" altLang="en-US" sz="3000" b="1">
                <a:effectLst/>
                <a:latin typeface="Simplified Arabic" panose="02020603050405020304" pitchFamily="18" charset="-78"/>
                <a:cs typeface="Simplified Arabic" panose="02020603050405020304" pitchFamily="18" charset="-78"/>
              </a:rPr>
              <a:t>كبريتات الحديد</a:t>
            </a:r>
            <a:r>
              <a:rPr lang="ar-IQ" altLang="en-US" sz="3000" b="1">
                <a:effectLst/>
                <a:latin typeface="Simplified Arabic" panose="02020603050405020304" pitchFamily="18" charset="-78"/>
                <a:cs typeface="Simplified Arabic" panose="02020603050405020304" pitchFamily="18" charset="-78"/>
              </a:rPr>
              <a:t>)</a:t>
            </a:r>
            <a:r>
              <a:rPr lang="ar-SA" altLang="en-US" sz="3000" b="1">
                <a:effectLst/>
                <a:latin typeface="Simplified Arabic" panose="02020603050405020304" pitchFamily="18" charset="-78"/>
                <a:cs typeface="Simplified Arabic" panose="02020603050405020304" pitchFamily="18" charset="-78"/>
              </a:rPr>
              <a:t> وحمض العفص، وهو حمض عضوي ضعيف موجود في جوزة العفص وأوراق الشاي، أو حمض الدبغ </a:t>
            </a:r>
            <a:r>
              <a:rPr lang="ar-IQ" altLang="en-US" sz="3000" b="1">
                <a:effectLst/>
                <a:latin typeface="Simplified Arabic" panose="02020603050405020304" pitchFamily="18" charset="-78"/>
                <a:cs typeface="Simplified Arabic" panose="02020603050405020304" pitchFamily="18" charset="-78"/>
              </a:rPr>
              <a:t>(</a:t>
            </a:r>
            <a:r>
              <a:rPr lang="ar-SA" altLang="en-US" sz="3000" b="1">
                <a:effectLst/>
                <a:latin typeface="Simplified Arabic" panose="02020603050405020304" pitchFamily="18" charset="-78"/>
                <a:cs typeface="Simplified Arabic" panose="02020603050405020304" pitchFamily="18" charset="-78"/>
              </a:rPr>
              <a:t>حمض التانيك</a:t>
            </a:r>
            <a:r>
              <a:rPr lang="ar-IQ" altLang="en-US" sz="3000" b="1">
                <a:effectLst/>
                <a:latin typeface="Simplified Arabic" panose="02020603050405020304" pitchFamily="18" charset="-78"/>
                <a:cs typeface="Simplified Arabic" panose="02020603050405020304" pitchFamily="18" charset="-78"/>
              </a:rPr>
              <a:t>)</a:t>
            </a:r>
            <a:r>
              <a:rPr lang="ar-SA" altLang="en-US" sz="3000" b="1">
                <a:effectLst/>
                <a:latin typeface="Simplified Arabic" panose="02020603050405020304" pitchFamily="18" charset="-78"/>
                <a:cs typeface="Simplified Arabic" panose="02020603050405020304" pitchFamily="18" charset="-78"/>
              </a:rPr>
              <a:t> الموجود في تدرنات شجر البلوط والصفصاف وقشوره، أو كليهما معاً.</a:t>
            </a:r>
            <a:endParaRPr lang="ar-IQ" altLang="en-US" sz="3000" b="1">
              <a:effectLst/>
              <a:latin typeface="Simplified Arabic" panose="02020603050405020304" pitchFamily="18" charset="-78"/>
              <a:cs typeface="Simplified Arabic" panose="02020603050405020304" pitchFamily="18" charset="-78"/>
            </a:endParaRPr>
          </a:p>
          <a:p>
            <a:pPr marL="533400" indent="-533400" algn="r">
              <a:lnSpc>
                <a:spcPct val="80000"/>
              </a:lnSpc>
              <a:buFont typeface="Wingdings" panose="05000000000000000000" pitchFamily="2" charset="2"/>
              <a:buNone/>
            </a:pPr>
            <a:r>
              <a:rPr lang="ar-IQ" altLang="en-US" sz="3000" b="1">
                <a:effectLst/>
                <a:latin typeface="Simplified Arabic" panose="02020603050405020304" pitchFamily="18" charset="-78"/>
                <a:cs typeface="Simplified Arabic" panose="02020603050405020304" pitchFamily="18" charset="-78"/>
              </a:rPr>
              <a:t>3- الصمغ العربي: </a:t>
            </a:r>
            <a:r>
              <a:rPr lang="ar-SA" altLang="en-US" sz="3000" b="1">
                <a:effectLst/>
                <a:latin typeface="Simplified Arabic" panose="02020603050405020304" pitchFamily="18" charset="-78"/>
                <a:cs typeface="Simplified Arabic" panose="02020603050405020304" pitchFamily="18" charset="-78"/>
              </a:rPr>
              <a:t>قابليته الانحلال بالماء</a:t>
            </a:r>
            <a:r>
              <a:rPr lang="ar-IQ" altLang="en-US" sz="3000" b="1">
                <a:effectLst/>
                <a:latin typeface="Simplified Arabic" panose="02020603050405020304" pitchFamily="18" charset="-78"/>
                <a:cs typeface="Simplified Arabic" panose="02020603050405020304" pitchFamily="18" charset="-78"/>
              </a:rPr>
              <a:t>. و</a:t>
            </a:r>
            <a:r>
              <a:rPr lang="ar-SA" altLang="en-US" sz="3000" b="1">
                <a:effectLst/>
                <a:latin typeface="Simplified Arabic" panose="02020603050405020304" pitchFamily="18" charset="-78"/>
                <a:cs typeface="Simplified Arabic" panose="02020603050405020304" pitchFamily="18" charset="-78"/>
              </a:rPr>
              <a:t>شحنته السالبة وقوة ربطه</a:t>
            </a:r>
            <a:r>
              <a:rPr lang="ar-IQ" altLang="en-US" sz="3000" b="1">
                <a:effectLst/>
                <a:latin typeface="Simplified Arabic" panose="02020603050405020304" pitchFamily="18" charset="-78"/>
                <a:cs typeface="Simplified Arabic" panose="02020603050405020304" pitchFamily="18" charset="-78"/>
              </a:rPr>
              <a:t> و</a:t>
            </a:r>
            <a:r>
              <a:rPr lang="ar-SA" altLang="en-US" sz="3000" b="1">
                <a:effectLst/>
                <a:latin typeface="Simplified Arabic" panose="02020603050405020304" pitchFamily="18" charset="-78"/>
                <a:cs typeface="Simplified Arabic" panose="02020603050405020304" pitchFamily="18" charset="-78"/>
              </a:rPr>
              <a:t>بقائه ليناً بعد الجفاف ومقاومته للتكسر</a:t>
            </a:r>
            <a:r>
              <a:rPr lang="ar-IQ" altLang="en-US" sz="3000" b="1">
                <a:effectLst/>
                <a:latin typeface="Simplified Arabic" panose="02020603050405020304" pitchFamily="18" charset="-78"/>
                <a:cs typeface="Simplified Arabic" panose="02020603050405020304" pitchFamily="18" charset="-78"/>
              </a:rPr>
              <a:t>.و</a:t>
            </a:r>
            <a:r>
              <a:rPr lang="ar-SA" altLang="en-US" sz="3000" b="1">
                <a:effectLst/>
                <a:latin typeface="Simplified Arabic" panose="02020603050405020304" pitchFamily="18" charset="-78"/>
                <a:cs typeface="Simplified Arabic" panose="02020603050405020304" pitchFamily="18" charset="-78"/>
              </a:rPr>
              <a:t>خموله</a:t>
            </a:r>
            <a:r>
              <a:rPr lang="ar-IQ" altLang="en-US" sz="3000" b="1">
                <a:effectLst/>
                <a:latin typeface="Simplified Arabic" panose="02020603050405020304" pitchFamily="18" charset="-78"/>
                <a:cs typeface="Simplified Arabic" panose="02020603050405020304" pitchFamily="18" charset="-78"/>
              </a:rPr>
              <a:t> </a:t>
            </a:r>
            <a:r>
              <a:rPr lang="ar-SA" altLang="en-US" sz="3000" b="1">
                <a:effectLst/>
                <a:latin typeface="Simplified Arabic" panose="02020603050405020304" pitchFamily="18" charset="-78"/>
                <a:cs typeface="Simplified Arabic" panose="02020603050405020304" pitchFamily="18" charset="-78"/>
              </a:rPr>
              <a:t>ال</a:t>
            </a:r>
            <a:r>
              <a:rPr lang="ar-IQ" altLang="en-US" sz="3000" b="1">
                <a:effectLst/>
                <a:latin typeface="Simplified Arabic" panose="02020603050405020304" pitchFamily="18" charset="-78"/>
                <a:cs typeface="Simplified Arabic" panose="02020603050405020304" pitchFamily="18" charset="-78"/>
              </a:rPr>
              <a:t>كيميائي. </a:t>
            </a:r>
            <a:r>
              <a:rPr lang="ar-SA" altLang="en-US" sz="3000" b="1">
                <a:effectLst/>
                <a:latin typeface="Simplified Arabic" panose="02020603050405020304" pitchFamily="18" charset="-78"/>
                <a:cs typeface="Simplified Arabic" panose="02020603050405020304" pitchFamily="18" charset="-78"/>
              </a:rPr>
              <a:t>ثباته لعوامل الطبيعة</a:t>
            </a:r>
            <a:r>
              <a:rPr lang="ar-IQ" altLang="en-US" sz="3000" b="1">
                <a:effectLst/>
                <a:latin typeface="Simplified Arabic" panose="02020603050405020304" pitchFamily="18" charset="-78"/>
                <a:cs typeface="Simplified Arabic" panose="02020603050405020304" pitchFamily="18" charset="-78"/>
              </a:rPr>
              <a:t>.و</a:t>
            </a:r>
            <a:r>
              <a:rPr lang="ar-SA" altLang="en-US" sz="3000" b="1">
                <a:effectLst/>
                <a:latin typeface="Simplified Arabic" panose="02020603050405020304" pitchFamily="18" charset="-78"/>
                <a:cs typeface="Simplified Arabic" panose="02020603050405020304" pitchFamily="18" charset="-78"/>
              </a:rPr>
              <a:t>انخفاض درجة لمعانه عند الجفاف.</a:t>
            </a:r>
            <a:endParaRPr lang="en-US" altLang="en-US" sz="3000" b="1">
              <a:effectLst/>
              <a:latin typeface="Simplified Arabic" panose="02020603050405020304" pitchFamily="18" charset="-78"/>
              <a:cs typeface="Simplified Arabic" panose="02020603050405020304" pitchFamily="18"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2000" fill="hold"/>
                                        <p:tgtEl>
                                          <p:spTgt spid="79874"/>
                                        </p:tgtEl>
                                        <p:attrNameLst>
                                          <p:attrName>ppt_x</p:attrName>
                                        </p:attrNameLst>
                                      </p:cBhvr>
                                      <p:tavLst>
                                        <p:tav tm="0">
                                          <p:val>
                                            <p:strVal val="#ppt_x"/>
                                          </p:val>
                                        </p:tav>
                                        <p:tav tm="100000">
                                          <p:val>
                                            <p:strVal val="#ppt_x"/>
                                          </p:val>
                                        </p:tav>
                                      </p:tavLst>
                                    </p:anim>
                                    <p:anim calcmode="lin" valueType="num">
                                      <p:cBhvr additive="base">
                                        <p:cTn id="8" dur="2000" fill="hold"/>
                                        <p:tgtEl>
                                          <p:spTgt spid="798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9875">
                                            <p:txEl>
                                              <p:pRg st="0" end="0"/>
                                            </p:txEl>
                                          </p:spTgt>
                                        </p:tgtEl>
                                        <p:attrNameLst>
                                          <p:attrName>style.visibility</p:attrName>
                                        </p:attrNameLst>
                                      </p:cBhvr>
                                      <p:to>
                                        <p:strVal val="visible"/>
                                      </p:to>
                                    </p:set>
                                    <p:anim calcmode="lin" valueType="num">
                                      <p:cBhvr additive="base">
                                        <p:cTn id="13" dur="20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798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9875">
                                            <p:txEl>
                                              <p:pRg st="1" end="1"/>
                                            </p:txEl>
                                          </p:spTgt>
                                        </p:tgtEl>
                                        <p:attrNameLst>
                                          <p:attrName>style.visibility</p:attrName>
                                        </p:attrNameLst>
                                      </p:cBhvr>
                                      <p:to>
                                        <p:strVal val="visible"/>
                                      </p:to>
                                    </p:set>
                                    <p:anim calcmode="lin" valueType="num">
                                      <p:cBhvr additive="base">
                                        <p:cTn id="19" dur="2000" fill="hold"/>
                                        <p:tgtEl>
                                          <p:spTgt spid="79875">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798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9875">
                                            <p:txEl>
                                              <p:pRg st="2" end="2"/>
                                            </p:txEl>
                                          </p:spTgt>
                                        </p:tgtEl>
                                        <p:attrNameLst>
                                          <p:attrName>style.visibility</p:attrName>
                                        </p:attrNameLst>
                                      </p:cBhvr>
                                      <p:to>
                                        <p:strVal val="visible"/>
                                      </p:to>
                                    </p:set>
                                    <p:anim calcmode="lin" valueType="num">
                                      <p:cBhvr additive="base">
                                        <p:cTn id="25" dur="20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798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CA3E16AB-0722-41B6-8F19-347D02DFE5FE}"/>
              </a:ext>
            </a:extLst>
          </p:cNvPr>
          <p:cNvSpPr>
            <a:spLocks noGrp="1" noChangeArrowheads="1"/>
          </p:cNvSpPr>
          <p:nvPr>
            <p:ph type="title"/>
          </p:nvPr>
        </p:nvSpPr>
        <p:spPr/>
        <p:txBody>
          <a:bodyPr/>
          <a:lstStyle/>
          <a:p>
            <a:r>
              <a:rPr lang="ar-IQ" altLang="en-US" b="1"/>
              <a:t>محسنات الحبر العربي</a:t>
            </a:r>
            <a:endParaRPr lang="en-US" altLang="en-US" b="1"/>
          </a:p>
        </p:txBody>
      </p:sp>
      <p:sp>
        <p:nvSpPr>
          <p:cNvPr id="90115" name="Rectangle 3">
            <a:extLst>
              <a:ext uri="{FF2B5EF4-FFF2-40B4-BE49-F238E27FC236}">
                <a16:creationId xmlns:a16="http://schemas.microsoft.com/office/drawing/2014/main" id="{9756F0E3-7B8C-4151-81A3-74D0B82F9B40}"/>
              </a:ext>
            </a:extLst>
          </p:cNvPr>
          <p:cNvSpPr>
            <a:spLocks noGrp="1" noChangeArrowheads="1"/>
          </p:cNvSpPr>
          <p:nvPr>
            <p:ph type="body" idx="1"/>
          </p:nvPr>
        </p:nvSpPr>
        <p:spPr>
          <a:xfrm>
            <a:off x="457200" y="1484313"/>
            <a:ext cx="8229600" cy="4997450"/>
          </a:xfrm>
        </p:spPr>
        <p:txBody>
          <a:bodyPr/>
          <a:lstStyle/>
          <a:p>
            <a:pPr algn="r" rtl="1">
              <a:buFont typeface="Wingdings" panose="05000000000000000000" pitchFamily="2" charset="2"/>
              <a:buNone/>
            </a:pPr>
            <a:r>
              <a:rPr lang="ar-IQ" altLang="en-US" sz="2800">
                <a:effectLst/>
              </a:rPr>
              <a:t>   </a:t>
            </a:r>
            <a:r>
              <a:rPr lang="ar-SA" altLang="en-US" sz="2800" b="1">
                <a:effectLst/>
              </a:rPr>
              <a:t>يضيف صناع الحبر العربي مواد أخرى مساعدة تُحَسِن من صفاته، ويحتفظ كل صانع أحبار بأسرار تركيبه بحسب تجاربه الخاصة، الأمر الذي يميز أحبارهم بعضها عن بعض، ومن أهم تلك الإضافات</a:t>
            </a:r>
            <a:endParaRPr lang="ar-IQ" altLang="en-US" sz="2800" b="1">
              <a:effectLst/>
            </a:endParaRPr>
          </a:p>
          <a:p>
            <a:pPr algn="r" rtl="1">
              <a:buFont typeface="Wingdings" panose="05000000000000000000" pitchFamily="2" charset="2"/>
              <a:buNone/>
            </a:pPr>
            <a:r>
              <a:rPr lang="ar-IQ" altLang="en-US" sz="2800" b="1">
                <a:effectLst/>
              </a:rPr>
              <a:t>1-</a:t>
            </a:r>
            <a:r>
              <a:rPr lang="ar-SA" altLang="en-US" sz="2800" b="1">
                <a:effectLst/>
              </a:rPr>
              <a:t> السكر</a:t>
            </a:r>
            <a:r>
              <a:rPr lang="ar-IQ" altLang="en-US" sz="2800" b="1">
                <a:effectLst/>
              </a:rPr>
              <a:t> او</a:t>
            </a:r>
            <a:r>
              <a:rPr lang="ar-SA" altLang="en-US" sz="2800" b="1">
                <a:effectLst/>
              </a:rPr>
              <a:t> العسل لزيادة لزوجة الحبر</a:t>
            </a:r>
            <a:r>
              <a:rPr lang="ar-IQ" altLang="en-US" sz="2800" b="1">
                <a:effectLst/>
              </a:rPr>
              <a:t>.</a:t>
            </a:r>
          </a:p>
          <a:p>
            <a:pPr algn="r" rtl="1">
              <a:buFont typeface="Wingdings" panose="05000000000000000000" pitchFamily="2" charset="2"/>
              <a:buNone/>
            </a:pPr>
            <a:r>
              <a:rPr lang="ar-IQ" altLang="en-US" sz="2800" b="1">
                <a:effectLst/>
              </a:rPr>
              <a:t>2- </a:t>
            </a:r>
            <a:r>
              <a:rPr lang="ar-SA" altLang="en-US" sz="2800" b="1">
                <a:effectLst/>
              </a:rPr>
              <a:t>بذور</a:t>
            </a:r>
            <a:r>
              <a:rPr lang="ar-IQ" altLang="en-US" sz="2800" b="1">
                <a:effectLst/>
              </a:rPr>
              <a:t> نبات</a:t>
            </a:r>
            <a:r>
              <a:rPr lang="ar-SA" altLang="en-US" sz="2800" b="1">
                <a:effectLst/>
              </a:rPr>
              <a:t> الغضار الناعم لإضفاء اللون البني المشوب بالحمرة والتخفيف من زرقة الحبر</a:t>
            </a:r>
            <a:r>
              <a:rPr lang="ar-IQ" altLang="en-US" sz="2800" b="1">
                <a:effectLst/>
              </a:rPr>
              <a:t>.</a:t>
            </a:r>
          </a:p>
          <a:p>
            <a:pPr algn="r" rtl="1">
              <a:buFont typeface="Wingdings" panose="05000000000000000000" pitchFamily="2" charset="2"/>
              <a:buNone/>
            </a:pPr>
            <a:r>
              <a:rPr lang="ar-IQ" altLang="en-US" sz="2800" b="1">
                <a:effectLst/>
              </a:rPr>
              <a:t>3- </a:t>
            </a:r>
            <a:r>
              <a:rPr lang="ar-SA" altLang="en-US" sz="2800" b="1">
                <a:effectLst/>
              </a:rPr>
              <a:t>الشب </a:t>
            </a:r>
            <a:r>
              <a:rPr lang="ar-IQ" altLang="en-US" sz="2800" b="1">
                <a:effectLst/>
              </a:rPr>
              <a:t>الذي ي</a:t>
            </a:r>
            <a:r>
              <a:rPr lang="ar-SA" altLang="en-US" sz="2800" b="1">
                <a:effectLst/>
              </a:rPr>
              <a:t>صلح مادةً حافظة</a:t>
            </a:r>
            <a:r>
              <a:rPr lang="ar-IQ" altLang="en-US" sz="2800" b="1">
                <a:effectLst/>
              </a:rPr>
              <a:t>.</a:t>
            </a:r>
          </a:p>
          <a:p>
            <a:pPr algn="r" rtl="1">
              <a:buFont typeface="Wingdings" panose="05000000000000000000" pitchFamily="2" charset="2"/>
              <a:buNone/>
            </a:pPr>
            <a:r>
              <a:rPr lang="ar-IQ" altLang="en-US" sz="2800" b="1">
                <a:effectLst/>
              </a:rPr>
              <a:t>4- </a:t>
            </a:r>
            <a:r>
              <a:rPr lang="ar-SA" altLang="en-US" sz="2800" b="1">
                <a:effectLst/>
              </a:rPr>
              <a:t>أصفر الزرنيخ </a:t>
            </a:r>
            <a:r>
              <a:rPr lang="ar-IQ" altLang="en-US" sz="2800" b="1">
                <a:effectLst/>
              </a:rPr>
              <a:t>(</a:t>
            </a:r>
            <a:r>
              <a:rPr lang="ar-SA" altLang="en-US" sz="2800" b="1">
                <a:effectLst/>
              </a:rPr>
              <a:t>كبريت الصوديوم</a:t>
            </a:r>
            <a:r>
              <a:rPr lang="ar-IQ" altLang="en-US" sz="2800" b="1">
                <a:effectLst/>
              </a:rPr>
              <a:t>)</a:t>
            </a:r>
            <a:r>
              <a:rPr lang="ar-SA" altLang="en-US" sz="2800" b="1">
                <a:effectLst/>
              </a:rPr>
              <a:t> المضاد للأكسدة ومانع التعفن</a:t>
            </a:r>
            <a:r>
              <a:rPr lang="ar-IQ" altLang="en-US" sz="2800" b="1">
                <a:effectLst/>
              </a:rPr>
              <a:t>.</a:t>
            </a:r>
          </a:p>
          <a:p>
            <a:pPr algn="r" rtl="1">
              <a:buFont typeface="Wingdings" panose="05000000000000000000" pitchFamily="2" charset="2"/>
              <a:buNone/>
            </a:pPr>
            <a:r>
              <a:rPr lang="ar-IQ" altLang="en-US" sz="2800" b="1">
                <a:effectLst/>
              </a:rPr>
              <a:t>5- </a:t>
            </a:r>
            <a:r>
              <a:rPr lang="ar-SA" altLang="en-US" sz="2800" b="1">
                <a:effectLst/>
              </a:rPr>
              <a:t>الكافور لتطييب الرائحة</a:t>
            </a:r>
            <a:r>
              <a:rPr lang="ar-IQ" altLang="en-US" sz="2800" b="1">
                <a:effectLst/>
              </a:rPr>
              <a:t>.</a:t>
            </a:r>
          </a:p>
          <a:p>
            <a:pPr algn="r" rtl="1">
              <a:buFont typeface="Wingdings" panose="05000000000000000000" pitchFamily="2" charset="2"/>
              <a:buNone/>
            </a:pPr>
            <a:r>
              <a:rPr lang="ar-IQ" altLang="en-US" sz="2800" b="1">
                <a:effectLst/>
              </a:rPr>
              <a:t>6- </a:t>
            </a:r>
            <a:r>
              <a:rPr lang="ar-SA" altLang="en-US" sz="2800" b="1">
                <a:effectLst/>
              </a:rPr>
              <a:t>الصبر والملح وغير ذلك.</a:t>
            </a:r>
            <a:endParaRPr lang="en-US" altLang="en-US" sz="2800" b="1">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 calcmode="lin" valueType="num">
                                      <p:cBhvr additive="base">
                                        <p:cTn id="7" dur="2000" fill="hold"/>
                                        <p:tgtEl>
                                          <p:spTgt spid="90114"/>
                                        </p:tgtEl>
                                        <p:attrNameLst>
                                          <p:attrName>ppt_x</p:attrName>
                                        </p:attrNameLst>
                                      </p:cBhvr>
                                      <p:tavLst>
                                        <p:tav tm="0">
                                          <p:val>
                                            <p:strVal val="#ppt_x"/>
                                          </p:val>
                                        </p:tav>
                                        <p:tav tm="100000">
                                          <p:val>
                                            <p:strVal val="#ppt_x"/>
                                          </p:val>
                                        </p:tav>
                                      </p:tavLst>
                                    </p:anim>
                                    <p:anim calcmode="lin" valueType="num">
                                      <p:cBhvr additive="base">
                                        <p:cTn id="8" dur="2000" fill="hold"/>
                                        <p:tgtEl>
                                          <p:spTgt spid="901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90115">
                                            <p:txEl>
                                              <p:pRg st="0" end="0"/>
                                            </p:txEl>
                                          </p:spTgt>
                                        </p:tgtEl>
                                        <p:attrNameLst>
                                          <p:attrName>style.visibility</p:attrName>
                                        </p:attrNameLst>
                                      </p:cBhvr>
                                      <p:to>
                                        <p:strVal val="visible"/>
                                      </p:to>
                                    </p:set>
                                    <p:animEffect transition="in" filter="circle(in)">
                                      <p:cBhvr>
                                        <p:cTn id="13" dur="2000"/>
                                        <p:tgtEl>
                                          <p:spTgt spid="9011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90115">
                                            <p:txEl>
                                              <p:pRg st="1" end="1"/>
                                            </p:txEl>
                                          </p:spTgt>
                                        </p:tgtEl>
                                        <p:attrNameLst>
                                          <p:attrName>style.visibility</p:attrName>
                                        </p:attrNameLst>
                                      </p:cBhvr>
                                      <p:to>
                                        <p:strVal val="visible"/>
                                      </p:to>
                                    </p:set>
                                    <p:anim calcmode="lin" valueType="num">
                                      <p:cBhvr additive="base">
                                        <p:cTn id="18" dur="20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901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90115">
                                            <p:txEl>
                                              <p:pRg st="2" end="2"/>
                                            </p:txEl>
                                          </p:spTgt>
                                        </p:tgtEl>
                                        <p:attrNameLst>
                                          <p:attrName>style.visibility</p:attrName>
                                        </p:attrNameLst>
                                      </p:cBhvr>
                                      <p:to>
                                        <p:strVal val="visible"/>
                                      </p:to>
                                    </p:set>
                                    <p:anim calcmode="lin" valueType="num">
                                      <p:cBhvr additive="base">
                                        <p:cTn id="24" dur="2000" fill="hold"/>
                                        <p:tgtEl>
                                          <p:spTgt spid="90115">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901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90115">
                                            <p:txEl>
                                              <p:pRg st="3" end="3"/>
                                            </p:txEl>
                                          </p:spTgt>
                                        </p:tgtEl>
                                        <p:attrNameLst>
                                          <p:attrName>style.visibility</p:attrName>
                                        </p:attrNameLst>
                                      </p:cBhvr>
                                      <p:to>
                                        <p:strVal val="visible"/>
                                      </p:to>
                                    </p:set>
                                    <p:anim calcmode="lin" valueType="num">
                                      <p:cBhvr additive="base">
                                        <p:cTn id="30" dur="2000" fill="hold"/>
                                        <p:tgtEl>
                                          <p:spTgt spid="90115">
                                            <p:txEl>
                                              <p:pRg st="3" end="3"/>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901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90115">
                                            <p:txEl>
                                              <p:pRg st="4" end="4"/>
                                            </p:txEl>
                                          </p:spTgt>
                                        </p:tgtEl>
                                        <p:attrNameLst>
                                          <p:attrName>style.visibility</p:attrName>
                                        </p:attrNameLst>
                                      </p:cBhvr>
                                      <p:to>
                                        <p:strVal val="visible"/>
                                      </p:to>
                                    </p:set>
                                    <p:anim calcmode="lin" valueType="num">
                                      <p:cBhvr additive="base">
                                        <p:cTn id="36" dur="2000" fill="hold"/>
                                        <p:tgtEl>
                                          <p:spTgt spid="90115">
                                            <p:txEl>
                                              <p:pRg st="4" end="4"/>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901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90115">
                                            <p:txEl>
                                              <p:pRg st="5" end="5"/>
                                            </p:txEl>
                                          </p:spTgt>
                                        </p:tgtEl>
                                        <p:attrNameLst>
                                          <p:attrName>style.visibility</p:attrName>
                                        </p:attrNameLst>
                                      </p:cBhvr>
                                      <p:to>
                                        <p:strVal val="visible"/>
                                      </p:to>
                                    </p:set>
                                    <p:anim calcmode="lin" valueType="num">
                                      <p:cBhvr additive="base">
                                        <p:cTn id="42" dur="2000" fill="hold"/>
                                        <p:tgtEl>
                                          <p:spTgt spid="90115">
                                            <p:txEl>
                                              <p:pRg st="5" end="5"/>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901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90115">
                                            <p:txEl>
                                              <p:pRg st="6" end="6"/>
                                            </p:txEl>
                                          </p:spTgt>
                                        </p:tgtEl>
                                        <p:attrNameLst>
                                          <p:attrName>style.visibility</p:attrName>
                                        </p:attrNameLst>
                                      </p:cBhvr>
                                      <p:to>
                                        <p:strVal val="visible"/>
                                      </p:to>
                                    </p:set>
                                    <p:anim calcmode="lin" valueType="num">
                                      <p:cBhvr additive="base">
                                        <p:cTn id="48" dur="2000" fill="hold"/>
                                        <p:tgtEl>
                                          <p:spTgt spid="90115">
                                            <p:txEl>
                                              <p:pRg st="6" end="6"/>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901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4638932-FF81-4E7F-A247-2CF202F86FCB}"/>
              </a:ext>
            </a:extLst>
          </p:cNvPr>
          <p:cNvSpPr>
            <a:spLocks noGrp="1" noChangeArrowheads="1"/>
          </p:cNvSpPr>
          <p:nvPr>
            <p:ph type="ctrTitle"/>
          </p:nvPr>
        </p:nvSpPr>
        <p:spPr>
          <a:xfrm>
            <a:off x="684213" y="333375"/>
            <a:ext cx="7772400" cy="1223963"/>
          </a:xfrm>
        </p:spPr>
        <p:txBody>
          <a:bodyPr/>
          <a:lstStyle/>
          <a:p>
            <a:r>
              <a:rPr lang="ar-IQ" altLang="en-US" sz="4000" b="1"/>
              <a:t>صندوق يحتوي</a:t>
            </a:r>
            <a:br>
              <a:rPr lang="ar-IQ" altLang="en-US" sz="4000" b="1"/>
            </a:br>
            <a:r>
              <a:rPr lang="ar-IQ" altLang="en-US" sz="4000" b="1"/>
              <a:t> على مواد من السخام والشب والصمغ العربي</a:t>
            </a:r>
            <a:endParaRPr lang="en-US" altLang="en-US" sz="4000" b="1"/>
          </a:p>
        </p:txBody>
      </p:sp>
      <p:pic>
        <p:nvPicPr>
          <p:cNvPr id="2052" name="صورة 18">
            <a:extLst>
              <a:ext uri="{FF2B5EF4-FFF2-40B4-BE49-F238E27FC236}">
                <a16:creationId xmlns:a16="http://schemas.microsoft.com/office/drawing/2014/main" id="{B8C8FF14-0930-4C9E-8966-7EADF9A446C3}"/>
              </a:ext>
            </a:extLst>
          </p:cNvPr>
          <p:cNvPicPr>
            <a:picLocks noGrp="1" noChangeAspect="1" noChangeArrowheads="1"/>
          </p:cNvPicPr>
          <p:nvPr>
            <p:ph type="subTitle" idx="1"/>
          </p:nvPr>
        </p:nvPicPr>
        <p:blipFill>
          <a:blip r:embed="rId2">
            <a:lum bright="24000" contrast="-16000"/>
            <a:extLst>
              <a:ext uri="{28A0092B-C50C-407E-A947-70E740481C1C}">
                <a14:useLocalDpi xmlns:a14="http://schemas.microsoft.com/office/drawing/2010/main" val="0"/>
              </a:ext>
            </a:extLst>
          </a:blip>
          <a:srcRect/>
          <a:stretch>
            <a:fillRect/>
          </a:stretch>
        </p:blipFill>
        <p:spPr>
          <a:xfrm>
            <a:off x="684213" y="1844675"/>
            <a:ext cx="7920037" cy="4883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1000" fill="hold"/>
                                        <p:tgtEl>
                                          <p:spTgt spid="2050"/>
                                        </p:tgtEl>
                                        <p:attrNameLst>
                                          <p:attrName>ppt_x</p:attrName>
                                        </p:attrNameLst>
                                      </p:cBhvr>
                                      <p:tavLst>
                                        <p:tav tm="0">
                                          <p:val>
                                            <p:strVal val="#ppt_x"/>
                                          </p:val>
                                        </p:tav>
                                        <p:tav tm="100000">
                                          <p:val>
                                            <p:strVal val="#ppt_x"/>
                                          </p:val>
                                        </p:tav>
                                      </p:tavLst>
                                    </p:anim>
                                    <p:anim calcmode="lin" valueType="num">
                                      <p:cBhvr additive="base">
                                        <p:cTn id="8" dur="10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5" presetClass="entr"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2000"/>
                                        <p:tgtEl>
                                          <p:spTgt spid="2052"/>
                                        </p:tgtEl>
                                      </p:cBhvr>
                                    </p:animEffect>
                                    <p:anim calcmode="lin" valueType="num">
                                      <p:cBhvr>
                                        <p:cTn id="14" dur="2000" fill="hold"/>
                                        <p:tgtEl>
                                          <p:spTgt spid="2052"/>
                                        </p:tgtEl>
                                        <p:attrNameLst>
                                          <p:attrName>style.rotation</p:attrName>
                                        </p:attrNameLst>
                                      </p:cBhvr>
                                      <p:tavLst>
                                        <p:tav tm="0">
                                          <p:val>
                                            <p:fltVal val="720"/>
                                          </p:val>
                                        </p:tav>
                                        <p:tav tm="100000">
                                          <p:val>
                                            <p:fltVal val="0"/>
                                          </p:val>
                                        </p:tav>
                                      </p:tavLst>
                                    </p:anim>
                                    <p:anim calcmode="lin" valueType="num">
                                      <p:cBhvr>
                                        <p:cTn id="15" dur="2000" fill="hold"/>
                                        <p:tgtEl>
                                          <p:spTgt spid="2052"/>
                                        </p:tgtEl>
                                        <p:attrNameLst>
                                          <p:attrName>ppt_h</p:attrName>
                                        </p:attrNameLst>
                                      </p:cBhvr>
                                      <p:tavLst>
                                        <p:tav tm="0">
                                          <p:val>
                                            <p:fltVal val="0"/>
                                          </p:val>
                                        </p:tav>
                                        <p:tav tm="100000">
                                          <p:val>
                                            <p:strVal val="#ppt_h"/>
                                          </p:val>
                                        </p:tav>
                                      </p:tavLst>
                                    </p:anim>
                                    <p:anim calcmode="lin" valueType="num">
                                      <p:cBhvr>
                                        <p:cTn id="16" dur="2000" fill="hold"/>
                                        <p:tgtEl>
                                          <p:spTgt spid="205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FD983CFD-556F-4ED7-96C9-530D587E7F93}"/>
              </a:ext>
            </a:extLst>
          </p:cNvPr>
          <p:cNvSpPr>
            <a:spLocks noGrp="1" noChangeArrowheads="1"/>
          </p:cNvSpPr>
          <p:nvPr>
            <p:ph type="title"/>
          </p:nvPr>
        </p:nvSpPr>
        <p:spPr/>
        <p:txBody>
          <a:bodyPr/>
          <a:lstStyle/>
          <a:p>
            <a:r>
              <a:rPr lang="ar-IQ" altLang="en-US" b="1"/>
              <a:t>المواد الداخلة في صناعة المداد</a:t>
            </a:r>
            <a:endParaRPr lang="en-US" altLang="en-US" b="1"/>
          </a:p>
        </p:txBody>
      </p:sp>
      <p:sp>
        <p:nvSpPr>
          <p:cNvPr id="103427" name="Rectangle 3">
            <a:extLst>
              <a:ext uri="{FF2B5EF4-FFF2-40B4-BE49-F238E27FC236}">
                <a16:creationId xmlns:a16="http://schemas.microsoft.com/office/drawing/2014/main" id="{811C12EF-AA3A-480D-AC95-94C0E56529CC}"/>
              </a:ext>
            </a:extLst>
          </p:cNvPr>
          <p:cNvSpPr>
            <a:spLocks noGrp="1" noChangeArrowheads="1"/>
          </p:cNvSpPr>
          <p:nvPr>
            <p:ph type="body" idx="1"/>
          </p:nvPr>
        </p:nvSpPr>
        <p:spPr/>
        <p:txBody>
          <a:bodyPr/>
          <a:lstStyle/>
          <a:p>
            <a:pPr algn="r">
              <a:buFont typeface="Wingdings" panose="05000000000000000000" pitchFamily="2" charset="2"/>
              <a:buNone/>
            </a:pPr>
            <a:r>
              <a:rPr lang="en-US" altLang="en-US" sz="4000" b="1"/>
              <a:t>		        </a:t>
            </a:r>
            <a:r>
              <a:rPr lang="ar-IQ" altLang="en-US" sz="4000" b="1"/>
              <a:t>1- المواد النباتية </a:t>
            </a:r>
            <a:r>
              <a:rPr lang="en-US" altLang="en-US" sz="4000" b="1"/>
              <a:t>      	</a:t>
            </a:r>
            <a:endParaRPr lang="ar-IQ" altLang="en-US" sz="4000" b="1"/>
          </a:p>
          <a:p>
            <a:pPr algn="r">
              <a:buFont typeface="Wingdings" panose="05000000000000000000" pitchFamily="2" charset="2"/>
              <a:buNone/>
            </a:pPr>
            <a:r>
              <a:rPr lang="ar-IQ" altLang="en-US" sz="4000" b="1"/>
              <a:t>2- المواد المعدنية</a:t>
            </a:r>
            <a:r>
              <a:rPr lang="en-US" altLang="en-US" sz="4000" b="1"/>
              <a:t>		</a:t>
            </a:r>
            <a:endParaRPr lang="ar-IQ" altLang="en-US" sz="4000" b="1"/>
          </a:p>
          <a:p>
            <a:pPr algn="r">
              <a:buFont typeface="Wingdings" panose="05000000000000000000" pitchFamily="2" charset="2"/>
              <a:buNone/>
            </a:pPr>
            <a:r>
              <a:rPr lang="ar-IQ" altLang="en-US" sz="4000" b="1"/>
              <a:t>3- المواد الحيوانية </a:t>
            </a:r>
            <a:r>
              <a:rPr lang="en-US" altLang="en-US" sz="4000" b="1"/>
              <a:t>			</a:t>
            </a:r>
            <a:endParaRPr lang="ar-IQ" altLang="en-US" sz="4000" b="1"/>
          </a:p>
          <a:p>
            <a:pPr algn="r">
              <a:buFont typeface="Wingdings" panose="05000000000000000000" pitchFamily="2" charset="2"/>
              <a:buNone/>
            </a:pPr>
            <a:r>
              <a:rPr lang="ar-IQ" altLang="en-US" sz="4000" b="1"/>
              <a:t> مثل الصبر والعسل والعفص (ثمر شجر البلوط) والزاج والصمغ العربي والاس والدخان وسخام النفط والكافور فضلاً عن الذهب.</a:t>
            </a:r>
            <a:r>
              <a:rPr lang="en-US" altLang="en-US" sz="400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426"/>
                                        </p:tgtEl>
                                        <p:attrNameLst>
                                          <p:attrName>style.visibility</p:attrName>
                                        </p:attrNameLst>
                                      </p:cBhvr>
                                      <p:to>
                                        <p:strVal val="visible"/>
                                      </p:to>
                                    </p:set>
                                    <p:anim calcmode="lin" valueType="num">
                                      <p:cBhvr additive="base">
                                        <p:cTn id="7" dur="2000" fill="hold"/>
                                        <p:tgtEl>
                                          <p:spTgt spid="103426"/>
                                        </p:tgtEl>
                                        <p:attrNameLst>
                                          <p:attrName>ppt_x</p:attrName>
                                        </p:attrNameLst>
                                      </p:cBhvr>
                                      <p:tavLst>
                                        <p:tav tm="0">
                                          <p:val>
                                            <p:strVal val="#ppt_x"/>
                                          </p:val>
                                        </p:tav>
                                        <p:tav tm="100000">
                                          <p:val>
                                            <p:strVal val="#ppt_x"/>
                                          </p:val>
                                        </p:tav>
                                      </p:tavLst>
                                    </p:anim>
                                    <p:anim calcmode="lin" valueType="num">
                                      <p:cBhvr additive="base">
                                        <p:cTn id="8" dur="2000" fill="hold"/>
                                        <p:tgtEl>
                                          <p:spTgt spid="1034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mph" presetSubtype="0" fill="hold" nodeType="clickEffect">
                                  <p:stCondLst>
                                    <p:cond delay="0"/>
                                  </p:stCondLst>
                                  <p:childTnLst>
                                    <p:animScale>
                                      <p:cBhvr>
                                        <p:cTn id="12" dur="1000" fill="hold"/>
                                        <p:tgtEl>
                                          <p:spTgt spid="103427">
                                            <p:txEl>
                                              <p:pRg st="0" end="0"/>
                                            </p:txEl>
                                          </p:spTgt>
                                        </p:tgtEl>
                                      </p:cBhvr>
                                      <p:by x="150000" y="150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mph" presetSubtype="0" fill="hold" nodeType="clickEffect">
                                  <p:stCondLst>
                                    <p:cond delay="0"/>
                                  </p:stCondLst>
                                  <p:childTnLst>
                                    <p:animScale>
                                      <p:cBhvr>
                                        <p:cTn id="16" dur="2000" fill="hold"/>
                                        <p:tgtEl>
                                          <p:spTgt spid="103427">
                                            <p:txEl>
                                              <p:pRg st="1" end="1"/>
                                            </p:txEl>
                                          </p:spTgt>
                                        </p:tgtEl>
                                      </p:cBhvr>
                                      <p:by x="150000" y="150000"/>
                                    </p:animScale>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mph" presetSubtype="0" fill="hold" nodeType="clickEffect">
                                  <p:stCondLst>
                                    <p:cond delay="0"/>
                                  </p:stCondLst>
                                  <p:childTnLst>
                                    <p:animScale>
                                      <p:cBhvr>
                                        <p:cTn id="20" dur="2000" fill="hold"/>
                                        <p:tgtEl>
                                          <p:spTgt spid="103427">
                                            <p:txEl>
                                              <p:pRg st="2" end="2"/>
                                            </p:txEl>
                                          </p:spTgt>
                                        </p:tgtEl>
                                      </p:cBhvr>
                                      <p:by x="150000" y="15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3427">
                                            <p:txEl>
                                              <p:pRg st="3" end="3"/>
                                            </p:txEl>
                                          </p:spTgt>
                                        </p:tgtEl>
                                        <p:attrNameLst>
                                          <p:attrName>style.visibility</p:attrName>
                                        </p:attrNameLst>
                                      </p:cBhvr>
                                      <p:to>
                                        <p:strVal val="visible"/>
                                      </p:to>
                                    </p:set>
                                    <p:anim calcmode="lin" valueType="num">
                                      <p:cBhvr additive="base">
                                        <p:cTn id="25" dur="2000" fill="hold"/>
                                        <p:tgtEl>
                                          <p:spTgt spid="103427">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034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3FA860EF-BAB8-4F86-9140-EAEF4BDB67E4}"/>
              </a:ext>
            </a:extLst>
          </p:cNvPr>
          <p:cNvSpPr>
            <a:spLocks noGrp="1" noChangeArrowheads="1"/>
          </p:cNvSpPr>
          <p:nvPr>
            <p:ph type="title"/>
          </p:nvPr>
        </p:nvSpPr>
        <p:spPr/>
        <p:txBody>
          <a:bodyPr/>
          <a:lstStyle/>
          <a:p>
            <a:r>
              <a:rPr lang="ar-IQ" altLang="en-US" sz="4000" b="1"/>
              <a:t>طرق</a:t>
            </a:r>
            <a:br>
              <a:rPr lang="ar-IQ" altLang="en-US" sz="4000" b="1"/>
            </a:br>
            <a:r>
              <a:rPr lang="ar-IQ" altLang="en-US" sz="4000" b="1"/>
              <a:t>صناعة المداد</a:t>
            </a:r>
            <a:endParaRPr lang="en-US" altLang="en-US" sz="4000" b="1"/>
          </a:p>
        </p:txBody>
      </p:sp>
      <p:sp>
        <p:nvSpPr>
          <p:cNvPr id="100355" name="Rectangle 3">
            <a:extLst>
              <a:ext uri="{FF2B5EF4-FFF2-40B4-BE49-F238E27FC236}">
                <a16:creationId xmlns:a16="http://schemas.microsoft.com/office/drawing/2014/main" id="{11C5D339-DAF0-4887-8918-2CF0F69A376C}"/>
              </a:ext>
            </a:extLst>
          </p:cNvPr>
          <p:cNvSpPr>
            <a:spLocks noGrp="1" noChangeArrowheads="1"/>
          </p:cNvSpPr>
          <p:nvPr>
            <p:ph type="body" idx="1"/>
          </p:nvPr>
        </p:nvSpPr>
        <p:spPr>
          <a:xfrm>
            <a:off x="457200" y="1600200"/>
            <a:ext cx="8229600" cy="4924425"/>
          </a:xfrm>
        </p:spPr>
        <p:txBody>
          <a:bodyPr/>
          <a:lstStyle/>
          <a:p>
            <a:pPr algn="r">
              <a:lnSpc>
                <a:spcPct val="90000"/>
              </a:lnSpc>
              <a:buFont typeface="Wingdings" panose="05000000000000000000" pitchFamily="2" charset="2"/>
              <a:buNone/>
            </a:pPr>
            <a:r>
              <a:rPr lang="ar-IQ" altLang="en-US" sz="5400"/>
              <a:t>الطريقة الاولى: تتم بان تؤخذ من مادة السخام والصمغ العربي والماء – وبعض الاحيان يضاف اليه الشب- اوزان معلومة، وقد تكون هذه الاوزان بالدرهم( 3،125غم) او الاوقية (33،5 غم).</a:t>
            </a:r>
            <a:r>
              <a:rPr lang="en-US" altLang="en-US"/>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additive="base">
                                        <p:cTn id="7" dur="1000" fill="hold"/>
                                        <p:tgtEl>
                                          <p:spTgt spid="100354"/>
                                        </p:tgtEl>
                                        <p:attrNameLst>
                                          <p:attrName>ppt_x</p:attrName>
                                        </p:attrNameLst>
                                      </p:cBhvr>
                                      <p:tavLst>
                                        <p:tav tm="0">
                                          <p:val>
                                            <p:strVal val="#ppt_x"/>
                                          </p:val>
                                        </p:tav>
                                        <p:tav tm="100000">
                                          <p:val>
                                            <p:strVal val="#ppt_x"/>
                                          </p:val>
                                        </p:tav>
                                      </p:tavLst>
                                    </p:anim>
                                    <p:anim calcmode="lin" valueType="num">
                                      <p:cBhvr additive="base">
                                        <p:cTn id="8" dur="1000" fill="hold"/>
                                        <p:tgtEl>
                                          <p:spTgt spid="1003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355">
                                            <p:txEl>
                                              <p:pRg st="0" end="0"/>
                                            </p:txEl>
                                          </p:spTgt>
                                        </p:tgtEl>
                                        <p:attrNameLst>
                                          <p:attrName>style.visibility</p:attrName>
                                        </p:attrNameLst>
                                      </p:cBhvr>
                                      <p:to>
                                        <p:strVal val="visible"/>
                                      </p:to>
                                    </p:set>
                                    <p:anim calcmode="lin" valueType="num">
                                      <p:cBhvr additive="base">
                                        <p:cTn id="13" dur="20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0035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8E3655AD-70E3-44C1-95E3-1CE2E41E9A1F}"/>
              </a:ext>
            </a:extLst>
          </p:cNvPr>
          <p:cNvSpPr>
            <a:spLocks noGrp="1" noChangeArrowheads="1"/>
          </p:cNvSpPr>
          <p:nvPr>
            <p:ph type="title"/>
          </p:nvPr>
        </p:nvSpPr>
        <p:spPr/>
        <p:txBody>
          <a:bodyPr/>
          <a:lstStyle/>
          <a:p>
            <a:r>
              <a:rPr lang="ar-IQ" altLang="en-US" sz="4000" b="1"/>
              <a:t>طرق</a:t>
            </a:r>
            <a:br>
              <a:rPr lang="ar-IQ" altLang="en-US" sz="4000" b="1"/>
            </a:br>
            <a:r>
              <a:rPr lang="ar-IQ" altLang="en-US" sz="4000" b="1"/>
              <a:t>صناعة المداد</a:t>
            </a:r>
            <a:endParaRPr lang="en-US" altLang="en-US" sz="4000" b="1"/>
          </a:p>
        </p:txBody>
      </p:sp>
      <p:sp>
        <p:nvSpPr>
          <p:cNvPr id="99331" name="Rectangle 3">
            <a:extLst>
              <a:ext uri="{FF2B5EF4-FFF2-40B4-BE49-F238E27FC236}">
                <a16:creationId xmlns:a16="http://schemas.microsoft.com/office/drawing/2014/main" id="{F4BF05C4-7A56-4D36-ACFD-949D37419C9D}"/>
              </a:ext>
            </a:extLst>
          </p:cNvPr>
          <p:cNvSpPr>
            <a:spLocks noGrp="1" noChangeArrowheads="1"/>
          </p:cNvSpPr>
          <p:nvPr>
            <p:ph type="body" idx="1"/>
          </p:nvPr>
        </p:nvSpPr>
        <p:spPr/>
        <p:txBody>
          <a:bodyPr/>
          <a:lstStyle/>
          <a:p>
            <a:pPr algn="r" rtl="1">
              <a:buFont typeface="Wingdings" panose="05000000000000000000" pitchFamily="2" charset="2"/>
              <a:buNone/>
            </a:pPr>
            <a:r>
              <a:rPr lang="ar-IQ" altLang="en-US" sz="5400"/>
              <a:t>الطريقة الثانية: خلط عفصاً بمقدار عشرة دراهم وصمغاً عربيا منخولا  بمقدار اثنا عشر درهما ، وزاجا قبرصيا بمقدار سبعة دراهم ، يسحق ذلك كله بماء فاتر ويترك ساعة ثم يكتب به</a:t>
            </a:r>
            <a:r>
              <a:rPr lang="en-US" altLang="en-US" sz="5400"/>
              <a:t> </a:t>
            </a:r>
            <a:r>
              <a:rPr lang="ar-IQ" altLang="en-US" sz="5400"/>
              <a:t>.</a:t>
            </a:r>
            <a:endParaRPr lang="en-US" altLang="en-US" sz="5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anim calcmode="lin" valueType="num">
                                      <p:cBhvr additive="base">
                                        <p:cTn id="7" dur="1000" fill="hold"/>
                                        <p:tgtEl>
                                          <p:spTgt spid="99330"/>
                                        </p:tgtEl>
                                        <p:attrNameLst>
                                          <p:attrName>ppt_x</p:attrName>
                                        </p:attrNameLst>
                                      </p:cBhvr>
                                      <p:tavLst>
                                        <p:tav tm="0">
                                          <p:val>
                                            <p:strVal val="#ppt_x"/>
                                          </p:val>
                                        </p:tav>
                                        <p:tav tm="100000">
                                          <p:val>
                                            <p:strVal val="#ppt_x"/>
                                          </p:val>
                                        </p:tav>
                                      </p:tavLst>
                                    </p:anim>
                                    <p:anim calcmode="lin" valueType="num">
                                      <p:cBhvr additive="base">
                                        <p:cTn id="8" dur="1000" fill="hold"/>
                                        <p:tgtEl>
                                          <p:spTgt spid="993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9331">
                                            <p:txEl>
                                              <p:pRg st="0" end="0"/>
                                            </p:txEl>
                                          </p:spTgt>
                                        </p:tgtEl>
                                        <p:attrNameLst>
                                          <p:attrName>style.visibility</p:attrName>
                                        </p:attrNameLst>
                                      </p:cBhvr>
                                      <p:to>
                                        <p:strVal val="visible"/>
                                      </p:to>
                                    </p:set>
                                    <p:anim calcmode="lin" valueType="num">
                                      <p:cBhvr additive="base">
                                        <p:cTn id="13" dur="2000" fill="hold"/>
                                        <p:tgtEl>
                                          <p:spTgt spid="99331">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993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9331" grpId="0" build="p"/>
    </p:bld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1048</TotalTime>
  <Words>1264</Words>
  <Application>Microsoft Office PowerPoint</Application>
  <PresentationFormat>عرض على الشاشة (4:3)</PresentationFormat>
  <Paragraphs>73</Paragraphs>
  <Slides>33</Slides>
  <Notes>0</Notes>
  <HiddenSlides>0</HiddenSlides>
  <MMClips>0</MMClips>
  <ScaleCrop>false</ScaleCrop>
  <HeadingPairs>
    <vt:vector size="4" baseType="variant">
      <vt:variant>
        <vt:lpstr>نسق</vt:lpstr>
      </vt:variant>
      <vt:variant>
        <vt:i4>1</vt:i4>
      </vt:variant>
      <vt:variant>
        <vt:lpstr>عناوين الشرائح</vt:lpstr>
      </vt:variant>
      <vt:variant>
        <vt:i4>33</vt:i4>
      </vt:variant>
    </vt:vector>
  </HeadingPairs>
  <TitlesOfParts>
    <vt:vector size="34" baseType="lpstr">
      <vt:lpstr>Globe</vt:lpstr>
      <vt:lpstr>صناعة المداد وأدواته  في العراق من القرن العاشر حتى القرن الثالث عشر للهجرة  دراسة في مقتنيات خزانة الحضرة العباسية المشرفة للمخطوطات </vt:lpstr>
      <vt:lpstr>المقدمة</vt:lpstr>
      <vt:lpstr>الفرق بين المداد والحبر</vt:lpstr>
      <vt:lpstr>أهم المواد الغروية الداخلة في صناعة المداد</vt:lpstr>
      <vt:lpstr>محسنات الحبر العربي</vt:lpstr>
      <vt:lpstr>صندوق يحتوي  على مواد من السخام والشب والصمغ العربي</vt:lpstr>
      <vt:lpstr>المواد الداخلة في صناعة المداد</vt:lpstr>
      <vt:lpstr>طرق صناعة المداد</vt:lpstr>
      <vt:lpstr>طرق صناعة المداد</vt:lpstr>
      <vt:lpstr>طرق  صناعة المداد</vt:lpstr>
      <vt:lpstr>طرق صناعة المداد</vt:lpstr>
      <vt:lpstr>الوان الاحبار  المستخدمة في صناعة المداد</vt:lpstr>
      <vt:lpstr>الحبر الكاربوني الاسود  </vt:lpstr>
      <vt:lpstr>حبر عربي اسود</vt:lpstr>
      <vt:lpstr> الحبر الاحمر </vt:lpstr>
      <vt:lpstr>الحبر الحديدي</vt:lpstr>
      <vt:lpstr>حبر الاسود المخضر</vt:lpstr>
      <vt:lpstr>أدوات صناعة  المداد من مقتنيات الحضرة العباسية</vt:lpstr>
      <vt:lpstr>ميزان نحاسي  لعيار الوزن استخدم لوزن مكونات المداد </vt:lpstr>
      <vt:lpstr>صندوق حفظ الميزان النحاسي   ومجموعة عيارات الوزن بالدرهم والأوقية </vt:lpstr>
      <vt:lpstr>ملاعق ذات احجام ثابتة خاصة  لوزن مكونات مواد المداد</vt:lpstr>
      <vt:lpstr>ملعقة وزن صنعت عام 1227هـ/ 1812م </vt:lpstr>
      <vt:lpstr>اناء لدق ولطحن مكونات المداد مصنوع من النحاس مغلف بخشب مزخرف </vt:lpstr>
      <vt:lpstr>مصفاة لتصفية المداد </vt:lpstr>
      <vt:lpstr>مَحبَرة المداد </vt:lpstr>
      <vt:lpstr>محابر من الحجارة والفضة </vt:lpstr>
      <vt:lpstr>محبرة من مقتنيات متحف الكفيل التابع للحضرة العباسية المشرفة </vt:lpstr>
      <vt:lpstr>محبرة من البرونز من نيسابور</vt:lpstr>
      <vt:lpstr>عيدان عاجية  تستخدم لخط الورق بأنواع المداد </vt:lpstr>
      <vt:lpstr>حجر عقيق يستخدم لتنعيم الورق قبل الكتابة من مقتنيات متحف الكفيل </vt:lpstr>
      <vt:lpstr>سور من القرآن الكريم بثلاث الوان الاحمر والأسود والأزرق</vt:lpstr>
      <vt:lpstr>المصحف الشريف بخط احمر وازرق واسود </vt:lpstr>
      <vt:lpstr>الخاتمة</vt:lpstr>
    </vt:vector>
  </TitlesOfParts>
  <Company>Enjoy My Fine Releases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سخام وصمغ عربي لصناعة الحبر  من مقتنيات خزانة الحضرة العباسية المشرفة العامة تحت رقم 3007 وتسلسل 4761 </dc:title>
  <dc:creator>DR.Ahmed Saker</dc:creator>
  <cp:lastModifiedBy>مستخدم غير معروف</cp:lastModifiedBy>
  <cp:revision>83</cp:revision>
  <dcterms:created xsi:type="dcterms:W3CDTF">2018-10-27T20:46:58Z</dcterms:created>
  <dcterms:modified xsi:type="dcterms:W3CDTF">2018-12-17T10:40:16Z</dcterms:modified>
</cp:coreProperties>
</file>