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4E35FD8-94B8-4C10-B941-66ACC033A703}" type="datetimeFigureOut">
              <a:rPr lang="ar-IQ" smtClean="0"/>
              <a:t>08/04/1440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2A61E54-BC55-4D22-8F23-898C97EA7E99}"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E35FD8-94B8-4C10-B941-66ACC033A703}" type="datetimeFigureOut">
              <a:rPr lang="ar-IQ" smtClean="0"/>
              <a:t>08/04/1440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2A61E54-BC55-4D22-8F23-898C97EA7E9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4E35FD8-94B8-4C10-B941-66ACC033A703}" type="datetimeFigureOut">
              <a:rPr lang="ar-IQ" smtClean="0"/>
              <a:t>08/04/1440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2A61E54-BC55-4D22-8F23-898C97EA7E99}" type="slidenum">
              <a:rPr lang="ar-IQ" smtClean="0"/>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E35FD8-94B8-4C10-B941-66ACC033A703}" type="datetimeFigureOut">
              <a:rPr lang="ar-IQ" smtClean="0"/>
              <a:t>08/04/1440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2A61E54-BC55-4D22-8F23-898C97EA7E99}" type="slidenum">
              <a:rPr lang="ar-IQ" smtClean="0"/>
              <a:t>‹#›</a:t>
            </a:fld>
            <a:endParaRPr lang="ar-IQ"/>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E35FD8-94B8-4C10-B941-66ACC033A703}" type="datetimeFigureOut">
              <a:rPr lang="ar-IQ" smtClean="0"/>
              <a:t>08/04/1440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2A61E54-BC55-4D22-8F23-898C97EA7E99}"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4E35FD8-94B8-4C10-B941-66ACC033A703}" type="datetimeFigureOut">
              <a:rPr lang="ar-IQ" smtClean="0"/>
              <a:t>08/04/1440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2A61E54-BC55-4D22-8F23-898C97EA7E99}" type="slidenum">
              <a:rPr lang="ar-IQ" smtClean="0"/>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4E35FD8-94B8-4C10-B941-66ACC033A703}" type="datetimeFigureOut">
              <a:rPr lang="ar-IQ" smtClean="0"/>
              <a:t>08/04/1440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2A61E54-BC55-4D22-8F23-898C97EA7E9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E35FD8-94B8-4C10-B941-66ACC033A703}" type="datetimeFigureOut">
              <a:rPr lang="ar-IQ" smtClean="0"/>
              <a:t>08/04/1440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2A61E54-BC55-4D22-8F23-898C97EA7E9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4E35FD8-94B8-4C10-B941-66ACC033A703}" type="datetimeFigureOut">
              <a:rPr lang="ar-IQ" smtClean="0"/>
              <a:t>08/04/1440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2A61E54-BC55-4D22-8F23-898C97EA7E9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4E35FD8-94B8-4C10-B941-66ACC033A703}" type="datetimeFigureOut">
              <a:rPr lang="ar-IQ" smtClean="0"/>
              <a:t>08/04/1440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2A61E54-BC55-4D22-8F23-898C97EA7E99}" type="slidenum">
              <a:rPr lang="ar-IQ" smtClean="0"/>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E35FD8-94B8-4C10-B941-66ACC033A703}" type="datetimeFigureOut">
              <a:rPr lang="ar-IQ" smtClean="0"/>
              <a:t>08/04/1440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2A61E54-BC55-4D22-8F23-898C97EA7E99}" type="slidenum">
              <a:rPr lang="ar-IQ" smtClean="0"/>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4E35FD8-94B8-4C10-B941-66ACC033A703}" type="datetimeFigureOut">
              <a:rPr lang="ar-IQ" smtClean="0"/>
              <a:t>08/04/1440</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2A61E54-BC55-4D22-8F23-898C97EA7E99}" type="slidenum">
              <a:rPr lang="ar-IQ" smtClean="0"/>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13: الفكر الجغرافي العربي الاسلامي</a:t>
            </a:r>
            <a:endParaRPr lang="ar-IQ" dirty="0"/>
          </a:p>
        </p:txBody>
      </p:sp>
      <p:sp>
        <p:nvSpPr>
          <p:cNvPr id="3" name="Subtitle 2"/>
          <p:cNvSpPr>
            <a:spLocks noGrp="1"/>
          </p:cNvSpPr>
          <p:nvPr>
            <p:ph type="subTitle" idx="1"/>
          </p:nvPr>
        </p:nvSpPr>
        <p:spPr/>
        <p:txBody>
          <a:bodyPr>
            <a:normAutofit fontScale="85000" lnSpcReduction="20000"/>
          </a:bodyPr>
          <a:lstStyle/>
          <a:p>
            <a:r>
              <a:rPr lang="ar-IQ" dirty="0" smtClean="0"/>
              <a:t>اشرنا في المبحث السابق الى طبيعة الفكر الجغرافي العربي في مرحلة ما قبل الاسلام وقارناه مع ما كان عليه الوضع بالنسبة للقارة الاوربية التي كانت تعيش بداية المرحلة المظلمة بالنسبة للفكر الجغرافي وكذلك الحال بالنسبة لمراكز الحضارة القديمة في كل من العراق ومصر اللذين قد توقفت فيهما شعلة الفكر الجغرافي منذ ان سيطرة القوى الخارجية عليهما فانطمرت العلوم الجغرافية وفقدت اهميتها في جميع جوانبها وقد استوى في ذلك الفلك وعلم الارض.</a:t>
            </a:r>
            <a:endParaRPr lang="ar-IQ" dirty="0"/>
          </a:p>
        </p:txBody>
      </p:sp>
    </p:spTree>
    <p:extLst>
      <p:ext uri="{BB962C8B-B14F-4D97-AF65-F5344CB8AC3E}">
        <p14:creationId xmlns:p14="http://schemas.microsoft.com/office/powerpoint/2010/main" val="214729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ar-IQ" dirty="0" smtClean="0"/>
              <a:t>وقد جرت تنقيحات عديدة على كتاب المجسطي قام بها العديد من المترجمين وظهر ان الترجمة في هذه المرحلة – العصر العباسي – كانت تتم في اماكن مختلفة منها بيوت الحكمة العامة وبيوت الحكمة الخاصة ودور العلم والمكتبات الخاصة ومكتبات المساجد وخزائن المراصد الفلكية والرابط والمستشفيات والمدارس والجامعات في البلاد الاسلامية كافة.</a:t>
            </a:r>
          </a:p>
          <a:p>
            <a:r>
              <a:rPr lang="ar-IQ" dirty="0" smtClean="0"/>
              <a:t>اما في مجال الفلك فان الاهتمام به قد فاق الاهتمام بالجغرافية فمنذ زمن الخليفة المنصور ظهرت بعض البوادر التي تشير الى الاهتمام بالفلك والتنجيم حتى ان المنصور عندما بدا ببناء مدينة بغداد استعان بمنجمين لمعرفة الطالع لاختيار موقع عاصمته الجديدة والمنجمون هم في نفس الوقت فليكون وفي وقته ترجمت رسالة في الفلك عن اللغة الهندية والتي عرفت بـ ( كتاب السند هند ) وقام بترجمتها الفازاري </a:t>
            </a:r>
            <a:endParaRPr lang="ar-IQ" dirty="0"/>
          </a:p>
        </p:txBody>
      </p:sp>
    </p:spTree>
    <p:extLst>
      <p:ext uri="{BB962C8B-B14F-4D97-AF65-F5344CB8AC3E}">
        <p14:creationId xmlns:p14="http://schemas.microsoft.com/office/powerpoint/2010/main" val="2818325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ar-IQ" dirty="0" smtClean="0"/>
              <a:t>ولم يكن الفازاري مترجما فحسب بل كان فلكيا في نفس الوقت فاليه ينسب صنع ا</a:t>
            </a:r>
            <a:r>
              <a:rPr lang="ar-IQ" dirty="0" smtClean="0">
                <a:solidFill>
                  <a:srgbClr val="FF0000"/>
                </a:solidFill>
              </a:rPr>
              <a:t>لإسطرلاب</a:t>
            </a:r>
            <a:r>
              <a:rPr lang="ar-IQ" dirty="0" smtClean="0"/>
              <a:t> وقد استمر تأثير كتاب السند هند لمدة خمسين سنة الى ان جاء </a:t>
            </a:r>
            <a:r>
              <a:rPr lang="ar-IQ" dirty="0" smtClean="0">
                <a:solidFill>
                  <a:srgbClr val="FF0000"/>
                </a:solidFill>
              </a:rPr>
              <a:t>المأمون</a:t>
            </a:r>
            <a:r>
              <a:rPr lang="ar-IQ" dirty="0" smtClean="0"/>
              <a:t> حيث بدا ينافسه المذهب اليوناني وخاصة عندما ترجم كتاب الجامع والذي يمثل ثلاثة عشر كتابا بجداولها لمؤلفة </a:t>
            </a:r>
            <a:r>
              <a:rPr lang="ar-IQ" dirty="0" smtClean="0">
                <a:solidFill>
                  <a:srgbClr val="FF0000"/>
                </a:solidFill>
              </a:rPr>
              <a:t>بطليموس</a:t>
            </a:r>
            <a:r>
              <a:rPr lang="ar-IQ" dirty="0" smtClean="0"/>
              <a:t> وفي هذه تطورت الدراسات الفلكية والرياضية بدرجة شملت قياس محيط الارض كما سنشير الى ذلك عند دراستنا التفصيلية للفلك عند العرب وفي المرحلة تطور رسم الخريطة وتم المزج بين خريطة بطليموس والخريطة المأمونية.</a:t>
            </a:r>
          </a:p>
          <a:p>
            <a:r>
              <a:rPr lang="ar-IQ" dirty="0" smtClean="0"/>
              <a:t> اما اهم العلماء الذين قادوا الفكر الجغرافي العربي في هذه المرحلة فهم :</a:t>
            </a:r>
          </a:p>
          <a:p>
            <a:r>
              <a:rPr lang="ar-IQ" dirty="0" smtClean="0">
                <a:solidFill>
                  <a:srgbClr val="FF0000"/>
                </a:solidFill>
              </a:rPr>
              <a:t>أ‌- الخوارزمي وكتابه ( صورة الارض )</a:t>
            </a:r>
          </a:p>
          <a:p>
            <a:r>
              <a:rPr lang="ar-IQ" dirty="0" smtClean="0">
                <a:solidFill>
                  <a:srgbClr val="FF0000"/>
                </a:solidFill>
              </a:rPr>
              <a:t>ب‌- ابن الفقيه وكتابة ( كتاب البلدان )</a:t>
            </a:r>
          </a:p>
          <a:p>
            <a:r>
              <a:rPr lang="ar-IQ" dirty="0" smtClean="0">
                <a:solidFill>
                  <a:srgbClr val="FF0000"/>
                </a:solidFill>
              </a:rPr>
              <a:t>ت‌- ابن رسته وكتابه ( الاعلاق النفسية )</a:t>
            </a:r>
          </a:p>
          <a:p>
            <a:endParaRPr lang="ar-IQ" dirty="0"/>
          </a:p>
        </p:txBody>
      </p:sp>
    </p:spTree>
    <p:extLst>
      <p:ext uri="{BB962C8B-B14F-4D97-AF65-F5344CB8AC3E}">
        <p14:creationId xmlns:p14="http://schemas.microsoft.com/office/powerpoint/2010/main" val="710857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ar-IQ" dirty="0" smtClean="0">
                <a:solidFill>
                  <a:srgbClr val="FF0000"/>
                </a:solidFill>
              </a:rPr>
              <a:t>تمثل هذه المرحلة قمة الفكر الجغرافي العربي الاسلامي وقد امتدت منذ بداية القرن الرابع الهجري حتى اوائل القرن السادس الهجري وتمثل مرحلة النضوج للفكر الجغرافي العربي فقد كانت معلومات كتابها تعتمد بالدرجة الاولى على الدراسة والمشاهد والاختيار الشخصي مما جعلها ذات قيمة وكفاءة عالية.</a:t>
            </a:r>
          </a:p>
          <a:p>
            <a:r>
              <a:rPr lang="ar-IQ" dirty="0" smtClean="0"/>
              <a:t>وقد بلغ الادب الجغرافي العربي اوجهه في مجال تطوره الخلاق كحركة مستقلة بذاتها ولم يقف الفكر الجغرافي عند هذا الحد فقد تم تشكيل المدرسة الكلاسيكية للجغرافية العربية</a:t>
            </a:r>
          </a:p>
          <a:p>
            <a:r>
              <a:rPr lang="ar-IQ" dirty="0" smtClean="0"/>
              <a:t>وشهدت هذه المرحلة تطورا في الكارتوكرافيا العربية تمثلت في انتاج ( اطلس الاسلام ) .</a:t>
            </a:r>
          </a:p>
          <a:p>
            <a:r>
              <a:rPr lang="ar-IQ" dirty="0" smtClean="0"/>
              <a:t>اضافة الى عدد الرحالة للمسلمين</a:t>
            </a:r>
          </a:p>
          <a:p>
            <a:endParaRPr lang="ar-IQ" dirty="0"/>
          </a:p>
        </p:txBody>
      </p:sp>
      <p:sp>
        <p:nvSpPr>
          <p:cNvPr id="2" name="Title 1"/>
          <p:cNvSpPr>
            <a:spLocks noGrp="1"/>
          </p:cNvSpPr>
          <p:nvPr>
            <p:ph type="title"/>
          </p:nvPr>
        </p:nvSpPr>
        <p:spPr/>
        <p:txBody>
          <a:bodyPr>
            <a:normAutofit fontScale="90000"/>
          </a:bodyPr>
          <a:lstStyle/>
          <a:p>
            <a:r>
              <a:rPr lang="ar-IQ" dirty="0" smtClean="0"/>
              <a:t>المرحلة الثالثة </a:t>
            </a:r>
            <a:br>
              <a:rPr lang="ar-IQ" dirty="0" smtClean="0"/>
            </a:br>
            <a:endParaRPr lang="ar-IQ" dirty="0"/>
          </a:p>
        </p:txBody>
      </p:sp>
    </p:spTree>
    <p:extLst>
      <p:ext uri="{BB962C8B-B14F-4D97-AF65-F5344CB8AC3E}">
        <p14:creationId xmlns:p14="http://schemas.microsoft.com/office/powerpoint/2010/main" val="64145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 ان الفكر الجغرافي العربي قد وجد له مجالا في المصنفات البيليوغرافية ودوائر المعارف وفي معاجم المصطلحات كما ارتبط الفكر الجغرافي ارتباطا وثيقا بتطور الفكر الادبي العربي كما ان علماء هذا العصر امتازت كتابتهم بالشمولية </a:t>
            </a:r>
            <a:r>
              <a:rPr lang="ar-IQ" b="1" dirty="0" smtClean="0"/>
              <a:t>ويمكن ايجاز اهم الخصائص التي برزت في الفكر الجغرافي العربي الاسلامي في هذه المرحلة بالنقاط الاتية </a:t>
            </a:r>
            <a:r>
              <a:rPr lang="ar-IQ" dirty="0" smtClean="0"/>
              <a:t>:</a:t>
            </a:r>
          </a:p>
          <a:p>
            <a:endParaRPr lang="ar-IQ" dirty="0"/>
          </a:p>
        </p:txBody>
      </p:sp>
    </p:spTree>
    <p:extLst>
      <p:ext uri="{BB962C8B-B14F-4D97-AF65-F5344CB8AC3E}">
        <p14:creationId xmlns:p14="http://schemas.microsoft.com/office/powerpoint/2010/main" val="715006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836712"/>
            <a:ext cx="7408333" cy="5289451"/>
          </a:xfrm>
        </p:spPr>
        <p:txBody>
          <a:bodyPr>
            <a:normAutofit fontScale="92500"/>
          </a:bodyPr>
          <a:lstStyle/>
          <a:p>
            <a:r>
              <a:rPr lang="ar-IQ" dirty="0" smtClean="0">
                <a:solidFill>
                  <a:srgbClr val="FF0000"/>
                </a:solidFill>
              </a:rPr>
              <a:t>1-اخذ البحث الجغرافي يتجه اتجاها عمليا وعلميا .</a:t>
            </a:r>
          </a:p>
          <a:p>
            <a:r>
              <a:rPr lang="ar-IQ" dirty="0" smtClean="0">
                <a:solidFill>
                  <a:srgbClr val="FF0000"/>
                </a:solidFill>
              </a:rPr>
              <a:t>-2 استخدمت المعرفة الجغرافية لتحقيق اهداف ومتطلبات الدولة وحكامها في مجال الاغراض العسكرية والاقتصادية .</a:t>
            </a:r>
          </a:p>
          <a:p>
            <a:r>
              <a:rPr lang="ar-IQ" dirty="0" smtClean="0">
                <a:solidFill>
                  <a:srgbClr val="FF0000"/>
                </a:solidFill>
              </a:rPr>
              <a:t>-3 اخذ الفكر الجغرافي العربي يعتمد على الخبرة الشخصية مبتعدا عن الالتزام بأفكار اليوناني والروماني الذي امتازت به المرحلة السابقة.</a:t>
            </a:r>
          </a:p>
          <a:p>
            <a:r>
              <a:rPr lang="ar-IQ" dirty="0" smtClean="0">
                <a:solidFill>
                  <a:srgbClr val="FF0000"/>
                </a:solidFill>
              </a:rPr>
              <a:t>-4 الاهتمام بالجغرافية الوصفية نتيجة لكثرة الرحالة الذين عاشوا هذه المرحلة. </a:t>
            </a:r>
          </a:p>
          <a:p>
            <a:r>
              <a:rPr lang="ar-IQ" dirty="0" smtClean="0">
                <a:solidFill>
                  <a:srgbClr val="FF0000"/>
                </a:solidFill>
              </a:rPr>
              <a:t>-5 استخدام الخرائط في مجالات البحث الجغرافية فقد جاءت بعض الكتب التي وصفت في هذه المرحلة مصحوبة ببعض المصورات والخرائط.</a:t>
            </a:r>
          </a:p>
          <a:p>
            <a:r>
              <a:rPr lang="ar-IQ" dirty="0" smtClean="0">
                <a:solidFill>
                  <a:srgbClr val="FF0000"/>
                </a:solidFill>
              </a:rPr>
              <a:t>-6 برزت فواصل بين المعرفة الجغرافية وبين المعرفة الفلكية واصبح لعلم الفلك مكانة مستقلة </a:t>
            </a:r>
            <a:r>
              <a:rPr lang="ar-IQ" dirty="0" smtClean="0"/>
              <a:t>اما علماء هذه المرحلة فيأتي في مقدمتهم المسعودي واليعقوبي والبخلي وابن حلقي والمقدسي والاصطخري والادريسي وهؤلاء الذي يمثلون المدرسة الجغرافية للمشرق العربي الاسلامي باستثناء الادريسي الذي يعد من ابرز الجغرافيين الذين انجبهم المغرب العربي</a:t>
            </a:r>
            <a:endParaRPr lang="ar-IQ" dirty="0"/>
          </a:p>
        </p:txBody>
      </p:sp>
    </p:spTree>
    <p:extLst>
      <p:ext uri="{BB962C8B-B14F-4D97-AF65-F5344CB8AC3E}">
        <p14:creationId xmlns:p14="http://schemas.microsoft.com/office/powerpoint/2010/main" val="1315209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بروز مدرسة جغرافية تمثل الفكر الجغرافي العربي المغربي ويمثلها الادريسي احسن تمثيل فقد برزت في الاندلس والمغرب العربي جهود كبيرة في مجال الفكر الجغرافي حيث برزت بعض المصنفات الاندلسية المغربية والتي اشار اليها الادريسي</a:t>
            </a:r>
          </a:p>
          <a:p>
            <a:r>
              <a:rPr lang="ar-IQ" dirty="0" smtClean="0"/>
              <a:t>في كتابة نزهة المشتاق فيما بعد ومن قادة هذه المدرسة الاندلسية المغربية التي عدت مؤلفاتهم المنطلق الذي اعتمدته الجغرافية المغربية الاندلسية  الرازي والوراق والطرطوشي  والبكري</a:t>
            </a:r>
          </a:p>
          <a:p>
            <a:endParaRPr lang="ar-IQ" dirty="0"/>
          </a:p>
        </p:txBody>
      </p:sp>
      <p:sp>
        <p:nvSpPr>
          <p:cNvPr id="2" name="Title 1"/>
          <p:cNvSpPr>
            <a:spLocks noGrp="1"/>
          </p:cNvSpPr>
          <p:nvPr>
            <p:ph type="title"/>
          </p:nvPr>
        </p:nvSpPr>
        <p:spPr/>
        <p:txBody>
          <a:bodyPr/>
          <a:lstStyle/>
          <a:p>
            <a:r>
              <a:rPr lang="ar-IQ" dirty="0" smtClean="0"/>
              <a:t>ومن اهم مميزات هذه المرحلة :</a:t>
            </a:r>
            <a:endParaRPr lang="ar-IQ" dirty="0"/>
          </a:p>
        </p:txBody>
      </p:sp>
    </p:spTree>
    <p:extLst>
      <p:ext uri="{BB962C8B-B14F-4D97-AF65-F5344CB8AC3E}">
        <p14:creationId xmlns:p14="http://schemas.microsoft.com/office/powerpoint/2010/main" val="4220301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وعندما بدأت شعلة الحضارة العربية تضيء من جديد بقوة الاسلام وعمق الفكر العربي</a:t>
            </a:r>
          </a:p>
          <a:p>
            <a:r>
              <a:rPr lang="ar-IQ" dirty="0" smtClean="0"/>
              <a:t>تفتحت من جديد افاق الفكر الجغرافي العربي. فمنذ بداية المدة الاسلامية وحتى سقوط الخلافة العباسية سنة </a:t>
            </a:r>
            <a:r>
              <a:rPr lang="ar-IQ" dirty="0" smtClean="0">
                <a:solidFill>
                  <a:srgbClr val="FF0000"/>
                </a:solidFill>
              </a:rPr>
              <a:t>656هـ 1258م </a:t>
            </a:r>
            <a:r>
              <a:rPr lang="ar-IQ" dirty="0" smtClean="0"/>
              <a:t>وجه العرب اهتمامهم نحو العلوم كافة والجغرافية خاصة فقد صرفت جهود كبيرة ومتزايدة لدراسة الفكر الجغرافي العربي وجاء نتيجة للأصالة والحيوية والنزعة العلمية والعقلية الشمولية التي قامت عليها الحضارة العربية الاسلامية .</a:t>
            </a:r>
          </a:p>
          <a:p>
            <a:endParaRPr lang="ar-IQ" dirty="0"/>
          </a:p>
        </p:txBody>
      </p:sp>
    </p:spTree>
    <p:extLst>
      <p:ext uri="{BB962C8B-B14F-4D97-AF65-F5344CB8AC3E}">
        <p14:creationId xmlns:p14="http://schemas.microsoft.com/office/powerpoint/2010/main" val="526933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ar-IQ" dirty="0" smtClean="0"/>
              <a:t>فأصالتها تمثلت في كونها وريثة للحضارة ما قبل الاسلام وحيوتها جاءت من مبتكراتها وابداعها الفني وشمولها تمثل في عدم اقتصارها على مدينة الاسلام بل تكونت منها ومن مدينة العرب قبل الاسلام ومن مقتسبات من حضارات الامم الاخرى في الشرق والغرب. اما نزعتها العلمية فقد جاءت من حب العرب للعلم والمعرفة فالعرب احبوا العلم وكرموا اهله ورجلوا من اجله وبذلوا في سبيله من راحتهم واموالهم كما ان الدين الاسلامي قد دعم النزعة العلمية عند العرب وقواها فاقسم بالقلم كما ان الآيات التي ذكرت العلم في القرآن الكريم كثيرة .</a:t>
            </a:r>
          </a:p>
          <a:p>
            <a:r>
              <a:rPr lang="ar-IQ" dirty="0" smtClean="0"/>
              <a:t>ولكل ذلك فقد بدأت بوادر النهضة العلمية منذ البدايات الاولى ففي صدر الاسلام اهتم العرب بالعلوم الجغرافية فظهر المؤلفات الجغرافية وخاصة تلك التي ترتبط باللغة العربية .</a:t>
            </a:r>
          </a:p>
          <a:p>
            <a:r>
              <a:rPr lang="ar-IQ" dirty="0" smtClean="0"/>
              <a:t>واستمر جهود العرب في مختلف فروع الجغرافية لا سيما في القرن الرابع الهجري ( العاشر الميلادي ) الذي بلغت فيه معرفة الجغرافية اوجها في مجال التطور الخلاق.</a:t>
            </a:r>
          </a:p>
          <a:p>
            <a:endParaRPr lang="ar-IQ" dirty="0"/>
          </a:p>
        </p:txBody>
      </p:sp>
    </p:spTree>
    <p:extLst>
      <p:ext uri="{BB962C8B-B14F-4D97-AF65-F5344CB8AC3E}">
        <p14:creationId xmlns:p14="http://schemas.microsoft.com/office/powerpoint/2010/main" val="297645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ar-IQ" dirty="0" smtClean="0">
                <a:solidFill>
                  <a:srgbClr val="FF0000"/>
                </a:solidFill>
              </a:rPr>
              <a:t>-المرحلة الاولى </a:t>
            </a:r>
          </a:p>
          <a:p>
            <a:r>
              <a:rPr lang="ar-IQ" dirty="0" smtClean="0"/>
              <a:t>تبدا هذه المرحلة منذ صدر الاسلام حتى منتصف القرن الثالث الهجري وقد تركزت البحوث الجغرافية في هذه المرحلة على جانبين :</a:t>
            </a:r>
          </a:p>
          <a:p>
            <a:r>
              <a:rPr lang="ar-IQ" dirty="0" smtClean="0"/>
              <a:t>أ‌- الاهتمام </a:t>
            </a:r>
            <a:r>
              <a:rPr lang="ar-IQ" dirty="0" smtClean="0">
                <a:solidFill>
                  <a:srgbClr val="FF0000"/>
                </a:solidFill>
              </a:rPr>
              <a:t>بجغرافية شبه جزيرة العرب </a:t>
            </a:r>
            <a:r>
              <a:rPr lang="ar-IQ" dirty="0" smtClean="0"/>
              <a:t>من حيث طبيعة الارض والمناخ والجوانب المرتبطة بالحياة الاقتصادية والبشرية وقد اتخذت المؤلفات الجغرافية في هذه المرحلة طابعا ادبيا اضافة الى الطابع الجغرافي فقد عنيت بالأدب العربي والشعر الذي دون في مدة ما قبل الاسلام.</a:t>
            </a:r>
          </a:p>
          <a:p>
            <a:r>
              <a:rPr lang="ar-IQ" dirty="0" smtClean="0"/>
              <a:t>ب‌- </a:t>
            </a:r>
            <a:r>
              <a:rPr lang="ar-IQ" dirty="0" smtClean="0">
                <a:solidFill>
                  <a:srgbClr val="FF0000"/>
                </a:solidFill>
              </a:rPr>
              <a:t>التهيئة للفتوحات الاسلامية </a:t>
            </a:r>
            <a:r>
              <a:rPr lang="ar-IQ" dirty="0" smtClean="0"/>
              <a:t>فقد اكدت كتابات في هذه المرحلة على طبيعة البلاد المجاورة و في مقدمتها العراق وبلاد الشام باعتبارها من البلدان المنوى فتحها من قبل المسلمون وكذلك الحال بالنسبة الى مصر وشمال افريقيا وقد جاءت المعلومات الجغرافية عن هذه البلاد عن طريق ارسال الوفود اليها.</a:t>
            </a:r>
          </a:p>
          <a:p>
            <a:endParaRPr lang="ar-IQ" dirty="0"/>
          </a:p>
        </p:txBody>
      </p:sp>
      <p:sp>
        <p:nvSpPr>
          <p:cNvPr id="2" name="Title 1"/>
          <p:cNvSpPr>
            <a:spLocks noGrp="1"/>
          </p:cNvSpPr>
          <p:nvPr>
            <p:ph type="title"/>
          </p:nvPr>
        </p:nvSpPr>
        <p:spPr/>
        <p:txBody>
          <a:bodyPr>
            <a:normAutofit fontScale="90000"/>
          </a:bodyPr>
          <a:lstStyle/>
          <a:p>
            <a:r>
              <a:rPr lang="ar-IQ" dirty="0" smtClean="0"/>
              <a:t> ويمكن متابعة تطور المعرفة الجغرافية في العصر الاسلامي من خلال تقسيمها الى المراحل الاتية :</a:t>
            </a:r>
            <a:endParaRPr lang="ar-IQ" dirty="0"/>
          </a:p>
        </p:txBody>
      </p:sp>
    </p:spTree>
    <p:extLst>
      <p:ext uri="{BB962C8B-B14F-4D97-AF65-F5344CB8AC3E}">
        <p14:creationId xmlns:p14="http://schemas.microsoft.com/office/powerpoint/2010/main" val="4111395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ar-IQ" dirty="0" smtClean="0"/>
              <a:t>ففي زمن </a:t>
            </a:r>
            <a:r>
              <a:rPr lang="ar-IQ" dirty="0" smtClean="0">
                <a:solidFill>
                  <a:srgbClr val="FF0000"/>
                </a:solidFill>
              </a:rPr>
              <a:t>الرسول (ص)</a:t>
            </a:r>
            <a:r>
              <a:rPr lang="ar-IQ" dirty="0" smtClean="0"/>
              <a:t>حدثت رحلتان واحد منها تنسب الى تميم الداري والثانية الى عبادة بن صامت، الاولى كانت الى بلاد الشام والثانية الى بلاد الروم واضافة الى ما شارت اليه اخبار الرحلات والتي احتوت على بعض الجوانب الاسطورية كان لحكايات ادب الحديث المبكر والذي يعرف بالفضائل في توفير بعض المعلومات عن البلاد والشعوب</a:t>
            </a:r>
          </a:p>
          <a:p>
            <a:r>
              <a:rPr lang="ar-IQ" dirty="0" smtClean="0"/>
              <a:t>المجاورة وقد تركزت المعلومات في هذه المرحلة على الاماكن المقدسة كالمدينة وبيت المقدس والشام واليمن ومصر.</a:t>
            </a:r>
          </a:p>
          <a:p>
            <a:r>
              <a:rPr lang="ar-IQ" dirty="0" smtClean="0"/>
              <a:t> وفي عصر الخلفاء الراشدين زاد اهتمامهم بالبلاد التي انعقد العزم على فتحها واستمرت اوصاف ( الفضائل ) التي تكون مادة جغرافية يمكن ان نسميها بداية للجغرافية الوصفية ومن هذه الاوصاف ما جاءنا عن المؤرخ الدينوري الذي اشار الى موضوع ( ابن القرية ) مع الحجاج والذي نسب اليه اعطاء اوصاف جغرافية لمعظم اقطار شبه الجزيرة والبلاد المجاورة </a:t>
            </a:r>
          </a:p>
          <a:p>
            <a:endParaRPr lang="ar-IQ" dirty="0"/>
          </a:p>
        </p:txBody>
      </p:sp>
    </p:spTree>
    <p:extLst>
      <p:ext uri="{BB962C8B-B14F-4D97-AF65-F5344CB8AC3E}">
        <p14:creationId xmlns:p14="http://schemas.microsoft.com/office/powerpoint/2010/main" val="3043037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ar-IQ" dirty="0" smtClean="0"/>
              <a:t>وما دمنا قد ذكرنا الحجاج فلابد من الاشارة الى ان الحجاج بن يوسف الثقفي اول من طالب بوضع خريطة وذلك عندما طلب من القائد ( قتيبة بن مسلم الباهلي ) ان يصنع له صورة لبخارى.</a:t>
            </a:r>
          </a:p>
          <a:p>
            <a:r>
              <a:rPr lang="ar-IQ" dirty="0" smtClean="0"/>
              <a:t>وفي العهد الاموي استمرت الرحلات بتقديم المادة الجغرافية عن البلاد المفتوحة والبلاد المجاورة وفي المقدمة ما يذكر عن العصر الاموي رسالة ( </a:t>
            </a:r>
            <a:r>
              <a:rPr lang="ar-IQ" dirty="0" smtClean="0">
                <a:solidFill>
                  <a:srgbClr val="FF0000"/>
                </a:solidFill>
              </a:rPr>
              <a:t>السمع بن مالك الخولاني</a:t>
            </a:r>
            <a:r>
              <a:rPr lang="ar-IQ" dirty="0" smtClean="0"/>
              <a:t> ) والى الاندلس في زمن الخليفة عمر بن عبد العزيز والتي وصف فيها بلاد الاندلس وانهارها وقد ابرزت المصادر العربية اهتمام السمع بن مالك بالأبحاث الجغرافية . واهم ما يميز الفكر الجغرافي في هذه المرحلة هو جمع وتنظيم تصورات الفكر العربي قبل الاسلام عن الانواء وتدوين المادة المضخمة المتعلقة بالأماكن وادخال نمط الفضائل في المؤلفات الجغرافية والتاريخية وظهور المصورات الجغرافية وبروز الجغرافية الوصفية وزيادة العناية بتنظيم المعلومات العملية وبروز المخططات الخاصة بالطرق وتحديد مسافاتها</a:t>
            </a:r>
          </a:p>
          <a:p>
            <a:endParaRPr lang="ar-IQ" dirty="0"/>
          </a:p>
        </p:txBody>
      </p:sp>
    </p:spTree>
    <p:extLst>
      <p:ext uri="{BB962C8B-B14F-4D97-AF65-F5344CB8AC3E}">
        <p14:creationId xmlns:p14="http://schemas.microsoft.com/office/powerpoint/2010/main" val="3260739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وكانت التوجيهات الفلكية قد سارت على خطاها لمدة ما قبل الاسلام ومن مؤلفات هذه المرحلة في مجال الفكر الجغرافي ( </a:t>
            </a:r>
            <a:r>
              <a:rPr lang="ar-IQ" dirty="0" smtClean="0">
                <a:solidFill>
                  <a:srgbClr val="FF0000"/>
                </a:solidFill>
              </a:rPr>
              <a:t>كتاب البلدان الكبير </a:t>
            </a:r>
            <a:r>
              <a:rPr lang="ar-IQ" dirty="0" smtClean="0"/>
              <a:t>) و ( </a:t>
            </a:r>
            <a:r>
              <a:rPr lang="ar-IQ" dirty="0" smtClean="0">
                <a:solidFill>
                  <a:srgbClr val="FF0000"/>
                </a:solidFill>
              </a:rPr>
              <a:t>كتاب البلدان الصغير </a:t>
            </a:r>
            <a:r>
              <a:rPr lang="ar-IQ" dirty="0" smtClean="0"/>
              <a:t>) لهشام بن محمد الكلبي و ( </a:t>
            </a:r>
            <a:r>
              <a:rPr lang="ar-IQ" dirty="0" smtClean="0">
                <a:solidFill>
                  <a:srgbClr val="FF0000"/>
                </a:solidFill>
              </a:rPr>
              <a:t>كتاب الانواء </a:t>
            </a:r>
            <a:r>
              <a:rPr lang="ar-IQ" dirty="0" smtClean="0"/>
              <a:t>) للنصر بن شميل و ( </a:t>
            </a:r>
            <a:r>
              <a:rPr lang="ar-IQ" dirty="0" smtClean="0">
                <a:solidFill>
                  <a:srgbClr val="FF0000"/>
                </a:solidFill>
              </a:rPr>
              <a:t>كتاب اسماء جبال تهامة واماكنها لعرام بن الاصبغ </a:t>
            </a:r>
            <a:r>
              <a:rPr lang="ar-IQ" dirty="0" smtClean="0"/>
              <a:t>) و ( </a:t>
            </a:r>
            <a:r>
              <a:rPr lang="ar-IQ" dirty="0" smtClean="0">
                <a:solidFill>
                  <a:srgbClr val="FF0000"/>
                </a:solidFill>
              </a:rPr>
              <a:t>كتاب الامصار والبلدان </a:t>
            </a:r>
            <a:r>
              <a:rPr lang="ar-IQ" dirty="0" smtClean="0"/>
              <a:t>) للجاحظ وقد اصبحت اراء هؤلاء المؤلفين تمثل مدرسة انطلقت منها الآراء الجغرافية التي تمثل روح المرحلة </a:t>
            </a:r>
            <a:endParaRPr lang="ar-IQ" dirty="0"/>
          </a:p>
        </p:txBody>
      </p:sp>
    </p:spTree>
    <p:extLst>
      <p:ext uri="{BB962C8B-B14F-4D97-AF65-F5344CB8AC3E}">
        <p14:creationId xmlns:p14="http://schemas.microsoft.com/office/powerpoint/2010/main" val="831783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noFill/>
        </p:spPr>
        <p:txBody>
          <a:bodyPr>
            <a:normAutofit/>
          </a:bodyPr>
          <a:lstStyle/>
          <a:p>
            <a:r>
              <a:rPr lang="ar-IQ" dirty="0" smtClean="0"/>
              <a:t>كان للأوضاع السياسية التي مرت بها الدولة العربية الاسلامية اثارها على الفكر الجغرافي ففي هذه المرحلة التي تنحصر بين </a:t>
            </a:r>
            <a:r>
              <a:rPr lang="ar-IQ" dirty="0" smtClean="0">
                <a:solidFill>
                  <a:srgbClr val="FF0000"/>
                </a:solidFill>
              </a:rPr>
              <a:t>منتصف القرن الثالث وبداية القرن الرابع الهجري</a:t>
            </a:r>
            <a:r>
              <a:rPr lang="ar-IQ" dirty="0" smtClean="0"/>
              <a:t> كانت الدولة العربية الاسلامية تعيش عصرها </a:t>
            </a:r>
            <a:r>
              <a:rPr lang="ar-IQ" dirty="0" smtClean="0">
                <a:solidFill>
                  <a:srgbClr val="FF0000"/>
                </a:solidFill>
              </a:rPr>
              <a:t>الذهبي</a:t>
            </a:r>
            <a:r>
              <a:rPr lang="ar-IQ" dirty="0" smtClean="0"/>
              <a:t> من حيث القوة السياسية والتقدم العلمي. وكان من نتيجة ذلك ان انتقل الفكر الجغرافي الى مرحلة جديدة فرضتها الاوضاع السياسية فتوطيد قوة الدولة في ساحات مترامية الاطراف من العالم القديم ساعد على ظهور ظروف جديدة كان لابد للفكر الجغرافي العربي ان يواكبها ويستفيد منها وان يثبت جدارتها في ميدان </a:t>
            </a:r>
            <a:endParaRPr lang="ar-IQ" dirty="0"/>
          </a:p>
        </p:txBody>
      </p:sp>
      <p:sp>
        <p:nvSpPr>
          <p:cNvPr id="2" name="Title 1"/>
          <p:cNvSpPr>
            <a:spLocks noGrp="1"/>
          </p:cNvSpPr>
          <p:nvPr>
            <p:ph type="title"/>
          </p:nvPr>
        </p:nvSpPr>
        <p:spPr/>
        <p:txBody>
          <a:bodyPr>
            <a:normAutofit fontScale="90000"/>
          </a:bodyPr>
          <a:lstStyle/>
          <a:p>
            <a:r>
              <a:rPr lang="ar-IQ" dirty="0" smtClean="0"/>
              <a:t>المرحلة الثانية :</a:t>
            </a:r>
            <a:br>
              <a:rPr lang="ar-IQ" dirty="0" smtClean="0"/>
            </a:br>
            <a:endParaRPr lang="ar-IQ" dirty="0"/>
          </a:p>
        </p:txBody>
      </p:sp>
    </p:spTree>
    <p:extLst>
      <p:ext uri="{BB962C8B-B14F-4D97-AF65-F5344CB8AC3E}">
        <p14:creationId xmlns:p14="http://schemas.microsoft.com/office/powerpoint/2010/main" val="3057076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الفكر العالمي وعليه فقد برزت بعض الخصائص التي تميز هذه المرحلة والتي تتمثل في الاهتمام الكبير بالجوانب الاتية:</a:t>
            </a:r>
          </a:p>
          <a:p>
            <a:r>
              <a:rPr lang="ar-IQ" dirty="0" smtClean="0">
                <a:solidFill>
                  <a:srgbClr val="FF0000"/>
                </a:solidFill>
              </a:rPr>
              <a:t>أ‌- الاهتمام بالفكر الجغرافي الاجنبي وترجمته</a:t>
            </a:r>
          </a:p>
          <a:p>
            <a:r>
              <a:rPr lang="ar-IQ" dirty="0" smtClean="0">
                <a:solidFill>
                  <a:srgbClr val="FF0000"/>
                </a:solidFill>
              </a:rPr>
              <a:t>ب‌- الاهتمام بعلم الفلك ودراسة الكون</a:t>
            </a:r>
          </a:p>
          <a:p>
            <a:r>
              <a:rPr lang="ar-IQ" dirty="0" smtClean="0"/>
              <a:t>ففي مجال الاهتمام بالجانب الاول قد ترجمت اهم الكتب المرتبطة بعلم الفلك والجغرافية وفي مقدمتها كتاب المجسطي لبطليموس وقام بترجمته الحجاج بن يوسف بن مطر والذي انتهى من ترجمته سنة 837م كما قام بترجمة مبادئ اقليدس باستثناء الكتاب العاشر</a:t>
            </a:r>
          </a:p>
          <a:p>
            <a:endParaRPr lang="ar-IQ" dirty="0"/>
          </a:p>
        </p:txBody>
      </p:sp>
    </p:spTree>
    <p:extLst>
      <p:ext uri="{BB962C8B-B14F-4D97-AF65-F5344CB8AC3E}">
        <p14:creationId xmlns:p14="http://schemas.microsoft.com/office/powerpoint/2010/main" val="5469335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32</TotalTime>
  <Words>1490</Words>
  <Application>Microsoft Office PowerPoint</Application>
  <PresentationFormat>On-screen Show (4:3)</PresentationFormat>
  <Paragraphs>46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Waveform</vt:lpstr>
      <vt:lpstr>محاضرة 13: الفكر الجغرافي العربي الاسلامي</vt:lpstr>
      <vt:lpstr>PowerPoint Presentation</vt:lpstr>
      <vt:lpstr>PowerPoint Presentation</vt:lpstr>
      <vt:lpstr> ويمكن متابعة تطور المعرفة الجغرافية في العصر الاسلامي من خلال تقسيمها الى المراحل الاتية :</vt:lpstr>
      <vt:lpstr>PowerPoint Presentation</vt:lpstr>
      <vt:lpstr>PowerPoint Presentation</vt:lpstr>
      <vt:lpstr>PowerPoint Presentation</vt:lpstr>
      <vt:lpstr>المرحلة الثانية : </vt:lpstr>
      <vt:lpstr>PowerPoint Presentation</vt:lpstr>
      <vt:lpstr>PowerPoint Presentation</vt:lpstr>
      <vt:lpstr>PowerPoint Presentation</vt:lpstr>
      <vt:lpstr>المرحلة الثالثة  </vt:lpstr>
      <vt:lpstr>PowerPoint Presentation</vt:lpstr>
      <vt:lpstr>PowerPoint Presentation</vt:lpstr>
      <vt:lpstr>ومن اهم مميزات هذه المرحلة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13: الفكر الجغرافي العربي الاسلامي</dc:title>
  <dc:creator>D.ahmed</dc:creator>
  <cp:lastModifiedBy>D.ahmed</cp:lastModifiedBy>
  <cp:revision>4</cp:revision>
  <dcterms:created xsi:type="dcterms:W3CDTF">2018-12-16T18:39:25Z</dcterms:created>
  <dcterms:modified xsi:type="dcterms:W3CDTF">2018-12-16T19:12:11Z</dcterms:modified>
</cp:coreProperties>
</file>