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022E9078-ECCD-4CD5-ADE2-B64760C994A4}"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22E9078-ECCD-4CD5-ADE2-B64760C994A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22E9078-ECCD-4CD5-ADE2-B64760C994A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22E9078-ECCD-4CD5-ADE2-B64760C994A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22E9078-ECCD-4CD5-ADE2-B64760C994A4}"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022E9078-ECCD-4CD5-ADE2-B64760C994A4}"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022E9078-ECCD-4CD5-ADE2-B64760C994A4}"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022E9078-ECCD-4CD5-ADE2-B64760C994A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022E9078-ECCD-4CD5-ADE2-B64760C994A4}"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022E9078-ECCD-4CD5-ADE2-B64760C994A4}"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76952A0-00D0-492B-8905-1344DBDA071F}" type="datetimeFigureOut">
              <a:rPr lang="ar-IQ" smtClean="0"/>
              <a:t>02/04/1440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022E9078-ECCD-4CD5-ADE2-B64760C994A4}"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76952A0-00D0-492B-8905-1344DBDA071F}" type="datetimeFigureOut">
              <a:rPr lang="ar-IQ" smtClean="0"/>
              <a:t>02/04/1440</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22E9078-ECCD-4CD5-ADE2-B64760C994A4}"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dirty="0" smtClean="0">
                <a:solidFill>
                  <a:schemeClr val="accent1"/>
                </a:solidFill>
              </a:rPr>
              <a:t>محاضرة 12:مقومات الفكر الجغرافي العربي قبل الاسلام</a:t>
            </a:r>
            <a:endParaRPr lang="ar-IQ" dirty="0">
              <a:solidFill>
                <a:schemeClr val="accent1"/>
              </a:solidFill>
            </a:endParaRPr>
          </a:p>
        </p:txBody>
      </p:sp>
      <p:sp>
        <p:nvSpPr>
          <p:cNvPr id="3" name="Subtitle 2"/>
          <p:cNvSpPr>
            <a:spLocks noGrp="1"/>
          </p:cNvSpPr>
          <p:nvPr>
            <p:ph type="subTitle" idx="1"/>
          </p:nvPr>
        </p:nvSpPr>
        <p:spPr/>
        <p:txBody>
          <a:bodyPr>
            <a:normAutofit/>
          </a:bodyPr>
          <a:lstStyle/>
          <a:p>
            <a:pPr algn="ctr"/>
            <a:r>
              <a:rPr lang="ar-IQ" dirty="0" smtClean="0">
                <a:solidFill>
                  <a:srgbClr val="FF0000"/>
                </a:solidFill>
              </a:rPr>
              <a:t>في مجال الفكر الجغرافي لهذه المرحلة برزت المقومات الفكرية الاتية:</a:t>
            </a:r>
            <a:endParaRPr lang="ar-IQ" dirty="0">
              <a:solidFill>
                <a:srgbClr val="FF0000"/>
              </a:solidFill>
            </a:endParaRPr>
          </a:p>
        </p:txBody>
      </p:sp>
    </p:spTree>
    <p:extLst>
      <p:ext uri="{BB962C8B-B14F-4D97-AF65-F5344CB8AC3E}">
        <p14:creationId xmlns:p14="http://schemas.microsoft.com/office/powerpoint/2010/main" val="3808457030"/>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ar-IQ" dirty="0" smtClean="0"/>
              <a:t>وحددوا منازل القمر وجعلوها ثمانية وعشرين منزلا اطلقوا عليها اسم منازل القمر واعطوا كل واحد منها اسما عربيا خاصا.</a:t>
            </a:r>
          </a:p>
          <a:p>
            <a:pPr algn="just"/>
            <a:r>
              <a:rPr lang="ar-IQ" dirty="0" smtClean="0"/>
              <a:t>والمتفحص لشعرهم وادبهم يرى هذه الاسماء في جميع اشعارهم القديمة وقد اثرت بعض الاحداث السياسية في تطوير علم الفلك ،فكان من نتيجة سقوط بابل ان اقتبس سكان الجزيرة منهم امور كثيرة وتعلموا مواقع الابراج ومنازل الشمس والقمر كما عرفوا النجوم السيارة والثابتة.</a:t>
            </a:r>
          </a:p>
          <a:p>
            <a:endParaRPr lang="ar-IQ" dirty="0"/>
          </a:p>
        </p:txBody>
      </p:sp>
    </p:spTree>
    <p:extLst>
      <p:ext uri="{BB962C8B-B14F-4D97-AF65-F5344CB8AC3E}">
        <p14:creationId xmlns:p14="http://schemas.microsoft.com/office/powerpoint/2010/main" val="7290226"/>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ar-IQ" dirty="0" smtClean="0"/>
              <a:t>وقبل الانتهاء من الفصل الخاص بالفكر الجغرافي العربي قبل الاسلام لابد من الاشارة الى حقيقة ثابتة هي ان العرب في هذه المرحلة التاريخية التي سبقت ظهور الاسلام كانوا على درجة عالية من التحضر اذا ما قورنوا بسكان بقية مناطق العالم امثال انكلترا وفرنسا والمانيا وجميع دول اوروبا باستثناء سواحل البحر المتوسط فالحياة السياسية المستقرة الناضجة والتي وصلت الى مرحلة تأسيس الدول (</a:t>
            </a:r>
            <a:r>
              <a:rPr lang="ar-IQ" dirty="0" smtClean="0">
                <a:solidFill>
                  <a:srgbClr val="FF0000"/>
                </a:solidFill>
              </a:rPr>
              <a:t>المعينية-السبئية-الحميرية</a:t>
            </a:r>
            <a:r>
              <a:rPr lang="ar-IQ" dirty="0" smtClean="0"/>
              <a:t>)تدل على نضوج فكري سياسي في وقت كان يسود معظم مناطق العالم التخلف و الهمجية .وفي مجال الثقافة الفكرية ،فان ادب وشعر هذه المرحلة يأتي في مقدمة الادب العالمي وفي مجال الحياة الاقتصادية كانت التجارة وطرقها المنتظمة والزراعة وسدودها القائمة تمثل طفرة تاريخية ،كل ذلك يدل على ان الحياة الفكرية لهذه المرحلة كانت على درجة عالية من التقدم النسبي المقارن بمرحلتها.</a:t>
            </a:r>
            <a:endParaRPr lang="ar-IQ" dirty="0"/>
          </a:p>
        </p:txBody>
      </p:sp>
    </p:spTree>
    <p:extLst>
      <p:ext uri="{BB962C8B-B14F-4D97-AF65-F5344CB8AC3E}">
        <p14:creationId xmlns:p14="http://schemas.microsoft.com/office/powerpoint/2010/main" val="259353969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solidFill>
                  <a:srgbClr val="FF0000"/>
                </a:solidFill>
              </a:rPr>
              <a:t>(1)	سعة الافق الجغرافي</a:t>
            </a:r>
            <a:endParaRPr lang="ar-IQ"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algn="just"/>
            <a:r>
              <a:rPr lang="ar-IQ" dirty="0" smtClean="0"/>
              <a:t>تمثل شبه جزيرة العرب البيئة التي تمت وتطورت فيها المعرفة الجغرافية وقد امتازت هذه البيئة الى حد كبير بالتشابه الطبيعي الى حد ما. وفي مقدمة ذلك تشابه الاحوال المناخية وهذا الامر هيأ امام الانسان العربي افقا واسعا .وفعلا فقد امتاز الفكر الجغرافي لهذه المرحلة بسعة معرفة الانسان لبيئته .فالعربي في شبه الجزيرة العربية يتصف بسعة افقه في جميع اطراف الجزيرة العربية ويصف تلك الاطراف ويقارن ما بينها ويستدل على شعابه واوديتها وانهارها فطرفة بن العبد صاحب المعلقة الثانية والذي عاش في البحرين اتسع افقه حتى شمل العراق وكل الجزيرة العربية.</a:t>
            </a:r>
          </a:p>
          <a:p>
            <a:r>
              <a:rPr lang="ar-IQ" dirty="0" smtClean="0">
                <a:solidFill>
                  <a:srgbClr val="FF0000"/>
                </a:solidFill>
              </a:rPr>
              <a:t>واتلع نهاض اذا صعدت به       كسكان يوصي بدجلة تصعد</a:t>
            </a:r>
          </a:p>
          <a:p>
            <a:endParaRPr lang="ar-IQ" dirty="0"/>
          </a:p>
        </p:txBody>
      </p:sp>
    </p:spTree>
    <p:extLst>
      <p:ext uri="{BB962C8B-B14F-4D97-AF65-F5344CB8AC3E}">
        <p14:creationId xmlns:p14="http://schemas.microsoft.com/office/powerpoint/2010/main" val="2011982666"/>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ar-IQ" dirty="0" smtClean="0"/>
              <a:t>وقد اتسع الافق الجغرافي فشمل اطراف الجزيرة العربية حتى وصل الى جبال طوروس شمالا .</a:t>
            </a:r>
          </a:p>
          <a:p>
            <a:pPr algn="just"/>
            <a:r>
              <a:rPr lang="ar-IQ" dirty="0" smtClean="0"/>
              <a:t>اما ضمن اطار شبه الجزيرة فكان الشعر العربي غنيا بمعرفة الاماكن وتحديدها وربما انفرد الشعر والادب العربي من بين الآداب العالمية بسمات خاصة ،فالقصيدة العربية عادة يشمل القسم الاول منها ذكر المحبوبة واطلال ديارها حيث كانت تنزل قبيلتها وقبيلة الشاعر وقد احتوى هذا القسم من القصيدة على مواضع جغرافية متعددة .</a:t>
            </a:r>
          </a:p>
          <a:p>
            <a:pPr algn="just"/>
            <a:r>
              <a:rPr lang="ar-IQ" dirty="0" smtClean="0"/>
              <a:t>فالشاعر </a:t>
            </a:r>
            <a:r>
              <a:rPr lang="ar-IQ" dirty="0" smtClean="0">
                <a:solidFill>
                  <a:srgbClr val="FF0000"/>
                </a:solidFill>
              </a:rPr>
              <a:t>لبيد</a:t>
            </a:r>
            <a:r>
              <a:rPr lang="ar-IQ" dirty="0" smtClean="0"/>
              <a:t> ذكر في قصيدته اماكن كثيرة كانت تحيط بمدينته منها :</a:t>
            </a:r>
          </a:p>
          <a:p>
            <a:r>
              <a:rPr lang="ar-IQ" dirty="0" smtClean="0">
                <a:solidFill>
                  <a:srgbClr val="FF0000"/>
                </a:solidFill>
              </a:rPr>
              <a:t>لهند بأعلام الاغر رسوم الى احد كأنهن وشوم </a:t>
            </a:r>
          </a:p>
          <a:p>
            <a:r>
              <a:rPr lang="ar-IQ" dirty="0" smtClean="0">
                <a:solidFill>
                  <a:srgbClr val="FF0000"/>
                </a:solidFill>
              </a:rPr>
              <a:t>فوقف فسل فاكناف ضلع تربع فيها تارة وتقيم </a:t>
            </a:r>
          </a:p>
          <a:p>
            <a:r>
              <a:rPr lang="ar-IQ" dirty="0" smtClean="0"/>
              <a:t>وهناك امثلة كثيرة في الشعر العربي تدل على ذكر الاماكن وتعرف السامع بها.</a:t>
            </a:r>
          </a:p>
          <a:p>
            <a:endParaRPr lang="ar-IQ" dirty="0"/>
          </a:p>
        </p:txBody>
      </p:sp>
    </p:spTree>
    <p:extLst>
      <p:ext uri="{BB962C8B-B14F-4D97-AF65-F5344CB8AC3E}">
        <p14:creationId xmlns:p14="http://schemas.microsoft.com/office/powerpoint/2010/main" val="2437746906"/>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ar-IQ" dirty="0" smtClean="0"/>
              <a:t>ولم يقتصر الافق الجغرافي العربي في هذه المرحلة على اليابسة فقد عرف العرب البحار المحيطة بشبه الجزيرة معرفة تامة .وانتقلوا الى المناطق المجاورة لهم فعرفوا الاجزاء الشرقية من القارة الافريقية ووصلوا بسفنهم الى سواحل زنجبار ومدغشقر وعرفوا الملاحة في معظم سواحل البحر العربي ووصلوا بسفنهم الى الهند واختلط ملاحو شبه الجزيرة العربية بالفينيقيين حتى شملت تجارتهم معظم السواحل الغربية للمحيط الهندي .</a:t>
            </a:r>
          </a:p>
          <a:p>
            <a:pPr algn="just"/>
            <a:r>
              <a:rPr lang="ar-IQ" dirty="0" smtClean="0"/>
              <a:t>ونشير هنا الى ما ذكره </a:t>
            </a:r>
            <a:r>
              <a:rPr lang="ar-IQ" dirty="0" smtClean="0">
                <a:solidFill>
                  <a:srgbClr val="FF0000"/>
                </a:solidFill>
              </a:rPr>
              <a:t>دافيد سون </a:t>
            </a:r>
            <a:r>
              <a:rPr lang="ar-IQ" dirty="0" smtClean="0"/>
              <a:t>في كتابه افريقيا القديمة تكتشف من جديد والذي يوكد فيه سيطرة العرب على التجارة في شرق افريقية منذ عصور قديمة، (</a:t>
            </a:r>
            <a:r>
              <a:rPr lang="ar-IQ" dirty="0" smtClean="0">
                <a:solidFill>
                  <a:srgbClr val="FF0000"/>
                </a:solidFill>
              </a:rPr>
              <a:t>هذه التجارة التي ازدهرت بسببها المناطق الشرقية للساحل الافريقي لم تكن تجارة همجية ولكنها كانت تجارة منظمة ناجحة منذ ايام ملكة سبا وربما قبل ايامها بكثير).</a:t>
            </a:r>
          </a:p>
          <a:p>
            <a:pPr algn="just"/>
            <a:endParaRPr lang="ar-IQ" dirty="0"/>
          </a:p>
        </p:txBody>
      </p:sp>
    </p:spTree>
    <p:extLst>
      <p:ext uri="{BB962C8B-B14F-4D97-AF65-F5344CB8AC3E}">
        <p14:creationId xmlns:p14="http://schemas.microsoft.com/office/powerpoint/2010/main" val="109899611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smtClean="0">
                <a:solidFill>
                  <a:srgbClr val="FF0000"/>
                </a:solidFill>
              </a:rPr>
              <a:t>(2)الاهتمام بمعرفة الانواء الجوية </a:t>
            </a:r>
            <a:r>
              <a:rPr lang="ar-IQ" dirty="0" smtClean="0"/>
              <a:t/>
            </a:r>
            <a:br>
              <a:rPr lang="ar-IQ" dirty="0" smtClean="0"/>
            </a:br>
            <a:endParaRPr lang="ar-IQ" dirty="0"/>
          </a:p>
        </p:txBody>
      </p:sp>
      <p:sp>
        <p:nvSpPr>
          <p:cNvPr id="3" name="Content Placeholder 2"/>
          <p:cNvSpPr>
            <a:spLocks noGrp="1"/>
          </p:cNvSpPr>
          <p:nvPr>
            <p:ph idx="1"/>
          </p:nvPr>
        </p:nvSpPr>
        <p:spPr/>
        <p:txBody>
          <a:bodyPr>
            <a:normAutofit fontScale="92500" lnSpcReduction="10000"/>
          </a:bodyPr>
          <a:lstStyle/>
          <a:p>
            <a:pPr algn="just"/>
            <a:r>
              <a:rPr lang="ar-IQ" dirty="0" smtClean="0"/>
              <a:t>المناخ في شبه الجزيرة العربية اهم حافز طبيعي للإنسان للبحث عن الوسائل والسبل التي يقلل بها اثاره القاسية وفي مقدمة العناصر المناخية المؤثرة الامطار قد شعر سكان شبه الجزيرة العربية بذلك منذ القدم واحتاطوا لها عن طريق معرفة مواسم سقوط الامطار واماكن تجمعها وهذه الحالة تنطبق على جميع اجزاء شبه جزيرة العرب باستثناء الزاوية الجنوبية الغربية (اليمن )وكان من نتيجة ذلك ان وجه سكان شبه الجزيرة العربية اهتمامهم منذ اقدم العصور نحو معرفة الانواء الجوية ومواسم هبوب الرياح ومواسم سقوط الامطار وبدايات الفصول ونهاياتها ووحدوا زمن كل منها.</a:t>
            </a:r>
          </a:p>
          <a:p>
            <a:endParaRPr lang="ar-IQ" dirty="0"/>
          </a:p>
        </p:txBody>
      </p:sp>
    </p:spTree>
    <p:extLst>
      <p:ext uri="{BB962C8B-B14F-4D97-AF65-F5344CB8AC3E}">
        <p14:creationId xmlns:p14="http://schemas.microsoft.com/office/powerpoint/2010/main" val="2324254850"/>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ar-IQ" dirty="0" smtClean="0"/>
              <a:t>حتى انعكس ذلك على ادبهم وشعرهم فلا تخلوا قصيدة من قصائدهم من ذكر الرياح والامطار والغيوم والعواصف وتجمع المياه قال الشاعر:</a:t>
            </a:r>
          </a:p>
          <a:p>
            <a:r>
              <a:rPr lang="ar-IQ" dirty="0" smtClean="0">
                <a:solidFill>
                  <a:srgbClr val="FF0000"/>
                </a:solidFill>
              </a:rPr>
              <a:t>كأن مشيتها من بيت جارتها      مر السحابة لا ريث ولا عجل </a:t>
            </a:r>
          </a:p>
          <a:p>
            <a:pPr algn="just"/>
            <a:r>
              <a:rPr lang="ar-IQ" dirty="0" smtClean="0"/>
              <a:t>وهنا نشير الى ظاهرة مهمة عرفها العرب منذ عصور متقدمة فقد امكنهم التنبؤ بحالة الطقس وتحديد فصول السنة الملائمة للزراعة لخبرة طويلة الامد بمراقبة طلوع ومغيب نجوم معينة اما ما يسمى بالغروب الكوني للمنازل القمرية فكان العرب يعرفون ذلك باسم النوء (الجمع انواء) وكان من نتيجة ذلك ان تجمعت لدى العرب معلومات مختلفة عن الانواء صاغوها بصورة سجع ادبي .</a:t>
            </a:r>
          </a:p>
          <a:p>
            <a:endParaRPr lang="ar-IQ" dirty="0"/>
          </a:p>
        </p:txBody>
      </p:sp>
    </p:spTree>
    <p:extLst>
      <p:ext uri="{BB962C8B-B14F-4D97-AF65-F5344CB8AC3E}">
        <p14:creationId xmlns:p14="http://schemas.microsoft.com/office/powerpoint/2010/main" val="194469388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t> </a:t>
            </a:r>
            <a:r>
              <a:rPr lang="ar-IQ" dirty="0" smtClean="0">
                <a:solidFill>
                  <a:srgbClr val="FF0000"/>
                </a:solidFill>
              </a:rPr>
              <a:t>(2)	التوزيع الجغرافي للاماكن </a:t>
            </a:r>
            <a:endParaRPr lang="ar-IQ"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lgn="just"/>
            <a:r>
              <a:rPr lang="ar-IQ" dirty="0" smtClean="0"/>
              <a:t>احتوى الفكر الجغرافي العربي في مرحلة ما قبل الاسلام على الكثير من الاسماء الاماكن وخاصة تلك التي اشارت اليه القصائد العربية وبعض النصوص والتي احتوت اسماء كثيرة للاماكن الجغرافية .منها ما كانت طبيعية وبعضها بشرية وخاصة ما وجد منها ضمن اطار شبه الجزيرة. فذكرت القبائل ومناطق سكناها والجبال والسهول والوديان والنبات الطبيعي واين يكثر واين يقل وربطوا بين العوامل المؤثرة بعضها بالبعض الاخر.</a:t>
            </a:r>
          </a:p>
          <a:p>
            <a:pPr algn="just"/>
            <a:r>
              <a:rPr lang="ar-IQ" dirty="0" smtClean="0"/>
              <a:t>ونشير الى بعض من شعر حسان بن ثابت شاعر الرسول (ص) الذي يصف فيه بعض المواضع التي قضي فيها وقتا طيبا في ضيافة قبيلة ال جفنة .:</a:t>
            </a:r>
          </a:p>
          <a:p>
            <a:r>
              <a:rPr lang="ar-IQ" dirty="0" smtClean="0"/>
              <a:t>لمن الدار اوحشت بمعان بين اعلا اليرموك فالحمان </a:t>
            </a:r>
          </a:p>
          <a:p>
            <a:r>
              <a:rPr lang="ar-IQ" dirty="0" smtClean="0"/>
              <a:t>فالقريات من بلاس فدار يافسكاء فالقصور الدواني </a:t>
            </a:r>
          </a:p>
          <a:p>
            <a:pPr algn="just"/>
            <a:r>
              <a:rPr lang="ar-IQ" dirty="0" smtClean="0"/>
              <a:t>والاسماء التي وردت في البيتين السابقين تمثل اماكن في كل من الاردن والاطراف الشمالية من المملكة العربية السعودية .</a:t>
            </a:r>
          </a:p>
          <a:p>
            <a:endParaRPr lang="ar-IQ" dirty="0"/>
          </a:p>
        </p:txBody>
      </p:sp>
    </p:spTree>
    <p:extLst>
      <p:ext uri="{BB962C8B-B14F-4D97-AF65-F5344CB8AC3E}">
        <p14:creationId xmlns:p14="http://schemas.microsoft.com/office/powerpoint/2010/main" val="194352506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smtClean="0">
                <a:solidFill>
                  <a:srgbClr val="FF0000"/>
                </a:solidFill>
              </a:rPr>
              <a:t>( 4 ) معرفة مصادر المياه وخزنها </a:t>
            </a:r>
            <a:br>
              <a:rPr lang="ar-IQ" dirty="0" smtClean="0">
                <a:solidFill>
                  <a:srgbClr val="FF0000"/>
                </a:solidFill>
              </a:rPr>
            </a:br>
            <a:endParaRPr lang="ar-IQ"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lgn="just"/>
            <a:r>
              <a:rPr lang="ar-IQ" dirty="0" smtClean="0"/>
              <a:t>ظهرت الحاجة الى معرفة مصادر المياه الثابتة والى خزنها سنة بعد اخرى نتيجة لطبيعة المناخ الذي يسود شبه الجزيرة العربية ، والذي امتاز بالجفاف والتقلب والتذبذب من سنة لأخرى . </a:t>
            </a:r>
          </a:p>
          <a:p>
            <a:pPr algn="just"/>
            <a:r>
              <a:rPr lang="ar-IQ" dirty="0" smtClean="0"/>
              <a:t>وكان من نتيجة ذلك ان برزت في هذه المرحلة ظاهرة التحكم في مصادر المياه فكان ان انشئت السدود على الوديان حتى بلغ عدد تلك السدود ثمانين سدا وفي مقدمتها سد مأرب في اليمن والذي يمثل انجازه معرفة هندسية وطبوغرافية ومناخية وزراعية واضافة الى السدود بنوا الصهاريج المتصلة ببعضها بواسطة الانفاق على هياة الافلاج وجعلوا لها فتحات متعددة لإخراج الماء منها.</a:t>
            </a:r>
          </a:p>
          <a:p>
            <a:endParaRPr lang="ar-IQ" dirty="0"/>
          </a:p>
        </p:txBody>
      </p:sp>
    </p:spTree>
    <p:extLst>
      <p:ext uri="{BB962C8B-B14F-4D97-AF65-F5344CB8AC3E}">
        <p14:creationId xmlns:p14="http://schemas.microsoft.com/office/powerpoint/2010/main" val="297108929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pPr algn="ctr"/>
            <a:r>
              <a:rPr lang="ar-IQ" dirty="0" smtClean="0">
                <a:solidFill>
                  <a:srgbClr val="FF0000"/>
                </a:solidFill>
              </a:rPr>
              <a:t>(5) الاهتمام بالجغرافية الفلكية </a:t>
            </a:r>
            <a:br>
              <a:rPr lang="ar-IQ" dirty="0" smtClean="0">
                <a:solidFill>
                  <a:srgbClr val="FF0000"/>
                </a:solidFill>
              </a:rPr>
            </a:br>
            <a:endParaRPr lang="ar-IQ"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lgn="just"/>
            <a:r>
              <a:rPr lang="ar-IQ" dirty="0" smtClean="0"/>
              <a:t>من خصائص البنية الصحراوية الترحل الذي انعكس اثره على سكان البوادي في الوطن العربي وجعلهم ينتقلون في مواسم محددة من السنة وقد كان لهذا الترحل الاثر في شحذ هممهم منذ زمن مبكر لمراقبة التغيرات التي تطرا على القبة السماوية .</a:t>
            </a:r>
          </a:p>
          <a:p>
            <a:pPr algn="just"/>
            <a:r>
              <a:rPr lang="ar-IQ" dirty="0" smtClean="0"/>
              <a:t>وقد عرفوا الاهتداء بالنجوم وعرفوا طلوعها ومغيبها حتى استطاعوا توقيت ساعات الليل وفي مقدمة الاجرام السماوية التي اهتموا بها القمر لانهم يأنسونه ويجلسون تحت ضوئه للسمر ويهديهم السبل في سرى الليل والسفر .ويزيل عنهم وحشة الظلام وهم في مراقبتهم لمسيرة القمر لاحظوا مبكرا علاقته بالمجموعة النجمية المتغيرة على التوالي .</a:t>
            </a:r>
          </a:p>
          <a:p>
            <a:endParaRPr lang="ar-IQ" dirty="0"/>
          </a:p>
        </p:txBody>
      </p:sp>
    </p:spTree>
    <p:extLst>
      <p:ext uri="{BB962C8B-B14F-4D97-AF65-F5344CB8AC3E}">
        <p14:creationId xmlns:p14="http://schemas.microsoft.com/office/powerpoint/2010/main" val="2685616724"/>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29</TotalTime>
  <Words>1062</Words>
  <Application>Microsoft Office PowerPoint</Application>
  <PresentationFormat>On-screen Show (4:3)</PresentationFormat>
  <Paragraphs>33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محاضرة 12:مقومات الفكر الجغرافي العربي قبل الاسلام</vt:lpstr>
      <vt:lpstr>(1) سعة الافق الجغرافي</vt:lpstr>
      <vt:lpstr>PowerPoint Presentation</vt:lpstr>
      <vt:lpstr>PowerPoint Presentation</vt:lpstr>
      <vt:lpstr>(2)الاهتمام بمعرفة الانواء الجوية  </vt:lpstr>
      <vt:lpstr>PowerPoint Presentation</vt:lpstr>
      <vt:lpstr> (2) التوزيع الجغرافي للاماكن </vt:lpstr>
      <vt:lpstr>( 4 ) معرفة مصادر المياه وخزنها  </vt:lpstr>
      <vt:lpstr>(5) الاهتمام بالجغرافية الفلكية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12:مقومات الفكر الجغرافي العربي قبل الاسلام</dc:title>
  <dc:creator>D.ahmed</dc:creator>
  <cp:lastModifiedBy>D.ahmed</cp:lastModifiedBy>
  <cp:revision>3</cp:revision>
  <dcterms:created xsi:type="dcterms:W3CDTF">2018-12-10T18:16:38Z</dcterms:created>
  <dcterms:modified xsi:type="dcterms:W3CDTF">2018-12-10T18:45:39Z</dcterms:modified>
</cp:coreProperties>
</file>