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740F55B-FB98-488A-950E-FB5C9876A35D}" type="datetimeFigureOut">
              <a:rPr lang="ar-IQ" smtClean="0"/>
              <a:t>30/03/1440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AE02797-0E89-4118-AC85-CB52658A834F}"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40F55B-FB98-488A-950E-FB5C9876A35D}" type="datetimeFigureOut">
              <a:rPr lang="ar-IQ" smtClean="0"/>
              <a:t>30/03/1440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E02797-0E89-4118-AC85-CB52658A834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40F55B-FB98-488A-950E-FB5C9876A35D}" type="datetimeFigureOut">
              <a:rPr lang="ar-IQ" smtClean="0"/>
              <a:t>30/03/1440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E02797-0E89-4118-AC85-CB52658A834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40F55B-FB98-488A-950E-FB5C9876A35D}" type="datetimeFigureOut">
              <a:rPr lang="ar-IQ" smtClean="0"/>
              <a:t>30/03/1440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E02797-0E89-4118-AC85-CB52658A834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40F55B-FB98-488A-950E-FB5C9876A35D}" type="datetimeFigureOut">
              <a:rPr lang="ar-IQ" smtClean="0"/>
              <a:t>30/03/1440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E02797-0E89-4118-AC85-CB52658A834F}"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740F55B-FB98-488A-950E-FB5C9876A35D}" type="datetimeFigureOut">
              <a:rPr lang="ar-IQ" smtClean="0"/>
              <a:t>30/03/1440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AE02797-0E89-4118-AC85-CB52658A834F}"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40F55B-FB98-488A-950E-FB5C9876A35D}" type="datetimeFigureOut">
              <a:rPr lang="ar-IQ" smtClean="0"/>
              <a:t>30/03/1440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AE02797-0E89-4118-AC85-CB52658A834F}"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40F55B-FB98-488A-950E-FB5C9876A35D}" type="datetimeFigureOut">
              <a:rPr lang="ar-IQ" smtClean="0"/>
              <a:t>30/03/1440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AE02797-0E89-4118-AC85-CB52658A834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40F55B-FB98-488A-950E-FB5C9876A35D}" type="datetimeFigureOut">
              <a:rPr lang="ar-IQ" smtClean="0"/>
              <a:t>30/03/1440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AE02797-0E89-4118-AC85-CB52658A834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740F55B-FB98-488A-950E-FB5C9876A35D}" type="datetimeFigureOut">
              <a:rPr lang="ar-IQ" smtClean="0"/>
              <a:t>30/03/1440</a:t>
            </a:fld>
            <a:endParaRPr lang="ar-IQ"/>
          </a:p>
        </p:txBody>
      </p:sp>
      <p:sp>
        <p:nvSpPr>
          <p:cNvPr id="7" name="Slide Number Placeholder 6"/>
          <p:cNvSpPr>
            <a:spLocks noGrp="1"/>
          </p:cNvSpPr>
          <p:nvPr>
            <p:ph type="sldNum" sz="quarter" idx="12"/>
          </p:nvPr>
        </p:nvSpPr>
        <p:spPr/>
        <p:txBody>
          <a:bodyPr/>
          <a:lstStyle/>
          <a:p>
            <a:fld id="{4AE02797-0E89-4118-AC85-CB52658A834F}"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40F55B-FB98-488A-950E-FB5C9876A35D}" type="datetimeFigureOut">
              <a:rPr lang="ar-IQ" smtClean="0"/>
              <a:t>30/03/1440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4AE02797-0E89-4118-AC85-CB52658A834F}"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740F55B-FB98-488A-950E-FB5C9876A35D}" type="datetimeFigureOut">
              <a:rPr lang="ar-IQ" smtClean="0"/>
              <a:t>30/03/1440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AE02797-0E89-4118-AC85-CB52658A834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نظريات التعلم</a:t>
            </a: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a:t>
            </a:r>
            <a:endParaRPr lang="ar-IQ" dirty="0"/>
          </a:p>
        </p:txBody>
      </p:sp>
    </p:spTree>
    <p:extLst>
      <p:ext uri="{BB962C8B-B14F-4D97-AF65-F5344CB8AC3E}">
        <p14:creationId xmlns:p14="http://schemas.microsoft.com/office/powerpoint/2010/main" val="3960732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IQ" dirty="0" smtClean="0"/>
              <a:t>3. التعميم: ويعني هذا القانون انه حينما يتم اشراط الاستجابة لمثير معين فان المثيرات الاخرى المشابهة للمثير الاصلي تصبح قادرة على استدعاء نفس الاستجابة بعد ان يتعلم الكلب الاستجابة لقرع الجرس </a:t>
            </a:r>
            <a:r>
              <a:rPr lang="ar-IQ" dirty="0" err="1" smtClean="0"/>
              <a:t>بافراز</a:t>
            </a:r>
            <a:r>
              <a:rPr lang="ar-IQ" dirty="0" smtClean="0"/>
              <a:t> اللعاب فانه يستجيب بعد ذلك </a:t>
            </a:r>
            <a:r>
              <a:rPr lang="ar-IQ" dirty="0" err="1" smtClean="0"/>
              <a:t>بافراز</a:t>
            </a:r>
            <a:r>
              <a:rPr lang="ar-IQ" dirty="0" smtClean="0"/>
              <a:t> اللعاب  عند سماعه </a:t>
            </a:r>
            <a:r>
              <a:rPr lang="ar-IQ" dirty="0" err="1" smtClean="0"/>
              <a:t>لاصوات</a:t>
            </a:r>
            <a:r>
              <a:rPr lang="ar-IQ" dirty="0" smtClean="0"/>
              <a:t> مشابهة لصوت الجرس.</a:t>
            </a:r>
            <a:endParaRPr lang="ar-SA" dirty="0" smtClean="0"/>
          </a:p>
          <a:p>
            <a:r>
              <a:rPr lang="ar-SA" dirty="0" smtClean="0"/>
              <a:t>4- . التمييز: استجابة للاختلاف بينها، بمعنى ان الكائن الحي يستطيع في هذه العملية ان يميز بين المثيرات الموجودة في الموقف بشكل لا يصدر الاستجابة الا للمثير المعزز وبالتالي لا تبقى الا الاستجابة المعززة بينما تنطفئ الاستجابات الاخرى غير المعززة.</a:t>
            </a:r>
            <a:endParaRPr lang="ar-IQ" dirty="0"/>
          </a:p>
        </p:txBody>
      </p:sp>
    </p:spTree>
    <p:extLst>
      <p:ext uri="{BB962C8B-B14F-4D97-AF65-F5344CB8AC3E}">
        <p14:creationId xmlns:p14="http://schemas.microsoft.com/office/powerpoint/2010/main" val="783685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التطبيقات التربوية لنظرية التعلم الشرطي الكلاسيكي:</a:t>
            </a:r>
            <a:endParaRPr lang="ar-IQ"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 </a:t>
            </a:r>
            <a:r>
              <a:rPr lang="ar-IQ" dirty="0" smtClean="0"/>
              <a:t>1.	ان الابتسام والترحيب وعبارات المودة الصادرة عن المعلم هي مثيرات طبيعية والانفعالات السارة الصادرة عن الطالب هي استجابات طبيعية. وعندما يقترن الفصل المدرسي (مثير محايد) بالمثيرات الطبيعية يصبح مثيرا شرطيا يستدعي نفس الاستجابات الانفعالية السارة وبالتالي يصبح مكانا مرغوب فيه بالنسبة للطالب.</a:t>
            </a:r>
          </a:p>
          <a:p>
            <a:r>
              <a:rPr lang="ar-IQ" dirty="0" smtClean="0"/>
              <a:t>2.	القلق الشرطي عند تعميمه يسمى خوف المدرسة، وهو يظهر عند الطالب بدرجة ملحوظة من الخوف حينما </a:t>
            </a:r>
            <a:r>
              <a:rPr lang="ar-IQ" dirty="0" err="1" smtClean="0"/>
              <a:t>يط</a:t>
            </a:r>
            <a:r>
              <a:rPr lang="ar-SA" dirty="0" smtClean="0"/>
              <a:t>ل</a:t>
            </a:r>
            <a:r>
              <a:rPr lang="ar-IQ" dirty="0" smtClean="0"/>
              <a:t>ب </a:t>
            </a:r>
            <a:r>
              <a:rPr lang="ar-IQ" dirty="0" smtClean="0"/>
              <a:t>منه ان يقدم عملا ما امام تلاميذ الصف، وذلك نتيجة </a:t>
            </a:r>
            <a:r>
              <a:rPr lang="ar-IQ" dirty="0" err="1" smtClean="0"/>
              <a:t>لانه</a:t>
            </a:r>
            <a:r>
              <a:rPr lang="ar-IQ" dirty="0" smtClean="0"/>
              <a:t> في مناسبة سابقة قد اهين وعومل بازدراء عندما قرأ نصا بصوت مرتفع وأخطأ امام مجموعة من زملائه، وآخر قصير القامة ونحيل الجسم يظهر خوفا واضحا في حصص التربية الرياضية، وذلك لأنه اجبر في مناسبة سابقة على التنافس في أنشطة رياضية مع طالب أقوى منه وأكبر سنا.</a:t>
            </a:r>
            <a:endParaRPr lang="ar-IQ" dirty="0"/>
          </a:p>
        </p:txBody>
      </p:sp>
    </p:spTree>
    <p:extLst>
      <p:ext uri="{BB962C8B-B14F-4D97-AF65-F5344CB8AC3E}">
        <p14:creationId xmlns:p14="http://schemas.microsoft.com/office/powerpoint/2010/main" val="4155377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التطبيقات التربوية لنظرية التعلم الشرطي الكلاسيكي:</a:t>
            </a:r>
            <a:endParaRPr lang="ar-IQ" dirty="0"/>
          </a:p>
        </p:txBody>
      </p:sp>
      <p:sp>
        <p:nvSpPr>
          <p:cNvPr id="3" name="Content Placeholder 2"/>
          <p:cNvSpPr>
            <a:spLocks noGrp="1"/>
          </p:cNvSpPr>
          <p:nvPr>
            <p:ph idx="1"/>
          </p:nvPr>
        </p:nvSpPr>
        <p:spPr/>
        <p:txBody>
          <a:bodyPr>
            <a:normAutofit fontScale="85000" lnSpcReduction="10000"/>
          </a:bodyPr>
          <a:lstStyle/>
          <a:p>
            <a:r>
              <a:rPr lang="ar-IQ" dirty="0" smtClean="0"/>
              <a:t>3.	الاشراط المضاد: يتم فيه استبدال استجابة شرطية معينة باستجابة شرطية أخرى جديدة متعارضة مع الاستجابة الاولى. مثال: يمكن جعل المثير الشرطي الذي يستدعي القلق يستدعي الاسترخاء والراحة، وذلك بعملية التدريب على الاسترخاء والراحة بتقديم مثير طبيعي يستدعي الاسترخاء في وجود المثير الشرطي الذي يستدعي القلق، أي جعله مثير محايد وبتكرار عملية الاقتران قد يستدعي المثير الشرطي الاستجابة الشرطية المتعارضة (الاسترخاء).</a:t>
            </a:r>
          </a:p>
          <a:p>
            <a:r>
              <a:rPr lang="ar-IQ" dirty="0" smtClean="0"/>
              <a:t>4.	يوجد نوع آخر من الاشراط المضاد غير السار لتثبيط العادات غير المرغوب فيها، وفي هذه الحالة يتم اقتران العادات السيئة بشيء منفر بذلك تصبح العادات السيئة اقل </a:t>
            </a:r>
            <a:r>
              <a:rPr lang="ar-IQ" dirty="0" err="1" smtClean="0"/>
              <a:t>اغراءا</a:t>
            </a:r>
            <a:r>
              <a:rPr lang="ar-IQ" dirty="0" smtClean="0"/>
              <a:t>.</a:t>
            </a:r>
            <a:endParaRPr lang="ar-IQ" dirty="0"/>
          </a:p>
        </p:txBody>
      </p:sp>
    </p:spTree>
    <p:extLst>
      <p:ext uri="{BB962C8B-B14F-4D97-AF65-F5344CB8AC3E}">
        <p14:creationId xmlns:p14="http://schemas.microsoft.com/office/powerpoint/2010/main" val="3493284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a:t>التطبيقات التربوية لنظرية التعلم الشرطي الكلاسيكي:</a:t>
            </a:r>
            <a:endParaRPr lang="ar-IQ" dirty="0"/>
          </a:p>
        </p:txBody>
      </p:sp>
      <p:sp>
        <p:nvSpPr>
          <p:cNvPr id="3" name="Content Placeholder 2"/>
          <p:cNvSpPr>
            <a:spLocks noGrp="1"/>
          </p:cNvSpPr>
          <p:nvPr>
            <p:ph idx="1"/>
          </p:nvPr>
        </p:nvSpPr>
        <p:spPr/>
        <p:txBody>
          <a:bodyPr/>
          <a:lstStyle/>
          <a:p>
            <a:r>
              <a:rPr lang="ar-IQ" dirty="0" smtClean="0"/>
              <a:t>ضرورة </a:t>
            </a:r>
            <a:r>
              <a:rPr lang="ar-IQ" dirty="0" smtClean="0"/>
              <a:t>حصر مشتتات الانتباه في غرفة الصف فقد تبين ان الاشراط يحصل بشكل ايسر حين يقدم المثير الشرطي وغير الشرطي في موقف </a:t>
            </a:r>
            <a:r>
              <a:rPr lang="ar-IQ" dirty="0" err="1" smtClean="0"/>
              <a:t>لاتكثر</a:t>
            </a:r>
            <a:r>
              <a:rPr lang="ar-IQ" dirty="0" smtClean="0"/>
              <a:t> فيه المثيرات المحايدة الي </a:t>
            </a:r>
            <a:r>
              <a:rPr lang="ar-IQ" dirty="0" err="1" smtClean="0"/>
              <a:t>لاعلاقة</a:t>
            </a:r>
            <a:r>
              <a:rPr lang="ar-IQ" dirty="0" smtClean="0"/>
              <a:t> لها بالموقف التعليمي</a:t>
            </a:r>
            <a:r>
              <a:rPr lang="ar-IQ" dirty="0" smtClean="0"/>
              <a:t>.</a:t>
            </a:r>
            <a:endParaRPr lang="ar-SA" dirty="0" smtClean="0"/>
          </a:p>
          <a:p>
            <a:pPr marL="68580" indent="0">
              <a:buNone/>
            </a:pPr>
            <a:r>
              <a:rPr lang="ar-SA" dirty="0"/>
              <a:t>6</a:t>
            </a:r>
            <a:r>
              <a:rPr lang="ar-IQ" dirty="0" smtClean="0"/>
              <a:t>.</a:t>
            </a:r>
            <a:r>
              <a:rPr lang="ar-IQ" dirty="0" smtClean="0"/>
              <a:t>	ضرورة ربط تعلم التلاميذ بدوافعهم من جهة وتعزيز العمل </a:t>
            </a:r>
            <a:r>
              <a:rPr lang="ar-IQ" dirty="0" err="1" smtClean="0"/>
              <a:t>التعلمي</a:t>
            </a:r>
            <a:r>
              <a:rPr lang="ar-IQ" dirty="0" smtClean="0"/>
              <a:t> من جهة اخرى لان غياب المثير غير الشرطي يؤدي الى انطفاء الاستجابة المتعلمة .</a:t>
            </a:r>
            <a:endParaRPr lang="ar-IQ" dirty="0"/>
          </a:p>
        </p:txBody>
      </p:sp>
    </p:spTree>
    <p:extLst>
      <p:ext uri="{BB962C8B-B14F-4D97-AF65-F5344CB8AC3E}">
        <p14:creationId xmlns:p14="http://schemas.microsoft.com/office/powerpoint/2010/main" val="407513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التطبيقات التربوية لنظرية التعلم الشرطي الكلاسيكي:</a:t>
            </a:r>
            <a:endParaRPr lang="ar-IQ" dirty="0"/>
          </a:p>
        </p:txBody>
      </p:sp>
      <p:sp>
        <p:nvSpPr>
          <p:cNvPr id="3" name="Content Placeholder 2"/>
          <p:cNvSpPr>
            <a:spLocks noGrp="1"/>
          </p:cNvSpPr>
          <p:nvPr>
            <p:ph idx="1"/>
          </p:nvPr>
        </p:nvSpPr>
        <p:spPr/>
        <p:txBody>
          <a:bodyPr>
            <a:normAutofit lnSpcReduction="10000"/>
          </a:bodyPr>
          <a:lstStyle/>
          <a:p>
            <a:r>
              <a:rPr lang="ar-IQ" dirty="0" smtClean="0"/>
              <a:t>7.	تعتبر عملية التعميم والتمييز من العمليات المهمة التي يمكن الاستفادة منها في تفسير كثير من مظاهر التعلم الانساني وان التمييز بين الوحدات غير المتشابهة واختلاف الاستجابات لتباين المثيرات يعتبر من الاساليب المهمة في تعلم الحقائق والمعارف او المفاهيم والمبادئ في اية مناهج دراسية.</a:t>
            </a:r>
          </a:p>
          <a:p>
            <a:r>
              <a:rPr lang="ar-IQ" dirty="0" smtClean="0"/>
              <a:t>8.	يمكن الاستفادة من افكار </a:t>
            </a:r>
            <a:r>
              <a:rPr lang="ar-IQ" dirty="0" err="1" smtClean="0"/>
              <a:t>بافلوف</a:t>
            </a:r>
            <a:r>
              <a:rPr lang="ar-IQ" dirty="0" smtClean="0"/>
              <a:t> عن انطفاء الاستجابة في ابطال العادات السيئة التي تظهر عند التلاميذ اثناء القراءة والكتاب.</a:t>
            </a:r>
            <a:endParaRPr lang="ar-IQ" dirty="0"/>
          </a:p>
        </p:txBody>
      </p:sp>
    </p:spTree>
    <p:extLst>
      <p:ext uri="{BB962C8B-B14F-4D97-AF65-F5344CB8AC3E}">
        <p14:creationId xmlns:p14="http://schemas.microsoft.com/office/powerpoint/2010/main" val="1114989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التطبيقات التربوية لنظرية التعلم الشرطي الكلاسيكي:</a:t>
            </a:r>
            <a:endParaRPr lang="ar-IQ" dirty="0"/>
          </a:p>
        </p:txBody>
      </p:sp>
      <p:sp>
        <p:nvSpPr>
          <p:cNvPr id="3" name="Content Placeholder 2"/>
          <p:cNvSpPr>
            <a:spLocks noGrp="1"/>
          </p:cNvSpPr>
          <p:nvPr>
            <p:ph idx="1"/>
          </p:nvPr>
        </p:nvSpPr>
        <p:spPr/>
        <p:txBody>
          <a:bodyPr>
            <a:normAutofit fontScale="85000" lnSpcReduction="10000"/>
          </a:bodyPr>
          <a:lstStyle/>
          <a:p>
            <a:endParaRPr lang="ar-IQ" dirty="0" smtClean="0"/>
          </a:p>
          <a:p>
            <a:r>
              <a:rPr lang="ar-IQ" dirty="0" smtClean="0"/>
              <a:t>9.	يعتبر التعزيز الخارجي كذلك من المبادئ الاساسية التي يعتمد عليها الان في التعلم.</a:t>
            </a:r>
          </a:p>
          <a:p>
            <a:r>
              <a:rPr lang="ar-IQ" dirty="0" smtClean="0"/>
              <a:t>10.	تكوين ما يسمى </a:t>
            </a:r>
            <a:r>
              <a:rPr lang="ar-IQ" dirty="0" err="1" smtClean="0"/>
              <a:t>بالاشراط</a:t>
            </a:r>
            <a:r>
              <a:rPr lang="ar-IQ" dirty="0" smtClean="0"/>
              <a:t> المضاد أي العمل على تكوين استجابة شرطية جديدة مرغوب فيها تكون غير منسجمة مع الاستجابة التي نشأت اصلا بواسطة المثير الشرطي.</a:t>
            </a:r>
          </a:p>
          <a:p>
            <a:r>
              <a:rPr lang="ar-IQ" dirty="0" smtClean="0"/>
              <a:t>11.	تعديل السلوك لاسيما في المجال الانفعالي والقاء الضوء على طرق اكتساب العادات وعملية التطبيع الثقافي لشخصية الانسان ويستخدم الاجراء </a:t>
            </a:r>
            <a:r>
              <a:rPr lang="ar-IQ" dirty="0" err="1" smtClean="0"/>
              <a:t>الاشراطي</a:t>
            </a:r>
            <a:r>
              <a:rPr lang="ar-IQ" dirty="0" smtClean="0"/>
              <a:t> في كثير من عمليات المعالجة السلوكية للانحرافات التي تصدر عن الافراد.</a:t>
            </a:r>
            <a:endParaRPr lang="ar-IQ" dirty="0"/>
          </a:p>
        </p:txBody>
      </p:sp>
    </p:spTree>
    <p:extLst>
      <p:ext uri="{BB962C8B-B14F-4D97-AF65-F5344CB8AC3E}">
        <p14:creationId xmlns:p14="http://schemas.microsoft.com/office/powerpoint/2010/main" val="2171041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ثانياً: النظريات الوظيفية: </a:t>
            </a:r>
            <a:r>
              <a:rPr lang="ar-SA" dirty="0" smtClean="0"/>
              <a:t>(نظرية المحاولة والخطأ)</a:t>
            </a:r>
            <a:endParaRPr lang="ar-IQ" dirty="0"/>
          </a:p>
        </p:txBody>
      </p:sp>
      <p:sp>
        <p:nvSpPr>
          <p:cNvPr id="3" name="Content Placeholder 2"/>
          <p:cNvSpPr>
            <a:spLocks noGrp="1"/>
          </p:cNvSpPr>
          <p:nvPr>
            <p:ph idx="1"/>
          </p:nvPr>
        </p:nvSpPr>
        <p:spPr/>
        <p:txBody>
          <a:bodyPr/>
          <a:lstStyle/>
          <a:p>
            <a:r>
              <a:rPr lang="ar-IQ" dirty="0" smtClean="0"/>
              <a:t>ان طريقة </a:t>
            </a:r>
            <a:r>
              <a:rPr lang="ar-IQ" dirty="0" err="1" smtClean="0"/>
              <a:t>ثورندايك</a:t>
            </a:r>
            <a:r>
              <a:rPr lang="ar-IQ" dirty="0" smtClean="0"/>
              <a:t> في الحث كانت </a:t>
            </a:r>
            <a:r>
              <a:rPr lang="ar-SA" dirty="0" err="1"/>
              <a:t>ت</a:t>
            </a:r>
            <a:r>
              <a:rPr lang="ar-IQ" dirty="0" smtClean="0"/>
              <a:t>قوم </a:t>
            </a:r>
            <a:r>
              <a:rPr lang="ar-IQ" dirty="0" smtClean="0"/>
              <a:t>على المشاهدة وحل المشكلات وذلك على النحو التالي:</a:t>
            </a:r>
            <a:endParaRPr lang="ar-SA" dirty="0" smtClean="0"/>
          </a:p>
          <a:p>
            <a:r>
              <a:rPr lang="ar-IQ" dirty="0" smtClean="0"/>
              <a:t> (1) وضع العضوية في موقف يتطلب حل مشكلة </a:t>
            </a:r>
            <a:endParaRPr lang="ar-SA" dirty="0" smtClean="0"/>
          </a:p>
          <a:p>
            <a:r>
              <a:rPr lang="ar-IQ" dirty="0" smtClean="0"/>
              <a:t>(2) ترتيب توجهات الانسان او الحيوان </a:t>
            </a:r>
            <a:endParaRPr lang="ar-SA" dirty="0" smtClean="0"/>
          </a:p>
          <a:p>
            <a:r>
              <a:rPr lang="ar-IQ" dirty="0" smtClean="0"/>
              <a:t>(3) اختيار الاستجابة الصحيحة من بين عدة خيارات </a:t>
            </a:r>
            <a:endParaRPr lang="ar-SA" dirty="0" smtClean="0"/>
          </a:p>
          <a:p>
            <a:r>
              <a:rPr lang="ar-IQ" dirty="0" smtClean="0"/>
              <a:t>(4) مراقبة سلوك الانسان او الحيوان</a:t>
            </a:r>
            <a:endParaRPr lang="ar-SA" dirty="0" smtClean="0"/>
          </a:p>
          <a:p>
            <a:r>
              <a:rPr lang="ar-IQ" dirty="0" smtClean="0"/>
              <a:t>(5) تسجيل هذا السلوك في صورة كمية</a:t>
            </a:r>
            <a:endParaRPr lang="ar-IQ" dirty="0"/>
          </a:p>
        </p:txBody>
      </p:sp>
    </p:spTree>
    <p:extLst>
      <p:ext uri="{BB962C8B-B14F-4D97-AF65-F5344CB8AC3E}">
        <p14:creationId xmlns:p14="http://schemas.microsoft.com/office/powerpoint/2010/main" val="490817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قوانين </a:t>
            </a:r>
            <a:r>
              <a:rPr lang="ar-SA" dirty="0" err="1" smtClean="0"/>
              <a:t>ثورندايك</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1.	قانون الاثر :عندما تتكون رابطة قابلة للتعديل بين مثير واستجابة وتكون هذه الرابطة مصحوبة او متبوعة بحالة من الرضى والارتياح </a:t>
            </a:r>
            <a:r>
              <a:rPr lang="ar-IQ" dirty="0" err="1" smtClean="0"/>
              <a:t>فانها</a:t>
            </a:r>
            <a:r>
              <a:rPr lang="ar-IQ" dirty="0" smtClean="0"/>
              <a:t> تقوي اما اذا كانت هذه الرابطة مصحوبة او متبوعة بحالة من الضيق او الانزعاج </a:t>
            </a:r>
            <a:r>
              <a:rPr lang="ar-IQ" dirty="0" err="1" smtClean="0"/>
              <a:t>فانها</a:t>
            </a:r>
            <a:r>
              <a:rPr lang="ar-IQ" dirty="0" smtClean="0"/>
              <a:t> تضعف.</a:t>
            </a:r>
            <a:endParaRPr lang="ar-SA" dirty="0" smtClean="0"/>
          </a:p>
          <a:p>
            <a:r>
              <a:rPr lang="ar-IQ" dirty="0" smtClean="0"/>
              <a:t>2.	قانون التدريب: ان تكرار عملية الربط بين المثير المحدد والاستجابة المحددة يؤدي الى تثبيت الرابطة وتقويتها وبالتالي الى تعلم اكثر رسوخا في اذهان الطلبة ويمكن صياغة هذا القانون على النحو التالي (اذا تكونت رابطة قابلة للتعديل بين مثير واستجابة وكانت العوامل الاخرى متعادلة فان التكرار يزيد هذه الرابطة قوة.</a:t>
            </a:r>
            <a:endParaRPr lang="ar-IQ" dirty="0"/>
          </a:p>
        </p:txBody>
      </p:sp>
    </p:spTree>
    <p:extLst>
      <p:ext uri="{BB962C8B-B14F-4D97-AF65-F5344CB8AC3E}">
        <p14:creationId xmlns:p14="http://schemas.microsoft.com/office/powerpoint/2010/main" val="997193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قوانين </a:t>
            </a:r>
            <a:r>
              <a:rPr lang="ar-IQ" dirty="0" err="1"/>
              <a:t>ثورندايك</a:t>
            </a:r>
            <a:endParaRPr lang="ar-IQ" dirty="0"/>
          </a:p>
        </p:txBody>
      </p:sp>
      <p:sp>
        <p:nvSpPr>
          <p:cNvPr id="3" name="Content Placeholder 2"/>
          <p:cNvSpPr>
            <a:spLocks noGrp="1"/>
          </p:cNvSpPr>
          <p:nvPr>
            <p:ph idx="1"/>
          </p:nvPr>
        </p:nvSpPr>
        <p:spPr/>
        <p:txBody>
          <a:bodyPr>
            <a:normAutofit lnSpcReduction="10000"/>
          </a:bodyPr>
          <a:lstStyle/>
          <a:p>
            <a:r>
              <a:rPr lang="ar-IQ" dirty="0" smtClean="0"/>
              <a:t>ويرى </a:t>
            </a:r>
            <a:r>
              <a:rPr lang="ar-IQ" dirty="0" err="1" smtClean="0"/>
              <a:t>ثورندايك</a:t>
            </a:r>
            <a:r>
              <a:rPr lang="ar-IQ" dirty="0" smtClean="0"/>
              <a:t> ان لهذا القانون شقين هما :</a:t>
            </a:r>
          </a:p>
          <a:p>
            <a:r>
              <a:rPr lang="ar-IQ" dirty="0" smtClean="0"/>
              <a:t>أ‌-	قانون الاستعمال :الذي يشير الى  ان الارتباطات تقوى عن طريق التكرار والممارسة</a:t>
            </a:r>
          </a:p>
          <a:p>
            <a:r>
              <a:rPr lang="ar-IQ" dirty="0" smtClean="0"/>
              <a:t>ب‌-	قانون الاهمال :يتضمن ان الرابطة بين المثير والاستجابة تضعف وتنسى عن طريق اهمالها.</a:t>
            </a:r>
            <a:endParaRPr lang="ar-SA" dirty="0" smtClean="0"/>
          </a:p>
          <a:p>
            <a:r>
              <a:rPr lang="ar-IQ" dirty="0" smtClean="0"/>
              <a:t>3.	قانون الاستعداد: اقترح </a:t>
            </a:r>
            <a:r>
              <a:rPr lang="ar-IQ" dirty="0" err="1" smtClean="0"/>
              <a:t>ثورندايك</a:t>
            </a:r>
            <a:r>
              <a:rPr lang="ar-IQ" dirty="0" smtClean="0"/>
              <a:t> قانون الاستعداد كمبدأ إضافي ويصف الاسس الفسيولوجية لقانون الاثر فهو يحدد الظروف التي يميل فيها المتعلم الى الشعور بالرضى او الضيق.</a:t>
            </a:r>
            <a:endParaRPr lang="ar-IQ" dirty="0"/>
          </a:p>
        </p:txBody>
      </p:sp>
    </p:spTree>
    <p:extLst>
      <p:ext uri="{BB962C8B-B14F-4D97-AF65-F5344CB8AC3E}">
        <p14:creationId xmlns:p14="http://schemas.microsoft.com/office/powerpoint/2010/main" val="847752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القوانين الثانوية</a:t>
            </a:r>
            <a:endParaRPr lang="ar-IQ" dirty="0"/>
          </a:p>
        </p:txBody>
      </p:sp>
      <p:sp>
        <p:nvSpPr>
          <p:cNvPr id="3" name="Content Placeholder 2"/>
          <p:cNvSpPr>
            <a:spLocks noGrp="1"/>
          </p:cNvSpPr>
          <p:nvPr>
            <p:ph idx="1"/>
          </p:nvPr>
        </p:nvSpPr>
        <p:spPr/>
        <p:txBody>
          <a:bodyPr>
            <a:normAutofit lnSpcReduction="10000"/>
          </a:bodyPr>
          <a:lstStyle/>
          <a:p>
            <a:r>
              <a:rPr lang="ar-IQ" dirty="0" smtClean="0"/>
              <a:t>1- قانون الانتماء: ان الرابطة تقوى بين المثير والاستجابة الصحيحة كلما كانت الاستجابة الصحيحة اكثر انتماء الى الموقف ولهذا تجد الفرد يسارع الى الرد على من يحييه </a:t>
            </a:r>
            <a:r>
              <a:rPr lang="ar-IQ" dirty="0" err="1" smtClean="0"/>
              <a:t>باحناء</a:t>
            </a:r>
            <a:r>
              <a:rPr lang="ar-IQ" dirty="0" smtClean="0"/>
              <a:t> رأسه الى اسفل </a:t>
            </a:r>
            <a:r>
              <a:rPr lang="ar-IQ" dirty="0" err="1" smtClean="0"/>
              <a:t>باحناء</a:t>
            </a:r>
            <a:r>
              <a:rPr lang="ar-IQ" dirty="0" smtClean="0"/>
              <a:t> مماثل من جانبه لرأسه وليس بالاستجابة الكمية التي هي اقل انتماء او اكثر بعدا عن الموقف المثير ويكون الاثر المترتب على الاستجابة اقوى كلما كاتن ينتمي الى الارتباط الذي يقويه وهكذا فان اثابة العطشان بالماء تجعل استجابته اقوى مما لو كانت اثابته بالنقود.</a:t>
            </a:r>
            <a:endParaRPr lang="ar-IQ" dirty="0"/>
          </a:p>
        </p:txBody>
      </p:sp>
    </p:spTree>
    <p:extLst>
      <p:ext uri="{BB962C8B-B14F-4D97-AF65-F5344CB8AC3E}">
        <p14:creationId xmlns:p14="http://schemas.microsoft.com/office/powerpoint/2010/main" val="309476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ar-SA" b="1" dirty="0">
                <a:ea typeface="Calibri"/>
                <a:cs typeface="Simplified Arabic"/>
              </a:rPr>
              <a:t>العلاقة بين نظريات التعلم ونظريات التعليم :</a:t>
            </a:r>
            <a:endParaRPr lang="en-US" sz="3200" dirty="0">
              <a:ea typeface="Calibri"/>
              <a:cs typeface="Arial"/>
            </a:endParaRPr>
          </a:p>
        </p:txBody>
      </p:sp>
      <p:sp>
        <p:nvSpPr>
          <p:cNvPr id="3" name="Content Placeholder 2"/>
          <p:cNvSpPr>
            <a:spLocks noGrp="1"/>
          </p:cNvSpPr>
          <p:nvPr>
            <p:ph idx="1"/>
          </p:nvPr>
        </p:nvSpPr>
        <p:spPr/>
        <p:txBody>
          <a:bodyPr>
            <a:normAutofit lnSpcReduction="10000"/>
          </a:bodyPr>
          <a:lstStyle/>
          <a:p>
            <a:r>
              <a:rPr lang="ar-SA" sz="2800" dirty="0" smtClean="0">
                <a:latin typeface="Simplified Arabic" pitchFamily="18" charset="-78"/>
                <a:cs typeface="Simplified Arabic" pitchFamily="18" charset="-78"/>
              </a:rPr>
              <a:t>1- </a:t>
            </a:r>
            <a:r>
              <a:rPr lang="ar-IQ" sz="2800" dirty="0" smtClean="0">
                <a:latin typeface="Simplified Arabic" pitchFamily="18" charset="-78"/>
                <a:cs typeface="Simplified Arabic" pitchFamily="18" charset="-78"/>
              </a:rPr>
              <a:t>أن البحث السيكولوجي يختلف عن البحث التربوي اختلافاً منهجياً وهذا الرأي يؤكد بأنه لا توجد علاقة بين نظريات التعليم ونظريات التعلم</a:t>
            </a:r>
            <a:r>
              <a:rPr lang="ar-SA" sz="2800" dirty="0" smtClean="0">
                <a:latin typeface="Simplified Arabic" pitchFamily="18" charset="-78"/>
                <a:cs typeface="Simplified Arabic" pitchFamily="18" charset="-78"/>
              </a:rPr>
              <a:t>.</a:t>
            </a:r>
          </a:p>
          <a:p>
            <a:r>
              <a:rPr lang="ar-SA" sz="2800" dirty="0" smtClean="0">
                <a:latin typeface="Simplified Arabic" pitchFamily="18" charset="-78"/>
                <a:cs typeface="Simplified Arabic" pitchFamily="18" charset="-78"/>
              </a:rPr>
              <a:t>2- </a:t>
            </a:r>
            <a:r>
              <a:rPr lang="ar-SA" sz="2800" dirty="0" smtClean="0">
                <a:effectLst/>
                <a:latin typeface="Simplified Arabic" pitchFamily="18" charset="-78"/>
                <a:ea typeface="Calibri"/>
                <a:cs typeface="Simplified Arabic" pitchFamily="18" charset="-78"/>
              </a:rPr>
              <a:t>أن </a:t>
            </a:r>
            <a:r>
              <a:rPr lang="ar-SA" sz="2800" dirty="0" smtClean="0">
                <a:effectLst/>
                <a:latin typeface="Simplified Arabic" pitchFamily="18" charset="-78"/>
                <a:ea typeface="Calibri"/>
                <a:cs typeface="Simplified Arabic" pitchFamily="18" charset="-78"/>
              </a:rPr>
              <a:t>النظريات السلوكية والتربوية يعتمد </a:t>
            </a:r>
            <a:r>
              <a:rPr lang="ar-SA" sz="2800" dirty="0" smtClean="0">
                <a:effectLst/>
                <a:latin typeface="Simplified Arabic" pitchFamily="18" charset="-78"/>
                <a:ea typeface="Calibri"/>
                <a:cs typeface="Simplified Arabic" pitchFamily="18" charset="-78"/>
              </a:rPr>
              <a:t>كل منهما على الآخر مع أن لكل منهما اتجاهه ونموه </a:t>
            </a:r>
            <a:r>
              <a:rPr lang="ar-SA" sz="2800" dirty="0" smtClean="0">
                <a:effectLst/>
                <a:latin typeface="Simplified Arabic" pitchFamily="18" charset="-78"/>
                <a:ea typeface="Calibri"/>
                <a:cs typeface="Simplified Arabic" pitchFamily="18" charset="-78"/>
              </a:rPr>
              <a:t>للمستقبل، </a:t>
            </a:r>
            <a:r>
              <a:rPr lang="ar-SA" sz="2800" dirty="0" smtClean="0">
                <a:effectLst/>
                <a:latin typeface="Simplified Arabic" pitchFamily="18" charset="-78"/>
                <a:ea typeface="Calibri"/>
                <a:cs typeface="Simplified Arabic" pitchFamily="18" charset="-78"/>
              </a:rPr>
              <a:t>ولكنهما يتبادلان الأفكار وكثيرون الذين يعتقدون بأن نظريات التعلم تمثل المصدر الأول الذي تشتق منه نظريات التعليم</a:t>
            </a:r>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592991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القوانين الثانوية</a:t>
            </a:r>
            <a:endParaRPr lang="ar-IQ" dirty="0"/>
          </a:p>
        </p:txBody>
      </p:sp>
      <p:sp>
        <p:nvSpPr>
          <p:cNvPr id="3" name="Content Placeholder 2"/>
          <p:cNvSpPr>
            <a:spLocks noGrp="1"/>
          </p:cNvSpPr>
          <p:nvPr>
            <p:ph idx="1"/>
          </p:nvPr>
        </p:nvSpPr>
        <p:spPr/>
        <p:txBody>
          <a:bodyPr>
            <a:normAutofit lnSpcReduction="10000"/>
          </a:bodyPr>
          <a:lstStyle/>
          <a:p>
            <a:r>
              <a:rPr lang="ar-SA" dirty="0" smtClean="0"/>
              <a:t>2</a:t>
            </a:r>
            <a:r>
              <a:rPr lang="ar-IQ" dirty="0" smtClean="0"/>
              <a:t>- قانون الاستقطاب : وفقا لهذا القانون تسير الارتباطات في الاتجاه الذي كانت قد تكونت فيه بطريقة ايسر من سيرها في الاتجاه المعاكس فاذا تعلم التلميذ قائمة المفردات عربية انجليزية فان الاستجابة للكلمة العربية بما يقابلها </a:t>
            </a:r>
            <a:r>
              <a:rPr lang="ar-IQ" dirty="0" err="1" smtClean="0"/>
              <a:t>بالانجليزية</a:t>
            </a:r>
            <a:r>
              <a:rPr lang="ar-IQ" dirty="0" smtClean="0"/>
              <a:t> يكون اكثر سهولة من الاستجابة العكسية. </a:t>
            </a:r>
          </a:p>
          <a:p>
            <a:r>
              <a:rPr lang="ar-IQ" dirty="0" smtClean="0"/>
              <a:t>3- قانون انتشار الاثر: وضع </a:t>
            </a:r>
            <a:r>
              <a:rPr lang="ar-IQ" dirty="0" err="1" smtClean="0"/>
              <a:t>ثورندايك</a:t>
            </a:r>
            <a:r>
              <a:rPr lang="ar-IQ" dirty="0" smtClean="0"/>
              <a:t> هذا القانون بعد عام 1933 حيث يرى </a:t>
            </a:r>
            <a:r>
              <a:rPr lang="ar-IQ" dirty="0" err="1" smtClean="0"/>
              <a:t>ثورندايك</a:t>
            </a:r>
            <a:r>
              <a:rPr lang="ar-IQ" dirty="0" smtClean="0"/>
              <a:t> ان اثر الاثابة </a:t>
            </a:r>
            <a:r>
              <a:rPr lang="ar-IQ" dirty="0" err="1" smtClean="0"/>
              <a:t>لايقتصر</a:t>
            </a:r>
            <a:r>
              <a:rPr lang="ar-IQ" dirty="0" smtClean="0"/>
              <a:t> على الربط الذي يثاب فقط وانما يمتد الى الروابط المجاورة الي تتكون قبل </a:t>
            </a:r>
            <a:r>
              <a:rPr lang="ar-IQ" dirty="0" err="1" smtClean="0"/>
              <a:t>اثاية</a:t>
            </a:r>
            <a:r>
              <a:rPr lang="ar-IQ" dirty="0" smtClean="0"/>
              <a:t> الرابطة وبعد </a:t>
            </a:r>
            <a:r>
              <a:rPr lang="ar-IQ" dirty="0" err="1" smtClean="0"/>
              <a:t>اثايتها</a:t>
            </a:r>
            <a:endParaRPr lang="ar-IQ" dirty="0"/>
          </a:p>
        </p:txBody>
      </p:sp>
    </p:spTree>
    <p:extLst>
      <p:ext uri="{BB962C8B-B14F-4D97-AF65-F5344CB8AC3E}">
        <p14:creationId xmlns:p14="http://schemas.microsoft.com/office/powerpoint/2010/main" val="2011047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القوانين الثانوية</a:t>
            </a:r>
            <a:endParaRPr lang="ar-IQ" dirty="0"/>
          </a:p>
        </p:txBody>
      </p:sp>
      <p:sp>
        <p:nvSpPr>
          <p:cNvPr id="3" name="Content Placeholder 2"/>
          <p:cNvSpPr>
            <a:spLocks noGrp="1"/>
          </p:cNvSpPr>
          <p:nvPr>
            <p:ph idx="1"/>
          </p:nvPr>
        </p:nvSpPr>
        <p:spPr/>
        <p:txBody>
          <a:bodyPr/>
          <a:lstStyle/>
          <a:p>
            <a:r>
              <a:rPr lang="ar-IQ" dirty="0" smtClean="0"/>
              <a:t>4-	قانون التعرف : يشير هذا المبدأ الى سهولة ارتباط وضع مثيري معين باستجابة معينة اذا تمكن المعلم تعرف هذا الوضع او تمييزه نتيجة مروره بخبراته السابقة وكلما كان الفرد قادرا على ادراك العناصر المكونة لهذا الوضع نتيجة تعرفه عليها سهل ارتباط استجاباته له</a:t>
            </a:r>
            <a:r>
              <a:rPr lang="ar-SA" dirty="0" smtClean="0"/>
              <a:t>.</a:t>
            </a:r>
            <a:endParaRPr lang="ar-IQ" dirty="0"/>
          </a:p>
        </p:txBody>
      </p:sp>
    </p:spTree>
    <p:extLst>
      <p:ext uri="{BB962C8B-B14F-4D97-AF65-F5344CB8AC3E}">
        <p14:creationId xmlns:p14="http://schemas.microsoft.com/office/powerpoint/2010/main" val="4136480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القوانين الثانوية</a:t>
            </a:r>
            <a:endParaRPr lang="ar-IQ" dirty="0"/>
          </a:p>
        </p:txBody>
      </p:sp>
      <p:sp>
        <p:nvSpPr>
          <p:cNvPr id="3" name="Content Placeholder 2"/>
          <p:cNvSpPr>
            <a:spLocks noGrp="1"/>
          </p:cNvSpPr>
          <p:nvPr>
            <p:ph idx="1"/>
          </p:nvPr>
        </p:nvSpPr>
        <p:spPr/>
        <p:txBody>
          <a:bodyPr/>
          <a:lstStyle/>
          <a:p>
            <a:r>
              <a:rPr lang="ar-IQ" dirty="0" smtClean="0"/>
              <a:t>5-	قانون الاستجابة بالمماثلة: يكون تصرف المتعلم ازاء وضع جديد مشابها لتصرفه ازاء وضع قديم مشابه بمعنى انه يستفيد من خبرته السابقة بمقدار ما بين الموقفين من عناصر مشابهة.</a:t>
            </a:r>
          </a:p>
          <a:p>
            <a:r>
              <a:rPr lang="ar-IQ" dirty="0" smtClean="0"/>
              <a:t>6- قانون قوة العناصر وسيادته: وينتقي المتعلم وفقا لهذا القانون استجابة الملائمة للعناصر السائدة في الموقف ويجعل استجابته اكثر مما هي موجعة ال العناصر الطارئة غير السائدة.</a:t>
            </a:r>
            <a:r>
              <a:rPr lang="ar-SA" dirty="0" smtClean="0"/>
              <a:t>.</a:t>
            </a:r>
            <a:endParaRPr lang="ar-IQ" dirty="0"/>
          </a:p>
        </p:txBody>
      </p:sp>
    </p:spTree>
    <p:extLst>
      <p:ext uri="{BB962C8B-B14F-4D97-AF65-F5344CB8AC3E}">
        <p14:creationId xmlns:p14="http://schemas.microsoft.com/office/powerpoint/2010/main" val="1834679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sz="2800" b="1" dirty="0" smtClean="0"/>
              <a:t>يهتم </a:t>
            </a:r>
            <a:r>
              <a:rPr lang="ar-IQ" sz="2800" b="1" dirty="0" err="1" smtClean="0"/>
              <a:t>ثورندايك</a:t>
            </a:r>
            <a:r>
              <a:rPr lang="ar-IQ" sz="2800" b="1" dirty="0" smtClean="0"/>
              <a:t> بثلاث مسائل أساسية تؤثر في استفادة المعلم منها في عمله داخل الصف وهذه الامور هي: </a:t>
            </a:r>
            <a:endParaRPr lang="ar-IQ" sz="2800" b="1" dirty="0"/>
          </a:p>
        </p:txBody>
      </p:sp>
      <p:sp>
        <p:nvSpPr>
          <p:cNvPr id="3" name="Content Placeholder 2"/>
          <p:cNvSpPr>
            <a:spLocks noGrp="1"/>
          </p:cNvSpPr>
          <p:nvPr>
            <p:ph idx="1"/>
          </p:nvPr>
        </p:nvSpPr>
        <p:spPr/>
        <p:txBody>
          <a:bodyPr/>
          <a:lstStyle/>
          <a:p>
            <a:r>
              <a:rPr lang="ar-IQ" dirty="0" smtClean="0"/>
              <a:t>1.	تحديد الروابط بين المثيرات والاستجابات التي تتطلب التكوين او التقوية او الاضعاف.</a:t>
            </a:r>
          </a:p>
          <a:p>
            <a:r>
              <a:rPr lang="ar-IQ" dirty="0" smtClean="0"/>
              <a:t>2.	تحديد الظروف التي تؤدي الى الرضا والضيق عند التلاميذ.</a:t>
            </a:r>
          </a:p>
          <a:p>
            <a:r>
              <a:rPr lang="ar-IQ" dirty="0" smtClean="0"/>
              <a:t>3.	استخدام الرضا او الضيق في التحكم في سلوك التلاميذ.</a:t>
            </a:r>
            <a:endParaRPr lang="ar-IQ" dirty="0"/>
          </a:p>
        </p:txBody>
      </p:sp>
    </p:spTree>
    <p:extLst>
      <p:ext uri="{BB962C8B-B14F-4D97-AF65-F5344CB8AC3E}">
        <p14:creationId xmlns:p14="http://schemas.microsoft.com/office/powerpoint/2010/main" val="2523951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التطبيقات التربوية</a:t>
            </a:r>
            <a:endParaRPr lang="ar-IQ" dirty="0"/>
          </a:p>
        </p:txBody>
      </p:sp>
      <p:sp>
        <p:nvSpPr>
          <p:cNvPr id="3" name="Content Placeholder 2"/>
          <p:cNvSpPr>
            <a:spLocks noGrp="1"/>
          </p:cNvSpPr>
          <p:nvPr>
            <p:ph idx="1"/>
          </p:nvPr>
        </p:nvSpPr>
        <p:spPr/>
        <p:txBody>
          <a:bodyPr/>
          <a:lstStyle/>
          <a:p>
            <a:r>
              <a:rPr lang="ar-IQ" dirty="0" smtClean="0"/>
              <a:t>1.	على المعلم ان يأخذ بنظر الاعتبار ظروف الموقف التعليمي الذي يوجد فيه الطالب.</a:t>
            </a:r>
          </a:p>
          <a:p>
            <a:r>
              <a:rPr lang="ar-IQ" dirty="0" smtClean="0"/>
              <a:t>2.	ان يضع المعلم في اعتباره الاستجابة المرغوب ربطها بهذا الموقف .</a:t>
            </a:r>
          </a:p>
          <a:p>
            <a:r>
              <a:rPr lang="ar-IQ" dirty="0" smtClean="0"/>
              <a:t>3.	الاخذ بعين الاعتباران تكوين الروابط </a:t>
            </a:r>
            <a:r>
              <a:rPr lang="ar-IQ" dirty="0" err="1" smtClean="0"/>
              <a:t>لايحدث</a:t>
            </a:r>
            <a:r>
              <a:rPr lang="ar-IQ" dirty="0" smtClean="0"/>
              <a:t> بمعجزة لأنه يحتاج الى جهد والى فترة يمارس فيها المتعلم هذه الاستجابة مرات عديدة .</a:t>
            </a:r>
            <a:endParaRPr lang="ar-IQ" dirty="0"/>
          </a:p>
        </p:txBody>
      </p:sp>
    </p:spTree>
    <p:extLst>
      <p:ext uri="{BB962C8B-B14F-4D97-AF65-F5344CB8AC3E}">
        <p14:creationId xmlns:p14="http://schemas.microsoft.com/office/powerpoint/2010/main" val="3892773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التطبيقات التربوية</a:t>
            </a:r>
            <a:endParaRPr lang="ar-IQ" dirty="0"/>
          </a:p>
        </p:txBody>
      </p:sp>
      <p:sp>
        <p:nvSpPr>
          <p:cNvPr id="3" name="Content Placeholder 2"/>
          <p:cNvSpPr>
            <a:spLocks noGrp="1"/>
          </p:cNvSpPr>
          <p:nvPr>
            <p:ph idx="1"/>
          </p:nvPr>
        </p:nvSpPr>
        <p:spPr/>
        <p:txBody>
          <a:bodyPr/>
          <a:lstStyle/>
          <a:p>
            <a:r>
              <a:rPr lang="ar-IQ" dirty="0" smtClean="0"/>
              <a:t>4.	على المعلم تجنب تكوين الروابط الضعيفة وتجنب تكوين اكثر من رابطة في الوقت الواحد والعمل كذلك على تقوية الارتباط بين الاستجابة والموقف.</a:t>
            </a:r>
          </a:p>
          <a:p>
            <a:r>
              <a:rPr lang="ar-IQ" dirty="0" smtClean="0"/>
              <a:t>5.	تصميم مواقف التعلم على نحو يجعلها مشابهة لمواقف الحياة ذاتها </a:t>
            </a:r>
          </a:p>
          <a:p>
            <a:r>
              <a:rPr lang="ar-IQ" dirty="0" smtClean="0"/>
              <a:t>6.	التركيز على التعلم القائم على الاداء وليس القائم على الالقاء.</a:t>
            </a:r>
            <a:endParaRPr lang="ar-IQ" dirty="0"/>
          </a:p>
        </p:txBody>
      </p:sp>
    </p:spTree>
    <p:extLst>
      <p:ext uri="{BB962C8B-B14F-4D97-AF65-F5344CB8AC3E}">
        <p14:creationId xmlns:p14="http://schemas.microsoft.com/office/powerpoint/2010/main" val="2612539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a:t>التطبيقات التربوية</a:t>
            </a:r>
            <a:endParaRPr lang="ar-IQ" dirty="0"/>
          </a:p>
        </p:txBody>
      </p:sp>
      <p:sp>
        <p:nvSpPr>
          <p:cNvPr id="3" name="Content Placeholder 2"/>
          <p:cNvSpPr>
            <a:spLocks noGrp="1"/>
          </p:cNvSpPr>
          <p:nvPr>
            <p:ph idx="1"/>
          </p:nvPr>
        </p:nvSpPr>
        <p:spPr/>
        <p:txBody>
          <a:bodyPr/>
          <a:lstStyle/>
          <a:p>
            <a:r>
              <a:rPr lang="ar-IQ" dirty="0" smtClean="0"/>
              <a:t>7.	الاهتمام بالتدرج في عملية العلم من السهل الى الصعب ومن الوحدات البسيطة الى الاكثر تعقيدا.</a:t>
            </a:r>
          </a:p>
          <a:p>
            <a:r>
              <a:rPr lang="ar-IQ" dirty="0" smtClean="0"/>
              <a:t>8.	اعطاء فرص كافية لممارسة المحاولة والخطأ مع عدم اغفال اثر الجزاء المتمثل في قانون الاثر لتحقيق السرعة في التعلم والفاعلية.</a:t>
            </a:r>
            <a:endParaRPr lang="ar-IQ" dirty="0"/>
          </a:p>
        </p:txBody>
      </p:sp>
    </p:spTree>
    <p:extLst>
      <p:ext uri="{BB962C8B-B14F-4D97-AF65-F5344CB8AC3E}">
        <p14:creationId xmlns:p14="http://schemas.microsoft.com/office/powerpoint/2010/main" val="158245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مفهوم </a:t>
            </a:r>
            <a:r>
              <a:rPr lang="ar-SA" dirty="0" err="1" smtClean="0"/>
              <a:t>النظريية</a:t>
            </a:r>
            <a:endParaRPr lang="ar-IQ" dirty="0"/>
          </a:p>
        </p:txBody>
      </p:sp>
      <p:sp>
        <p:nvSpPr>
          <p:cNvPr id="3" name="Content Placeholder 2"/>
          <p:cNvSpPr>
            <a:spLocks noGrp="1"/>
          </p:cNvSpPr>
          <p:nvPr>
            <p:ph idx="1"/>
          </p:nvPr>
        </p:nvSpPr>
        <p:spPr/>
        <p:txBody>
          <a:bodyPr>
            <a:normAutofit lnSpcReduction="10000"/>
          </a:bodyPr>
          <a:lstStyle/>
          <a:p>
            <a:pPr>
              <a:lnSpc>
                <a:spcPct val="115000"/>
              </a:lnSpc>
              <a:spcAft>
                <a:spcPts val="1000"/>
              </a:spcAft>
            </a:pPr>
            <a:r>
              <a:rPr lang="ar-SA" b="1" dirty="0" smtClean="0">
                <a:ea typeface="Calibri"/>
                <a:cs typeface="Simplified Arabic"/>
              </a:rPr>
              <a:t>تتباين النظريات </a:t>
            </a:r>
            <a:r>
              <a:rPr lang="ar-SA" dirty="0" smtClean="0">
                <a:ea typeface="Calibri"/>
                <a:cs typeface="Simplified Arabic"/>
              </a:rPr>
              <a:t>باختلاف الهدف منها, فمنها ما يسمى بالنظريات الوصفية, وهناك طائفة أخرى تعرف باسم النظريات التحليلية التفسيرية, كما توجد نظريات تسمى بالنظريات المعيارية, في حين تصنف نظريات أخرى تحت فئة النظريات </a:t>
            </a:r>
            <a:r>
              <a:rPr lang="ar-SA" dirty="0" smtClean="0">
                <a:ea typeface="Calibri"/>
                <a:cs typeface="Simplified Arabic"/>
              </a:rPr>
              <a:t>العملية، </a:t>
            </a:r>
            <a:r>
              <a:rPr lang="ar-SA" dirty="0" smtClean="0">
                <a:ea typeface="Calibri"/>
                <a:cs typeface="Simplified Arabic"/>
              </a:rPr>
              <a:t>وهناك مجموعة أخرى تسمى بالنظريات الميتافيزيقية.</a:t>
            </a:r>
          </a:p>
          <a:p>
            <a:pPr>
              <a:lnSpc>
                <a:spcPct val="115000"/>
              </a:lnSpc>
              <a:spcAft>
                <a:spcPts val="1000"/>
              </a:spcAft>
            </a:pPr>
            <a:r>
              <a:rPr lang="ar-SA" b="1" dirty="0" smtClean="0">
                <a:ea typeface="Calibri"/>
                <a:cs typeface="Simplified Arabic"/>
              </a:rPr>
              <a:t>النظرية</a:t>
            </a:r>
            <a:r>
              <a:rPr lang="ar-SA" b="1" dirty="0">
                <a:ea typeface="Calibri"/>
                <a:cs typeface="Simplified Arabic"/>
              </a:rPr>
              <a:t>: </a:t>
            </a:r>
            <a:r>
              <a:rPr lang="ar-SA" dirty="0">
                <a:ea typeface="Calibri"/>
                <a:cs typeface="Simplified Arabic"/>
              </a:rPr>
              <a:t>هي عبارة عن مجموعة من البناءات والافتراضات المترابطة التي توضح العلاقات القائمة بين عددٍ من المتغيرات وتهدف إلى تفسير ظاهرة والتنبؤ بها.</a:t>
            </a:r>
            <a:endParaRPr lang="en-US" sz="2000" dirty="0">
              <a:ea typeface="Calibri"/>
              <a:cs typeface="Arial"/>
            </a:endParaRPr>
          </a:p>
        </p:txBody>
      </p:sp>
    </p:spTree>
    <p:extLst>
      <p:ext uri="{BB962C8B-B14F-4D97-AF65-F5344CB8AC3E}">
        <p14:creationId xmlns:p14="http://schemas.microsoft.com/office/powerpoint/2010/main" val="224752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فوائد النظرية</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1.	</a:t>
            </a:r>
            <a:r>
              <a:rPr lang="ar-IQ" dirty="0" smtClean="0">
                <a:latin typeface="Simplified Arabic" pitchFamily="18" charset="-78"/>
                <a:cs typeface="Simplified Arabic" pitchFamily="18" charset="-78"/>
              </a:rPr>
              <a:t>تعمل على تجميع الحقائق والمفاهيم والمبادئ وترتيبها في بناء منظم منسق مما يجعل منها ذات معنى وقيمة.</a:t>
            </a:r>
          </a:p>
          <a:p>
            <a:r>
              <a:rPr lang="ar-IQ" dirty="0" smtClean="0">
                <a:latin typeface="Simplified Arabic" pitchFamily="18" charset="-78"/>
                <a:cs typeface="Simplified Arabic" pitchFamily="18" charset="-78"/>
              </a:rPr>
              <a:t>2.	تقدم توضيحاً وتفسيراً لعدد من الظواهر والأحداث الطبيعية والإنسانية والكونية.</a:t>
            </a:r>
          </a:p>
          <a:p>
            <a:r>
              <a:rPr lang="ar-IQ" dirty="0" smtClean="0">
                <a:latin typeface="Simplified Arabic" pitchFamily="18" charset="-78"/>
                <a:cs typeface="Simplified Arabic" pitchFamily="18" charset="-78"/>
              </a:rPr>
              <a:t>3.	تساعد في التنبؤ بالعديد من الظواهر وتوقع حدوثها أو عدمه في ظل معطيات ومؤشرات معينة.</a:t>
            </a:r>
          </a:p>
          <a:p>
            <a:r>
              <a:rPr lang="ar-IQ" dirty="0" smtClean="0">
                <a:latin typeface="Simplified Arabic" pitchFamily="18" charset="-78"/>
                <a:cs typeface="Simplified Arabic" pitchFamily="18" charset="-78"/>
              </a:rPr>
              <a:t>4.	توجه الفكر العلمي: فهي بمثابة الموجه لإجراءات وعمليات البحث العلمي والاستدلال العقلي </a:t>
            </a:r>
          </a:p>
          <a:p>
            <a:r>
              <a:rPr lang="ar-IQ" dirty="0" smtClean="0">
                <a:latin typeface="Simplified Arabic" pitchFamily="18" charset="-78"/>
                <a:cs typeface="Simplified Arabic" pitchFamily="18" charset="-78"/>
              </a:rPr>
              <a:t> هذا وتحدد قيمة النظرية بمدى الاختبار التجريبي وليس من خلال البرهان الجدلي.</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3601351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نظرية الاشراط الكلاسيكي</a:t>
            </a:r>
            <a:endParaRPr lang="ar-IQ" dirty="0"/>
          </a:p>
        </p:txBody>
      </p:sp>
      <p:sp>
        <p:nvSpPr>
          <p:cNvPr id="3" name="Content Placeholder 2"/>
          <p:cNvSpPr>
            <a:spLocks noGrp="1"/>
          </p:cNvSpPr>
          <p:nvPr>
            <p:ph idx="1"/>
          </p:nvPr>
        </p:nvSpPr>
        <p:spPr/>
        <p:txBody>
          <a:bodyPr/>
          <a:lstStyle/>
          <a:p>
            <a:r>
              <a:rPr lang="ar-SA" dirty="0" smtClean="0"/>
              <a:t>قام </a:t>
            </a:r>
            <a:r>
              <a:rPr lang="ar-SA" dirty="0" err="1" smtClean="0"/>
              <a:t>بافلوف</a:t>
            </a:r>
            <a:r>
              <a:rPr lang="ar-SA" dirty="0" smtClean="0"/>
              <a:t> بدراسة الارتباط الشرطي :</a:t>
            </a:r>
          </a:p>
          <a:p>
            <a:r>
              <a:rPr lang="ar-IQ" dirty="0" smtClean="0"/>
              <a:t>قام </a:t>
            </a:r>
            <a:r>
              <a:rPr lang="ar-IQ" dirty="0" err="1" smtClean="0"/>
              <a:t>بافلوف</a:t>
            </a:r>
            <a:r>
              <a:rPr lang="ar-IQ" dirty="0" smtClean="0"/>
              <a:t> بإجراء عملية جراحية بسيطة لكلب فتح بوساطتها ثقبا في فكه وأدخل فيه انبوبة زجاجية تصل ما بين احدى فتات الغدة اللعابية وبين وعاء تتجمع فيه قطرات اللعاب التي يفرزها الكلب. وبعد انتهاء هذه العملية قام </a:t>
            </a:r>
            <a:r>
              <a:rPr lang="ar-IQ" dirty="0" err="1" smtClean="0"/>
              <a:t>بافلوف</a:t>
            </a:r>
            <a:r>
              <a:rPr lang="ar-IQ" dirty="0" smtClean="0"/>
              <a:t> بتقديم مثير محايد مثل صوت الجرس فلم تحدث اية استجابة نحو هذا المثير (لم تحدث استجابة افراز اللعاب).</a:t>
            </a:r>
            <a:endParaRPr lang="ar-IQ" dirty="0"/>
          </a:p>
        </p:txBody>
      </p:sp>
    </p:spTree>
    <p:extLst>
      <p:ext uri="{BB962C8B-B14F-4D97-AF65-F5344CB8AC3E}">
        <p14:creationId xmlns:p14="http://schemas.microsoft.com/office/powerpoint/2010/main" val="3807221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a:t>نظرية الاشراط الكلاسيكي</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بعد ثوان </a:t>
            </a:r>
            <a:r>
              <a:rPr lang="ar-IQ" dirty="0" smtClean="0"/>
              <a:t>قل</a:t>
            </a:r>
            <a:r>
              <a:rPr lang="ar-SA" dirty="0" smtClean="0"/>
              <a:t>ي</a:t>
            </a:r>
            <a:r>
              <a:rPr lang="ar-IQ" dirty="0" smtClean="0"/>
              <a:t>لية </a:t>
            </a:r>
            <a:r>
              <a:rPr lang="ar-IQ" dirty="0" smtClean="0"/>
              <a:t>من سماع صوت الجرس قدم له الطعام وسجل جهاز جمع اللعاب الكمية المسالة، وبعد عدد من </a:t>
            </a:r>
            <a:r>
              <a:rPr lang="ar-IQ" dirty="0" smtClean="0"/>
              <a:t>المزاو</a:t>
            </a:r>
            <a:r>
              <a:rPr lang="ar-SA" dirty="0" smtClean="0"/>
              <a:t>ج</a:t>
            </a:r>
            <a:r>
              <a:rPr lang="ar-IQ" dirty="0" smtClean="0"/>
              <a:t>ات </a:t>
            </a:r>
            <a:r>
              <a:rPr lang="ar-IQ" dirty="0" smtClean="0"/>
              <a:t>بين المثير المحايد والطبيعي وجد </a:t>
            </a:r>
            <a:r>
              <a:rPr lang="ar-IQ" dirty="0" smtClean="0"/>
              <a:t>ب</a:t>
            </a:r>
            <a:r>
              <a:rPr lang="ar-SA" dirty="0" smtClean="0"/>
              <a:t>ا</a:t>
            </a:r>
            <a:r>
              <a:rPr lang="ar-IQ" dirty="0" smtClean="0"/>
              <a:t>فلوف </a:t>
            </a:r>
            <a:r>
              <a:rPr lang="ar-IQ" dirty="0" smtClean="0"/>
              <a:t>ان المثير الشرطي اصبح وحده يستثير سيلان اللعاب في غياب المثير الطبيعي. وبعد ذلك اعاد </a:t>
            </a:r>
            <a:r>
              <a:rPr lang="ar-IQ" dirty="0" err="1" smtClean="0"/>
              <a:t>بافلوف</a:t>
            </a:r>
            <a:r>
              <a:rPr lang="ar-IQ" dirty="0" smtClean="0"/>
              <a:t> هذه التجربة فلاحظ تكرار حدوثها . وقد فسر </a:t>
            </a:r>
            <a:r>
              <a:rPr lang="ar-IQ" dirty="0" err="1" smtClean="0"/>
              <a:t>بافلوف</a:t>
            </a:r>
            <a:r>
              <a:rPr lang="ar-IQ" dirty="0" smtClean="0"/>
              <a:t> هذه الظاهرة بان الكلب تعلم توقع تقديم الطعام، وان الجرس قد اكتسب القدرة على إسالة اللعاب، وقد اطلق على هذا الاكتشاف الجديد اسم الفعل المنعكس الشرطي، ولكي يتكون الفعل المنعكس الشرطي لابد ان تتوافر فيه العوامل الاتية:</a:t>
            </a:r>
            <a:endParaRPr lang="ar-IQ" dirty="0"/>
          </a:p>
        </p:txBody>
      </p:sp>
    </p:spTree>
    <p:extLst>
      <p:ext uri="{BB962C8B-B14F-4D97-AF65-F5344CB8AC3E}">
        <p14:creationId xmlns:p14="http://schemas.microsoft.com/office/powerpoint/2010/main" val="4034675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قوانين الفعل المنعكس الشرطي</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الفترة الزمنية بين المثيرين: ان حدوث التعلم الشرطي يتطلب ان يتلو المثير الشرطي المثير غير الشرطي بفاصل زمني قصير لكي يحدث الاقتران بينهما وقد حدد هذا الفاصل ببضعة ثواني.</a:t>
            </a:r>
          </a:p>
          <a:p>
            <a:r>
              <a:rPr lang="ar-IQ" dirty="0" smtClean="0"/>
              <a:t>2.تكرر الاقتران او التصاحب بين المثيرين: لكي تتكون العلاقة الشرطية بين المثير المحايد (الجرس في تجربة </a:t>
            </a:r>
            <a:r>
              <a:rPr lang="ar-IQ" dirty="0" err="1" smtClean="0"/>
              <a:t>بافلوف</a:t>
            </a:r>
            <a:r>
              <a:rPr lang="ar-IQ" dirty="0" smtClean="0"/>
              <a:t>) وبين المثير الشرطي (الطعام) لابد ان يتكرر هذا الاقتران وبنفس الترتيب مرات عديدة علما بانه تبين ان حدوث هذا الاقتران مرة واحدة وفي ظروف معينة يؤدي الى تعلم الربط </a:t>
            </a:r>
            <a:r>
              <a:rPr lang="ar-IQ" dirty="0" err="1" smtClean="0"/>
              <a:t>بيهما</a:t>
            </a:r>
            <a:r>
              <a:rPr lang="ar-IQ" dirty="0" smtClean="0"/>
              <a:t> لكن الدارسين يرون ضرورة التكرار لضمان تكون هذه العلاقة.</a:t>
            </a:r>
            <a:endParaRPr lang="ar-IQ" dirty="0"/>
          </a:p>
        </p:txBody>
      </p:sp>
    </p:spTree>
    <p:extLst>
      <p:ext uri="{BB962C8B-B14F-4D97-AF65-F5344CB8AC3E}">
        <p14:creationId xmlns:p14="http://schemas.microsoft.com/office/powerpoint/2010/main" val="211359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a:t>نظرية الاشراط الكلاسيكي</a:t>
            </a:r>
            <a:endParaRPr lang="ar-IQ" dirty="0"/>
          </a:p>
        </p:txBody>
      </p:sp>
      <p:sp>
        <p:nvSpPr>
          <p:cNvPr id="3" name="Content Placeholder 2"/>
          <p:cNvSpPr>
            <a:spLocks noGrp="1"/>
          </p:cNvSpPr>
          <p:nvPr>
            <p:ph idx="1"/>
          </p:nvPr>
        </p:nvSpPr>
        <p:spPr/>
        <p:txBody>
          <a:bodyPr/>
          <a:lstStyle/>
          <a:p>
            <a:r>
              <a:rPr lang="ar-SA" dirty="0" smtClean="0"/>
              <a:t>3.</a:t>
            </a:r>
            <a:r>
              <a:rPr lang="ar-IQ" dirty="0" smtClean="0"/>
              <a:t> </a:t>
            </a:r>
            <a:r>
              <a:rPr lang="ar-IQ" dirty="0" smtClean="0"/>
              <a:t>استبعاد المثيرات الاخرى المشتتة للانتباه: ان نجاح التعلم الشرطي يتوقف على قلة العوامل المشتتة للانتباه في مواقف التعلم، اذ كلما زاد عدد هذه العوامل كلما تطلب الامر القيام بعدد اكبر من المحاولات.</a:t>
            </a:r>
          </a:p>
          <a:p>
            <a:r>
              <a:rPr lang="ar-IQ" dirty="0" smtClean="0"/>
              <a:t>4. التعزيز: ان العامل الحاسم في التعلم الشرطي هو التعزيز، فلكي يصبح الجرس قادرا على استدعاء افراز اللعاب لابد ان يقدم الطعام للكلب اثر سماعه صوت الجرس.</a:t>
            </a:r>
            <a:endParaRPr lang="ar-IQ" dirty="0"/>
          </a:p>
        </p:txBody>
      </p:sp>
    </p:spTree>
    <p:extLst>
      <p:ext uri="{BB962C8B-B14F-4D97-AF65-F5344CB8AC3E}">
        <p14:creationId xmlns:p14="http://schemas.microsoft.com/office/powerpoint/2010/main" val="1394970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المفاهيم الاساسية في نظرية الاشراط الكلاسيكي</a:t>
            </a:r>
            <a:endParaRPr lang="ar-IQ" dirty="0"/>
          </a:p>
        </p:txBody>
      </p:sp>
      <p:sp>
        <p:nvSpPr>
          <p:cNvPr id="3" name="Content Placeholder 2"/>
          <p:cNvSpPr>
            <a:spLocks noGrp="1"/>
          </p:cNvSpPr>
          <p:nvPr>
            <p:ph idx="1"/>
          </p:nvPr>
        </p:nvSpPr>
        <p:spPr/>
        <p:txBody>
          <a:bodyPr>
            <a:normAutofit/>
          </a:bodyPr>
          <a:lstStyle/>
          <a:p>
            <a:r>
              <a:rPr lang="ar-SA" dirty="0" smtClean="0"/>
              <a:t>1- . </a:t>
            </a:r>
            <a:r>
              <a:rPr lang="ar-SA" dirty="0" err="1" smtClean="0"/>
              <a:t>الانطفاء</a:t>
            </a:r>
            <a:r>
              <a:rPr lang="ar-SA" dirty="0" smtClean="0"/>
              <a:t>: اذا تكرر ظهور المثير الشرطي لفترة من الزمن دون تعزيز بالمثير الطبيعي فان الاستجابة الشرطية تضعف وتضمحل تدريجيا وفي النهاية تنطفئ أي </a:t>
            </a:r>
            <a:r>
              <a:rPr lang="ar-SA" dirty="0" err="1" smtClean="0"/>
              <a:t>لاتظهر</a:t>
            </a:r>
            <a:r>
              <a:rPr lang="ar-SA" dirty="0" smtClean="0"/>
              <a:t> الاستجابة الشرطية.</a:t>
            </a:r>
          </a:p>
          <a:p>
            <a:r>
              <a:rPr lang="ar-SA" dirty="0" smtClean="0"/>
              <a:t>2- </a:t>
            </a:r>
            <a:r>
              <a:rPr lang="ar-IQ" dirty="0" smtClean="0"/>
              <a:t>. التعزيز: ان التعزيز شرط لابد منه لتكوين الفعل المنعكس الشرطي، ويقصد بذلك تتابع الموقف على نحو يكون فيها التعزيز هو الخيط الذي يوحد عناصر الموقف ويجعل منها كتلة سلوكية ترابطية.</a:t>
            </a:r>
          </a:p>
        </p:txBody>
      </p:sp>
    </p:spTree>
    <p:extLst>
      <p:ext uri="{BB962C8B-B14F-4D97-AF65-F5344CB8AC3E}">
        <p14:creationId xmlns:p14="http://schemas.microsoft.com/office/powerpoint/2010/main" val="1096521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82</TotalTime>
  <Words>1013</Words>
  <Application>Microsoft Office PowerPoint</Application>
  <PresentationFormat>On-screen Show (4:3)</PresentationFormat>
  <Paragraphs>87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Austin</vt:lpstr>
      <vt:lpstr>نظريات التعلم</vt:lpstr>
      <vt:lpstr>العلاقة بين نظريات التعلم ونظريات التعليم :</vt:lpstr>
      <vt:lpstr>مفهوم النظريية</vt:lpstr>
      <vt:lpstr>فوائد النظرية</vt:lpstr>
      <vt:lpstr>نظرية الاشراط الكلاسيكي</vt:lpstr>
      <vt:lpstr>نظرية الاشراط الكلاسيكي</vt:lpstr>
      <vt:lpstr>قوانين الفعل المنعكس الشرطي</vt:lpstr>
      <vt:lpstr>نظرية الاشراط الكلاسيكي</vt:lpstr>
      <vt:lpstr>المفاهيم الاساسية في نظرية الاشراط الكلاسيكي</vt:lpstr>
      <vt:lpstr>PowerPoint Presentation</vt:lpstr>
      <vt:lpstr>التطبيقات التربوية لنظرية التعلم الشرطي الكلاسيكي:</vt:lpstr>
      <vt:lpstr>التطبيقات التربوية لنظرية التعلم الشرطي الكلاسيكي:</vt:lpstr>
      <vt:lpstr>التطبيقات التربوية لنظرية التعلم الشرطي الكلاسيكي:</vt:lpstr>
      <vt:lpstr>التطبيقات التربوية لنظرية التعلم الشرطي الكلاسيكي:</vt:lpstr>
      <vt:lpstr>التطبيقات التربوية لنظرية التعلم الشرطي الكلاسيكي:</vt:lpstr>
      <vt:lpstr>ثانياً: النظريات الوظيفية: (نظرية المحاولة والخطأ)</vt:lpstr>
      <vt:lpstr>قوانين ثورندايك</vt:lpstr>
      <vt:lpstr>قوانين ثورندايك</vt:lpstr>
      <vt:lpstr>القوانين الثانوية</vt:lpstr>
      <vt:lpstr>القوانين الثانوية</vt:lpstr>
      <vt:lpstr>القوانين الثانوية</vt:lpstr>
      <vt:lpstr>القوانين الثانوية</vt:lpstr>
      <vt:lpstr>يهتم ثورندايك بثلاث مسائل أساسية تؤثر في استفادة المعلم منها في عمله داخل الصف وهذه الامور هي: </vt:lpstr>
      <vt:lpstr>التطبيقات التربوية</vt:lpstr>
      <vt:lpstr>التطبيقات التربوية</vt:lpstr>
      <vt:lpstr>التطبيقات التربوية</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التعلم</dc:title>
  <dc:creator>Maher</dc:creator>
  <cp:lastModifiedBy>Maher</cp:lastModifiedBy>
  <cp:revision>8</cp:revision>
  <dcterms:created xsi:type="dcterms:W3CDTF">2018-12-07T18:23:33Z</dcterms:created>
  <dcterms:modified xsi:type="dcterms:W3CDTF">2018-12-08T16:56:11Z</dcterms:modified>
</cp:coreProperties>
</file>