
<file path=[Content_Types].xml><?xml version="1.0" encoding="utf-8"?>
<Types xmlns="http://schemas.openxmlformats.org/package/2006/content-types">
  <Default Extension="png" ContentType="image/png"/>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257" r:id="rId2"/>
    <p:sldId id="258" r:id="rId3"/>
    <p:sldId id="260" r:id="rId4"/>
    <p:sldId id="261" r:id="rId5"/>
    <p:sldId id="262" r:id="rId6"/>
    <p:sldId id="264" r:id="rId7"/>
    <p:sldId id="265" r:id="rId8"/>
    <p:sldId id="266" r:id="rId9"/>
    <p:sldId id="267" r:id="rId10"/>
    <p:sldId id="269" r:id="rId11"/>
    <p:sldId id="280" r:id="rId12"/>
    <p:sldId id="270" r:id="rId13"/>
    <p:sldId id="271" r:id="rId14"/>
    <p:sldId id="281" r:id="rId15"/>
    <p:sldId id="282" r:id="rId16"/>
    <p:sldId id="283" r:id="rId17"/>
    <p:sldId id="284" r:id="rId18"/>
    <p:sldId id="345" r:id="rId19"/>
    <p:sldId id="346" r:id="rId20"/>
    <p:sldId id="347" r:id="rId21"/>
    <p:sldId id="348" r:id="rId22"/>
    <p:sldId id="285" r:id="rId23"/>
    <p:sldId id="274" r:id="rId24"/>
    <p:sldId id="275" r:id="rId25"/>
    <p:sldId id="276" r:id="rId26"/>
    <p:sldId id="277" r:id="rId27"/>
    <p:sldId id="278" r:id="rId28"/>
    <p:sldId id="279" r:id="rId29"/>
    <p:sldId id="286" r:id="rId30"/>
    <p:sldId id="287" r:id="rId31"/>
    <p:sldId id="336" r:id="rId32"/>
    <p:sldId id="342" r:id="rId33"/>
    <p:sldId id="340" r:id="rId34"/>
    <p:sldId id="292" r:id="rId35"/>
    <p:sldId id="294" r:id="rId36"/>
    <p:sldId id="295" r:id="rId37"/>
    <p:sldId id="296" r:id="rId38"/>
    <p:sldId id="297" r:id="rId39"/>
    <p:sldId id="298" r:id="rId40"/>
    <p:sldId id="299" r:id="rId41"/>
    <p:sldId id="306" r:id="rId42"/>
    <p:sldId id="307" r:id="rId43"/>
    <p:sldId id="308" r:id="rId44"/>
    <p:sldId id="309" r:id="rId45"/>
    <p:sldId id="310" r:id="rId46"/>
    <p:sldId id="311" r:id="rId47"/>
    <p:sldId id="312" r:id="rId48"/>
    <p:sldId id="313" r:id="rId49"/>
    <p:sldId id="315" r:id="rId50"/>
    <p:sldId id="317" r:id="rId51"/>
    <p:sldId id="338" r:id="rId52"/>
    <p:sldId id="318" r:id="rId53"/>
    <p:sldId id="339" r:id="rId54"/>
    <p:sldId id="319" r:id="rId55"/>
    <p:sldId id="320" r:id="rId56"/>
    <p:sldId id="321" r:id="rId57"/>
    <p:sldId id="323" r:id="rId58"/>
    <p:sldId id="418" r:id="rId59"/>
    <p:sldId id="419" r:id="rId60"/>
    <p:sldId id="420" r:id="rId61"/>
    <p:sldId id="324" r:id="rId62"/>
    <p:sldId id="325" r:id="rId63"/>
    <p:sldId id="326" r:id="rId64"/>
    <p:sldId id="328" r:id="rId65"/>
    <p:sldId id="329" r:id="rId66"/>
    <p:sldId id="330" r:id="rId67"/>
    <p:sldId id="331" r:id="rId68"/>
    <p:sldId id="332" r:id="rId69"/>
    <p:sldId id="333" r:id="rId70"/>
    <p:sldId id="334" r:id="rId71"/>
    <p:sldId id="344" r:id="rId72"/>
    <p:sldId id="349" r:id="rId73"/>
    <p:sldId id="375" r:id="rId74"/>
    <p:sldId id="360" r:id="rId75"/>
    <p:sldId id="361" r:id="rId76"/>
    <p:sldId id="362" r:id="rId77"/>
    <p:sldId id="374" r:id="rId78"/>
    <p:sldId id="364" r:id="rId79"/>
    <p:sldId id="365" r:id="rId80"/>
    <p:sldId id="366" r:id="rId81"/>
    <p:sldId id="367" r:id="rId82"/>
    <p:sldId id="370" r:id="rId83"/>
    <p:sldId id="371" r:id="rId84"/>
    <p:sldId id="372" r:id="rId85"/>
    <p:sldId id="373" r:id="rId86"/>
    <p:sldId id="376" r:id="rId87"/>
    <p:sldId id="380" r:id="rId88"/>
    <p:sldId id="378" r:id="rId89"/>
    <p:sldId id="379" r:id="rId90"/>
    <p:sldId id="358" r:id="rId91"/>
    <p:sldId id="381" r:id="rId92"/>
    <p:sldId id="382" r:id="rId93"/>
    <p:sldId id="383" r:id="rId94"/>
    <p:sldId id="386" r:id="rId95"/>
    <p:sldId id="387" r:id="rId96"/>
    <p:sldId id="397" r:id="rId97"/>
    <p:sldId id="388" r:id="rId98"/>
    <p:sldId id="389" r:id="rId99"/>
    <p:sldId id="390" r:id="rId100"/>
    <p:sldId id="398" r:id="rId101"/>
    <p:sldId id="399" r:id="rId102"/>
    <p:sldId id="400" r:id="rId103"/>
    <p:sldId id="401" r:id="rId104"/>
    <p:sldId id="402" r:id="rId105"/>
    <p:sldId id="405" r:id="rId106"/>
    <p:sldId id="410" r:id="rId107"/>
    <p:sldId id="407" r:id="rId108"/>
    <p:sldId id="408" r:id="rId109"/>
    <p:sldId id="392" r:id="rId110"/>
    <p:sldId id="393" r:id="rId111"/>
    <p:sldId id="394" r:id="rId112"/>
    <p:sldId id="396" r:id="rId113"/>
    <p:sldId id="411" r:id="rId114"/>
    <p:sldId id="412" r:id="rId115"/>
    <p:sldId id="417" r:id="rId116"/>
    <p:sldId id="414" r:id="rId117"/>
    <p:sldId id="415" r:id="rId118"/>
    <p:sldId id="416"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99"/>
    <a:srgbClr val="3333FF"/>
    <a:srgbClr val="0066FF"/>
    <a:srgbClr val="0033CC"/>
    <a:srgbClr val="2E6EBC"/>
    <a:srgbClr val="000000"/>
    <a:srgbClr val="4376B3"/>
    <a:srgbClr val="B6D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0.14419843839089294"/>
                  <c:y val="0.14209666973446533"/>
                </c:manualLayout>
              </c:layout>
              <c:tx>
                <c:rich>
                  <a:bodyPr/>
                  <a:lstStyle/>
                  <a:p>
                    <a:pPr>
                      <a:defRPr sz="3200">
                        <a:latin typeface="Times New Roman" pitchFamily="18" charset="0"/>
                        <a:cs typeface="Times New Roman" pitchFamily="18" charset="0"/>
                      </a:defRPr>
                    </a:pPr>
                    <a:r>
                      <a:rPr lang="en-US" sz="3200" b="0" i="0" u="none" strike="noStrike" baseline="0">
                        <a:latin typeface="Times New Roman" pitchFamily="18" charset="0"/>
                        <a:cs typeface="Times New Roman" pitchFamily="18" charset="0"/>
                      </a:rPr>
                      <a:t>120</a:t>
                    </a:r>
                    <a:r>
                      <a:rPr lang="en-US" sz="3200" b="0" i="0" u="none" strike="noStrike" baseline="30000">
                        <a:latin typeface="Times New Roman" pitchFamily="18" charset="0"/>
                        <a:cs typeface="Times New Roman" pitchFamily="18" charset="0"/>
                      </a:rPr>
                      <a:t>o</a:t>
                    </a:r>
                    <a:endParaRPr lang="en-US" sz="3200">
                      <a:latin typeface="Times New Roman" pitchFamily="18" charset="0"/>
                      <a:cs typeface="Times New Roman" pitchFamily="18" charset="0"/>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3200" b="0" i="0" u="none" strike="noStrike" kern="1200" baseline="0">
                        <a:solidFill>
                          <a:sysClr val="windowText" lastClr="000000"/>
                        </a:solidFill>
                        <a:latin typeface="Times New Roman" pitchFamily="18" charset="0"/>
                        <a:ea typeface="+mn-ea"/>
                        <a:cs typeface="Times New Roman" pitchFamily="18" charset="0"/>
                      </a:defRPr>
                    </a:pPr>
                    <a:r>
                      <a:rPr lang="en-US" sz="3200">
                        <a:latin typeface="Times New Roman" pitchFamily="18" charset="0"/>
                        <a:cs typeface="Times New Roman" pitchFamily="18" charset="0"/>
                      </a:rPr>
                      <a:t>90</a:t>
                    </a:r>
                    <a:r>
                      <a:rPr lang="en-US" sz="3200" baseline="30000">
                        <a:latin typeface="Times New Roman" pitchFamily="18" charset="0"/>
                        <a:cs typeface="Times New Roman" pitchFamily="18" charset="0"/>
                      </a:rPr>
                      <a:t>o</a:t>
                    </a:r>
                    <a:endParaRPr lang="en-US" sz="320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sz="3200" b="0" i="0" u="none" strike="noStrike" kern="1200" baseline="0">
                        <a:solidFill>
                          <a:sysClr val="windowText" lastClr="000000"/>
                        </a:solidFill>
                        <a:latin typeface="Times New Roman" pitchFamily="18" charset="0"/>
                        <a:ea typeface="+mn-ea"/>
                        <a:cs typeface="Times New Roman" pitchFamily="18" charset="0"/>
                      </a:defRPr>
                    </a:pPr>
                    <a:endParaRPr lang="en-US" sz="3200">
                      <a:latin typeface="Times New Roman" pitchFamily="18" charset="0"/>
                      <a:cs typeface="Times New Roman" pitchFamily="18" charset="0"/>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5723424607830724"/>
                  <c:y val="6.1177011964413684E-2"/>
                </c:manualLayout>
              </c:layout>
              <c:tx>
                <c:rich>
                  <a:bodyPr/>
                  <a:lstStyle/>
                  <a:p>
                    <a:pPr>
                      <a:defRPr sz="3200">
                        <a:latin typeface="Times New Roman" pitchFamily="18" charset="0"/>
                        <a:cs typeface="Times New Roman" pitchFamily="18" charset="0"/>
                      </a:defRPr>
                    </a:pPr>
                    <a:r>
                      <a:rPr lang="en-US" sz="3200" b="0" i="0" u="none" strike="noStrike" baseline="0">
                        <a:latin typeface="Times New Roman" pitchFamily="18" charset="0"/>
                        <a:cs typeface="Times New Roman" pitchFamily="18" charset="0"/>
                      </a:rPr>
                      <a:t>150</a:t>
                    </a:r>
                    <a:r>
                      <a:rPr lang="en-US" sz="3200" b="0" i="0" u="none" strike="noStrike" baseline="30000">
                        <a:latin typeface="Times New Roman" pitchFamily="18" charset="0"/>
                        <a:cs typeface="Times New Roman" pitchFamily="18" charset="0"/>
                      </a:rPr>
                      <a:t>o</a:t>
                    </a:r>
                    <a:endParaRPr lang="en-US" sz="3200">
                      <a:latin typeface="Times New Roman" pitchFamily="18" charset="0"/>
                      <a:cs typeface="Times New Roman" pitchFamily="18" charset="0"/>
                    </a:endParaRP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Sheet1!$A$1:$A$3</c:f>
              <c:strCache>
                <c:ptCount val="3"/>
                <c:pt idx="0">
                  <c:v>Khartoum</c:v>
                </c:pt>
                <c:pt idx="1">
                  <c:v>Khartoum North</c:v>
                </c:pt>
                <c:pt idx="2">
                  <c:v>Omdurman</c:v>
                </c:pt>
              </c:strCache>
            </c:strRef>
          </c:cat>
          <c:val>
            <c:numRef>
              <c:f>Sheet1!$B$1:$B$3</c:f>
              <c:numCache>
                <c:formatCode>General</c:formatCode>
                <c:ptCount val="3"/>
                <c:pt idx="0">
                  <c:v>100</c:v>
                </c:pt>
                <c:pt idx="1">
                  <c:v>75</c:v>
                </c:pt>
                <c:pt idx="2">
                  <c:v>125</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400">
                <a:latin typeface="Times New Roman" pitchFamily="18" charset="0"/>
                <a:cs typeface="Times New Roman" pitchFamily="18" charset="0"/>
              </a:defRPr>
            </a:pPr>
            <a:endParaRPr lang="en-US"/>
          </a:p>
        </c:txPr>
      </c:legendEntry>
      <c:legendEntry>
        <c:idx val="1"/>
        <c:txPr>
          <a:bodyPr/>
          <a:lstStyle/>
          <a:p>
            <a:pPr>
              <a:defRPr sz="2400">
                <a:latin typeface="Times New Roman" pitchFamily="18" charset="0"/>
                <a:cs typeface="Times New Roman" pitchFamily="18" charset="0"/>
              </a:defRPr>
            </a:pPr>
            <a:endParaRPr lang="en-US"/>
          </a:p>
        </c:txPr>
      </c:legendEntry>
      <c:legendEntry>
        <c:idx val="2"/>
        <c:txPr>
          <a:bodyPr/>
          <a:lstStyle/>
          <a:p>
            <a:pPr>
              <a:defRPr sz="2400">
                <a:latin typeface="Times New Roman" pitchFamily="18" charset="0"/>
                <a:cs typeface="Times New Roman" pitchFamily="18" charset="0"/>
              </a:defRPr>
            </a:pPr>
            <a:endParaRPr lang="en-US"/>
          </a:p>
        </c:txPr>
      </c:legendEntry>
      <c:layout>
        <c:manualLayout>
          <c:xMode val="edge"/>
          <c:yMode val="edge"/>
          <c:x val="0.64407523241838127"/>
          <c:y val="0.23659459234262417"/>
          <c:w val="0.30732774057448503"/>
          <c:h val="0.57092316506121887"/>
        </c:manualLayout>
      </c:layout>
      <c:overlay val="0"/>
      <c:txPr>
        <a:bodyPr/>
        <a:lstStyle/>
        <a:p>
          <a:pPr>
            <a:defRPr sz="2000">
              <a:latin typeface="Times New Roman" pitchFamily="18" charset="0"/>
              <a:cs typeface="Times New Roman" pitchFamily="18" charset="0"/>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98314-E443-4FE2-8F84-2611A805684F}" type="doc">
      <dgm:prSet loTypeId="urn:microsoft.com/office/officeart/2005/8/layout/hierarchy1" loCatId="hierarchy" qsTypeId="urn:microsoft.com/office/officeart/2005/8/quickstyle/3d1" qsCatId="3D" csTypeId="urn:microsoft.com/office/officeart/2005/8/colors/colorful3" csCatId="colorful" phldr="1"/>
      <dgm:spPr/>
      <dgm:t>
        <a:bodyPr/>
        <a:lstStyle/>
        <a:p>
          <a:pPr rtl="1"/>
          <a:endParaRPr lang="ar-SA"/>
        </a:p>
      </dgm:t>
    </dgm:pt>
    <dgm:pt modelId="{AA192B07-561D-4E8F-A7EE-A93CEAF2A743}">
      <dgm:prSet phldrT="[نص]"/>
      <dgm:spPr/>
      <dgm:t>
        <a:bodyPr/>
        <a:lstStyle/>
        <a:p>
          <a:pPr rtl="1"/>
          <a:r>
            <a:rPr lang="ar-SA" b="1" dirty="0" smtClean="0"/>
            <a:t>علم الإحصاء</a:t>
          </a:r>
          <a:endParaRPr lang="ar-SA" b="1" dirty="0"/>
        </a:p>
      </dgm:t>
    </dgm:pt>
    <dgm:pt modelId="{476454CF-F83D-4F5E-A13B-B56C8BA88EB0}" type="parTrans" cxnId="{4C1DC8C3-719F-4202-A8D7-8A7EBB419E48}">
      <dgm:prSet/>
      <dgm:spPr/>
      <dgm:t>
        <a:bodyPr/>
        <a:lstStyle/>
        <a:p>
          <a:pPr rtl="1"/>
          <a:endParaRPr lang="ar-SA" b="1"/>
        </a:p>
      </dgm:t>
    </dgm:pt>
    <dgm:pt modelId="{636B87CA-BEDA-483F-8667-9739D539C5F2}" type="sibTrans" cxnId="{4C1DC8C3-719F-4202-A8D7-8A7EBB419E48}">
      <dgm:prSet/>
      <dgm:spPr/>
      <dgm:t>
        <a:bodyPr/>
        <a:lstStyle/>
        <a:p>
          <a:pPr rtl="1"/>
          <a:endParaRPr lang="ar-SA" b="1"/>
        </a:p>
      </dgm:t>
    </dgm:pt>
    <dgm:pt modelId="{94AE795E-9845-4E90-8B41-F1A0C9416274}">
      <dgm:prSet/>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b="1" dirty="0" smtClean="0">
              <a:solidFill>
                <a:srgbClr val="0070C0"/>
              </a:solidFill>
            </a:rPr>
            <a:t>إحصاء</a:t>
          </a:r>
          <a:r>
            <a:rPr lang="ar-SA" b="1" dirty="0" smtClean="0">
              <a:solidFill>
                <a:srgbClr val="FF0000"/>
              </a:solidFill>
            </a:rPr>
            <a:t> </a:t>
          </a:r>
          <a:r>
            <a:rPr lang="ar-SA" b="1" dirty="0" smtClean="0">
              <a:solidFill>
                <a:srgbClr val="0070C0"/>
              </a:solidFill>
            </a:rPr>
            <a:t>است</a:t>
          </a:r>
          <a:r>
            <a:rPr lang="ar-IQ" b="1" dirty="0" smtClean="0">
              <a:solidFill>
                <a:srgbClr val="0070C0"/>
              </a:solidFill>
            </a:rPr>
            <a:t>دلال</a:t>
          </a:r>
          <a:r>
            <a:rPr lang="ar-SA" b="1" dirty="0" smtClean="0">
              <a:solidFill>
                <a:srgbClr val="0070C0"/>
              </a:solidFill>
            </a:rPr>
            <a:t>ي</a:t>
          </a:r>
        </a:p>
      </dgm:t>
    </dgm:pt>
    <dgm:pt modelId="{AB5398B4-8DB6-4481-AABD-D6036B88B4D4}" type="parTrans" cxnId="{29443341-2E09-4EA0-A14D-B503703330C5}">
      <dgm:prSet/>
      <dgm:spPr/>
      <dgm:t>
        <a:bodyPr/>
        <a:lstStyle/>
        <a:p>
          <a:pPr rtl="1"/>
          <a:endParaRPr lang="ar-SA"/>
        </a:p>
      </dgm:t>
    </dgm:pt>
    <dgm:pt modelId="{6A18A61A-4983-4E39-BC7C-DA821AD33F50}" type="sibTrans" cxnId="{29443341-2E09-4EA0-A14D-B503703330C5}">
      <dgm:prSet/>
      <dgm:spPr/>
      <dgm:t>
        <a:bodyPr/>
        <a:lstStyle/>
        <a:p>
          <a:pPr rtl="1"/>
          <a:endParaRPr lang="ar-SA"/>
        </a:p>
      </dgm:t>
    </dgm:pt>
    <dgm:pt modelId="{323243FD-9F4B-49B3-B83F-594A52D80B74}">
      <dgm:prSet phldrT="[نص]"/>
      <dgm:spPr/>
      <dgm:t>
        <a:bodyPr/>
        <a:lstStyle/>
        <a:p>
          <a:pPr rtl="1"/>
          <a:r>
            <a:rPr lang="ar-SA" b="1" dirty="0" smtClean="0">
              <a:solidFill>
                <a:srgbClr val="FF0000"/>
              </a:solidFill>
            </a:rPr>
            <a:t>إحصاء</a:t>
          </a:r>
          <a:r>
            <a:rPr lang="ar-SA" b="1" dirty="0" smtClean="0">
              <a:solidFill>
                <a:srgbClr val="0070C0"/>
              </a:solidFill>
            </a:rPr>
            <a:t> </a:t>
          </a:r>
          <a:r>
            <a:rPr lang="ar-SA" b="1" dirty="0" smtClean="0">
              <a:solidFill>
                <a:srgbClr val="FF0000"/>
              </a:solidFill>
            </a:rPr>
            <a:t>وصفي</a:t>
          </a:r>
          <a:endParaRPr lang="ar-SA" b="1" dirty="0">
            <a:solidFill>
              <a:srgbClr val="0070C0"/>
            </a:solidFill>
          </a:endParaRPr>
        </a:p>
      </dgm:t>
    </dgm:pt>
    <dgm:pt modelId="{097B775C-00A2-4C5B-93F3-ADA0AB7C08D1}" type="sibTrans" cxnId="{42F2A2D4-889A-472D-A324-EA7847A43A33}">
      <dgm:prSet/>
      <dgm:spPr/>
      <dgm:t>
        <a:bodyPr/>
        <a:lstStyle/>
        <a:p>
          <a:pPr rtl="1"/>
          <a:endParaRPr lang="ar-SA" b="1"/>
        </a:p>
      </dgm:t>
    </dgm:pt>
    <dgm:pt modelId="{A7822049-7813-47BF-95C3-2033E7CC35D2}" type="parTrans" cxnId="{42F2A2D4-889A-472D-A324-EA7847A43A33}">
      <dgm:prSet/>
      <dgm:spPr/>
      <dgm:t>
        <a:bodyPr/>
        <a:lstStyle/>
        <a:p>
          <a:pPr rtl="1"/>
          <a:endParaRPr lang="ar-SA" b="1"/>
        </a:p>
      </dgm:t>
    </dgm:pt>
    <dgm:pt modelId="{EA84FAD8-FC2B-4ADE-AEA2-B278DB374DAA}">
      <dgm:prSet/>
      <dgm:spPr/>
      <dgm:t>
        <a:bodyPr/>
        <a:lstStyle/>
        <a:p>
          <a:pPr rtl="1"/>
          <a:r>
            <a:rPr lang="ar-SA" b="1" dirty="0" smtClean="0">
              <a:solidFill>
                <a:srgbClr val="0070C0"/>
              </a:solidFill>
            </a:rPr>
            <a:t>استقراء النتائج و اتخاذ القرارات</a:t>
          </a:r>
          <a:endParaRPr lang="ar-SA" b="1" dirty="0">
            <a:solidFill>
              <a:srgbClr val="0070C0"/>
            </a:solidFill>
          </a:endParaRPr>
        </a:p>
      </dgm:t>
    </dgm:pt>
    <dgm:pt modelId="{26069A6C-99AD-4ADE-A5F1-1BADA77E73F5}" type="parTrans" cxnId="{DE07C5B4-1073-4CC5-93BD-D37BBCE6E876}">
      <dgm:prSet/>
      <dgm:spPr/>
      <dgm:t>
        <a:bodyPr/>
        <a:lstStyle/>
        <a:p>
          <a:pPr rtl="1"/>
          <a:endParaRPr lang="ar-SA"/>
        </a:p>
      </dgm:t>
    </dgm:pt>
    <dgm:pt modelId="{C4D0F9BC-6276-4D65-9EE0-7E92540A4F3D}" type="sibTrans" cxnId="{DE07C5B4-1073-4CC5-93BD-D37BBCE6E876}">
      <dgm:prSet/>
      <dgm:spPr/>
      <dgm:t>
        <a:bodyPr/>
        <a:lstStyle/>
        <a:p>
          <a:pPr rtl="1"/>
          <a:endParaRPr lang="ar-SA"/>
        </a:p>
      </dgm:t>
    </dgm:pt>
    <dgm:pt modelId="{6960D2B0-3507-452E-A77F-4169F5744F31}">
      <dgm:prSet/>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b="1" dirty="0" smtClean="0">
              <a:solidFill>
                <a:srgbClr val="FF0000"/>
              </a:solidFill>
            </a:rPr>
            <a:t>جمع و تبويب البيانات</a:t>
          </a:r>
          <a:endParaRPr lang="ar-SA" b="1" dirty="0">
            <a:solidFill>
              <a:srgbClr val="0070C0"/>
            </a:solidFill>
          </a:endParaRPr>
        </a:p>
      </dgm:t>
    </dgm:pt>
    <dgm:pt modelId="{7D6BA1F5-1948-4E80-8720-DB2A07CCE62A}" type="sibTrans" cxnId="{0E116408-CBF0-4CC3-80D3-1AAE4817DF90}">
      <dgm:prSet/>
      <dgm:spPr/>
      <dgm:t>
        <a:bodyPr/>
        <a:lstStyle/>
        <a:p>
          <a:pPr rtl="1"/>
          <a:endParaRPr lang="ar-SA"/>
        </a:p>
      </dgm:t>
    </dgm:pt>
    <dgm:pt modelId="{92B2AA58-9CED-4C12-B86A-8A91D837D909}" type="parTrans" cxnId="{0E116408-CBF0-4CC3-80D3-1AAE4817DF90}">
      <dgm:prSet/>
      <dgm:spPr/>
      <dgm:t>
        <a:bodyPr/>
        <a:lstStyle/>
        <a:p>
          <a:pPr rtl="1"/>
          <a:endParaRPr lang="ar-SA"/>
        </a:p>
      </dgm:t>
    </dgm:pt>
    <dgm:pt modelId="{32F518D2-12A8-4414-BF53-532CBE2583C8}" type="pres">
      <dgm:prSet presAssocID="{20198314-E443-4FE2-8F84-2611A805684F}" presName="hierChild1" presStyleCnt="0">
        <dgm:presLayoutVars>
          <dgm:chPref val="1"/>
          <dgm:dir/>
          <dgm:animOne val="branch"/>
          <dgm:animLvl val="lvl"/>
          <dgm:resizeHandles/>
        </dgm:presLayoutVars>
      </dgm:prSet>
      <dgm:spPr/>
      <dgm:t>
        <a:bodyPr/>
        <a:lstStyle/>
        <a:p>
          <a:pPr rtl="1"/>
          <a:endParaRPr lang="ar-SA"/>
        </a:p>
      </dgm:t>
    </dgm:pt>
    <dgm:pt modelId="{9F76A790-FFB0-42EC-83B6-D8B09A769EA8}" type="pres">
      <dgm:prSet presAssocID="{AA192B07-561D-4E8F-A7EE-A93CEAF2A743}" presName="hierRoot1" presStyleCnt="0"/>
      <dgm:spPr/>
    </dgm:pt>
    <dgm:pt modelId="{1B331C57-6311-45B0-94E8-6EFAF215868D}" type="pres">
      <dgm:prSet presAssocID="{AA192B07-561D-4E8F-A7EE-A93CEAF2A743}" presName="composite" presStyleCnt="0"/>
      <dgm:spPr/>
    </dgm:pt>
    <dgm:pt modelId="{9A28593A-DB4B-43EC-8250-2E430F2989D7}" type="pres">
      <dgm:prSet presAssocID="{AA192B07-561D-4E8F-A7EE-A93CEAF2A743}" presName="background" presStyleLbl="node0" presStyleIdx="0" presStyleCnt="1"/>
      <dgm:spPr/>
    </dgm:pt>
    <dgm:pt modelId="{EF005512-671A-441B-92FF-9F30770F4AF1}" type="pres">
      <dgm:prSet presAssocID="{AA192B07-561D-4E8F-A7EE-A93CEAF2A743}" presName="text" presStyleLbl="fgAcc0" presStyleIdx="0" presStyleCnt="1" custLinFactNeighborY="-5609">
        <dgm:presLayoutVars>
          <dgm:chPref val="3"/>
        </dgm:presLayoutVars>
      </dgm:prSet>
      <dgm:spPr/>
      <dgm:t>
        <a:bodyPr/>
        <a:lstStyle/>
        <a:p>
          <a:pPr rtl="1"/>
          <a:endParaRPr lang="ar-SA"/>
        </a:p>
      </dgm:t>
    </dgm:pt>
    <dgm:pt modelId="{6F9261BE-BC8A-4CC4-BEE0-D92510707A3E}" type="pres">
      <dgm:prSet presAssocID="{AA192B07-561D-4E8F-A7EE-A93CEAF2A743}" presName="hierChild2" presStyleCnt="0"/>
      <dgm:spPr/>
    </dgm:pt>
    <dgm:pt modelId="{DB084FE4-5922-4AAA-A873-1FD57523EDB8}" type="pres">
      <dgm:prSet presAssocID="{A7822049-7813-47BF-95C3-2033E7CC35D2}" presName="Name10" presStyleLbl="parChTrans1D2" presStyleIdx="0" presStyleCnt="2"/>
      <dgm:spPr/>
      <dgm:t>
        <a:bodyPr/>
        <a:lstStyle/>
        <a:p>
          <a:pPr rtl="1"/>
          <a:endParaRPr lang="ar-SA"/>
        </a:p>
      </dgm:t>
    </dgm:pt>
    <dgm:pt modelId="{474E84F6-E3BC-4B0E-9F16-49E897770AAC}" type="pres">
      <dgm:prSet presAssocID="{323243FD-9F4B-49B3-B83F-594A52D80B74}" presName="hierRoot2" presStyleCnt="0"/>
      <dgm:spPr/>
    </dgm:pt>
    <dgm:pt modelId="{313D54C7-35B7-4B4B-9037-0378FFCA1ED6}" type="pres">
      <dgm:prSet presAssocID="{323243FD-9F4B-49B3-B83F-594A52D80B74}" presName="composite2" presStyleCnt="0"/>
      <dgm:spPr/>
    </dgm:pt>
    <dgm:pt modelId="{460570FF-AECC-464C-BB93-9D10A8486750}" type="pres">
      <dgm:prSet presAssocID="{323243FD-9F4B-49B3-B83F-594A52D80B74}" presName="background2" presStyleLbl="node2" presStyleIdx="0" presStyleCnt="2"/>
      <dgm:spPr/>
    </dgm:pt>
    <dgm:pt modelId="{DAF377B8-D0F7-49B8-B782-E816CB6C8F0F}" type="pres">
      <dgm:prSet presAssocID="{323243FD-9F4B-49B3-B83F-594A52D80B74}" presName="text2" presStyleLbl="fgAcc2" presStyleIdx="0" presStyleCnt="2">
        <dgm:presLayoutVars>
          <dgm:chPref val="3"/>
        </dgm:presLayoutVars>
      </dgm:prSet>
      <dgm:spPr/>
      <dgm:t>
        <a:bodyPr/>
        <a:lstStyle/>
        <a:p>
          <a:pPr rtl="1"/>
          <a:endParaRPr lang="ar-SA"/>
        </a:p>
      </dgm:t>
    </dgm:pt>
    <dgm:pt modelId="{C7393BF7-3054-4FB6-A097-E0392B377689}" type="pres">
      <dgm:prSet presAssocID="{323243FD-9F4B-49B3-B83F-594A52D80B74}" presName="hierChild3" presStyleCnt="0"/>
      <dgm:spPr/>
    </dgm:pt>
    <dgm:pt modelId="{191D07E0-EFAC-4B52-B9D7-5FBC89FB99E7}" type="pres">
      <dgm:prSet presAssocID="{92B2AA58-9CED-4C12-B86A-8A91D837D909}" presName="Name17" presStyleLbl="parChTrans1D3" presStyleIdx="0" presStyleCnt="2"/>
      <dgm:spPr/>
      <dgm:t>
        <a:bodyPr/>
        <a:lstStyle/>
        <a:p>
          <a:pPr rtl="1"/>
          <a:endParaRPr lang="ar-SA"/>
        </a:p>
      </dgm:t>
    </dgm:pt>
    <dgm:pt modelId="{1BF894D0-5D1A-4917-9C7B-B9BA77422C3C}" type="pres">
      <dgm:prSet presAssocID="{6960D2B0-3507-452E-A77F-4169F5744F31}" presName="hierRoot3" presStyleCnt="0"/>
      <dgm:spPr/>
    </dgm:pt>
    <dgm:pt modelId="{15472B80-BBBE-4FAF-B467-E978BBC05595}" type="pres">
      <dgm:prSet presAssocID="{6960D2B0-3507-452E-A77F-4169F5744F31}" presName="composite3" presStyleCnt="0"/>
      <dgm:spPr/>
    </dgm:pt>
    <dgm:pt modelId="{D5CE2A74-E55E-487B-8741-7675598182D6}" type="pres">
      <dgm:prSet presAssocID="{6960D2B0-3507-452E-A77F-4169F5744F31}" presName="background3" presStyleLbl="node3" presStyleIdx="0" presStyleCnt="2"/>
      <dgm:spPr/>
    </dgm:pt>
    <dgm:pt modelId="{BF246AC2-6998-418E-BAF3-D8130835CA6F}" type="pres">
      <dgm:prSet presAssocID="{6960D2B0-3507-452E-A77F-4169F5744F31}" presName="text3" presStyleLbl="fgAcc3" presStyleIdx="0" presStyleCnt="2" custScaleX="114236">
        <dgm:presLayoutVars>
          <dgm:chPref val="3"/>
        </dgm:presLayoutVars>
      </dgm:prSet>
      <dgm:spPr/>
      <dgm:t>
        <a:bodyPr/>
        <a:lstStyle/>
        <a:p>
          <a:pPr rtl="1"/>
          <a:endParaRPr lang="ar-SA"/>
        </a:p>
      </dgm:t>
    </dgm:pt>
    <dgm:pt modelId="{BEA42B80-5995-40B5-B191-FB5C0263AB57}" type="pres">
      <dgm:prSet presAssocID="{6960D2B0-3507-452E-A77F-4169F5744F31}" presName="hierChild4" presStyleCnt="0"/>
      <dgm:spPr/>
    </dgm:pt>
    <dgm:pt modelId="{ED4CF4F4-4943-4F93-99F0-00078F5C21DA}" type="pres">
      <dgm:prSet presAssocID="{AB5398B4-8DB6-4481-AABD-D6036B88B4D4}" presName="Name10" presStyleLbl="parChTrans1D2" presStyleIdx="1" presStyleCnt="2"/>
      <dgm:spPr/>
      <dgm:t>
        <a:bodyPr/>
        <a:lstStyle/>
        <a:p>
          <a:pPr rtl="1"/>
          <a:endParaRPr lang="ar-SA"/>
        </a:p>
      </dgm:t>
    </dgm:pt>
    <dgm:pt modelId="{C945B517-711D-42AB-A05B-892192709555}" type="pres">
      <dgm:prSet presAssocID="{94AE795E-9845-4E90-8B41-F1A0C9416274}" presName="hierRoot2" presStyleCnt="0"/>
      <dgm:spPr/>
    </dgm:pt>
    <dgm:pt modelId="{062F2577-43C0-47E5-AE66-068218423028}" type="pres">
      <dgm:prSet presAssocID="{94AE795E-9845-4E90-8B41-F1A0C9416274}" presName="composite2" presStyleCnt="0"/>
      <dgm:spPr/>
    </dgm:pt>
    <dgm:pt modelId="{6BD5EEB4-B6BE-4223-8052-77EFE8EBA784}" type="pres">
      <dgm:prSet presAssocID="{94AE795E-9845-4E90-8B41-F1A0C9416274}" presName="background2" presStyleLbl="node2" presStyleIdx="1" presStyleCnt="2"/>
      <dgm:spPr/>
    </dgm:pt>
    <dgm:pt modelId="{32167F39-DC67-4B7F-8602-FAAA14D1106B}" type="pres">
      <dgm:prSet presAssocID="{94AE795E-9845-4E90-8B41-F1A0C9416274}" presName="text2" presStyleLbl="fgAcc2" presStyleIdx="1" presStyleCnt="2">
        <dgm:presLayoutVars>
          <dgm:chPref val="3"/>
        </dgm:presLayoutVars>
      </dgm:prSet>
      <dgm:spPr/>
      <dgm:t>
        <a:bodyPr/>
        <a:lstStyle/>
        <a:p>
          <a:pPr rtl="1"/>
          <a:endParaRPr lang="ar-SA"/>
        </a:p>
      </dgm:t>
    </dgm:pt>
    <dgm:pt modelId="{A1D3FA48-07C9-4C26-A656-9973C58FE765}" type="pres">
      <dgm:prSet presAssocID="{94AE795E-9845-4E90-8B41-F1A0C9416274}" presName="hierChild3" presStyleCnt="0"/>
      <dgm:spPr/>
    </dgm:pt>
    <dgm:pt modelId="{C6CF2CC6-B0AC-4C69-836E-5700B57693FE}" type="pres">
      <dgm:prSet presAssocID="{26069A6C-99AD-4ADE-A5F1-1BADA77E73F5}" presName="Name17" presStyleLbl="parChTrans1D3" presStyleIdx="1" presStyleCnt="2"/>
      <dgm:spPr/>
      <dgm:t>
        <a:bodyPr/>
        <a:lstStyle/>
        <a:p>
          <a:pPr rtl="1"/>
          <a:endParaRPr lang="ar-SA"/>
        </a:p>
      </dgm:t>
    </dgm:pt>
    <dgm:pt modelId="{3B966669-871C-4179-91DF-1263F9753E02}" type="pres">
      <dgm:prSet presAssocID="{EA84FAD8-FC2B-4ADE-AEA2-B278DB374DAA}" presName="hierRoot3" presStyleCnt="0"/>
      <dgm:spPr/>
    </dgm:pt>
    <dgm:pt modelId="{7E0C90E5-B7D9-44D6-B26B-63333E9F1FE8}" type="pres">
      <dgm:prSet presAssocID="{EA84FAD8-FC2B-4ADE-AEA2-B278DB374DAA}" presName="composite3" presStyleCnt="0"/>
      <dgm:spPr/>
    </dgm:pt>
    <dgm:pt modelId="{A3AD26F1-243E-4F32-A394-BD234E48113C}" type="pres">
      <dgm:prSet presAssocID="{EA84FAD8-FC2B-4ADE-AEA2-B278DB374DAA}" presName="background3" presStyleLbl="node3" presStyleIdx="1" presStyleCnt="2"/>
      <dgm:spPr/>
    </dgm:pt>
    <dgm:pt modelId="{6FA6D11A-F883-4607-8133-10AD07AF6AF2}" type="pres">
      <dgm:prSet presAssocID="{EA84FAD8-FC2B-4ADE-AEA2-B278DB374DAA}" presName="text3" presStyleLbl="fgAcc3" presStyleIdx="1" presStyleCnt="2">
        <dgm:presLayoutVars>
          <dgm:chPref val="3"/>
        </dgm:presLayoutVars>
      </dgm:prSet>
      <dgm:spPr/>
      <dgm:t>
        <a:bodyPr/>
        <a:lstStyle/>
        <a:p>
          <a:pPr rtl="1"/>
          <a:endParaRPr lang="ar-SA"/>
        </a:p>
      </dgm:t>
    </dgm:pt>
    <dgm:pt modelId="{3A36749F-62AB-490F-B799-F284D12B4DD8}" type="pres">
      <dgm:prSet presAssocID="{EA84FAD8-FC2B-4ADE-AEA2-B278DB374DAA}" presName="hierChild4" presStyleCnt="0"/>
      <dgm:spPr/>
    </dgm:pt>
  </dgm:ptLst>
  <dgm:cxnLst>
    <dgm:cxn modelId="{29443341-2E09-4EA0-A14D-B503703330C5}" srcId="{AA192B07-561D-4E8F-A7EE-A93CEAF2A743}" destId="{94AE795E-9845-4E90-8B41-F1A0C9416274}" srcOrd="1" destOrd="0" parTransId="{AB5398B4-8DB6-4481-AABD-D6036B88B4D4}" sibTransId="{6A18A61A-4983-4E39-BC7C-DA821AD33F50}"/>
    <dgm:cxn modelId="{4C1DC8C3-719F-4202-A8D7-8A7EBB419E48}" srcId="{20198314-E443-4FE2-8F84-2611A805684F}" destId="{AA192B07-561D-4E8F-A7EE-A93CEAF2A743}" srcOrd="0" destOrd="0" parTransId="{476454CF-F83D-4F5E-A13B-B56C8BA88EB0}" sibTransId="{636B87CA-BEDA-483F-8667-9739D539C5F2}"/>
    <dgm:cxn modelId="{BFF43038-BE2D-4268-981E-F6827FB5D507}" type="presOf" srcId="{323243FD-9F4B-49B3-B83F-594A52D80B74}" destId="{DAF377B8-D0F7-49B8-B782-E816CB6C8F0F}" srcOrd="0" destOrd="0" presId="urn:microsoft.com/office/officeart/2005/8/layout/hierarchy1"/>
    <dgm:cxn modelId="{42F2A2D4-889A-472D-A324-EA7847A43A33}" srcId="{AA192B07-561D-4E8F-A7EE-A93CEAF2A743}" destId="{323243FD-9F4B-49B3-B83F-594A52D80B74}" srcOrd="0" destOrd="0" parTransId="{A7822049-7813-47BF-95C3-2033E7CC35D2}" sibTransId="{097B775C-00A2-4C5B-93F3-ADA0AB7C08D1}"/>
    <dgm:cxn modelId="{A8AEA69B-8D39-463D-B1E0-F282BB952572}" type="presOf" srcId="{26069A6C-99AD-4ADE-A5F1-1BADA77E73F5}" destId="{C6CF2CC6-B0AC-4C69-836E-5700B57693FE}" srcOrd="0" destOrd="0" presId="urn:microsoft.com/office/officeart/2005/8/layout/hierarchy1"/>
    <dgm:cxn modelId="{72D42EF2-4457-414B-8E5B-8D451E758BFC}" type="presOf" srcId="{20198314-E443-4FE2-8F84-2611A805684F}" destId="{32F518D2-12A8-4414-BF53-532CBE2583C8}" srcOrd="0" destOrd="0" presId="urn:microsoft.com/office/officeart/2005/8/layout/hierarchy1"/>
    <dgm:cxn modelId="{DE07C5B4-1073-4CC5-93BD-D37BBCE6E876}" srcId="{94AE795E-9845-4E90-8B41-F1A0C9416274}" destId="{EA84FAD8-FC2B-4ADE-AEA2-B278DB374DAA}" srcOrd="0" destOrd="0" parTransId="{26069A6C-99AD-4ADE-A5F1-1BADA77E73F5}" sibTransId="{C4D0F9BC-6276-4D65-9EE0-7E92540A4F3D}"/>
    <dgm:cxn modelId="{CE7AABB7-3E95-48BC-A61B-F328D19FA0B8}" type="presOf" srcId="{AB5398B4-8DB6-4481-AABD-D6036B88B4D4}" destId="{ED4CF4F4-4943-4F93-99F0-00078F5C21DA}" srcOrd="0" destOrd="0" presId="urn:microsoft.com/office/officeart/2005/8/layout/hierarchy1"/>
    <dgm:cxn modelId="{E1E9D162-02BA-4AB3-9463-773F93B8B434}" type="presOf" srcId="{A7822049-7813-47BF-95C3-2033E7CC35D2}" destId="{DB084FE4-5922-4AAA-A873-1FD57523EDB8}" srcOrd="0" destOrd="0" presId="urn:microsoft.com/office/officeart/2005/8/layout/hierarchy1"/>
    <dgm:cxn modelId="{A3C14832-84A5-46CE-9C0C-EFD3570DC5B5}" type="presOf" srcId="{6960D2B0-3507-452E-A77F-4169F5744F31}" destId="{BF246AC2-6998-418E-BAF3-D8130835CA6F}" srcOrd="0" destOrd="0" presId="urn:microsoft.com/office/officeart/2005/8/layout/hierarchy1"/>
    <dgm:cxn modelId="{E7E00403-0E4B-401A-9C15-BDF1B6A8E35E}" type="presOf" srcId="{94AE795E-9845-4E90-8B41-F1A0C9416274}" destId="{32167F39-DC67-4B7F-8602-FAAA14D1106B}" srcOrd="0" destOrd="0" presId="urn:microsoft.com/office/officeart/2005/8/layout/hierarchy1"/>
    <dgm:cxn modelId="{2B4807A7-017F-40A1-B62C-7FECCEB3CCBB}" type="presOf" srcId="{AA192B07-561D-4E8F-A7EE-A93CEAF2A743}" destId="{EF005512-671A-441B-92FF-9F30770F4AF1}" srcOrd="0" destOrd="0" presId="urn:microsoft.com/office/officeart/2005/8/layout/hierarchy1"/>
    <dgm:cxn modelId="{E33FC8FF-0450-4B16-9576-D84696720F03}" type="presOf" srcId="{EA84FAD8-FC2B-4ADE-AEA2-B278DB374DAA}" destId="{6FA6D11A-F883-4607-8133-10AD07AF6AF2}" srcOrd="0" destOrd="0" presId="urn:microsoft.com/office/officeart/2005/8/layout/hierarchy1"/>
    <dgm:cxn modelId="{0E116408-CBF0-4CC3-80D3-1AAE4817DF90}" srcId="{323243FD-9F4B-49B3-B83F-594A52D80B74}" destId="{6960D2B0-3507-452E-A77F-4169F5744F31}" srcOrd="0" destOrd="0" parTransId="{92B2AA58-9CED-4C12-B86A-8A91D837D909}" sibTransId="{7D6BA1F5-1948-4E80-8720-DB2A07CCE62A}"/>
    <dgm:cxn modelId="{83070D7A-39C8-437E-9EAC-EB0D74A8E127}" type="presOf" srcId="{92B2AA58-9CED-4C12-B86A-8A91D837D909}" destId="{191D07E0-EFAC-4B52-B9D7-5FBC89FB99E7}" srcOrd="0" destOrd="0" presId="urn:microsoft.com/office/officeart/2005/8/layout/hierarchy1"/>
    <dgm:cxn modelId="{78BB2A8C-B5DB-4569-B396-EDB75A682C69}" type="presParOf" srcId="{32F518D2-12A8-4414-BF53-532CBE2583C8}" destId="{9F76A790-FFB0-42EC-83B6-D8B09A769EA8}" srcOrd="0" destOrd="0" presId="urn:microsoft.com/office/officeart/2005/8/layout/hierarchy1"/>
    <dgm:cxn modelId="{4B068342-2C66-4612-BE0C-E1065CC54198}" type="presParOf" srcId="{9F76A790-FFB0-42EC-83B6-D8B09A769EA8}" destId="{1B331C57-6311-45B0-94E8-6EFAF215868D}" srcOrd="0" destOrd="0" presId="urn:microsoft.com/office/officeart/2005/8/layout/hierarchy1"/>
    <dgm:cxn modelId="{8E92A308-1CE7-4EBD-A9CA-470D2B9A50CF}" type="presParOf" srcId="{1B331C57-6311-45B0-94E8-6EFAF215868D}" destId="{9A28593A-DB4B-43EC-8250-2E430F2989D7}" srcOrd="0" destOrd="0" presId="urn:microsoft.com/office/officeart/2005/8/layout/hierarchy1"/>
    <dgm:cxn modelId="{066F4F25-D3E9-46B4-83D4-76956C0D588A}" type="presParOf" srcId="{1B331C57-6311-45B0-94E8-6EFAF215868D}" destId="{EF005512-671A-441B-92FF-9F30770F4AF1}" srcOrd="1" destOrd="0" presId="urn:microsoft.com/office/officeart/2005/8/layout/hierarchy1"/>
    <dgm:cxn modelId="{AB6FBCF4-9F96-43FA-8A16-A5A119050A57}" type="presParOf" srcId="{9F76A790-FFB0-42EC-83B6-D8B09A769EA8}" destId="{6F9261BE-BC8A-4CC4-BEE0-D92510707A3E}" srcOrd="1" destOrd="0" presId="urn:microsoft.com/office/officeart/2005/8/layout/hierarchy1"/>
    <dgm:cxn modelId="{281B7C93-31F4-4DE8-A67B-FB798F19B127}" type="presParOf" srcId="{6F9261BE-BC8A-4CC4-BEE0-D92510707A3E}" destId="{DB084FE4-5922-4AAA-A873-1FD57523EDB8}" srcOrd="0" destOrd="0" presId="urn:microsoft.com/office/officeart/2005/8/layout/hierarchy1"/>
    <dgm:cxn modelId="{4D66EBB0-D3A8-40E3-A8B3-97336AD74941}" type="presParOf" srcId="{6F9261BE-BC8A-4CC4-BEE0-D92510707A3E}" destId="{474E84F6-E3BC-4B0E-9F16-49E897770AAC}" srcOrd="1" destOrd="0" presId="urn:microsoft.com/office/officeart/2005/8/layout/hierarchy1"/>
    <dgm:cxn modelId="{54790EBC-E34E-44D5-BF63-D8A3390A955F}" type="presParOf" srcId="{474E84F6-E3BC-4B0E-9F16-49E897770AAC}" destId="{313D54C7-35B7-4B4B-9037-0378FFCA1ED6}" srcOrd="0" destOrd="0" presId="urn:microsoft.com/office/officeart/2005/8/layout/hierarchy1"/>
    <dgm:cxn modelId="{EDCFD993-D726-4391-A4F3-77B9A7740CC8}" type="presParOf" srcId="{313D54C7-35B7-4B4B-9037-0378FFCA1ED6}" destId="{460570FF-AECC-464C-BB93-9D10A8486750}" srcOrd="0" destOrd="0" presId="urn:microsoft.com/office/officeart/2005/8/layout/hierarchy1"/>
    <dgm:cxn modelId="{0C882967-D3CF-4EC1-BB72-38D47704160F}" type="presParOf" srcId="{313D54C7-35B7-4B4B-9037-0378FFCA1ED6}" destId="{DAF377B8-D0F7-49B8-B782-E816CB6C8F0F}" srcOrd="1" destOrd="0" presId="urn:microsoft.com/office/officeart/2005/8/layout/hierarchy1"/>
    <dgm:cxn modelId="{EB93334A-94C5-44C5-B32B-A552D0FE1705}" type="presParOf" srcId="{474E84F6-E3BC-4B0E-9F16-49E897770AAC}" destId="{C7393BF7-3054-4FB6-A097-E0392B377689}" srcOrd="1" destOrd="0" presId="urn:microsoft.com/office/officeart/2005/8/layout/hierarchy1"/>
    <dgm:cxn modelId="{28957D2E-63A1-4E5C-98F6-B0E45AD6AAC9}" type="presParOf" srcId="{C7393BF7-3054-4FB6-A097-E0392B377689}" destId="{191D07E0-EFAC-4B52-B9D7-5FBC89FB99E7}" srcOrd="0" destOrd="0" presId="urn:microsoft.com/office/officeart/2005/8/layout/hierarchy1"/>
    <dgm:cxn modelId="{8F112433-6BE5-4BC0-B5F7-3CC5BB00317B}" type="presParOf" srcId="{C7393BF7-3054-4FB6-A097-E0392B377689}" destId="{1BF894D0-5D1A-4917-9C7B-B9BA77422C3C}" srcOrd="1" destOrd="0" presId="urn:microsoft.com/office/officeart/2005/8/layout/hierarchy1"/>
    <dgm:cxn modelId="{BBEC81C6-C135-4DDE-8091-BCDF90A03F30}" type="presParOf" srcId="{1BF894D0-5D1A-4917-9C7B-B9BA77422C3C}" destId="{15472B80-BBBE-4FAF-B467-E978BBC05595}" srcOrd="0" destOrd="0" presId="urn:microsoft.com/office/officeart/2005/8/layout/hierarchy1"/>
    <dgm:cxn modelId="{95D85B53-A4D0-4D78-AD0D-8267C3ED4AAE}" type="presParOf" srcId="{15472B80-BBBE-4FAF-B467-E978BBC05595}" destId="{D5CE2A74-E55E-487B-8741-7675598182D6}" srcOrd="0" destOrd="0" presId="urn:microsoft.com/office/officeart/2005/8/layout/hierarchy1"/>
    <dgm:cxn modelId="{A79E40E8-C123-4A34-BB3F-B7F6AD573867}" type="presParOf" srcId="{15472B80-BBBE-4FAF-B467-E978BBC05595}" destId="{BF246AC2-6998-418E-BAF3-D8130835CA6F}" srcOrd="1" destOrd="0" presId="urn:microsoft.com/office/officeart/2005/8/layout/hierarchy1"/>
    <dgm:cxn modelId="{FA298C97-E7AD-4D24-B3E9-E1E625412686}" type="presParOf" srcId="{1BF894D0-5D1A-4917-9C7B-B9BA77422C3C}" destId="{BEA42B80-5995-40B5-B191-FB5C0263AB57}" srcOrd="1" destOrd="0" presId="urn:microsoft.com/office/officeart/2005/8/layout/hierarchy1"/>
    <dgm:cxn modelId="{3567ABAE-6505-4799-A03F-ADA268AB61A7}" type="presParOf" srcId="{6F9261BE-BC8A-4CC4-BEE0-D92510707A3E}" destId="{ED4CF4F4-4943-4F93-99F0-00078F5C21DA}" srcOrd="2" destOrd="0" presId="urn:microsoft.com/office/officeart/2005/8/layout/hierarchy1"/>
    <dgm:cxn modelId="{125F507C-78A8-42D4-A5DB-DD98556B7C0D}" type="presParOf" srcId="{6F9261BE-BC8A-4CC4-BEE0-D92510707A3E}" destId="{C945B517-711D-42AB-A05B-892192709555}" srcOrd="3" destOrd="0" presId="urn:microsoft.com/office/officeart/2005/8/layout/hierarchy1"/>
    <dgm:cxn modelId="{5119C918-1FEE-45D4-9A68-0CF847F2CAA2}" type="presParOf" srcId="{C945B517-711D-42AB-A05B-892192709555}" destId="{062F2577-43C0-47E5-AE66-068218423028}" srcOrd="0" destOrd="0" presId="urn:microsoft.com/office/officeart/2005/8/layout/hierarchy1"/>
    <dgm:cxn modelId="{29F938CB-2814-4796-AA40-61E0623F4780}" type="presParOf" srcId="{062F2577-43C0-47E5-AE66-068218423028}" destId="{6BD5EEB4-B6BE-4223-8052-77EFE8EBA784}" srcOrd="0" destOrd="0" presId="urn:microsoft.com/office/officeart/2005/8/layout/hierarchy1"/>
    <dgm:cxn modelId="{3BCDADF4-9D44-4289-AAEB-39D3316400F0}" type="presParOf" srcId="{062F2577-43C0-47E5-AE66-068218423028}" destId="{32167F39-DC67-4B7F-8602-FAAA14D1106B}" srcOrd="1" destOrd="0" presId="urn:microsoft.com/office/officeart/2005/8/layout/hierarchy1"/>
    <dgm:cxn modelId="{B72CF8E6-02BE-46A4-BAD0-ADD85D74899C}" type="presParOf" srcId="{C945B517-711D-42AB-A05B-892192709555}" destId="{A1D3FA48-07C9-4C26-A656-9973C58FE765}" srcOrd="1" destOrd="0" presId="urn:microsoft.com/office/officeart/2005/8/layout/hierarchy1"/>
    <dgm:cxn modelId="{C7125C8E-C65E-47C4-8147-5BA37F499CE5}" type="presParOf" srcId="{A1D3FA48-07C9-4C26-A656-9973C58FE765}" destId="{C6CF2CC6-B0AC-4C69-836E-5700B57693FE}" srcOrd="0" destOrd="0" presId="urn:microsoft.com/office/officeart/2005/8/layout/hierarchy1"/>
    <dgm:cxn modelId="{B7317D31-F32D-4DAF-B79D-599AC0E9FA96}" type="presParOf" srcId="{A1D3FA48-07C9-4C26-A656-9973C58FE765}" destId="{3B966669-871C-4179-91DF-1263F9753E02}" srcOrd="1" destOrd="0" presId="urn:microsoft.com/office/officeart/2005/8/layout/hierarchy1"/>
    <dgm:cxn modelId="{2DBC8DEF-A5F9-4082-A96D-D16E1A75A447}" type="presParOf" srcId="{3B966669-871C-4179-91DF-1263F9753E02}" destId="{7E0C90E5-B7D9-44D6-B26B-63333E9F1FE8}" srcOrd="0" destOrd="0" presId="urn:microsoft.com/office/officeart/2005/8/layout/hierarchy1"/>
    <dgm:cxn modelId="{79832336-D895-4D67-B8E1-4DE944115FCF}" type="presParOf" srcId="{7E0C90E5-B7D9-44D6-B26B-63333E9F1FE8}" destId="{A3AD26F1-243E-4F32-A394-BD234E48113C}" srcOrd="0" destOrd="0" presId="urn:microsoft.com/office/officeart/2005/8/layout/hierarchy1"/>
    <dgm:cxn modelId="{7E20CF69-7D1A-45C8-A716-6FC4EC46DE14}" type="presParOf" srcId="{7E0C90E5-B7D9-44D6-B26B-63333E9F1FE8}" destId="{6FA6D11A-F883-4607-8133-10AD07AF6AF2}" srcOrd="1" destOrd="0" presId="urn:microsoft.com/office/officeart/2005/8/layout/hierarchy1"/>
    <dgm:cxn modelId="{FB97DD96-4624-40B1-966A-DD021DE0F6CA}" type="presParOf" srcId="{3B966669-871C-4179-91DF-1263F9753E02}" destId="{3A36749F-62AB-490F-B799-F284D12B4DD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D8C61D-8410-444B-B8BA-4C95651DE54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85A7923C-5145-4EA0-BE9D-34526838EFBB}">
      <dgm:prSet phldrT="[Text]"/>
      <dgm:spPr/>
      <dgm:t>
        <a:bodyPr/>
        <a:lstStyle/>
        <a:p>
          <a:r>
            <a:rPr lang="ar-SA" b="1" dirty="0" smtClean="0">
              <a:solidFill>
                <a:srgbClr val="C00000"/>
              </a:solidFill>
            </a:rPr>
            <a:t>العينة العشوائية</a:t>
          </a:r>
          <a:endParaRPr lang="en-US" b="1" dirty="0">
            <a:solidFill>
              <a:srgbClr val="C00000"/>
            </a:solidFill>
          </a:endParaRPr>
        </a:p>
      </dgm:t>
    </dgm:pt>
    <dgm:pt modelId="{7AE55EC9-DD1A-422F-AD9C-88B2A3C50D6D}" type="parTrans" cxnId="{65E49249-42E1-4665-85AF-571E3AA14965}">
      <dgm:prSet/>
      <dgm:spPr/>
      <dgm:t>
        <a:bodyPr/>
        <a:lstStyle/>
        <a:p>
          <a:endParaRPr lang="en-US"/>
        </a:p>
      </dgm:t>
    </dgm:pt>
    <dgm:pt modelId="{3172A470-1871-4E9D-AEF8-A1BA7997DAC1}" type="sibTrans" cxnId="{65E49249-42E1-4665-85AF-571E3AA14965}">
      <dgm:prSet/>
      <dgm:spPr/>
      <dgm:t>
        <a:bodyPr/>
        <a:lstStyle/>
        <a:p>
          <a:endParaRPr lang="en-US"/>
        </a:p>
      </dgm:t>
    </dgm:pt>
    <dgm:pt modelId="{9E26CA10-CA19-456E-A36F-61B589AFE6D7}">
      <dgm:prSet phldrT="[Text]"/>
      <dgm:spPr/>
      <dgm:t>
        <a:bodyPr/>
        <a:lstStyle/>
        <a:p>
          <a:r>
            <a:rPr lang="ar-SA" b="1" dirty="0" smtClean="0"/>
            <a:t>البسيطة</a:t>
          </a:r>
          <a:endParaRPr lang="en-US" b="1" dirty="0"/>
        </a:p>
      </dgm:t>
    </dgm:pt>
    <dgm:pt modelId="{2C25480F-070D-4FBD-B522-C79BFDF8AC16}" type="parTrans" cxnId="{E3EADEE9-4214-47F6-8F89-168DA8E85794}">
      <dgm:prSet/>
      <dgm:spPr/>
      <dgm:t>
        <a:bodyPr/>
        <a:lstStyle/>
        <a:p>
          <a:endParaRPr lang="en-US"/>
        </a:p>
      </dgm:t>
    </dgm:pt>
    <dgm:pt modelId="{A54AC8E8-D614-49B8-B44C-32A7B473BE1A}" type="sibTrans" cxnId="{E3EADEE9-4214-47F6-8F89-168DA8E85794}">
      <dgm:prSet/>
      <dgm:spPr/>
      <dgm:t>
        <a:bodyPr/>
        <a:lstStyle/>
        <a:p>
          <a:endParaRPr lang="en-US"/>
        </a:p>
      </dgm:t>
    </dgm:pt>
    <dgm:pt modelId="{61F44181-7DF3-41F3-96C0-BEDFB799EA72}">
      <dgm:prSet phldrT="[Text]"/>
      <dgm:spPr/>
      <dgm:t>
        <a:bodyPr/>
        <a:lstStyle/>
        <a:p>
          <a:r>
            <a:rPr lang="ar-SA" b="1" dirty="0" smtClean="0"/>
            <a:t>الطبقية</a:t>
          </a:r>
          <a:endParaRPr lang="en-US" b="1" dirty="0"/>
        </a:p>
      </dgm:t>
    </dgm:pt>
    <dgm:pt modelId="{D81A3895-C87F-4D7F-89FD-2560ED8F2736}" type="parTrans" cxnId="{218B02DF-487E-433D-AF8A-74C9607791D9}">
      <dgm:prSet/>
      <dgm:spPr/>
      <dgm:t>
        <a:bodyPr/>
        <a:lstStyle/>
        <a:p>
          <a:endParaRPr lang="en-US"/>
        </a:p>
      </dgm:t>
    </dgm:pt>
    <dgm:pt modelId="{ECCF1B3F-8A38-41D1-8C9A-FFB1AA1F1A0D}" type="sibTrans" cxnId="{218B02DF-487E-433D-AF8A-74C9607791D9}">
      <dgm:prSet/>
      <dgm:spPr/>
      <dgm:t>
        <a:bodyPr/>
        <a:lstStyle/>
        <a:p>
          <a:endParaRPr lang="en-US"/>
        </a:p>
      </dgm:t>
    </dgm:pt>
    <dgm:pt modelId="{09162ADD-FBF0-46B7-A0DF-C1EE721C70F4}">
      <dgm:prSet phldrT="[Text]"/>
      <dgm:spPr/>
      <dgm:t>
        <a:bodyPr/>
        <a:lstStyle/>
        <a:p>
          <a:r>
            <a:rPr lang="ar-SA" b="1" dirty="0" smtClean="0"/>
            <a:t>المنتظمة</a:t>
          </a:r>
          <a:endParaRPr lang="en-US" b="1" dirty="0"/>
        </a:p>
      </dgm:t>
    </dgm:pt>
    <dgm:pt modelId="{B2795D3A-3D7B-4E88-9666-0E83322B06A6}" type="parTrans" cxnId="{C991DCA1-DFF1-4AA7-8988-AF7D68DEF569}">
      <dgm:prSet/>
      <dgm:spPr/>
      <dgm:t>
        <a:bodyPr/>
        <a:lstStyle/>
        <a:p>
          <a:endParaRPr lang="en-US"/>
        </a:p>
      </dgm:t>
    </dgm:pt>
    <dgm:pt modelId="{71DDD35F-B151-4052-92E0-FB0D43CFEDB3}" type="sibTrans" cxnId="{C991DCA1-DFF1-4AA7-8988-AF7D68DEF569}">
      <dgm:prSet/>
      <dgm:spPr/>
      <dgm:t>
        <a:bodyPr/>
        <a:lstStyle/>
        <a:p>
          <a:endParaRPr lang="en-US"/>
        </a:p>
      </dgm:t>
    </dgm:pt>
    <dgm:pt modelId="{C76A8653-E660-4A7E-85B9-3ADA275E13E6}">
      <dgm:prSet phldrT="[Text]"/>
      <dgm:spPr/>
      <dgm:t>
        <a:bodyPr/>
        <a:lstStyle/>
        <a:p>
          <a:r>
            <a:rPr lang="ar-SA" b="1" dirty="0" smtClean="0"/>
            <a:t>العنقودية</a:t>
          </a:r>
          <a:endParaRPr lang="en-US" b="1" dirty="0"/>
        </a:p>
      </dgm:t>
    </dgm:pt>
    <dgm:pt modelId="{5DA613CA-12EF-4038-9CD1-46688536FE7F}" type="parTrans" cxnId="{60AB6FE5-FCC2-4969-9502-41A03767EA13}">
      <dgm:prSet/>
      <dgm:spPr/>
      <dgm:t>
        <a:bodyPr/>
        <a:lstStyle/>
        <a:p>
          <a:endParaRPr lang="en-US"/>
        </a:p>
      </dgm:t>
    </dgm:pt>
    <dgm:pt modelId="{298EA9EA-09A5-49D9-A192-C267962FD39B}" type="sibTrans" cxnId="{60AB6FE5-FCC2-4969-9502-41A03767EA13}">
      <dgm:prSet/>
      <dgm:spPr/>
      <dgm:t>
        <a:bodyPr/>
        <a:lstStyle/>
        <a:p>
          <a:endParaRPr lang="en-US"/>
        </a:p>
      </dgm:t>
    </dgm:pt>
    <dgm:pt modelId="{F3A6E7D9-FCFF-40AD-AC41-B89D74EB4A78}" type="pres">
      <dgm:prSet presAssocID="{41D8C61D-8410-444B-B8BA-4C95651DE54E}" presName="Name0" presStyleCnt="0">
        <dgm:presLayoutVars>
          <dgm:chMax val="1"/>
          <dgm:dir/>
          <dgm:animLvl val="ctr"/>
          <dgm:resizeHandles val="exact"/>
        </dgm:presLayoutVars>
      </dgm:prSet>
      <dgm:spPr/>
      <dgm:t>
        <a:bodyPr/>
        <a:lstStyle/>
        <a:p>
          <a:endParaRPr lang="en-US"/>
        </a:p>
      </dgm:t>
    </dgm:pt>
    <dgm:pt modelId="{430678E4-4C22-4AF0-A472-DEBDFC3EB4AB}" type="pres">
      <dgm:prSet presAssocID="{85A7923C-5145-4EA0-BE9D-34526838EFBB}" presName="centerShape" presStyleLbl="node0" presStyleIdx="0" presStyleCnt="1"/>
      <dgm:spPr/>
      <dgm:t>
        <a:bodyPr/>
        <a:lstStyle/>
        <a:p>
          <a:endParaRPr lang="en-US"/>
        </a:p>
      </dgm:t>
    </dgm:pt>
    <dgm:pt modelId="{13403AA3-4D66-45E1-8F87-9A44D5E02E0D}" type="pres">
      <dgm:prSet presAssocID="{2C25480F-070D-4FBD-B522-C79BFDF8AC16}" presName="parTrans" presStyleLbl="sibTrans2D1" presStyleIdx="0" presStyleCnt="4"/>
      <dgm:spPr/>
      <dgm:t>
        <a:bodyPr/>
        <a:lstStyle/>
        <a:p>
          <a:endParaRPr lang="en-US"/>
        </a:p>
      </dgm:t>
    </dgm:pt>
    <dgm:pt modelId="{CF1CE29C-3EC8-4BFD-93A2-C9594ABBEAB9}" type="pres">
      <dgm:prSet presAssocID="{2C25480F-070D-4FBD-B522-C79BFDF8AC16}" presName="connectorText" presStyleLbl="sibTrans2D1" presStyleIdx="0" presStyleCnt="4"/>
      <dgm:spPr/>
      <dgm:t>
        <a:bodyPr/>
        <a:lstStyle/>
        <a:p>
          <a:endParaRPr lang="en-US"/>
        </a:p>
      </dgm:t>
    </dgm:pt>
    <dgm:pt modelId="{9D0E5479-E9DA-4218-A90C-AEDDBA7BF057}" type="pres">
      <dgm:prSet presAssocID="{9E26CA10-CA19-456E-A36F-61B589AFE6D7}" presName="node" presStyleLbl="node1" presStyleIdx="0" presStyleCnt="4">
        <dgm:presLayoutVars>
          <dgm:bulletEnabled val="1"/>
        </dgm:presLayoutVars>
      </dgm:prSet>
      <dgm:spPr/>
      <dgm:t>
        <a:bodyPr/>
        <a:lstStyle/>
        <a:p>
          <a:endParaRPr lang="en-US"/>
        </a:p>
      </dgm:t>
    </dgm:pt>
    <dgm:pt modelId="{057C677B-85D2-4F89-8D73-603810C6A018}" type="pres">
      <dgm:prSet presAssocID="{D81A3895-C87F-4D7F-89FD-2560ED8F2736}" presName="parTrans" presStyleLbl="sibTrans2D1" presStyleIdx="1" presStyleCnt="4"/>
      <dgm:spPr/>
      <dgm:t>
        <a:bodyPr/>
        <a:lstStyle/>
        <a:p>
          <a:endParaRPr lang="en-US"/>
        </a:p>
      </dgm:t>
    </dgm:pt>
    <dgm:pt modelId="{F7C7D9DB-7397-403A-B4DC-0DB4ED89F297}" type="pres">
      <dgm:prSet presAssocID="{D81A3895-C87F-4D7F-89FD-2560ED8F2736}" presName="connectorText" presStyleLbl="sibTrans2D1" presStyleIdx="1" presStyleCnt="4"/>
      <dgm:spPr/>
      <dgm:t>
        <a:bodyPr/>
        <a:lstStyle/>
        <a:p>
          <a:endParaRPr lang="en-US"/>
        </a:p>
      </dgm:t>
    </dgm:pt>
    <dgm:pt modelId="{F2FE6754-3E68-4F5E-B59F-CCDA3B2C6CEC}" type="pres">
      <dgm:prSet presAssocID="{61F44181-7DF3-41F3-96C0-BEDFB799EA72}" presName="node" presStyleLbl="node1" presStyleIdx="1" presStyleCnt="4">
        <dgm:presLayoutVars>
          <dgm:bulletEnabled val="1"/>
        </dgm:presLayoutVars>
      </dgm:prSet>
      <dgm:spPr/>
      <dgm:t>
        <a:bodyPr/>
        <a:lstStyle/>
        <a:p>
          <a:endParaRPr lang="en-US"/>
        </a:p>
      </dgm:t>
    </dgm:pt>
    <dgm:pt modelId="{6E279CBF-615E-4FB0-BEA1-ED4597DC1687}" type="pres">
      <dgm:prSet presAssocID="{B2795D3A-3D7B-4E88-9666-0E83322B06A6}" presName="parTrans" presStyleLbl="sibTrans2D1" presStyleIdx="2" presStyleCnt="4"/>
      <dgm:spPr/>
      <dgm:t>
        <a:bodyPr/>
        <a:lstStyle/>
        <a:p>
          <a:endParaRPr lang="en-US"/>
        </a:p>
      </dgm:t>
    </dgm:pt>
    <dgm:pt modelId="{990EE680-F36A-4D95-AAE5-92876FB95784}" type="pres">
      <dgm:prSet presAssocID="{B2795D3A-3D7B-4E88-9666-0E83322B06A6}" presName="connectorText" presStyleLbl="sibTrans2D1" presStyleIdx="2" presStyleCnt="4"/>
      <dgm:spPr/>
      <dgm:t>
        <a:bodyPr/>
        <a:lstStyle/>
        <a:p>
          <a:endParaRPr lang="en-US"/>
        </a:p>
      </dgm:t>
    </dgm:pt>
    <dgm:pt modelId="{434ED330-9E4C-4B05-8F6D-B23991DFA2B2}" type="pres">
      <dgm:prSet presAssocID="{09162ADD-FBF0-46B7-A0DF-C1EE721C70F4}" presName="node" presStyleLbl="node1" presStyleIdx="2" presStyleCnt="4">
        <dgm:presLayoutVars>
          <dgm:bulletEnabled val="1"/>
        </dgm:presLayoutVars>
      </dgm:prSet>
      <dgm:spPr/>
      <dgm:t>
        <a:bodyPr/>
        <a:lstStyle/>
        <a:p>
          <a:endParaRPr lang="en-US"/>
        </a:p>
      </dgm:t>
    </dgm:pt>
    <dgm:pt modelId="{C1B483DD-76F8-4308-BE0E-DB615053C647}" type="pres">
      <dgm:prSet presAssocID="{5DA613CA-12EF-4038-9CD1-46688536FE7F}" presName="parTrans" presStyleLbl="sibTrans2D1" presStyleIdx="3" presStyleCnt="4"/>
      <dgm:spPr/>
      <dgm:t>
        <a:bodyPr/>
        <a:lstStyle/>
        <a:p>
          <a:endParaRPr lang="en-US"/>
        </a:p>
      </dgm:t>
    </dgm:pt>
    <dgm:pt modelId="{4BDA3FF0-94DD-4C57-AF91-F325558A9FC0}" type="pres">
      <dgm:prSet presAssocID="{5DA613CA-12EF-4038-9CD1-46688536FE7F}" presName="connectorText" presStyleLbl="sibTrans2D1" presStyleIdx="3" presStyleCnt="4"/>
      <dgm:spPr/>
      <dgm:t>
        <a:bodyPr/>
        <a:lstStyle/>
        <a:p>
          <a:endParaRPr lang="en-US"/>
        </a:p>
      </dgm:t>
    </dgm:pt>
    <dgm:pt modelId="{5572EC52-EE25-418A-8318-5E40E74D89EF}" type="pres">
      <dgm:prSet presAssocID="{C76A8653-E660-4A7E-85B9-3ADA275E13E6}" presName="node" presStyleLbl="node1" presStyleIdx="3" presStyleCnt="4">
        <dgm:presLayoutVars>
          <dgm:bulletEnabled val="1"/>
        </dgm:presLayoutVars>
      </dgm:prSet>
      <dgm:spPr/>
      <dgm:t>
        <a:bodyPr/>
        <a:lstStyle/>
        <a:p>
          <a:endParaRPr lang="en-US"/>
        </a:p>
      </dgm:t>
    </dgm:pt>
  </dgm:ptLst>
  <dgm:cxnLst>
    <dgm:cxn modelId="{15BD39D9-F71D-44C3-8D84-45645C7557D0}" type="presOf" srcId="{B2795D3A-3D7B-4E88-9666-0E83322B06A6}" destId="{6E279CBF-615E-4FB0-BEA1-ED4597DC1687}" srcOrd="0" destOrd="0" presId="urn:microsoft.com/office/officeart/2005/8/layout/radial5"/>
    <dgm:cxn modelId="{CA94F15F-7154-4E07-9024-BAB26679F031}" type="presOf" srcId="{41D8C61D-8410-444B-B8BA-4C95651DE54E}" destId="{F3A6E7D9-FCFF-40AD-AC41-B89D74EB4A78}" srcOrd="0" destOrd="0" presId="urn:microsoft.com/office/officeart/2005/8/layout/radial5"/>
    <dgm:cxn modelId="{60AB6FE5-FCC2-4969-9502-41A03767EA13}" srcId="{85A7923C-5145-4EA0-BE9D-34526838EFBB}" destId="{C76A8653-E660-4A7E-85B9-3ADA275E13E6}" srcOrd="3" destOrd="0" parTransId="{5DA613CA-12EF-4038-9CD1-46688536FE7F}" sibTransId="{298EA9EA-09A5-49D9-A192-C267962FD39B}"/>
    <dgm:cxn modelId="{B5FE4AF5-8D76-405B-AD41-4C0B4EF2E2FB}" type="presOf" srcId="{5DA613CA-12EF-4038-9CD1-46688536FE7F}" destId="{C1B483DD-76F8-4308-BE0E-DB615053C647}" srcOrd="0" destOrd="0" presId="urn:microsoft.com/office/officeart/2005/8/layout/radial5"/>
    <dgm:cxn modelId="{3FC2D424-DE7C-4444-AB4D-34D0312ED43C}" type="presOf" srcId="{C76A8653-E660-4A7E-85B9-3ADA275E13E6}" destId="{5572EC52-EE25-418A-8318-5E40E74D89EF}" srcOrd="0" destOrd="0" presId="urn:microsoft.com/office/officeart/2005/8/layout/radial5"/>
    <dgm:cxn modelId="{65E49249-42E1-4665-85AF-571E3AA14965}" srcId="{41D8C61D-8410-444B-B8BA-4C95651DE54E}" destId="{85A7923C-5145-4EA0-BE9D-34526838EFBB}" srcOrd="0" destOrd="0" parTransId="{7AE55EC9-DD1A-422F-AD9C-88B2A3C50D6D}" sibTransId="{3172A470-1871-4E9D-AEF8-A1BA7997DAC1}"/>
    <dgm:cxn modelId="{8EC28C0C-18FC-427D-B10B-0AB4091991F7}" type="presOf" srcId="{2C25480F-070D-4FBD-B522-C79BFDF8AC16}" destId="{CF1CE29C-3EC8-4BFD-93A2-C9594ABBEAB9}" srcOrd="1" destOrd="0" presId="urn:microsoft.com/office/officeart/2005/8/layout/radial5"/>
    <dgm:cxn modelId="{3122B64F-DBA3-4F90-A72B-BD53457F0C34}" type="presOf" srcId="{09162ADD-FBF0-46B7-A0DF-C1EE721C70F4}" destId="{434ED330-9E4C-4B05-8F6D-B23991DFA2B2}" srcOrd="0" destOrd="0" presId="urn:microsoft.com/office/officeart/2005/8/layout/radial5"/>
    <dgm:cxn modelId="{1A293E8F-504B-4D05-B54F-A94E3F90F6EC}" type="presOf" srcId="{61F44181-7DF3-41F3-96C0-BEDFB799EA72}" destId="{F2FE6754-3E68-4F5E-B59F-CCDA3B2C6CEC}" srcOrd="0" destOrd="0" presId="urn:microsoft.com/office/officeart/2005/8/layout/radial5"/>
    <dgm:cxn modelId="{228B57D3-1589-4232-A451-A02653E7E26E}" type="presOf" srcId="{5DA613CA-12EF-4038-9CD1-46688536FE7F}" destId="{4BDA3FF0-94DD-4C57-AF91-F325558A9FC0}" srcOrd="1" destOrd="0" presId="urn:microsoft.com/office/officeart/2005/8/layout/radial5"/>
    <dgm:cxn modelId="{55AF4360-3E58-4BAE-AA9F-E4B4E7D5BDD4}" type="presOf" srcId="{2C25480F-070D-4FBD-B522-C79BFDF8AC16}" destId="{13403AA3-4D66-45E1-8F87-9A44D5E02E0D}" srcOrd="0" destOrd="0" presId="urn:microsoft.com/office/officeart/2005/8/layout/radial5"/>
    <dgm:cxn modelId="{C991DCA1-DFF1-4AA7-8988-AF7D68DEF569}" srcId="{85A7923C-5145-4EA0-BE9D-34526838EFBB}" destId="{09162ADD-FBF0-46B7-A0DF-C1EE721C70F4}" srcOrd="2" destOrd="0" parTransId="{B2795D3A-3D7B-4E88-9666-0E83322B06A6}" sibTransId="{71DDD35F-B151-4052-92E0-FB0D43CFEDB3}"/>
    <dgm:cxn modelId="{E3EADEE9-4214-47F6-8F89-168DA8E85794}" srcId="{85A7923C-5145-4EA0-BE9D-34526838EFBB}" destId="{9E26CA10-CA19-456E-A36F-61B589AFE6D7}" srcOrd="0" destOrd="0" parTransId="{2C25480F-070D-4FBD-B522-C79BFDF8AC16}" sibTransId="{A54AC8E8-D614-49B8-B44C-32A7B473BE1A}"/>
    <dgm:cxn modelId="{D03F8D01-90BD-4F57-970B-82B79807A45E}" type="presOf" srcId="{D81A3895-C87F-4D7F-89FD-2560ED8F2736}" destId="{057C677B-85D2-4F89-8D73-603810C6A018}" srcOrd="0" destOrd="0" presId="urn:microsoft.com/office/officeart/2005/8/layout/radial5"/>
    <dgm:cxn modelId="{325ACB02-E835-45B1-8DBB-02B9614F6655}" type="presOf" srcId="{D81A3895-C87F-4D7F-89FD-2560ED8F2736}" destId="{F7C7D9DB-7397-403A-B4DC-0DB4ED89F297}" srcOrd="1" destOrd="0" presId="urn:microsoft.com/office/officeart/2005/8/layout/radial5"/>
    <dgm:cxn modelId="{218B02DF-487E-433D-AF8A-74C9607791D9}" srcId="{85A7923C-5145-4EA0-BE9D-34526838EFBB}" destId="{61F44181-7DF3-41F3-96C0-BEDFB799EA72}" srcOrd="1" destOrd="0" parTransId="{D81A3895-C87F-4D7F-89FD-2560ED8F2736}" sibTransId="{ECCF1B3F-8A38-41D1-8C9A-FFB1AA1F1A0D}"/>
    <dgm:cxn modelId="{91419C05-93D6-45B5-BCCE-A1A8545F38AA}" type="presOf" srcId="{9E26CA10-CA19-456E-A36F-61B589AFE6D7}" destId="{9D0E5479-E9DA-4218-A90C-AEDDBA7BF057}" srcOrd="0" destOrd="0" presId="urn:microsoft.com/office/officeart/2005/8/layout/radial5"/>
    <dgm:cxn modelId="{0282E7AB-CF97-4858-8C6B-7A0868EF6863}" type="presOf" srcId="{B2795D3A-3D7B-4E88-9666-0E83322B06A6}" destId="{990EE680-F36A-4D95-AAE5-92876FB95784}" srcOrd="1" destOrd="0" presId="urn:microsoft.com/office/officeart/2005/8/layout/radial5"/>
    <dgm:cxn modelId="{A7C1B061-9435-4DFB-8F57-521621C47CE5}" type="presOf" srcId="{85A7923C-5145-4EA0-BE9D-34526838EFBB}" destId="{430678E4-4C22-4AF0-A472-DEBDFC3EB4AB}" srcOrd="0" destOrd="0" presId="urn:microsoft.com/office/officeart/2005/8/layout/radial5"/>
    <dgm:cxn modelId="{B0159CEA-F223-4ECC-ACA4-C3A64FE26A61}" type="presParOf" srcId="{F3A6E7D9-FCFF-40AD-AC41-B89D74EB4A78}" destId="{430678E4-4C22-4AF0-A472-DEBDFC3EB4AB}" srcOrd="0" destOrd="0" presId="urn:microsoft.com/office/officeart/2005/8/layout/radial5"/>
    <dgm:cxn modelId="{55FDE160-2EDF-4F17-A2BC-A3246265845E}" type="presParOf" srcId="{F3A6E7D9-FCFF-40AD-AC41-B89D74EB4A78}" destId="{13403AA3-4D66-45E1-8F87-9A44D5E02E0D}" srcOrd="1" destOrd="0" presId="urn:microsoft.com/office/officeart/2005/8/layout/radial5"/>
    <dgm:cxn modelId="{08A75A9F-E99D-4CDA-B6BD-5D3F4B762704}" type="presParOf" srcId="{13403AA3-4D66-45E1-8F87-9A44D5E02E0D}" destId="{CF1CE29C-3EC8-4BFD-93A2-C9594ABBEAB9}" srcOrd="0" destOrd="0" presId="urn:microsoft.com/office/officeart/2005/8/layout/radial5"/>
    <dgm:cxn modelId="{8F4AA943-224F-4381-A37C-18A5C03788CB}" type="presParOf" srcId="{F3A6E7D9-FCFF-40AD-AC41-B89D74EB4A78}" destId="{9D0E5479-E9DA-4218-A90C-AEDDBA7BF057}" srcOrd="2" destOrd="0" presId="urn:microsoft.com/office/officeart/2005/8/layout/radial5"/>
    <dgm:cxn modelId="{A8E02CC0-A004-4EA9-B24E-0C583F4B29BB}" type="presParOf" srcId="{F3A6E7D9-FCFF-40AD-AC41-B89D74EB4A78}" destId="{057C677B-85D2-4F89-8D73-603810C6A018}" srcOrd="3" destOrd="0" presId="urn:microsoft.com/office/officeart/2005/8/layout/radial5"/>
    <dgm:cxn modelId="{7327E3CE-03F3-4428-BD21-C76635A9777D}" type="presParOf" srcId="{057C677B-85D2-4F89-8D73-603810C6A018}" destId="{F7C7D9DB-7397-403A-B4DC-0DB4ED89F297}" srcOrd="0" destOrd="0" presId="urn:microsoft.com/office/officeart/2005/8/layout/radial5"/>
    <dgm:cxn modelId="{02B31199-E7AB-4D5F-8A7B-F258D9F49D6C}" type="presParOf" srcId="{F3A6E7D9-FCFF-40AD-AC41-B89D74EB4A78}" destId="{F2FE6754-3E68-4F5E-B59F-CCDA3B2C6CEC}" srcOrd="4" destOrd="0" presId="urn:microsoft.com/office/officeart/2005/8/layout/radial5"/>
    <dgm:cxn modelId="{8005693D-AF1F-4D22-A523-FDB914E3F245}" type="presParOf" srcId="{F3A6E7D9-FCFF-40AD-AC41-B89D74EB4A78}" destId="{6E279CBF-615E-4FB0-BEA1-ED4597DC1687}" srcOrd="5" destOrd="0" presId="urn:microsoft.com/office/officeart/2005/8/layout/radial5"/>
    <dgm:cxn modelId="{642C9892-21DC-4051-A4E8-5BE8599F3964}" type="presParOf" srcId="{6E279CBF-615E-4FB0-BEA1-ED4597DC1687}" destId="{990EE680-F36A-4D95-AAE5-92876FB95784}" srcOrd="0" destOrd="0" presId="urn:microsoft.com/office/officeart/2005/8/layout/radial5"/>
    <dgm:cxn modelId="{D3C9D515-49DE-4C4E-A70A-07C6B3014E9D}" type="presParOf" srcId="{F3A6E7D9-FCFF-40AD-AC41-B89D74EB4A78}" destId="{434ED330-9E4C-4B05-8F6D-B23991DFA2B2}" srcOrd="6" destOrd="0" presId="urn:microsoft.com/office/officeart/2005/8/layout/radial5"/>
    <dgm:cxn modelId="{6510DCB2-18BD-46FC-8BF3-E40FD69A4B5B}" type="presParOf" srcId="{F3A6E7D9-FCFF-40AD-AC41-B89D74EB4A78}" destId="{C1B483DD-76F8-4308-BE0E-DB615053C647}" srcOrd="7" destOrd="0" presId="urn:microsoft.com/office/officeart/2005/8/layout/radial5"/>
    <dgm:cxn modelId="{9EF0AA04-7395-4149-978A-4441083F3A77}" type="presParOf" srcId="{C1B483DD-76F8-4308-BE0E-DB615053C647}" destId="{4BDA3FF0-94DD-4C57-AF91-F325558A9FC0}" srcOrd="0" destOrd="0" presId="urn:microsoft.com/office/officeart/2005/8/layout/radial5"/>
    <dgm:cxn modelId="{38F4E8A5-3E0A-4B7C-AC14-C1E65919CDAB}" type="presParOf" srcId="{F3A6E7D9-FCFF-40AD-AC41-B89D74EB4A78}" destId="{5572EC52-EE25-418A-8318-5E40E74D89E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D8C61D-8410-444B-B8BA-4C95651DE54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85A7923C-5145-4EA0-BE9D-34526838EFBB}">
      <dgm:prSet phldrT="[Text]"/>
      <dgm:spPr/>
      <dgm:t>
        <a:bodyPr/>
        <a:lstStyle/>
        <a:p>
          <a:r>
            <a:rPr lang="ar-SA" b="1" dirty="0" smtClean="0">
              <a:solidFill>
                <a:srgbClr val="C00000"/>
              </a:solidFill>
            </a:rPr>
            <a:t>العينة الغير عشوائية</a:t>
          </a:r>
          <a:endParaRPr lang="en-US" b="1" dirty="0">
            <a:solidFill>
              <a:srgbClr val="C00000"/>
            </a:solidFill>
          </a:endParaRPr>
        </a:p>
      </dgm:t>
    </dgm:pt>
    <dgm:pt modelId="{7AE55EC9-DD1A-422F-AD9C-88B2A3C50D6D}" type="parTrans" cxnId="{65E49249-42E1-4665-85AF-571E3AA14965}">
      <dgm:prSet/>
      <dgm:spPr/>
      <dgm:t>
        <a:bodyPr/>
        <a:lstStyle/>
        <a:p>
          <a:endParaRPr lang="en-US"/>
        </a:p>
      </dgm:t>
    </dgm:pt>
    <dgm:pt modelId="{3172A470-1871-4E9D-AEF8-A1BA7997DAC1}" type="sibTrans" cxnId="{65E49249-42E1-4665-85AF-571E3AA14965}">
      <dgm:prSet/>
      <dgm:spPr/>
      <dgm:t>
        <a:bodyPr/>
        <a:lstStyle/>
        <a:p>
          <a:endParaRPr lang="en-US"/>
        </a:p>
      </dgm:t>
    </dgm:pt>
    <dgm:pt modelId="{9E26CA10-CA19-456E-A36F-61B589AFE6D7}">
      <dgm:prSet phldrT="[Text]"/>
      <dgm:spPr/>
      <dgm:t>
        <a:bodyPr/>
        <a:lstStyle/>
        <a:p>
          <a:r>
            <a:rPr lang="ar-SA" b="1" dirty="0" smtClean="0"/>
            <a:t>العرضية</a:t>
          </a:r>
          <a:endParaRPr lang="en-US" b="1" dirty="0"/>
        </a:p>
      </dgm:t>
    </dgm:pt>
    <dgm:pt modelId="{2C25480F-070D-4FBD-B522-C79BFDF8AC16}" type="parTrans" cxnId="{E3EADEE9-4214-47F6-8F89-168DA8E85794}">
      <dgm:prSet/>
      <dgm:spPr/>
      <dgm:t>
        <a:bodyPr/>
        <a:lstStyle/>
        <a:p>
          <a:endParaRPr lang="en-US"/>
        </a:p>
      </dgm:t>
    </dgm:pt>
    <dgm:pt modelId="{A54AC8E8-D614-49B8-B44C-32A7B473BE1A}" type="sibTrans" cxnId="{E3EADEE9-4214-47F6-8F89-168DA8E85794}">
      <dgm:prSet/>
      <dgm:spPr/>
      <dgm:t>
        <a:bodyPr/>
        <a:lstStyle/>
        <a:p>
          <a:endParaRPr lang="en-US"/>
        </a:p>
      </dgm:t>
    </dgm:pt>
    <dgm:pt modelId="{61F44181-7DF3-41F3-96C0-BEDFB799EA72}">
      <dgm:prSet phldrT="[Text]"/>
      <dgm:spPr/>
      <dgm:t>
        <a:bodyPr/>
        <a:lstStyle/>
        <a:p>
          <a:r>
            <a:rPr lang="ar-SA" b="1" dirty="0" smtClean="0"/>
            <a:t>القصدية</a:t>
          </a:r>
          <a:endParaRPr lang="en-US" b="1" dirty="0"/>
        </a:p>
      </dgm:t>
    </dgm:pt>
    <dgm:pt modelId="{D81A3895-C87F-4D7F-89FD-2560ED8F2736}" type="parTrans" cxnId="{218B02DF-487E-433D-AF8A-74C9607791D9}">
      <dgm:prSet/>
      <dgm:spPr/>
      <dgm:t>
        <a:bodyPr/>
        <a:lstStyle/>
        <a:p>
          <a:endParaRPr lang="en-US"/>
        </a:p>
      </dgm:t>
    </dgm:pt>
    <dgm:pt modelId="{ECCF1B3F-8A38-41D1-8C9A-FFB1AA1F1A0D}" type="sibTrans" cxnId="{218B02DF-487E-433D-AF8A-74C9607791D9}">
      <dgm:prSet/>
      <dgm:spPr/>
      <dgm:t>
        <a:bodyPr/>
        <a:lstStyle/>
        <a:p>
          <a:endParaRPr lang="en-US"/>
        </a:p>
      </dgm:t>
    </dgm:pt>
    <dgm:pt modelId="{09162ADD-FBF0-46B7-A0DF-C1EE721C70F4}">
      <dgm:prSet phldrT="[Text]"/>
      <dgm:spPr/>
      <dgm:t>
        <a:bodyPr/>
        <a:lstStyle/>
        <a:p>
          <a:r>
            <a:rPr lang="ar-SA" b="1" dirty="0" smtClean="0"/>
            <a:t>الحصصية</a:t>
          </a:r>
          <a:endParaRPr lang="en-US" b="1" dirty="0"/>
        </a:p>
      </dgm:t>
    </dgm:pt>
    <dgm:pt modelId="{B2795D3A-3D7B-4E88-9666-0E83322B06A6}" type="parTrans" cxnId="{C991DCA1-DFF1-4AA7-8988-AF7D68DEF569}">
      <dgm:prSet/>
      <dgm:spPr/>
      <dgm:t>
        <a:bodyPr/>
        <a:lstStyle/>
        <a:p>
          <a:endParaRPr lang="en-US"/>
        </a:p>
      </dgm:t>
    </dgm:pt>
    <dgm:pt modelId="{71DDD35F-B151-4052-92E0-FB0D43CFEDB3}" type="sibTrans" cxnId="{C991DCA1-DFF1-4AA7-8988-AF7D68DEF569}">
      <dgm:prSet/>
      <dgm:spPr/>
      <dgm:t>
        <a:bodyPr/>
        <a:lstStyle/>
        <a:p>
          <a:endParaRPr lang="en-US"/>
        </a:p>
      </dgm:t>
    </dgm:pt>
    <dgm:pt modelId="{F3A6E7D9-FCFF-40AD-AC41-B89D74EB4A78}" type="pres">
      <dgm:prSet presAssocID="{41D8C61D-8410-444B-B8BA-4C95651DE54E}" presName="Name0" presStyleCnt="0">
        <dgm:presLayoutVars>
          <dgm:chMax val="1"/>
          <dgm:dir/>
          <dgm:animLvl val="ctr"/>
          <dgm:resizeHandles val="exact"/>
        </dgm:presLayoutVars>
      </dgm:prSet>
      <dgm:spPr/>
      <dgm:t>
        <a:bodyPr/>
        <a:lstStyle/>
        <a:p>
          <a:endParaRPr lang="en-US"/>
        </a:p>
      </dgm:t>
    </dgm:pt>
    <dgm:pt modelId="{430678E4-4C22-4AF0-A472-DEBDFC3EB4AB}" type="pres">
      <dgm:prSet presAssocID="{85A7923C-5145-4EA0-BE9D-34526838EFBB}" presName="centerShape" presStyleLbl="node0" presStyleIdx="0" presStyleCnt="1"/>
      <dgm:spPr/>
      <dgm:t>
        <a:bodyPr/>
        <a:lstStyle/>
        <a:p>
          <a:endParaRPr lang="en-US"/>
        </a:p>
      </dgm:t>
    </dgm:pt>
    <dgm:pt modelId="{13403AA3-4D66-45E1-8F87-9A44D5E02E0D}" type="pres">
      <dgm:prSet presAssocID="{2C25480F-070D-4FBD-B522-C79BFDF8AC16}" presName="parTrans" presStyleLbl="sibTrans2D1" presStyleIdx="0" presStyleCnt="3"/>
      <dgm:spPr/>
      <dgm:t>
        <a:bodyPr/>
        <a:lstStyle/>
        <a:p>
          <a:endParaRPr lang="en-US"/>
        </a:p>
      </dgm:t>
    </dgm:pt>
    <dgm:pt modelId="{CF1CE29C-3EC8-4BFD-93A2-C9594ABBEAB9}" type="pres">
      <dgm:prSet presAssocID="{2C25480F-070D-4FBD-B522-C79BFDF8AC16}" presName="connectorText" presStyleLbl="sibTrans2D1" presStyleIdx="0" presStyleCnt="3"/>
      <dgm:spPr/>
      <dgm:t>
        <a:bodyPr/>
        <a:lstStyle/>
        <a:p>
          <a:endParaRPr lang="en-US"/>
        </a:p>
      </dgm:t>
    </dgm:pt>
    <dgm:pt modelId="{9D0E5479-E9DA-4218-A90C-AEDDBA7BF057}" type="pres">
      <dgm:prSet presAssocID="{9E26CA10-CA19-456E-A36F-61B589AFE6D7}" presName="node" presStyleLbl="node1" presStyleIdx="0" presStyleCnt="3">
        <dgm:presLayoutVars>
          <dgm:bulletEnabled val="1"/>
        </dgm:presLayoutVars>
      </dgm:prSet>
      <dgm:spPr/>
      <dgm:t>
        <a:bodyPr/>
        <a:lstStyle/>
        <a:p>
          <a:endParaRPr lang="en-US"/>
        </a:p>
      </dgm:t>
    </dgm:pt>
    <dgm:pt modelId="{057C677B-85D2-4F89-8D73-603810C6A018}" type="pres">
      <dgm:prSet presAssocID="{D81A3895-C87F-4D7F-89FD-2560ED8F2736}" presName="parTrans" presStyleLbl="sibTrans2D1" presStyleIdx="1" presStyleCnt="3"/>
      <dgm:spPr/>
      <dgm:t>
        <a:bodyPr/>
        <a:lstStyle/>
        <a:p>
          <a:endParaRPr lang="en-US"/>
        </a:p>
      </dgm:t>
    </dgm:pt>
    <dgm:pt modelId="{F7C7D9DB-7397-403A-B4DC-0DB4ED89F297}" type="pres">
      <dgm:prSet presAssocID="{D81A3895-C87F-4D7F-89FD-2560ED8F2736}" presName="connectorText" presStyleLbl="sibTrans2D1" presStyleIdx="1" presStyleCnt="3"/>
      <dgm:spPr/>
      <dgm:t>
        <a:bodyPr/>
        <a:lstStyle/>
        <a:p>
          <a:endParaRPr lang="en-US"/>
        </a:p>
      </dgm:t>
    </dgm:pt>
    <dgm:pt modelId="{F2FE6754-3E68-4F5E-B59F-CCDA3B2C6CEC}" type="pres">
      <dgm:prSet presAssocID="{61F44181-7DF3-41F3-96C0-BEDFB799EA72}" presName="node" presStyleLbl="node1" presStyleIdx="1" presStyleCnt="3">
        <dgm:presLayoutVars>
          <dgm:bulletEnabled val="1"/>
        </dgm:presLayoutVars>
      </dgm:prSet>
      <dgm:spPr/>
      <dgm:t>
        <a:bodyPr/>
        <a:lstStyle/>
        <a:p>
          <a:endParaRPr lang="en-US"/>
        </a:p>
      </dgm:t>
    </dgm:pt>
    <dgm:pt modelId="{6E279CBF-615E-4FB0-BEA1-ED4597DC1687}" type="pres">
      <dgm:prSet presAssocID="{B2795D3A-3D7B-4E88-9666-0E83322B06A6}" presName="parTrans" presStyleLbl="sibTrans2D1" presStyleIdx="2" presStyleCnt="3"/>
      <dgm:spPr/>
      <dgm:t>
        <a:bodyPr/>
        <a:lstStyle/>
        <a:p>
          <a:endParaRPr lang="en-US"/>
        </a:p>
      </dgm:t>
    </dgm:pt>
    <dgm:pt modelId="{990EE680-F36A-4D95-AAE5-92876FB95784}" type="pres">
      <dgm:prSet presAssocID="{B2795D3A-3D7B-4E88-9666-0E83322B06A6}" presName="connectorText" presStyleLbl="sibTrans2D1" presStyleIdx="2" presStyleCnt="3"/>
      <dgm:spPr/>
      <dgm:t>
        <a:bodyPr/>
        <a:lstStyle/>
        <a:p>
          <a:endParaRPr lang="en-US"/>
        </a:p>
      </dgm:t>
    </dgm:pt>
    <dgm:pt modelId="{434ED330-9E4C-4B05-8F6D-B23991DFA2B2}" type="pres">
      <dgm:prSet presAssocID="{09162ADD-FBF0-46B7-A0DF-C1EE721C70F4}" presName="node" presStyleLbl="node1" presStyleIdx="2" presStyleCnt="3">
        <dgm:presLayoutVars>
          <dgm:bulletEnabled val="1"/>
        </dgm:presLayoutVars>
      </dgm:prSet>
      <dgm:spPr/>
      <dgm:t>
        <a:bodyPr/>
        <a:lstStyle/>
        <a:p>
          <a:endParaRPr lang="en-US"/>
        </a:p>
      </dgm:t>
    </dgm:pt>
  </dgm:ptLst>
  <dgm:cxnLst>
    <dgm:cxn modelId="{E3EADEE9-4214-47F6-8F89-168DA8E85794}" srcId="{85A7923C-5145-4EA0-BE9D-34526838EFBB}" destId="{9E26CA10-CA19-456E-A36F-61B589AFE6D7}" srcOrd="0" destOrd="0" parTransId="{2C25480F-070D-4FBD-B522-C79BFDF8AC16}" sibTransId="{A54AC8E8-D614-49B8-B44C-32A7B473BE1A}"/>
    <dgm:cxn modelId="{4815A368-B564-4116-8789-F37631419E5B}" type="presOf" srcId="{85A7923C-5145-4EA0-BE9D-34526838EFBB}" destId="{430678E4-4C22-4AF0-A472-DEBDFC3EB4AB}" srcOrd="0" destOrd="0" presId="urn:microsoft.com/office/officeart/2005/8/layout/radial5"/>
    <dgm:cxn modelId="{FA0EAD60-14D5-4151-8D9E-2E2159EEF844}" type="presOf" srcId="{B2795D3A-3D7B-4E88-9666-0E83322B06A6}" destId="{990EE680-F36A-4D95-AAE5-92876FB95784}" srcOrd="1" destOrd="0" presId="urn:microsoft.com/office/officeart/2005/8/layout/radial5"/>
    <dgm:cxn modelId="{C28654A5-EDEF-4EDB-A13C-9A63CF949E5A}" type="presOf" srcId="{D81A3895-C87F-4D7F-89FD-2560ED8F2736}" destId="{F7C7D9DB-7397-403A-B4DC-0DB4ED89F297}" srcOrd="1" destOrd="0" presId="urn:microsoft.com/office/officeart/2005/8/layout/radial5"/>
    <dgm:cxn modelId="{E5DE020B-B7F0-44B8-A776-81CB92FCBA0E}" type="presOf" srcId="{61F44181-7DF3-41F3-96C0-BEDFB799EA72}" destId="{F2FE6754-3E68-4F5E-B59F-CCDA3B2C6CEC}" srcOrd="0" destOrd="0" presId="urn:microsoft.com/office/officeart/2005/8/layout/radial5"/>
    <dgm:cxn modelId="{218B02DF-487E-433D-AF8A-74C9607791D9}" srcId="{85A7923C-5145-4EA0-BE9D-34526838EFBB}" destId="{61F44181-7DF3-41F3-96C0-BEDFB799EA72}" srcOrd="1" destOrd="0" parTransId="{D81A3895-C87F-4D7F-89FD-2560ED8F2736}" sibTransId="{ECCF1B3F-8A38-41D1-8C9A-FFB1AA1F1A0D}"/>
    <dgm:cxn modelId="{1E05C883-402E-408C-B801-868D24546483}" type="presOf" srcId="{D81A3895-C87F-4D7F-89FD-2560ED8F2736}" destId="{057C677B-85D2-4F89-8D73-603810C6A018}" srcOrd="0" destOrd="0" presId="urn:microsoft.com/office/officeart/2005/8/layout/radial5"/>
    <dgm:cxn modelId="{3B4D3F6F-F364-4C33-AFD3-A9B4B2ECCA25}" type="presOf" srcId="{B2795D3A-3D7B-4E88-9666-0E83322B06A6}" destId="{6E279CBF-615E-4FB0-BEA1-ED4597DC1687}" srcOrd="0" destOrd="0" presId="urn:microsoft.com/office/officeart/2005/8/layout/radial5"/>
    <dgm:cxn modelId="{8134C426-0905-4BA1-98C9-4BDDB6C9C76F}" type="presOf" srcId="{2C25480F-070D-4FBD-B522-C79BFDF8AC16}" destId="{13403AA3-4D66-45E1-8F87-9A44D5E02E0D}" srcOrd="0" destOrd="0" presId="urn:microsoft.com/office/officeart/2005/8/layout/radial5"/>
    <dgm:cxn modelId="{C991DCA1-DFF1-4AA7-8988-AF7D68DEF569}" srcId="{85A7923C-5145-4EA0-BE9D-34526838EFBB}" destId="{09162ADD-FBF0-46B7-A0DF-C1EE721C70F4}" srcOrd="2" destOrd="0" parTransId="{B2795D3A-3D7B-4E88-9666-0E83322B06A6}" sibTransId="{71DDD35F-B151-4052-92E0-FB0D43CFEDB3}"/>
    <dgm:cxn modelId="{4B190F1D-8EC7-487F-B114-3D086DE9F25E}" type="presOf" srcId="{9E26CA10-CA19-456E-A36F-61B589AFE6D7}" destId="{9D0E5479-E9DA-4218-A90C-AEDDBA7BF057}" srcOrd="0" destOrd="0" presId="urn:microsoft.com/office/officeart/2005/8/layout/radial5"/>
    <dgm:cxn modelId="{65E49249-42E1-4665-85AF-571E3AA14965}" srcId="{41D8C61D-8410-444B-B8BA-4C95651DE54E}" destId="{85A7923C-5145-4EA0-BE9D-34526838EFBB}" srcOrd="0" destOrd="0" parTransId="{7AE55EC9-DD1A-422F-AD9C-88B2A3C50D6D}" sibTransId="{3172A470-1871-4E9D-AEF8-A1BA7997DAC1}"/>
    <dgm:cxn modelId="{F3D4852F-1A06-47D1-A2B0-6E3804459096}" type="presOf" srcId="{2C25480F-070D-4FBD-B522-C79BFDF8AC16}" destId="{CF1CE29C-3EC8-4BFD-93A2-C9594ABBEAB9}" srcOrd="1" destOrd="0" presId="urn:microsoft.com/office/officeart/2005/8/layout/radial5"/>
    <dgm:cxn modelId="{E50C0155-BDF5-4B2D-95E6-D93AE030637D}" type="presOf" srcId="{09162ADD-FBF0-46B7-A0DF-C1EE721C70F4}" destId="{434ED330-9E4C-4B05-8F6D-B23991DFA2B2}" srcOrd="0" destOrd="0" presId="urn:microsoft.com/office/officeart/2005/8/layout/radial5"/>
    <dgm:cxn modelId="{F77BF59E-7ADA-4654-B8A7-5E822879822A}" type="presOf" srcId="{41D8C61D-8410-444B-B8BA-4C95651DE54E}" destId="{F3A6E7D9-FCFF-40AD-AC41-B89D74EB4A78}" srcOrd="0" destOrd="0" presId="urn:microsoft.com/office/officeart/2005/8/layout/radial5"/>
    <dgm:cxn modelId="{ABB31AD6-7B02-4D24-877A-586F90462676}" type="presParOf" srcId="{F3A6E7D9-FCFF-40AD-AC41-B89D74EB4A78}" destId="{430678E4-4C22-4AF0-A472-DEBDFC3EB4AB}" srcOrd="0" destOrd="0" presId="urn:microsoft.com/office/officeart/2005/8/layout/radial5"/>
    <dgm:cxn modelId="{877A79D9-D68D-4823-8222-393275DD208C}" type="presParOf" srcId="{F3A6E7D9-FCFF-40AD-AC41-B89D74EB4A78}" destId="{13403AA3-4D66-45E1-8F87-9A44D5E02E0D}" srcOrd="1" destOrd="0" presId="urn:microsoft.com/office/officeart/2005/8/layout/radial5"/>
    <dgm:cxn modelId="{CF64FFC8-48B7-4832-A819-3F8DDC26E77D}" type="presParOf" srcId="{13403AA3-4D66-45E1-8F87-9A44D5E02E0D}" destId="{CF1CE29C-3EC8-4BFD-93A2-C9594ABBEAB9}" srcOrd="0" destOrd="0" presId="urn:microsoft.com/office/officeart/2005/8/layout/radial5"/>
    <dgm:cxn modelId="{1AEA1A2A-441A-4B90-9E4A-81B163F2C6E8}" type="presParOf" srcId="{F3A6E7D9-FCFF-40AD-AC41-B89D74EB4A78}" destId="{9D0E5479-E9DA-4218-A90C-AEDDBA7BF057}" srcOrd="2" destOrd="0" presId="urn:microsoft.com/office/officeart/2005/8/layout/radial5"/>
    <dgm:cxn modelId="{353ACFA5-3482-4D6C-946C-0B6F2A6E3C8A}" type="presParOf" srcId="{F3A6E7D9-FCFF-40AD-AC41-B89D74EB4A78}" destId="{057C677B-85D2-4F89-8D73-603810C6A018}" srcOrd="3" destOrd="0" presId="urn:microsoft.com/office/officeart/2005/8/layout/radial5"/>
    <dgm:cxn modelId="{2E6A4D16-C900-47C4-8AB8-2B407ED2B850}" type="presParOf" srcId="{057C677B-85D2-4F89-8D73-603810C6A018}" destId="{F7C7D9DB-7397-403A-B4DC-0DB4ED89F297}" srcOrd="0" destOrd="0" presId="urn:microsoft.com/office/officeart/2005/8/layout/radial5"/>
    <dgm:cxn modelId="{6F93DA73-C961-49BA-910A-3ADBB2D79F17}" type="presParOf" srcId="{F3A6E7D9-FCFF-40AD-AC41-B89D74EB4A78}" destId="{F2FE6754-3E68-4F5E-B59F-CCDA3B2C6CEC}" srcOrd="4" destOrd="0" presId="urn:microsoft.com/office/officeart/2005/8/layout/radial5"/>
    <dgm:cxn modelId="{B0E33F23-3087-46CA-8A53-57332002FF92}" type="presParOf" srcId="{F3A6E7D9-FCFF-40AD-AC41-B89D74EB4A78}" destId="{6E279CBF-615E-4FB0-BEA1-ED4597DC1687}" srcOrd="5" destOrd="0" presId="urn:microsoft.com/office/officeart/2005/8/layout/radial5"/>
    <dgm:cxn modelId="{3F71D954-C490-4BDF-970B-B9771248E24E}" type="presParOf" srcId="{6E279CBF-615E-4FB0-BEA1-ED4597DC1687}" destId="{990EE680-F36A-4D95-AAE5-92876FB95784}" srcOrd="0" destOrd="0" presId="urn:microsoft.com/office/officeart/2005/8/layout/radial5"/>
    <dgm:cxn modelId="{CB698304-7802-4E31-8C2C-70E3CC4EAA8A}" type="presParOf" srcId="{F3A6E7D9-FCFF-40AD-AC41-B89D74EB4A78}" destId="{434ED330-9E4C-4B05-8F6D-B23991DFA2B2}"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DC9271-38EF-42AC-8188-474C4E5FD6D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A0A87F5-FCBF-44EC-915C-9772335E4549}">
      <dgm:prSet phldrT="[Text]"/>
      <dgm:spPr/>
      <dgm:t>
        <a:bodyPr/>
        <a:lstStyle/>
        <a:p>
          <a:pPr rtl="1"/>
          <a:r>
            <a:rPr lang="ar-SA" b="1" dirty="0" smtClean="0">
              <a:solidFill>
                <a:srgbClr val="0033CC"/>
              </a:solidFill>
            </a:rPr>
            <a:t>المدى</a:t>
          </a:r>
          <a:endParaRPr lang="en-US" b="1" dirty="0">
            <a:solidFill>
              <a:srgbClr val="0033CC"/>
            </a:solidFill>
          </a:endParaRPr>
        </a:p>
      </dgm:t>
    </dgm:pt>
    <dgm:pt modelId="{02E0B65D-CF87-4E86-809B-35FFADB5D950}">
      <dgm:prSet phldrT="[Text]"/>
      <dgm:spPr/>
      <dgm:t>
        <a:bodyPr/>
        <a:lstStyle/>
        <a:p>
          <a:pPr algn="r" rtl="1"/>
          <a:r>
            <a:rPr lang="ar-SA" b="1" dirty="0" smtClean="0"/>
            <a:t>مقاييس التشتت</a:t>
          </a:r>
          <a:endParaRPr lang="en-US" b="1" dirty="0"/>
        </a:p>
      </dgm:t>
    </dgm:pt>
    <dgm:pt modelId="{1EF65045-729F-4FE0-98DE-00423A9B5C1E}" type="sibTrans" cxnId="{D4A70E52-B872-45A1-810C-BA0C0EBB6B7D}">
      <dgm:prSet/>
      <dgm:spPr/>
      <dgm:t>
        <a:bodyPr/>
        <a:lstStyle/>
        <a:p>
          <a:pPr rtl="1"/>
          <a:endParaRPr lang="en-US"/>
        </a:p>
      </dgm:t>
    </dgm:pt>
    <dgm:pt modelId="{9036B05B-1B90-401E-B056-4EEF16F532AE}" type="parTrans" cxnId="{D4A70E52-B872-45A1-810C-BA0C0EBB6B7D}">
      <dgm:prSet/>
      <dgm:spPr/>
      <dgm:t>
        <a:bodyPr/>
        <a:lstStyle/>
        <a:p>
          <a:pPr rtl="1"/>
          <a:endParaRPr lang="en-US"/>
        </a:p>
      </dgm:t>
    </dgm:pt>
    <dgm:pt modelId="{5427C5FA-695D-441C-8FB6-8338A7A03FBB}" type="sibTrans" cxnId="{2DF3E357-C6C4-4408-B265-772370533504}">
      <dgm:prSet/>
      <dgm:spPr/>
      <dgm:t>
        <a:bodyPr/>
        <a:lstStyle/>
        <a:p>
          <a:pPr rtl="1"/>
          <a:endParaRPr lang="en-US"/>
        </a:p>
      </dgm:t>
    </dgm:pt>
    <dgm:pt modelId="{94BD8211-F1EE-42FD-AD2A-0990F8E1CC88}" type="parTrans" cxnId="{2DF3E357-C6C4-4408-B265-772370533504}">
      <dgm:prSet/>
      <dgm:spPr/>
      <dgm:t>
        <a:bodyPr/>
        <a:lstStyle/>
        <a:p>
          <a:pPr rtl="1"/>
          <a:endParaRPr lang="en-US"/>
        </a:p>
      </dgm:t>
    </dgm:pt>
    <dgm:pt modelId="{72972160-1202-441F-AB87-7BF97E0DCD05}">
      <dgm:prSet phldrT="[Text]"/>
      <dgm:spPr/>
      <dgm:t>
        <a:bodyPr/>
        <a:lstStyle/>
        <a:p>
          <a:pPr rtl="1"/>
          <a:r>
            <a:rPr lang="ar-SA" b="1" dirty="0" smtClean="0">
              <a:solidFill>
                <a:srgbClr val="0033CC"/>
              </a:solidFill>
            </a:rPr>
            <a:t>الوسط الحسابي</a:t>
          </a:r>
          <a:endParaRPr lang="en-US" b="1" dirty="0">
            <a:solidFill>
              <a:srgbClr val="0033CC"/>
            </a:solidFill>
          </a:endParaRPr>
        </a:p>
      </dgm:t>
    </dgm:pt>
    <dgm:pt modelId="{CFB21DFF-06A3-46B8-BD98-7436D39BC412}">
      <dgm:prSet phldrT="[Text]"/>
      <dgm:spPr/>
      <dgm:t>
        <a:bodyPr/>
        <a:lstStyle/>
        <a:p>
          <a:pPr algn="r" rtl="1"/>
          <a:r>
            <a:rPr lang="ar-SA" b="1" dirty="0" smtClean="0"/>
            <a:t>مقاييس النزعة المركزية</a:t>
          </a:r>
          <a:endParaRPr lang="en-US" b="1" dirty="0"/>
        </a:p>
      </dgm:t>
    </dgm:pt>
    <dgm:pt modelId="{6BBD0ED4-61C1-4790-8102-6067903FC2D5}" type="sibTrans" cxnId="{320D9350-B14A-4071-A054-74D9BD7E5CDF}">
      <dgm:prSet/>
      <dgm:spPr/>
      <dgm:t>
        <a:bodyPr/>
        <a:lstStyle/>
        <a:p>
          <a:pPr rtl="1"/>
          <a:endParaRPr lang="en-US"/>
        </a:p>
      </dgm:t>
    </dgm:pt>
    <dgm:pt modelId="{63276E02-A32F-4572-A1E4-D429705E4E3F}" type="parTrans" cxnId="{320D9350-B14A-4071-A054-74D9BD7E5CDF}">
      <dgm:prSet/>
      <dgm:spPr/>
      <dgm:t>
        <a:bodyPr/>
        <a:lstStyle/>
        <a:p>
          <a:pPr rtl="1"/>
          <a:endParaRPr lang="en-US"/>
        </a:p>
      </dgm:t>
    </dgm:pt>
    <dgm:pt modelId="{DEB63AD6-ECB2-473E-8A09-F69E165F9D09}" type="sibTrans" cxnId="{D8A03741-12F3-45E4-A4F3-BFFA7401AFBD}">
      <dgm:prSet/>
      <dgm:spPr/>
      <dgm:t>
        <a:bodyPr/>
        <a:lstStyle/>
        <a:p>
          <a:pPr rtl="1"/>
          <a:endParaRPr lang="en-US"/>
        </a:p>
      </dgm:t>
    </dgm:pt>
    <dgm:pt modelId="{20254695-3006-4BD3-A5B5-5CEA6479821C}" type="parTrans" cxnId="{D8A03741-12F3-45E4-A4F3-BFFA7401AFBD}">
      <dgm:prSet/>
      <dgm:spPr/>
      <dgm:t>
        <a:bodyPr/>
        <a:lstStyle/>
        <a:p>
          <a:pPr rtl="1"/>
          <a:endParaRPr lang="en-US"/>
        </a:p>
      </dgm:t>
    </dgm:pt>
    <dgm:pt modelId="{C419531C-B8BC-4A5D-A2B7-9709E86E27C1}">
      <dgm:prSet phldrT="[Text]"/>
      <dgm:spPr/>
      <dgm:t>
        <a:bodyPr/>
        <a:lstStyle/>
        <a:p>
          <a:pPr rtl="1"/>
          <a:r>
            <a:rPr lang="ar-SA" b="1" dirty="0" smtClean="0">
              <a:solidFill>
                <a:srgbClr val="0033CC"/>
              </a:solidFill>
            </a:rPr>
            <a:t>الوسيط</a:t>
          </a:r>
          <a:endParaRPr lang="en-US" b="1" dirty="0">
            <a:solidFill>
              <a:srgbClr val="0033CC"/>
            </a:solidFill>
          </a:endParaRPr>
        </a:p>
      </dgm:t>
    </dgm:pt>
    <dgm:pt modelId="{EFF335BE-66AD-4D2E-B308-D17A2B50AEB4}" type="parTrans" cxnId="{4B6AE49D-5E3A-470C-9D95-CDACFD460533}">
      <dgm:prSet/>
      <dgm:spPr/>
      <dgm:t>
        <a:bodyPr/>
        <a:lstStyle/>
        <a:p>
          <a:endParaRPr lang="en-US"/>
        </a:p>
      </dgm:t>
    </dgm:pt>
    <dgm:pt modelId="{98C0B489-A75B-4469-AEB0-BE2DB2EC613E}" type="sibTrans" cxnId="{4B6AE49D-5E3A-470C-9D95-CDACFD460533}">
      <dgm:prSet/>
      <dgm:spPr/>
      <dgm:t>
        <a:bodyPr/>
        <a:lstStyle/>
        <a:p>
          <a:endParaRPr lang="en-US"/>
        </a:p>
      </dgm:t>
    </dgm:pt>
    <dgm:pt modelId="{BF443846-A571-43F5-BEAA-8DEF0164F74F}">
      <dgm:prSet phldrT="[Text]"/>
      <dgm:spPr/>
      <dgm:t>
        <a:bodyPr/>
        <a:lstStyle/>
        <a:p>
          <a:pPr rtl="1"/>
          <a:r>
            <a:rPr lang="ar-SA" b="1" dirty="0" smtClean="0">
              <a:solidFill>
                <a:srgbClr val="0033CC"/>
              </a:solidFill>
            </a:rPr>
            <a:t>المنوال</a:t>
          </a:r>
          <a:endParaRPr lang="en-US" b="1" dirty="0">
            <a:solidFill>
              <a:srgbClr val="0033CC"/>
            </a:solidFill>
          </a:endParaRPr>
        </a:p>
      </dgm:t>
    </dgm:pt>
    <dgm:pt modelId="{87C18A3D-9C25-461A-B49F-1513EF6585E4}" type="parTrans" cxnId="{0BC6596F-C659-4927-BA3F-5C4456F6A44A}">
      <dgm:prSet/>
      <dgm:spPr/>
      <dgm:t>
        <a:bodyPr/>
        <a:lstStyle/>
        <a:p>
          <a:endParaRPr lang="en-US"/>
        </a:p>
      </dgm:t>
    </dgm:pt>
    <dgm:pt modelId="{AEBFAD2C-3F0F-484E-84D9-4ADDD03B1908}" type="sibTrans" cxnId="{0BC6596F-C659-4927-BA3F-5C4456F6A44A}">
      <dgm:prSet/>
      <dgm:spPr/>
      <dgm:t>
        <a:bodyPr/>
        <a:lstStyle/>
        <a:p>
          <a:endParaRPr lang="en-US"/>
        </a:p>
      </dgm:t>
    </dgm:pt>
    <dgm:pt modelId="{8398225E-774F-4B14-B1DB-736EE6197C8C}">
      <dgm:prSet phldrT="[Text]"/>
      <dgm:spPr/>
      <dgm:t>
        <a:bodyPr/>
        <a:lstStyle/>
        <a:p>
          <a:pPr rtl="1"/>
          <a:r>
            <a:rPr lang="ar-SA" b="1" dirty="0" smtClean="0">
              <a:solidFill>
                <a:srgbClr val="0033CC"/>
              </a:solidFill>
            </a:rPr>
            <a:t>التباين والانحراف المعياري</a:t>
          </a:r>
          <a:endParaRPr lang="en-US" b="1" dirty="0">
            <a:solidFill>
              <a:srgbClr val="0033CC"/>
            </a:solidFill>
          </a:endParaRPr>
        </a:p>
      </dgm:t>
    </dgm:pt>
    <dgm:pt modelId="{15D79A17-48CF-47B0-8DA5-B6948783EFD4}" type="parTrans" cxnId="{3B19BFC4-546C-437B-B0F9-0D604B993066}">
      <dgm:prSet/>
      <dgm:spPr/>
      <dgm:t>
        <a:bodyPr/>
        <a:lstStyle/>
        <a:p>
          <a:endParaRPr lang="en-US"/>
        </a:p>
      </dgm:t>
    </dgm:pt>
    <dgm:pt modelId="{37C091AF-9F53-4C16-94D8-6FD4212222CA}" type="sibTrans" cxnId="{3B19BFC4-546C-437B-B0F9-0D604B993066}">
      <dgm:prSet/>
      <dgm:spPr/>
      <dgm:t>
        <a:bodyPr/>
        <a:lstStyle/>
        <a:p>
          <a:endParaRPr lang="en-US"/>
        </a:p>
      </dgm:t>
    </dgm:pt>
    <dgm:pt modelId="{6DCD2A02-35C7-4CC6-BC2E-C5D1AD5B1822}">
      <dgm:prSet phldrT="[Text]"/>
      <dgm:spPr/>
      <dgm:t>
        <a:bodyPr/>
        <a:lstStyle/>
        <a:p>
          <a:pPr rtl="1"/>
          <a:r>
            <a:rPr lang="ar-SA" b="1" dirty="0" smtClean="0">
              <a:solidFill>
                <a:srgbClr val="0033CC"/>
              </a:solidFill>
            </a:rPr>
            <a:t>معامل الاختلاف</a:t>
          </a:r>
          <a:endParaRPr lang="en-US" b="1" dirty="0">
            <a:solidFill>
              <a:srgbClr val="0033CC"/>
            </a:solidFill>
          </a:endParaRPr>
        </a:p>
      </dgm:t>
    </dgm:pt>
    <dgm:pt modelId="{32C66BB9-D1DE-49C4-8CCE-5D10AE5C8ADC}" type="parTrans" cxnId="{132C0AB6-2DA0-418E-9C6C-3D5B26B6C6BB}">
      <dgm:prSet/>
      <dgm:spPr/>
      <dgm:t>
        <a:bodyPr/>
        <a:lstStyle/>
        <a:p>
          <a:endParaRPr lang="en-US"/>
        </a:p>
      </dgm:t>
    </dgm:pt>
    <dgm:pt modelId="{ACEE8806-43D8-4C3D-B761-39DC1865FC11}" type="sibTrans" cxnId="{132C0AB6-2DA0-418E-9C6C-3D5B26B6C6BB}">
      <dgm:prSet/>
      <dgm:spPr/>
      <dgm:t>
        <a:bodyPr/>
        <a:lstStyle/>
        <a:p>
          <a:endParaRPr lang="en-US"/>
        </a:p>
      </dgm:t>
    </dgm:pt>
    <dgm:pt modelId="{A113D71D-B577-4DB9-822D-8D6700CF7C1F}" type="pres">
      <dgm:prSet presAssocID="{AEDC9271-38EF-42AC-8188-474C4E5FD6D0}" presName="linear" presStyleCnt="0">
        <dgm:presLayoutVars>
          <dgm:animLvl val="lvl"/>
          <dgm:resizeHandles val="exact"/>
        </dgm:presLayoutVars>
      </dgm:prSet>
      <dgm:spPr/>
      <dgm:t>
        <a:bodyPr/>
        <a:lstStyle/>
        <a:p>
          <a:endParaRPr lang="en-US"/>
        </a:p>
      </dgm:t>
    </dgm:pt>
    <dgm:pt modelId="{DA6B6E41-AFD4-4081-8EBA-91757AFF2A03}" type="pres">
      <dgm:prSet presAssocID="{CFB21DFF-06A3-46B8-BD98-7436D39BC412}" presName="parentText" presStyleLbl="node1" presStyleIdx="0" presStyleCnt="2" custLinFactNeighborY="-8692">
        <dgm:presLayoutVars>
          <dgm:chMax val="0"/>
          <dgm:bulletEnabled val="1"/>
        </dgm:presLayoutVars>
      </dgm:prSet>
      <dgm:spPr/>
      <dgm:t>
        <a:bodyPr/>
        <a:lstStyle/>
        <a:p>
          <a:endParaRPr lang="en-US"/>
        </a:p>
      </dgm:t>
    </dgm:pt>
    <dgm:pt modelId="{63ECD712-5FC4-4A1B-8ABE-B3554AE1727C}" type="pres">
      <dgm:prSet presAssocID="{CFB21DFF-06A3-46B8-BD98-7436D39BC412}" presName="childText" presStyleLbl="revTx" presStyleIdx="0" presStyleCnt="2">
        <dgm:presLayoutVars>
          <dgm:bulletEnabled val="1"/>
        </dgm:presLayoutVars>
      </dgm:prSet>
      <dgm:spPr/>
      <dgm:t>
        <a:bodyPr/>
        <a:lstStyle/>
        <a:p>
          <a:endParaRPr lang="en-US"/>
        </a:p>
      </dgm:t>
    </dgm:pt>
    <dgm:pt modelId="{F2B455E3-BC96-4F7C-9042-5C2646481242}" type="pres">
      <dgm:prSet presAssocID="{02E0B65D-CF87-4E86-809B-35FFADB5D950}" presName="parentText" presStyleLbl="node1" presStyleIdx="1" presStyleCnt="2" custLinFactNeighborX="195" custLinFactNeighborY="4303">
        <dgm:presLayoutVars>
          <dgm:chMax val="0"/>
          <dgm:bulletEnabled val="1"/>
        </dgm:presLayoutVars>
      </dgm:prSet>
      <dgm:spPr/>
      <dgm:t>
        <a:bodyPr/>
        <a:lstStyle/>
        <a:p>
          <a:endParaRPr lang="en-US"/>
        </a:p>
      </dgm:t>
    </dgm:pt>
    <dgm:pt modelId="{19BFC657-BE73-4FD4-896E-14BD8496D84E}" type="pres">
      <dgm:prSet presAssocID="{02E0B65D-CF87-4E86-809B-35FFADB5D950}" presName="childText" presStyleLbl="revTx" presStyleIdx="1" presStyleCnt="2">
        <dgm:presLayoutVars>
          <dgm:bulletEnabled val="1"/>
        </dgm:presLayoutVars>
      </dgm:prSet>
      <dgm:spPr/>
      <dgm:t>
        <a:bodyPr/>
        <a:lstStyle/>
        <a:p>
          <a:endParaRPr lang="en-US"/>
        </a:p>
      </dgm:t>
    </dgm:pt>
  </dgm:ptLst>
  <dgm:cxnLst>
    <dgm:cxn modelId="{3B19BFC4-546C-437B-B0F9-0D604B993066}" srcId="{02E0B65D-CF87-4E86-809B-35FFADB5D950}" destId="{8398225E-774F-4B14-B1DB-736EE6197C8C}" srcOrd="1" destOrd="0" parTransId="{15D79A17-48CF-47B0-8DA5-B6948783EFD4}" sibTransId="{37C091AF-9F53-4C16-94D8-6FD4212222CA}"/>
    <dgm:cxn modelId="{320D9350-B14A-4071-A054-74D9BD7E5CDF}" srcId="{AEDC9271-38EF-42AC-8188-474C4E5FD6D0}" destId="{CFB21DFF-06A3-46B8-BD98-7436D39BC412}" srcOrd="0" destOrd="0" parTransId="{63276E02-A32F-4572-A1E4-D429705E4E3F}" sibTransId="{6BBD0ED4-61C1-4790-8102-6067903FC2D5}"/>
    <dgm:cxn modelId="{4B6AE49D-5E3A-470C-9D95-CDACFD460533}" srcId="{CFB21DFF-06A3-46B8-BD98-7436D39BC412}" destId="{C419531C-B8BC-4A5D-A2B7-9709E86E27C1}" srcOrd="1" destOrd="0" parTransId="{EFF335BE-66AD-4D2E-B308-D17A2B50AEB4}" sibTransId="{98C0B489-A75B-4469-AEB0-BE2DB2EC613E}"/>
    <dgm:cxn modelId="{FAD09A93-04C9-425F-BAF6-F03CBC5F6D72}" type="presOf" srcId="{C419531C-B8BC-4A5D-A2B7-9709E86E27C1}" destId="{63ECD712-5FC4-4A1B-8ABE-B3554AE1727C}" srcOrd="0" destOrd="1" presId="urn:microsoft.com/office/officeart/2005/8/layout/vList2"/>
    <dgm:cxn modelId="{EF2CF27A-4769-4469-8EC0-183C54568CCB}" type="presOf" srcId="{02E0B65D-CF87-4E86-809B-35FFADB5D950}" destId="{F2B455E3-BC96-4F7C-9042-5C2646481242}" srcOrd="0" destOrd="0" presId="urn:microsoft.com/office/officeart/2005/8/layout/vList2"/>
    <dgm:cxn modelId="{2DF3E357-C6C4-4408-B265-772370533504}" srcId="{02E0B65D-CF87-4E86-809B-35FFADB5D950}" destId="{2A0A87F5-FCBF-44EC-915C-9772335E4549}" srcOrd="0" destOrd="0" parTransId="{94BD8211-F1EE-42FD-AD2A-0990F8E1CC88}" sibTransId="{5427C5FA-695D-441C-8FB6-8338A7A03FBB}"/>
    <dgm:cxn modelId="{80729E20-2196-4F0B-8D82-D850A9C25828}" type="presOf" srcId="{CFB21DFF-06A3-46B8-BD98-7436D39BC412}" destId="{DA6B6E41-AFD4-4081-8EBA-91757AFF2A03}" srcOrd="0" destOrd="0" presId="urn:microsoft.com/office/officeart/2005/8/layout/vList2"/>
    <dgm:cxn modelId="{4A63EFF1-51D3-4BFC-88D4-3E4340B00356}" type="presOf" srcId="{8398225E-774F-4B14-B1DB-736EE6197C8C}" destId="{19BFC657-BE73-4FD4-896E-14BD8496D84E}" srcOrd="0" destOrd="1" presId="urn:microsoft.com/office/officeart/2005/8/layout/vList2"/>
    <dgm:cxn modelId="{9C7C14F7-E778-48B3-8FC0-1E2C0809D1CF}" type="presOf" srcId="{BF443846-A571-43F5-BEAA-8DEF0164F74F}" destId="{63ECD712-5FC4-4A1B-8ABE-B3554AE1727C}" srcOrd="0" destOrd="2" presId="urn:microsoft.com/office/officeart/2005/8/layout/vList2"/>
    <dgm:cxn modelId="{132C0AB6-2DA0-418E-9C6C-3D5B26B6C6BB}" srcId="{02E0B65D-CF87-4E86-809B-35FFADB5D950}" destId="{6DCD2A02-35C7-4CC6-BC2E-C5D1AD5B1822}" srcOrd="2" destOrd="0" parTransId="{32C66BB9-D1DE-49C4-8CCE-5D10AE5C8ADC}" sibTransId="{ACEE8806-43D8-4C3D-B761-39DC1865FC11}"/>
    <dgm:cxn modelId="{D4A70E52-B872-45A1-810C-BA0C0EBB6B7D}" srcId="{AEDC9271-38EF-42AC-8188-474C4E5FD6D0}" destId="{02E0B65D-CF87-4E86-809B-35FFADB5D950}" srcOrd="1" destOrd="0" parTransId="{9036B05B-1B90-401E-B056-4EEF16F532AE}" sibTransId="{1EF65045-729F-4FE0-98DE-00423A9B5C1E}"/>
    <dgm:cxn modelId="{2AB5B091-99EA-4763-BC61-1E03F08D2F96}" type="presOf" srcId="{72972160-1202-441F-AB87-7BF97E0DCD05}" destId="{63ECD712-5FC4-4A1B-8ABE-B3554AE1727C}" srcOrd="0" destOrd="0" presId="urn:microsoft.com/office/officeart/2005/8/layout/vList2"/>
    <dgm:cxn modelId="{D8A03741-12F3-45E4-A4F3-BFFA7401AFBD}" srcId="{CFB21DFF-06A3-46B8-BD98-7436D39BC412}" destId="{72972160-1202-441F-AB87-7BF97E0DCD05}" srcOrd="0" destOrd="0" parTransId="{20254695-3006-4BD3-A5B5-5CEA6479821C}" sibTransId="{DEB63AD6-ECB2-473E-8A09-F69E165F9D09}"/>
    <dgm:cxn modelId="{8AF06F8A-20C8-4340-90B4-72BE6F7EA52B}" type="presOf" srcId="{6DCD2A02-35C7-4CC6-BC2E-C5D1AD5B1822}" destId="{19BFC657-BE73-4FD4-896E-14BD8496D84E}" srcOrd="0" destOrd="2" presId="urn:microsoft.com/office/officeart/2005/8/layout/vList2"/>
    <dgm:cxn modelId="{0BC6596F-C659-4927-BA3F-5C4456F6A44A}" srcId="{CFB21DFF-06A3-46B8-BD98-7436D39BC412}" destId="{BF443846-A571-43F5-BEAA-8DEF0164F74F}" srcOrd="2" destOrd="0" parTransId="{87C18A3D-9C25-461A-B49F-1513EF6585E4}" sibTransId="{AEBFAD2C-3F0F-484E-84D9-4ADDD03B1908}"/>
    <dgm:cxn modelId="{1286D85D-0760-4BEF-88A7-D77800A6F0A8}" type="presOf" srcId="{AEDC9271-38EF-42AC-8188-474C4E5FD6D0}" destId="{A113D71D-B577-4DB9-822D-8D6700CF7C1F}" srcOrd="0" destOrd="0" presId="urn:microsoft.com/office/officeart/2005/8/layout/vList2"/>
    <dgm:cxn modelId="{A22D4A06-E51C-4124-9683-6AD3EB4AF298}" type="presOf" srcId="{2A0A87F5-FCBF-44EC-915C-9772335E4549}" destId="{19BFC657-BE73-4FD4-896E-14BD8496D84E}" srcOrd="0" destOrd="0" presId="urn:microsoft.com/office/officeart/2005/8/layout/vList2"/>
    <dgm:cxn modelId="{3D1F6773-1295-4A96-9EB6-1349CA61AD6F}" type="presParOf" srcId="{A113D71D-B577-4DB9-822D-8D6700CF7C1F}" destId="{DA6B6E41-AFD4-4081-8EBA-91757AFF2A03}" srcOrd="0" destOrd="0" presId="urn:microsoft.com/office/officeart/2005/8/layout/vList2"/>
    <dgm:cxn modelId="{6A73F7B9-12E0-4764-9F1C-0B06B093D1F1}" type="presParOf" srcId="{A113D71D-B577-4DB9-822D-8D6700CF7C1F}" destId="{63ECD712-5FC4-4A1B-8ABE-B3554AE1727C}" srcOrd="1" destOrd="0" presId="urn:microsoft.com/office/officeart/2005/8/layout/vList2"/>
    <dgm:cxn modelId="{4BDFC155-181C-4042-A803-F926C3F616D1}" type="presParOf" srcId="{A113D71D-B577-4DB9-822D-8D6700CF7C1F}" destId="{F2B455E3-BC96-4F7C-9042-5C2646481242}" srcOrd="2" destOrd="0" presId="urn:microsoft.com/office/officeart/2005/8/layout/vList2"/>
    <dgm:cxn modelId="{BC5D3184-3460-4A89-8B76-45BEA1C48CBA}" type="presParOf" srcId="{A113D71D-B577-4DB9-822D-8D6700CF7C1F}" destId="{19BFC657-BE73-4FD4-896E-14BD8496D84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FB44A1-13C2-48CF-A5F3-B3F1A343FB40}" type="doc">
      <dgm:prSet loTypeId="urn:microsoft.com/office/officeart/2005/8/layout/target3" loCatId="list" qsTypeId="urn:microsoft.com/office/officeart/2005/8/quickstyle/3d9" qsCatId="3D" csTypeId="urn:microsoft.com/office/officeart/2005/8/colors/accent1_2" csCatId="accent1" phldr="1"/>
      <dgm:spPr/>
      <dgm:t>
        <a:bodyPr/>
        <a:lstStyle/>
        <a:p>
          <a:endParaRPr lang="en-GB"/>
        </a:p>
      </dgm:t>
    </dgm:pt>
    <dgm:pt modelId="{407EFB53-646F-4AC5-A1FC-FDC06CB98E76}">
      <dgm:prSet phldrT="[Text]"/>
      <dgm:spPr/>
      <dgm:t>
        <a:bodyPr/>
        <a:lstStyle/>
        <a:p>
          <a:r>
            <a:rPr lang="ar-SA" dirty="0" smtClean="0"/>
            <a:t>المتغيرات النوعية</a:t>
          </a:r>
          <a:endParaRPr lang="en-GB" dirty="0"/>
        </a:p>
      </dgm:t>
    </dgm:pt>
    <dgm:pt modelId="{29EE9209-B421-47BC-8783-F537402510D8}" type="parTrans" cxnId="{17FB3D0C-7446-4F74-BD1F-08E4DD953F35}">
      <dgm:prSet/>
      <dgm:spPr/>
      <dgm:t>
        <a:bodyPr/>
        <a:lstStyle/>
        <a:p>
          <a:endParaRPr lang="en-GB"/>
        </a:p>
      </dgm:t>
    </dgm:pt>
    <dgm:pt modelId="{E49367C0-FEF0-4199-B9A1-987881A497BE}" type="sibTrans" cxnId="{17FB3D0C-7446-4F74-BD1F-08E4DD953F35}">
      <dgm:prSet/>
      <dgm:spPr/>
      <dgm:t>
        <a:bodyPr/>
        <a:lstStyle/>
        <a:p>
          <a:endParaRPr lang="en-GB"/>
        </a:p>
      </dgm:t>
    </dgm:pt>
    <dgm:pt modelId="{F5ECDF4E-1296-4020-9FA8-B1A7A4F0F710}">
      <dgm:prSet phldrT="[Text]"/>
      <dgm:spPr/>
      <dgm:t>
        <a:bodyPr/>
        <a:lstStyle/>
        <a:p>
          <a:r>
            <a:rPr lang="ar-SA" dirty="0" smtClean="0"/>
            <a:t>المتغيرات الكمية</a:t>
          </a:r>
          <a:endParaRPr lang="en-GB" dirty="0"/>
        </a:p>
      </dgm:t>
    </dgm:pt>
    <dgm:pt modelId="{32D249B6-8B03-452B-BBD8-1B1B1EF41631}" type="parTrans" cxnId="{12A39422-718A-4187-9BA3-5D166DC3C5B2}">
      <dgm:prSet/>
      <dgm:spPr/>
      <dgm:t>
        <a:bodyPr/>
        <a:lstStyle/>
        <a:p>
          <a:endParaRPr lang="en-GB"/>
        </a:p>
      </dgm:t>
    </dgm:pt>
    <dgm:pt modelId="{043CAA34-E882-4937-B469-800FBB728E35}" type="sibTrans" cxnId="{12A39422-718A-4187-9BA3-5D166DC3C5B2}">
      <dgm:prSet/>
      <dgm:spPr/>
      <dgm:t>
        <a:bodyPr/>
        <a:lstStyle/>
        <a:p>
          <a:endParaRPr lang="en-GB"/>
        </a:p>
      </dgm:t>
    </dgm:pt>
    <dgm:pt modelId="{A2EE0220-FE30-40D8-BC42-E05F97A3440C}" type="pres">
      <dgm:prSet presAssocID="{80FB44A1-13C2-48CF-A5F3-B3F1A343FB40}" presName="Name0" presStyleCnt="0">
        <dgm:presLayoutVars>
          <dgm:chMax val="7"/>
          <dgm:dir/>
          <dgm:animLvl val="lvl"/>
          <dgm:resizeHandles val="exact"/>
        </dgm:presLayoutVars>
      </dgm:prSet>
      <dgm:spPr/>
      <dgm:t>
        <a:bodyPr/>
        <a:lstStyle/>
        <a:p>
          <a:endParaRPr lang="en-GB"/>
        </a:p>
      </dgm:t>
    </dgm:pt>
    <dgm:pt modelId="{37A793B0-0612-46B2-A015-691CFDA3F423}" type="pres">
      <dgm:prSet presAssocID="{407EFB53-646F-4AC5-A1FC-FDC06CB98E76}" presName="circle1" presStyleLbl="node1" presStyleIdx="0" presStyleCnt="2"/>
      <dgm:spPr/>
    </dgm:pt>
    <dgm:pt modelId="{25C420AF-B913-44F3-8D7F-98D0EBEE9EF0}" type="pres">
      <dgm:prSet presAssocID="{407EFB53-646F-4AC5-A1FC-FDC06CB98E76}" presName="space" presStyleCnt="0"/>
      <dgm:spPr/>
    </dgm:pt>
    <dgm:pt modelId="{3DC38FFE-6F95-49B8-ABD0-D72BC8E9A8EE}" type="pres">
      <dgm:prSet presAssocID="{407EFB53-646F-4AC5-A1FC-FDC06CB98E76}" presName="rect1" presStyleLbl="alignAcc1" presStyleIdx="0" presStyleCnt="2"/>
      <dgm:spPr/>
      <dgm:t>
        <a:bodyPr/>
        <a:lstStyle/>
        <a:p>
          <a:endParaRPr lang="en-GB"/>
        </a:p>
      </dgm:t>
    </dgm:pt>
    <dgm:pt modelId="{26A35548-19ED-46D9-8375-B3B4ACBDE0FE}" type="pres">
      <dgm:prSet presAssocID="{F5ECDF4E-1296-4020-9FA8-B1A7A4F0F710}" presName="vertSpace2" presStyleLbl="node1" presStyleIdx="0" presStyleCnt="2"/>
      <dgm:spPr/>
    </dgm:pt>
    <dgm:pt modelId="{D42B0184-2826-41FB-9B91-86061018B1E7}" type="pres">
      <dgm:prSet presAssocID="{F5ECDF4E-1296-4020-9FA8-B1A7A4F0F710}" presName="circle2" presStyleLbl="node1" presStyleIdx="1" presStyleCnt="2"/>
      <dgm:spPr/>
    </dgm:pt>
    <dgm:pt modelId="{E9D98696-C63E-4D8A-9DF2-0C691B83F42D}" type="pres">
      <dgm:prSet presAssocID="{F5ECDF4E-1296-4020-9FA8-B1A7A4F0F710}" presName="rect2" presStyleLbl="alignAcc1" presStyleIdx="1" presStyleCnt="2"/>
      <dgm:spPr/>
      <dgm:t>
        <a:bodyPr/>
        <a:lstStyle/>
        <a:p>
          <a:endParaRPr lang="en-GB"/>
        </a:p>
      </dgm:t>
    </dgm:pt>
    <dgm:pt modelId="{41C1A2D8-AB64-4B84-B766-7ED592CDE04B}" type="pres">
      <dgm:prSet presAssocID="{407EFB53-646F-4AC5-A1FC-FDC06CB98E76}" presName="rect1ParTxNoCh" presStyleLbl="alignAcc1" presStyleIdx="1" presStyleCnt="2">
        <dgm:presLayoutVars>
          <dgm:chMax val="1"/>
          <dgm:bulletEnabled val="1"/>
        </dgm:presLayoutVars>
      </dgm:prSet>
      <dgm:spPr/>
      <dgm:t>
        <a:bodyPr/>
        <a:lstStyle/>
        <a:p>
          <a:endParaRPr lang="en-GB"/>
        </a:p>
      </dgm:t>
    </dgm:pt>
    <dgm:pt modelId="{5309A8D9-4809-4D25-943D-49A2EA893EBA}" type="pres">
      <dgm:prSet presAssocID="{F5ECDF4E-1296-4020-9FA8-B1A7A4F0F710}" presName="rect2ParTxNoCh" presStyleLbl="alignAcc1" presStyleIdx="1" presStyleCnt="2">
        <dgm:presLayoutVars>
          <dgm:chMax val="1"/>
          <dgm:bulletEnabled val="1"/>
        </dgm:presLayoutVars>
      </dgm:prSet>
      <dgm:spPr/>
      <dgm:t>
        <a:bodyPr/>
        <a:lstStyle/>
        <a:p>
          <a:endParaRPr lang="en-GB"/>
        </a:p>
      </dgm:t>
    </dgm:pt>
  </dgm:ptLst>
  <dgm:cxnLst>
    <dgm:cxn modelId="{78994028-F400-4D75-BCBA-CD6D2F6A8464}" type="presOf" srcId="{F5ECDF4E-1296-4020-9FA8-B1A7A4F0F710}" destId="{5309A8D9-4809-4D25-943D-49A2EA893EBA}" srcOrd="1" destOrd="0" presId="urn:microsoft.com/office/officeart/2005/8/layout/target3"/>
    <dgm:cxn modelId="{0FF780A9-3886-4963-8131-840E48517386}" type="presOf" srcId="{F5ECDF4E-1296-4020-9FA8-B1A7A4F0F710}" destId="{E9D98696-C63E-4D8A-9DF2-0C691B83F42D}" srcOrd="0" destOrd="0" presId="urn:microsoft.com/office/officeart/2005/8/layout/target3"/>
    <dgm:cxn modelId="{17FB3D0C-7446-4F74-BD1F-08E4DD953F35}" srcId="{80FB44A1-13C2-48CF-A5F3-B3F1A343FB40}" destId="{407EFB53-646F-4AC5-A1FC-FDC06CB98E76}" srcOrd="0" destOrd="0" parTransId="{29EE9209-B421-47BC-8783-F537402510D8}" sibTransId="{E49367C0-FEF0-4199-B9A1-987881A497BE}"/>
    <dgm:cxn modelId="{E83B4A0D-47D9-4DE1-9AA6-4E2E3841AABF}" type="presOf" srcId="{80FB44A1-13C2-48CF-A5F3-B3F1A343FB40}" destId="{A2EE0220-FE30-40D8-BC42-E05F97A3440C}" srcOrd="0" destOrd="0" presId="urn:microsoft.com/office/officeart/2005/8/layout/target3"/>
    <dgm:cxn modelId="{12A39422-718A-4187-9BA3-5D166DC3C5B2}" srcId="{80FB44A1-13C2-48CF-A5F3-B3F1A343FB40}" destId="{F5ECDF4E-1296-4020-9FA8-B1A7A4F0F710}" srcOrd="1" destOrd="0" parTransId="{32D249B6-8B03-452B-BBD8-1B1B1EF41631}" sibTransId="{043CAA34-E882-4937-B469-800FBB728E35}"/>
    <dgm:cxn modelId="{0C9B5CC0-5070-47F4-8DF1-8ADE96B8056A}" type="presOf" srcId="{407EFB53-646F-4AC5-A1FC-FDC06CB98E76}" destId="{3DC38FFE-6F95-49B8-ABD0-D72BC8E9A8EE}" srcOrd="0" destOrd="0" presId="urn:microsoft.com/office/officeart/2005/8/layout/target3"/>
    <dgm:cxn modelId="{44614351-AF1E-4EE4-ADAE-FAF44A65EA75}" type="presOf" srcId="{407EFB53-646F-4AC5-A1FC-FDC06CB98E76}" destId="{41C1A2D8-AB64-4B84-B766-7ED592CDE04B}" srcOrd="1" destOrd="0" presId="urn:microsoft.com/office/officeart/2005/8/layout/target3"/>
    <dgm:cxn modelId="{EA9A51D7-3DB1-498D-8CB6-2057E41964C7}" type="presParOf" srcId="{A2EE0220-FE30-40D8-BC42-E05F97A3440C}" destId="{37A793B0-0612-46B2-A015-691CFDA3F423}" srcOrd="0" destOrd="0" presId="urn:microsoft.com/office/officeart/2005/8/layout/target3"/>
    <dgm:cxn modelId="{470D3812-7E92-43A5-8909-2987A81E8456}" type="presParOf" srcId="{A2EE0220-FE30-40D8-BC42-E05F97A3440C}" destId="{25C420AF-B913-44F3-8D7F-98D0EBEE9EF0}" srcOrd="1" destOrd="0" presId="urn:microsoft.com/office/officeart/2005/8/layout/target3"/>
    <dgm:cxn modelId="{80D0DFC9-82B5-4DE9-905C-DD883E33AD66}" type="presParOf" srcId="{A2EE0220-FE30-40D8-BC42-E05F97A3440C}" destId="{3DC38FFE-6F95-49B8-ABD0-D72BC8E9A8EE}" srcOrd="2" destOrd="0" presId="urn:microsoft.com/office/officeart/2005/8/layout/target3"/>
    <dgm:cxn modelId="{8A746FCA-15D4-49C2-8DE5-C574903A90AA}" type="presParOf" srcId="{A2EE0220-FE30-40D8-BC42-E05F97A3440C}" destId="{26A35548-19ED-46D9-8375-B3B4ACBDE0FE}" srcOrd="3" destOrd="0" presId="urn:microsoft.com/office/officeart/2005/8/layout/target3"/>
    <dgm:cxn modelId="{05769A59-6C63-457E-B255-A11B29DE0D28}" type="presParOf" srcId="{A2EE0220-FE30-40D8-BC42-E05F97A3440C}" destId="{D42B0184-2826-41FB-9B91-86061018B1E7}" srcOrd="4" destOrd="0" presId="urn:microsoft.com/office/officeart/2005/8/layout/target3"/>
    <dgm:cxn modelId="{694CC271-170E-47CC-BE2B-92F4A14658AD}" type="presParOf" srcId="{A2EE0220-FE30-40D8-BC42-E05F97A3440C}" destId="{E9D98696-C63E-4D8A-9DF2-0C691B83F42D}" srcOrd="5" destOrd="0" presId="urn:microsoft.com/office/officeart/2005/8/layout/target3"/>
    <dgm:cxn modelId="{B9335901-ED6F-4DF3-A964-5B2602CDF55C}" type="presParOf" srcId="{A2EE0220-FE30-40D8-BC42-E05F97A3440C}" destId="{41C1A2D8-AB64-4B84-B766-7ED592CDE04B}" srcOrd="6" destOrd="0" presId="urn:microsoft.com/office/officeart/2005/8/layout/target3"/>
    <dgm:cxn modelId="{27709CDF-F4A0-4C21-B73F-C92244AEB5A6}" type="presParOf" srcId="{A2EE0220-FE30-40D8-BC42-E05F97A3440C}" destId="{5309A8D9-4809-4D25-943D-49A2EA893EBA}"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FF737A-6BB5-418B-9271-8AEC5E7B866F}" type="doc">
      <dgm:prSet loTypeId="urn:microsoft.com/office/officeart/2005/8/layout/pList2#2" loCatId="picture" qsTypeId="urn:microsoft.com/office/officeart/2005/8/quickstyle/3d3" qsCatId="3D" csTypeId="urn:microsoft.com/office/officeart/2005/8/colors/accent1_2" csCatId="accent1" phldr="1"/>
      <dgm:spPr/>
    </dgm:pt>
    <dgm:pt modelId="{D1D98357-D1D3-4C10-A771-1E8B50A08D2F}">
      <dgm:prSet phldrT="[Text]" custT="1"/>
      <dgm:spPr/>
      <dgm:t>
        <a:bodyPr/>
        <a:lstStyle/>
        <a:p>
          <a:pPr algn="just" rtl="1"/>
          <a:r>
            <a:rPr lang="ar-SA" sz="2800" dirty="0" smtClean="0">
              <a:solidFill>
                <a:schemeClr val="bg1"/>
              </a:solidFill>
              <a:latin typeface="Simplified Arabic" pitchFamily="18" charset="-78"/>
              <a:ea typeface="Mudir MT"/>
              <a:cs typeface="Simplified Arabic" pitchFamily="18" charset="-78"/>
            </a:rPr>
            <a:t>البيانات غير الرقمية التي تصف خاصية معينة لحالات الدراسة، مثل الحالة الاجتماعية ومستوى التعليم.</a:t>
          </a:r>
          <a:endParaRPr lang="en-GB" sz="2800" dirty="0">
            <a:solidFill>
              <a:schemeClr val="bg1"/>
            </a:solidFill>
            <a:latin typeface="Simplified Arabic" pitchFamily="18" charset="-78"/>
            <a:ea typeface="Mudir MT"/>
            <a:cs typeface="Simplified Arabic" pitchFamily="18" charset="-78"/>
          </a:endParaRPr>
        </a:p>
      </dgm:t>
    </dgm:pt>
    <dgm:pt modelId="{D8E9A3A1-188D-4B56-89F1-C760D9451A43}" type="parTrans" cxnId="{792113CC-362F-4850-9067-4CD37C47FCF2}">
      <dgm:prSet/>
      <dgm:spPr/>
      <dgm:t>
        <a:bodyPr/>
        <a:lstStyle/>
        <a:p>
          <a:endParaRPr lang="en-GB"/>
        </a:p>
      </dgm:t>
    </dgm:pt>
    <dgm:pt modelId="{8FB05D82-F781-42D5-8416-0B0D52F45AB8}" type="sibTrans" cxnId="{792113CC-362F-4850-9067-4CD37C47FCF2}">
      <dgm:prSet/>
      <dgm:spPr/>
      <dgm:t>
        <a:bodyPr/>
        <a:lstStyle/>
        <a:p>
          <a:endParaRPr lang="en-GB"/>
        </a:p>
      </dgm:t>
    </dgm:pt>
    <dgm:pt modelId="{7418906F-6C88-4507-B8C2-F9FAE562CABD}" type="pres">
      <dgm:prSet presAssocID="{B9FF737A-6BB5-418B-9271-8AEC5E7B866F}" presName="Name0" presStyleCnt="0">
        <dgm:presLayoutVars>
          <dgm:dir/>
          <dgm:resizeHandles val="exact"/>
        </dgm:presLayoutVars>
      </dgm:prSet>
      <dgm:spPr/>
    </dgm:pt>
    <dgm:pt modelId="{A8F5AA5B-2C9D-44CC-BC35-2566032F352F}" type="pres">
      <dgm:prSet presAssocID="{B9FF737A-6BB5-418B-9271-8AEC5E7B866F}" presName="bkgdShp" presStyleLbl="alignAccFollowNode1" presStyleIdx="0" presStyleCnt="1" custScaleX="100000" custLinFactNeighborX="1212" custLinFactNeighborY="-15238"/>
      <dgm:spPr/>
    </dgm:pt>
    <dgm:pt modelId="{806A400D-059F-496B-ADF0-864A44150A24}" type="pres">
      <dgm:prSet presAssocID="{B9FF737A-6BB5-418B-9271-8AEC5E7B866F}" presName="linComp" presStyleCnt="0"/>
      <dgm:spPr/>
    </dgm:pt>
    <dgm:pt modelId="{1568050C-F74A-42B5-A2B6-0B186F5E8350}" type="pres">
      <dgm:prSet presAssocID="{D1D98357-D1D3-4C10-A771-1E8B50A08D2F}" presName="compNode" presStyleCnt="0"/>
      <dgm:spPr/>
    </dgm:pt>
    <dgm:pt modelId="{94AE5A6A-78CC-48CB-99B0-DF89F40B15CC}" type="pres">
      <dgm:prSet presAssocID="{D1D98357-D1D3-4C10-A771-1E8B50A08D2F}" presName="node" presStyleLbl="node1" presStyleIdx="0" presStyleCnt="1" custScaleX="113091" custLinFactNeighborX="-612" custLinFactNeighborY="11688">
        <dgm:presLayoutVars>
          <dgm:bulletEnabled val="1"/>
        </dgm:presLayoutVars>
      </dgm:prSet>
      <dgm:spPr/>
      <dgm:t>
        <a:bodyPr/>
        <a:lstStyle/>
        <a:p>
          <a:endParaRPr lang="en-GB"/>
        </a:p>
      </dgm:t>
    </dgm:pt>
    <dgm:pt modelId="{945D239A-79D0-40DA-B36E-3C6C813D3797}" type="pres">
      <dgm:prSet presAssocID="{D1D98357-D1D3-4C10-A771-1E8B50A08D2F}" presName="invisiNode" presStyleLbl="node1" presStyleIdx="0" presStyleCnt="1"/>
      <dgm:spPr/>
    </dgm:pt>
    <dgm:pt modelId="{A03A9D02-2CC8-4DCD-9918-755050E3923D}" type="pres">
      <dgm:prSet presAssocID="{D1D98357-D1D3-4C10-A771-1E8B50A08D2F}" presName="imagNode" presStyleLbl="fgImgPlace1" presStyleIdx="0" presStyleCnt="1" custScaleX="106376"/>
      <dgm:spPr/>
    </dgm:pt>
  </dgm:ptLst>
  <dgm:cxnLst>
    <dgm:cxn modelId="{5CAE83B8-62FC-4D80-83D0-66E2C44C73BA}" type="presOf" srcId="{D1D98357-D1D3-4C10-A771-1E8B50A08D2F}" destId="{94AE5A6A-78CC-48CB-99B0-DF89F40B15CC}" srcOrd="0" destOrd="0" presId="urn:microsoft.com/office/officeart/2005/8/layout/pList2#2"/>
    <dgm:cxn modelId="{3EE20AFF-1C96-4E8C-9B0C-DEB75D55A217}" type="presOf" srcId="{B9FF737A-6BB5-418B-9271-8AEC5E7B866F}" destId="{7418906F-6C88-4507-B8C2-F9FAE562CABD}" srcOrd="0" destOrd="0" presId="urn:microsoft.com/office/officeart/2005/8/layout/pList2#2"/>
    <dgm:cxn modelId="{792113CC-362F-4850-9067-4CD37C47FCF2}" srcId="{B9FF737A-6BB5-418B-9271-8AEC5E7B866F}" destId="{D1D98357-D1D3-4C10-A771-1E8B50A08D2F}" srcOrd="0" destOrd="0" parTransId="{D8E9A3A1-188D-4B56-89F1-C760D9451A43}" sibTransId="{8FB05D82-F781-42D5-8416-0B0D52F45AB8}"/>
    <dgm:cxn modelId="{841571C2-2E00-46F9-ACBF-295B3FA2D5F7}" type="presParOf" srcId="{7418906F-6C88-4507-B8C2-F9FAE562CABD}" destId="{A8F5AA5B-2C9D-44CC-BC35-2566032F352F}" srcOrd="0" destOrd="0" presId="urn:microsoft.com/office/officeart/2005/8/layout/pList2#2"/>
    <dgm:cxn modelId="{271A329B-B5CD-4B65-8687-090C330CAC90}" type="presParOf" srcId="{7418906F-6C88-4507-B8C2-F9FAE562CABD}" destId="{806A400D-059F-496B-ADF0-864A44150A24}" srcOrd="1" destOrd="0" presId="urn:microsoft.com/office/officeart/2005/8/layout/pList2#2"/>
    <dgm:cxn modelId="{647EE335-E6BA-4044-BBDD-16EF3987B8BC}" type="presParOf" srcId="{806A400D-059F-496B-ADF0-864A44150A24}" destId="{1568050C-F74A-42B5-A2B6-0B186F5E8350}" srcOrd="0" destOrd="0" presId="urn:microsoft.com/office/officeart/2005/8/layout/pList2#2"/>
    <dgm:cxn modelId="{F2160B02-429D-4306-8119-AFE4C865166E}" type="presParOf" srcId="{1568050C-F74A-42B5-A2B6-0B186F5E8350}" destId="{94AE5A6A-78CC-48CB-99B0-DF89F40B15CC}" srcOrd="0" destOrd="0" presId="urn:microsoft.com/office/officeart/2005/8/layout/pList2#2"/>
    <dgm:cxn modelId="{971CB46F-9D5C-491B-9857-306862C29A8F}" type="presParOf" srcId="{1568050C-F74A-42B5-A2B6-0B186F5E8350}" destId="{945D239A-79D0-40DA-B36E-3C6C813D3797}" srcOrd="1" destOrd="0" presId="urn:microsoft.com/office/officeart/2005/8/layout/pList2#2"/>
    <dgm:cxn modelId="{68A6BDB6-E044-4DF5-A7D3-63837E3DB391}" type="presParOf" srcId="{1568050C-F74A-42B5-A2B6-0B186F5E8350}" destId="{A03A9D02-2CC8-4DCD-9918-755050E3923D}"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D167C1-1583-4754-B4B1-9DBE3971BB7F}" type="doc">
      <dgm:prSet loTypeId="urn:microsoft.com/office/officeart/2005/8/layout/hList1" loCatId="list" qsTypeId="urn:microsoft.com/office/officeart/2005/8/quickstyle/3d1" qsCatId="3D" csTypeId="urn:microsoft.com/office/officeart/2005/8/colors/colorful1#5" csCatId="colorful" phldr="1"/>
      <dgm:spPr/>
      <dgm:t>
        <a:bodyPr/>
        <a:lstStyle/>
        <a:p>
          <a:pPr rtl="1"/>
          <a:endParaRPr lang="ar-SA"/>
        </a:p>
      </dgm:t>
    </dgm:pt>
    <dgm:pt modelId="{394272A0-8496-414C-A087-C579F97EF770}">
      <dgm:prSet phldrT="[نص]" custT="1"/>
      <dgm:spPr/>
      <dgm:t>
        <a:bodyPr/>
        <a:lstStyle/>
        <a:p>
          <a:pPr rtl="1"/>
          <a:r>
            <a:rPr lang="ar-SA" sz="2400" b="1" dirty="0" smtClean="0">
              <a:effectLst>
                <a:outerShdw blurRad="38100" dist="38100" dir="2700000" algn="tl">
                  <a:srgbClr val="000000">
                    <a:alpha val="43137"/>
                  </a:srgbClr>
                </a:outerShdw>
              </a:effectLst>
            </a:rPr>
            <a:t>الجنس</a:t>
          </a:r>
          <a:endParaRPr lang="ar-SA" sz="2400" b="1" dirty="0">
            <a:effectLst>
              <a:outerShdw blurRad="38100" dist="38100" dir="2700000" algn="tl">
                <a:srgbClr val="000000">
                  <a:alpha val="43137"/>
                </a:srgbClr>
              </a:outerShdw>
            </a:effectLst>
          </a:endParaRPr>
        </a:p>
      </dgm:t>
    </dgm:pt>
    <dgm:pt modelId="{41C3CC3E-3529-423F-B3B8-0BFFD231BFCC}" type="parTrans" cxnId="{CA5D324F-282A-4461-852E-1580A523A074}">
      <dgm:prSet/>
      <dgm:spPr/>
      <dgm:t>
        <a:bodyPr/>
        <a:lstStyle/>
        <a:p>
          <a:pPr rtl="1"/>
          <a:endParaRPr lang="ar-SA" b="1">
            <a:effectLst>
              <a:outerShdw blurRad="38100" dist="38100" dir="2700000" algn="tl">
                <a:srgbClr val="000000">
                  <a:alpha val="43137"/>
                </a:srgbClr>
              </a:outerShdw>
            </a:effectLst>
          </a:endParaRPr>
        </a:p>
      </dgm:t>
    </dgm:pt>
    <dgm:pt modelId="{B611958C-E1AF-4EA5-A8D1-B2CEAAC7EB73}" type="sibTrans" cxnId="{CA5D324F-282A-4461-852E-1580A523A074}">
      <dgm:prSet/>
      <dgm:spPr/>
      <dgm:t>
        <a:bodyPr/>
        <a:lstStyle/>
        <a:p>
          <a:pPr rtl="1"/>
          <a:endParaRPr lang="ar-SA" b="1">
            <a:effectLst>
              <a:outerShdw blurRad="38100" dist="38100" dir="2700000" algn="tl">
                <a:srgbClr val="000000">
                  <a:alpha val="43137"/>
                </a:srgbClr>
              </a:outerShdw>
            </a:effectLst>
          </a:endParaRPr>
        </a:p>
      </dgm:t>
    </dgm:pt>
    <dgm:pt modelId="{0FC351AB-D564-434E-AA17-A9042CD89BB3}">
      <dgm:prSet phldrT="[نص]"/>
      <dgm:spPr/>
      <dgm:t>
        <a:bodyPr/>
        <a:lstStyle/>
        <a:p>
          <a:pPr rtl="1"/>
          <a:r>
            <a:rPr lang="ar-SA" b="1" dirty="0" smtClean="0">
              <a:effectLst>
                <a:outerShdw blurRad="38100" dist="38100" dir="2700000" algn="tl">
                  <a:srgbClr val="000000">
                    <a:alpha val="43137"/>
                  </a:srgbClr>
                </a:outerShdw>
              </a:effectLst>
            </a:rPr>
            <a:t>ذكر</a:t>
          </a:r>
          <a:endParaRPr lang="ar-SA" b="1" dirty="0">
            <a:effectLst>
              <a:outerShdw blurRad="38100" dist="38100" dir="2700000" algn="tl">
                <a:srgbClr val="000000">
                  <a:alpha val="43137"/>
                </a:srgbClr>
              </a:outerShdw>
            </a:effectLst>
          </a:endParaRPr>
        </a:p>
      </dgm:t>
    </dgm:pt>
    <dgm:pt modelId="{85CCB47C-F0B3-4A07-9073-EF8F37BFC79E}" type="parTrans" cxnId="{6D79CE53-27D3-42BE-B01D-7DDB7FA0BA20}">
      <dgm:prSet/>
      <dgm:spPr/>
      <dgm:t>
        <a:bodyPr/>
        <a:lstStyle/>
        <a:p>
          <a:pPr rtl="1"/>
          <a:endParaRPr lang="ar-SA" b="1">
            <a:effectLst>
              <a:outerShdw blurRad="38100" dist="38100" dir="2700000" algn="tl">
                <a:srgbClr val="000000">
                  <a:alpha val="43137"/>
                </a:srgbClr>
              </a:outerShdw>
            </a:effectLst>
          </a:endParaRPr>
        </a:p>
      </dgm:t>
    </dgm:pt>
    <dgm:pt modelId="{B8C426E8-4226-4085-BA94-51E0C9D25BD1}" type="sibTrans" cxnId="{6D79CE53-27D3-42BE-B01D-7DDB7FA0BA20}">
      <dgm:prSet/>
      <dgm:spPr/>
      <dgm:t>
        <a:bodyPr/>
        <a:lstStyle/>
        <a:p>
          <a:pPr rtl="1"/>
          <a:endParaRPr lang="ar-SA" b="1">
            <a:effectLst>
              <a:outerShdw blurRad="38100" dist="38100" dir="2700000" algn="tl">
                <a:srgbClr val="000000">
                  <a:alpha val="43137"/>
                </a:srgbClr>
              </a:outerShdw>
            </a:effectLst>
          </a:endParaRPr>
        </a:p>
      </dgm:t>
    </dgm:pt>
    <dgm:pt modelId="{1D9D7730-C302-4020-9027-11F889012C76}">
      <dgm:prSet phldrT="[نص]" custT="1"/>
      <dgm:spPr/>
      <dgm:t>
        <a:bodyPr/>
        <a:lstStyle/>
        <a:p>
          <a:pPr rtl="1"/>
          <a:r>
            <a:rPr lang="ar-SA" sz="2400" b="1" dirty="0" smtClean="0">
              <a:effectLst>
                <a:outerShdw blurRad="38100" dist="38100" dir="2700000" algn="tl">
                  <a:srgbClr val="000000">
                    <a:alpha val="43137"/>
                  </a:srgbClr>
                </a:outerShdw>
              </a:effectLst>
            </a:rPr>
            <a:t>المستوى </a:t>
          </a:r>
          <a:r>
            <a:rPr lang="ar-SA" sz="2400" b="1" dirty="0" err="1" smtClean="0">
              <a:effectLst>
                <a:outerShdw blurRad="38100" dist="38100" dir="2700000" algn="tl">
                  <a:srgbClr val="000000">
                    <a:alpha val="43137"/>
                  </a:srgbClr>
                </a:outerShdw>
              </a:effectLst>
            </a:rPr>
            <a:t>الإقتصادي</a:t>
          </a:r>
          <a:endParaRPr lang="ar-SA" sz="2400" b="1" dirty="0">
            <a:effectLst>
              <a:outerShdw blurRad="38100" dist="38100" dir="2700000" algn="tl">
                <a:srgbClr val="000000">
                  <a:alpha val="43137"/>
                </a:srgbClr>
              </a:outerShdw>
            </a:effectLst>
          </a:endParaRPr>
        </a:p>
      </dgm:t>
    </dgm:pt>
    <dgm:pt modelId="{83973865-4D92-4443-B9F8-5C48EB28BF80}" type="parTrans" cxnId="{EF8AEC6A-015C-4149-BD8D-1CBAFDEA38E6}">
      <dgm:prSet/>
      <dgm:spPr/>
      <dgm:t>
        <a:bodyPr/>
        <a:lstStyle/>
        <a:p>
          <a:pPr rtl="1"/>
          <a:endParaRPr lang="ar-SA" b="1">
            <a:effectLst>
              <a:outerShdw blurRad="38100" dist="38100" dir="2700000" algn="tl">
                <a:srgbClr val="000000">
                  <a:alpha val="43137"/>
                </a:srgbClr>
              </a:outerShdw>
            </a:effectLst>
          </a:endParaRPr>
        </a:p>
      </dgm:t>
    </dgm:pt>
    <dgm:pt modelId="{990A4E77-D6AF-41C6-968F-BB520E4FB7D3}" type="sibTrans" cxnId="{EF8AEC6A-015C-4149-BD8D-1CBAFDEA38E6}">
      <dgm:prSet/>
      <dgm:spPr/>
      <dgm:t>
        <a:bodyPr/>
        <a:lstStyle/>
        <a:p>
          <a:pPr rtl="1"/>
          <a:endParaRPr lang="ar-SA" b="1">
            <a:effectLst>
              <a:outerShdw blurRad="38100" dist="38100" dir="2700000" algn="tl">
                <a:srgbClr val="000000">
                  <a:alpha val="43137"/>
                </a:srgbClr>
              </a:outerShdw>
            </a:effectLst>
          </a:endParaRPr>
        </a:p>
      </dgm:t>
    </dgm:pt>
    <dgm:pt modelId="{01DBE329-0EB1-4E0E-93C0-E41311022D84}">
      <dgm:prSet phldrT="[نص]"/>
      <dgm:spPr/>
      <dgm:t>
        <a:bodyPr/>
        <a:lstStyle/>
        <a:p>
          <a:pPr rtl="1"/>
          <a:r>
            <a:rPr lang="ar-SA" b="1" dirty="0" smtClean="0">
              <a:effectLst>
                <a:outerShdw blurRad="38100" dist="38100" dir="2700000" algn="tl">
                  <a:srgbClr val="000000">
                    <a:alpha val="43137"/>
                  </a:srgbClr>
                </a:outerShdw>
              </a:effectLst>
            </a:rPr>
            <a:t>غني</a:t>
          </a:r>
          <a:endParaRPr lang="ar-SA" b="1" dirty="0">
            <a:effectLst>
              <a:outerShdw blurRad="38100" dist="38100" dir="2700000" algn="tl">
                <a:srgbClr val="000000">
                  <a:alpha val="43137"/>
                </a:srgbClr>
              </a:outerShdw>
            </a:effectLst>
          </a:endParaRPr>
        </a:p>
      </dgm:t>
    </dgm:pt>
    <dgm:pt modelId="{058F28F1-6D50-4A2E-B94C-F76DF66396F9}" type="parTrans" cxnId="{631FFA25-8957-4C0A-B1B4-FF7212C08E3A}">
      <dgm:prSet/>
      <dgm:spPr/>
      <dgm:t>
        <a:bodyPr/>
        <a:lstStyle/>
        <a:p>
          <a:pPr rtl="1"/>
          <a:endParaRPr lang="ar-SA" b="1">
            <a:effectLst>
              <a:outerShdw blurRad="38100" dist="38100" dir="2700000" algn="tl">
                <a:srgbClr val="000000">
                  <a:alpha val="43137"/>
                </a:srgbClr>
              </a:outerShdw>
            </a:effectLst>
          </a:endParaRPr>
        </a:p>
      </dgm:t>
    </dgm:pt>
    <dgm:pt modelId="{1CBAB02D-C1CA-4459-8E96-3BC6B0E61480}" type="sibTrans" cxnId="{631FFA25-8957-4C0A-B1B4-FF7212C08E3A}">
      <dgm:prSet/>
      <dgm:spPr/>
      <dgm:t>
        <a:bodyPr/>
        <a:lstStyle/>
        <a:p>
          <a:pPr rtl="1"/>
          <a:endParaRPr lang="ar-SA" b="1">
            <a:effectLst>
              <a:outerShdw blurRad="38100" dist="38100" dir="2700000" algn="tl">
                <a:srgbClr val="000000">
                  <a:alpha val="43137"/>
                </a:srgbClr>
              </a:outerShdw>
            </a:effectLst>
          </a:endParaRPr>
        </a:p>
      </dgm:t>
    </dgm:pt>
    <dgm:pt modelId="{26DEB2AF-D244-4095-A8B5-9343B6742818}">
      <dgm:prSet phldrT="[نص]"/>
      <dgm:spPr/>
      <dgm:t>
        <a:bodyPr/>
        <a:lstStyle/>
        <a:p>
          <a:pPr rtl="1"/>
          <a:r>
            <a:rPr lang="ar-SA" b="1" dirty="0" smtClean="0">
              <a:effectLst>
                <a:outerShdw blurRad="38100" dist="38100" dir="2700000" algn="tl">
                  <a:srgbClr val="000000">
                    <a:alpha val="43137"/>
                  </a:srgbClr>
                </a:outerShdw>
              </a:effectLst>
            </a:rPr>
            <a:t>فقير</a:t>
          </a:r>
          <a:endParaRPr lang="ar-SA" b="1" dirty="0">
            <a:effectLst>
              <a:outerShdw blurRad="38100" dist="38100" dir="2700000" algn="tl">
                <a:srgbClr val="000000">
                  <a:alpha val="43137"/>
                </a:srgbClr>
              </a:outerShdw>
            </a:effectLst>
          </a:endParaRPr>
        </a:p>
      </dgm:t>
    </dgm:pt>
    <dgm:pt modelId="{877A6BE9-6E07-4852-B584-386D5AACBA2C}" type="parTrans" cxnId="{869C612E-7F36-46D4-8873-08942936525B}">
      <dgm:prSet/>
      <dgm:spPr/>
      <dgm:t>
        <a:bodyPr/>
        <a:lstStyle/>
        <a:p>
          <a:pPr rtl="1"/>
          <a:endParaRPr lang="ar-SA" b="1">
            <a:effectLst>
              <a:outerShdw blurRad="38100" dist="38100" dir="2700000" algn="tl">
                <a:srgbClr val="000000">
                  <a:alpha val="43137"/>
                </a:srgbClr>
              </a:outerShdw>
            </a:effectLst>
          </a:endParaRPr>
        </a:p>
      </dgm:t>
    </dgm:pt>
    <dgm:pt modelId="{7079051D-964F-4B83-879F-1F662E5EC5C7}" type="sibTrans" cxnId="{869C612E-7F36-46D4-8873-08942936525B}">
      <dgm:prSet/>
      <dgm:spPr/>
      <dgm:t>
        <a:bodyPr/>
        <a:lstStyle/>
        <a:p>
          <a:pPr rtl="1"/>
          <a:endParaRPr lang="ar-SA" b="1">
            <a:effectLst>
              <a:outerShdw blurRad="38100" dist="38100" dir="2700000" algn="tl">
                <a:srgbClr val="000000">
                  <a:alpha val="43137"/>
                </a:srgbClr>
              </a:outerShdw>
            </a:effectLst>
          </a:endParaRPr>
        </a:p>
      </dgm:t>
    </dgm:pt>
    <dgm:pt modelId="{DA901758-68A3-42E4-B614-ACB5E1F5C39A}">
      <dgm:prSet phldrT="[نص]" custT="1"/>
      <dgm:spPr/>
      <dgm:t>
        <a:bodyPr/>
        <a:lstStyle/>
        <a:p>
          <a:pPr rtl="1"/>
          <a:r>
            <a:rPr lang="ar-SA" sz="2400" b="1" dirty="0" smtClean="0">
              <a:effectLst>
                <a:outerShdw blurRad="38100" dist="38100" dir="2700000" algn="tl">
                  <a:srgbClr val="000000">
                    <a:alpha val="43137"/>
                  </a:srgbClr>
                </a:outerShdw>
              </a:effectLst>
            </a:rPr>
            <a:t>الأرقام الأكاديمية</a:t>
          </a:r>
          <a:endParaRPr lang="ar-SA" sz="2400" b="1" dirty="0">
            <a:effectLst>
              <a:outerShdw blurRad="38100" dist="38100" dir="2700000" algn="tl">
                <a:srgbClr val="000000">
                  <a:alpha val="43137"/>
                </a:srgbClr>
              </a:outerShdw>
            </a:effectLst>
          </a:endParaRPr>
        </a:p>
      </dgm:t>
    </dgm:pt>
    <dgm:pt modelId="{251BC80F-8EEB-444E-9594-F1C18E55E4CE}" type="parTrans" cxnId="{74F564BB-0C9A-472F-A030-19190840E10E}">
      <dgm:prSet/>
      <dgm:spPr/>
      <dgm:t>
        <a:bodyPr/>
        <a:lstStyle/>
        <a:p>
          <a:pPr rtl="1"/>
          <a:endParaRPr lang="ar-SA" b="1">
            <a:effectLst>
              <a:outerShdw blurRad="38100" dist="38100" dir="2700000" algn="tl">
                <a:srgbClr val="000000">
                  <a:alpha val="43137"/>
                </a:srgbClr>
              </a:outerShdw>
            </a:effectLst>
          </a:endParaRPr>
        </a:p>
      </dgm:t>
    </dgm:pt>
    <dgm:pt modelId="{71733162-EB37-48D1-8241-7C2406962504}" type="sibTrans" cxnId="{74F564BB-0C9A-472F-A030-19190840E10E}">
      <dgm:prSet/>
      <dgm:spPr/>
      <dgm:t>
        <a:bodyPr/>
        <a:lstStyle/>
        <a:p>
          <a:pPr rtl="1"/>
          <a:endParaRPr lang="ar-SA" b="1">
            <a:effectLst>
              <a:outerShdw blurRad="38100" dist="38100" dir="2700000" algn="tl">
                <a:srgbClr val="000000">
                  <a:alpha val="43137"/>
                </a:srgbClr>
              </a:outerShdw>
            </a:effectLst>
          </a:endParaRPr>
        </a:p>
      </dgm:t>
    </dgm:pt>
    <dgm:pt modelId="{032FC812-EE59-443C-A7F1-A275D7773975}">
      <dgm:prSet phldrT="[نص]"/>
      <dgm:spPr/>
      <dgm:t>
        <a:bodyPr/>
        <a:lstStyle/>
        <a:p>
          <a:pPr rtl="1"/>
          <a:r>
            <a:rPr lang="ar-SA" b="1" dirty="0" smtClean="0">
              <a:effectLst>
                <a:outerShdw blurRad="38100" dist="38100" dir="2700000" algn="tl">
                  <a:srgbClr val="000000">
                    <a:alpha val="43137"/>
                  </a:srgbClr>
                </a:outerShdw>
              </a:effectLst>
            </a:rPr>
            <a:t>21130021</a:t>
          </a:r>
          <a:endParaRPr lang="ar-SA" b="1" dirty="0">
            <a:effectLst>
              <a:outerShdw blurRad="38100" dist="38100" dir="2700000" algn="tl">
                <a:srgbClr val="000000">
                  <a:alpha val="43137"/>
                </a:srgbClr>
              </a:outerShdw>
            </a:effectLst>
          </a:endParaRPr>
        </a:p>
      </dgm:t>
    </dgm:pt>
    <dgm:pt modelId="{7C89D0EE-E185-453A-AB47-39AD9436D158}" type="parTrans" cxnId="{CAC5C823-3C78-440B-BF89-50E4E94751B3}">
      <dgm:prSet/>
      <dgm:spPr/>
      <dgm:t>
        <a:bodyPr/>
        <a:lstStyle/>
        <a:p>
          <a:pPr rtl="1"/>
          <a:endParaRPr lang="ar-SA" b="1">
            <a:effectLst>
              <a:outerShdw blurRad="38100" dist="38100" dir="2700000" algn="tl">
                <a:srgbClr val="000000">
                  <a:alpha val="43137"/>
                </a:srgbClr>
              </a:outerShdw>
            </a:effectLst>
          </a:endParaRPr>
        </a:p>
      </dgm:t>
    </dgm:pt>
    <dgm:pt modelId="{3F4F5A5F-95C5-4590-8C6B-DE9E87D9D495}" type="sibTrans" cxnId="{CAC5C823-3C78-440B-BF89-50E4E94751B3}">
      <dgm:prSet/>
      <dgm:spPr/>
      <dgm:t>
        <a:bodyPr/>
        <a:lstStyle/>
        <a:p>
          <a:pPr rtl="1"/>
          <a:endParaRPr lang="ar-SA" b="1">
            <a:effectLst>
              <a:outerShdw blurRad="38100" dist="38100" dir="2700000" algn="tl">
                <a:srgbClr val="000000">
                  <a:alpha val="43137"/>
                </a:srgbClr>
              </a:outerShdw>
            </a:effectLst>
          </a:endParaRPr>
        </a:p>
      </dgm:t>
    </dgm:pt>
    <dgm:pt modelId="{6B3E8A79-1D60-45BF-BFD4-CFBDE046EA1D}">
      <dgm:prSet phldrT="[نص]"/>
      <dgm:spPr/>
      <dgm:t>
        <a:bodyPr/>
        <a:lstStyle/>
        <a:p>
          <a:pPr rtl="1"/>
          <a:r>
            <a:rPr lang="ar-SA" b="1" dirty="0" smtClean="0">
              <a:effectLst>
                <a:outerShdw blurRad="38100" dist="38100" dir="2700000" algn="tl">
                  <a:srgbClr val="000000">
                    <a:alpha val="43137"/>
                  </a:srgbClr>
                </a:outerShdw>
              </a:effectLst>
            </a:rPr>
            <a:t>21102345</a:t>
          </a:r>
          <a:endParaRPr lang="ar-SA" b="1" dirty="0">
            <a:effectLst>
              <a:outerShdw blurRad="38100" dist="38100" dir="2700000" algn="tl">
                <a:srgbClr val="000000">
                  <a:alpha val="43137"/>
                </a:srgbClr>
              </a:outerShdw>
            </a:effectLst>
          </a:endParaRPr>
        </a:p>
      </dgm:t>
    </dgm:pt>
    <dgm:pt modelId="{104BCA65-4176-4B00-8A36-44C6E04C82C9}" type="parTrans" cxnId="{72F0ABB3-ABD2-48D2-AE59-136FA512392F}">
      <dgm:prSet/>
      <dgm:spPr/>
      <dgm:t>
        <a:bodyPr/>
        <a:lstStyle/>
        <a:p>
          <a:pPr rtl="1"/>
          <a:endParaRPr lang="ar-SA" b="1">
            <a:effectLst>
              <a:outerShdw blurRad="38100" dist="38100" dir="2700000" algn="tl">
                <a:srgbClr val="000000">
                  <a:alpha val="43137"/>
                </a:srgbClr>
              </a:outerShdw>
            </a:effectLst>
          </a:endParaRPr>
        </a:p>
      </dgm:t>
    </dgm:pt>
    <dgm:pt modelId="{56BF4792-B83C-47A4-BF7D-BB933EDFDC8D}" type="sibTrans" cxnId="{72F0ABB3-ABD2-48D2-AE59-136FA512392F}">
      <dgm:prSet/>
      <dgm:spPr/>
      <dgm:t>
        <a:bodyPr/>
        <a:lstStyle/>
        <a:p>
          <a:pPr rtl="1"/>
          <a:endParaRPr lang="ar-SA" b="1">
            <a:effectLst>
              <a:outerShdw blurRad="38100" dist="38100" dir="2700000" algn="tl">
                <a:srgbClr val="000000">
                  <a:alpha val="43137"/>
                </a:srgbClr>
              </a:outerShdw>
            </a:effectLst>
          </a:endParaRPr>
        </a:p>
      </dgm:t>
    </dgm:pt>
    <dgm:pt modelId="{05F15229-1CFC-432D-B9B7-77E31D2D4B6B}">
      <dgm:prSet phldrT="[نص]"/>
      <dgm:spPr/>
      <dgm:t>
        <a:bodyPr/>
        <a:lstStyle/>
        <a:p>
          <a:pPr rtl="1"/>
          <a:r>
            <a:rPr lang="ar-SA" b="1" dirty="0" smtClean="0">
              <a:effectLst>
                <a:outerShdw blurRad="38100" dist="38100" dir="2700000" algn="tl">
                  <a:srgbClr val="000000">
                    <a:alpha val="43137"/>
                  </a:srgbClr>
                </a:outerShdw>
              </a:effectLst>
            </a:rPr>
            <a:t>متوسط</a:t>
          </a:r>
          <a:endParaRPr lang="ar-SA" b="1" dirty="0">
            <a:effectLst>
              <a:outerShdw blurRad="38100" dist="38100" dir="2700000" algn="tl">
                <a:srgbClr val="000000">
                  <a:alpha val="43137"/>
                </a:srgbClr>
              </a:outerShdw>
            </a:effectLst>
          </a:endParaRPr>
        </a:p>
      </dgm:t>
    </dgm:pt>
    <dgm:pt modelId="{7455B68D-800A-46B4-A888-FFF8E0303264}" type="parTrans" cxnId="{6A71328D-A6FF-4F33-90B1-F229597FCD59}">
      <dgm:prSet/>
      <dgm:spPr/>
      <dgm:t>
        <a:bodyPr/>
        <a:lstStyle/>
        <a:p>
          <a:pPr rtl="1"/>
          <a:endParaRPr lang="ar-SA"/>
        </a:p>
      </dgm:t>
    </dgm:pt>
    <dgm:pt modelId="{D4614C5C-39D0-4A78-B6EA-6C0DC0EF3E6E}" type="sibTrans" cxnId="{6A71328D-A6FF-4F33-90B1-F229597FCD59}">
      <dgm:prSet/>
      <dgm:spPr/>
      <dgm:t>
        <a:bodyPr/>
        <a:lstStyle/>
        <a:p>
          <a:pPr rtl="1"/>
          <a:endParaRPr lang="ar-SA"/>
        </a:p>
      </dgm:t>
    </dgm:pt>
    <dgm:pt modelId="{56CE9F4C-668F-4702-BE5A-C378544EC24A}">
      <dgm:prSet phldrT="[نص]"/>
      <dgm:spPr/>
      <dgm:t>
        <a:bodyPr/>
        <a:lstStyle/>
        <a:p>
          <a:pPr rtl="1"/>
          <a:r>
            <a:rPr lang="ar-SA" b="1" dirty="0" smtClean="0">
              <a:effectLst>
                <a:outerShdw blurRad="38100" dist="38100" dir="2700000" algn="tl">
                  <a:srgbClr val="000000">
                    <a:alpha val="43137"/>
                  </a:srgbClr>
                </a:outerShdw>
              </a:effectLst>
            </a:rPr>
            <a:t>أنثى</a:t>
          </a:r>
          <a:endParaRPr lang="ar-SA" b="1" dirty="0">
            <a:effectLst>
              <a:outerShdw blurRad="38100" dist="38100" dir="2700000" algn="tl">
                <a:srgbClr val="000000">
                  <a:alpha val="43137"/>
                </a:srgbClr>
              </a:outerShdw>
            </a:effectLst>
          </a:endParaRPr>
        </a:p>
      </dgm:t>
    </dgm:pt>
    <dgm:pt modelId="{C019B9CE-1979-4F9F-85D0-ED43CD266B16}" type="sibTrans" cxnId="{D3A24E73-BCD4-4ACE-90FC-A9442F7A554A}">
      <dgm:prSet/>
      <dgm:spPr/>
      <dgm:t>
        <a:bodyPr/>
        <a:lstStyle/>
        <a:p>
          <a:pPr rtl="1"/>
          <a:endParaRPr lang="ar-SA" b="1">
            <a:effectLst>
              <a:outerShdw blurRad="38100" dist="38100" dir="2700000" algn="tl">
                <a:srgbClr val="000000">
                  <a:alpha val="43137"/>
                </a:srgbClr>
              </a:outerShdw>
            </a:effectLst>
          </a:endParaRPr>
        </a:p>
      </dgm:t>
    </dgm:pt>
    <dgm:pt modelId="{DF4FF8CB-BB8B-4567-B061-D85FA32199D6}" type="parTrans" cxnId="{D3A24E73-BCD4-4ACE-90FC-A9442F7A554A}">
      <dgm:prSet/>
      <dgm:spPr/>
      <dgm:t>
        <a:bodyPr/>
        <a:lstStyle/>
        <a:p>
          <a:pPr rtl="1"/>
          <a:endParaRPr lang="ar-SA" b="1">
            <a:effectLst>
              <a:outerShdw blurRad="38100" dist="38100" dir="2700000" algn="tl">
                <a:srgbClr val="000000">
                  <a:alpha val="43137"/>
                </a:srgbClr>
              </a:outerShdw>
            </a:effectLst>
          </a:endParaRPr>
        </a:p>
      </dgm:t>
    </dgm:pt>
    <dgm:pt modelId="{B5965B15-4040-4DAA-9D27-77BE7BB170E3}" type="pres">
      <dgm:prSet presAssocID="{8DD167C1-1583-4754-B4B1-9DBE3971BB7F}" presName="Name0" presStyleCnt="0">
        <dgm:presLayoutVars>
          <dgm:dir/>
          <dgm:animLvl val="lvl"/>
          <dgm:resizeHandles val="exact"/>
        </dgm:presLayoutVars>
      </dgm:prSet>
      <dgm:spPr/>
      <dgm:t>
        <a:bodyPr/>
        <a:lstStyle/>
        <a:p>
          <a:pPr rtl="1"/>
          <a:endParaRPr lang="ar-SA"/>
        </a:p>
      </dgm:t>
    </dgm:pt>
    <dgm:pt modelId="{D97F44BA-3675-41EE-A727-55D2F98FAF96}" type="pres">
      <dgm:prSet presAssocID="{394272A0-8496-414C-A087-C579F97EF770}" presName="composite" presStyleCnt="0"/>
      <dgm:spPr/>
    </dgm:pt>
    <dgm:pt modelId="{CF2BDB03-328E-4C4A-BEEA-5244F8DE38E3}" type="pres">
      <dgm:prSet presAssocID="{394272A0-8496-414C-A087-C579F97EF770}" presName="parTx" presStyleLbl="alignNode1" presStyleIdx="0" presStyleCnt="3">
        <dgm:presLayoutVars>
          <dgm:chMax val="0"/>
          <dgm:chPref val="0"/>
          <dgm:bulletEnabled val="1"/>
        </dgm:presLayoutVars>
      </dgm:prSet>
      <dgm:spPr/>
      <dgm:t>
        <a:bodyPr/>
        <a:lstStyle/>
        <a:p>
          <a:pPr rtl="1"/>
          <a:endParaRPr lang="ar-SA"/>
        </a:p>
      </dgm:t>
    </dgm:pt>
    <dgm:pt modelId="{4363AB4B-99ED-442B-B4CD-B42C61D70FF1}" type="pres">
      <dgm:prSet presAssocID="{394272A0-8496-414C-A087-C579F97EF770}" presName="desTx" presStyleLbl="alignAccFollowNode1" presStyleIdx="0" presStyleCnt="3">
        <dgm:presLayoutVars>
          <dgm:bulletEnabled val="1"/>
        </dgm:presLayoutVars>
      </dgm:prSet>
      <dgm:spPr/>
      <dgm:t>
        <a:bodyPr/>
        <a:lstStyle/>
        <a:p>
          <a:pPr rtl="1"/>
          <a:endParaRPr lang="ar-SA"/>
        </a:p>
      </dgm:t>
    </dgm:pt>
    <dgm:pt modelId="{244DB3BA-F273-4E5D-8B77-256AB558B6E6}" type="pres">
      <dgm:prSet presAssocID="{B611958C-E1AF-4EA5-A8D1-B2CEAAC7EB73}" presName="space" presStyleCnt="0"/>
      <dgm:spPr/>
    </dgm:pt>
    <dgm:pt modelId="{185CBD3C-AA35-4571-BDD4-59F27B52F6C1}" type="pres">
      <dgm:prSet presAssocID="{1D9D7730-C302-4020-9027-11F889012C76}" presName="composite" presStyleCnt="0"/>
      <dgm:spPr/>
    </dgm:pt>
    <dgm:pt modelId="{05A8E7D9-12AC-4C07-8869-CB9513EA2A86}" type="pres">
      <dgm:prSet presAssocID="{1D9D7730-C302-4020-9027-11F889012C76}" presName="parTx" presStyleLbl="alignNode1" presStyleIdx="1" presStyleCnt="3">
        <dgm:presLayoutVars>
          <dgm:chMax val="0"/>
          <dgm:chPref val="0"/>
          <dgm:bulletEnabled val="1"/>
        </dgm:presLayoutVars>
      </dgm:prSet>
      <dgm:spPr/>
      <dgm:t>
        <a:bodyPr/>
        <a:lstStyle/>
        <a:p>
          <a:pPr rtl="1"/>
          <a:endParaRPr lang="ar-SA"/>
        </a:p>
      </dgm:t>
    </dgm:pt>
    <dgm:pt modelId="{30E5A7D3-DE25-4585-B1BD-CD545F3C637A}" type="pres">
      <dgm:prSet presAssocID="{1D9D7730-C302-4020-9027-11F889012C76}" presName="desTx" presStyleLbl="alignAccFollowNode1" presStyleIdx="1" presStyleCnt="3">
        <dgm:presLayoutVars>
          <dgm:bulletEnabled val="1"/>
        </dgm:presLayoutVars>
      </dgm:prSet>
      <dgm:spPr/>
      <dgm:t>
        <a:bodyPr/>
        <a:lstStyle/>
        <a:p>
          <a:pPr rtl="1"/>
          <a:endParaRPr lang="ar-SA"/>
        </a:p>
      </dgm:t>
    </dgm:pt>
    <dgm:pt modelId="{6B934266-95A3-4CE6-BC5C-4FFEAEF62F4D}" type="pres">
      <dgm:prSet presAssocID="{990A4E77-D6AF-41C6-968F-BB520E4FB7D3}" presName="space" presStyleCnt="0"/>
      <dgm:spPr/>
    </dgm:pt>
    <dgm:pt modelId="{ED717D52-1F1E-4CB2-92A5-713ECC61D810}" type="pres">
      <dgm:prSet presAssocID="{DA901758-68A3-42E4-B614-ACB5E1F5C39A}" presName="composite" presStyleCnt="0"/>
      <dgm:spPr/>
    </dgm:pt>
    <dgm:pt modelId="{91C5F4EB-0861-4EA0-81F1-3DB10B459270}" type="pres">
      <dgm:prSet presAssocID="{DA901758-68A3-42E4-B614-ACB5E1F5C39A}" presName="parTx" presStyleLbl="alignNode1" presStyleIdx="2" presStyleCnt="3">
        <dgm:presLayoutVars>
          <dgm:chMax val="0"/>
          <dgm:chPref val="0"/>
          <dgm:bulletEnabled val="1"/>
        </dgm:presLayoutVars>
      </dgm:prSet>
      <dgm:spPr/>
      <dgm:t>
        <a:bodyPr/>
        <a:lstStyle/>
        <a:p>
          <a:pPr rtl="1"/>
          <a:endParaRPr lang="ar-SA"/>
        </a:p>
      </dgm:t>
    </dgm:pt>
    <dgm:pt modelId="{6DDF934F-78A2-47A9-A330-0CBF74165C75}" type="pres">
      <dgm:prSet presAssocID="{DA901758-68A3-42E4-B614-ACB5E1F5C39A}" presName="desTx" presStyleLbl="alignAccFollowNode1" presStyleIdx="2" presStyleCnt="3">
        <dgm:presLayoutVars>
          <dgm:bulletEnabled val="1"/>
        </dgm:presLayoutVars>
      </dgm:prSet>
      <dgm:spPr/>
      <dgm:t>
        <a:bodyPr/>
        <a:lstStyle/>
        <a:p>
          <a:pPr rtl="1"/>
          <a:endParaRPr lang="ar-SA"/>
        </a:p>
      </dgm:t>
    </dgm:pt>
  </dgm:ptLst>
  <dgm:cxnLst>
    <dgm:cxn modelId="{25FBCC06-F95F-4166-829F-4E6933FFDC76}" type="presOf" srcId="{394272A0-8496-414C-A087-C579F97EF770}" destId="{CF2BDB03-328E-4C4A-BEEA-5244F8DE38E3}" srcOrd="0" destOrd="0" presId="urn:microsoft.com/office/officeart/2005/8/layout/hList1"/>
    <dgm:cxn modelId="{869C612E-7F36-46D4-8873-08942936525B}" srcId="{1D9D7730-C302-4020-9027-11F889012C76}" destId="{26DEB2AF-D244-4095-A8B5-9343B6742818}" srcOrd="1" destOrd="0" parTransId="{877A6BE9-6E07-4852-B584-386D5AACBA2C}" sibTransId="{7079051D-964F-4B83-879F-1F662E5EC5C7}"/>
    <dgm:cxn modelId="{2B07A028-AA1C-4FE0-9123-AAE7A6BD6400}" type="presOf" srcId="{26DEB2AF-D244-4095-A8B5-9343B6742818}" destId="{30E5A7D3-DE25-4585-B1BD-CD545F3C637A}" srcOrd="0" destOrd="1" presId="urn:microsoft.com/office/officeart/2005/8/layout/hList1"/>
    <dgm:cxn modelId="{CAC5C823-3C78-440B-BF89-50E4E94751B3}" srcId="{DA901758-68A3-42E4-B614-ACB5E1F5C39A}" destId="{032FC812-EE59-443C-A7F1-A275D7773975}" srcOrd="0" destOrd="0" parTransId="{7C89D0EE-E185-453A-AB47-39AD9436D158}" sibTransId="{3F4F5A5F-95C5-4590-8C6B-DE9E87D9D495}"/>
    <dgm:cxn modelId="{72F0ABB3-ABD2-48D2-AE59-136FA512392F}" srcId="{DA901758-68A3-42E4-B614-ACB5E1F5C39A}" destId="{6B3E8A79-1D60-45BF-BFD4-CFBDE046EA1D}" srcOrd="1" destOrd="0" parTransId="{104BCA65-4176-4B00-8A36-44C6E04C82C9}" sibTransId="{56BF4792-B83C-47A4-BF7D-BB933EDFDC8D}"/>
    <dgm:cxn modelId="{6D79CE53-27D3-42BE-B01D-7DDB7FA0BA20}" srcId="{394272A0-8496-414C-A087-C579F97EF770}" destId="{0FC351AB-D564-434E-AA17-A9042CD89BB3}" srcOrd="0" destOrd="0" parTransId="{85CCB47C-F0B3-4A07-9073-EF8F37BFC79E}" sibTransId="{B8C426E8-4226-4085-BA94-51E0C9D25BD1}"/>
    <dgm:cxn modelId="{F0A03DAD-464B-4056-A9BF-CE5D5EBF99F1}" type="presOf" srcId="{032FC812-EE59-443C-A7F1-A275D7773975}" destId="{6DDF934F-78A2-47A9-A330-0CBF74165C75}" srcOrd="0" destOrd="0" presId="urn:microsoft.com/office/officeart/2005/8/layout/hList1"/>
    <dgm:cxn modelId="{D9D6CC16-73BA-49AF-8CA2-3601DFFA4EE2}" type="presOf" srcId="{1D9D7730-C302-4020-9027-11F889012C76}" destId="{05A8E7D9-12AC-4C07-8869-CB9513EA2A86}" srcOrd="0" destOrd="0" presId="urn:microsoft.com/office/officeart/2005/8/layout/hList1"/>
    <dgm:cxn modelId="{CA5D324F-282A-4461-852E-1580A523A074}" srcId="{8DD167C1-1583-4754-B4B1-9DBE3971BB7F}" destId="{394272A0-8496-414C-A087-C579F97EF770}" srcOrd="0" destOrd="0" parTransId="{41C3CC3E-3529-423F-B3B8-0BFFD231BFCC}" sibTransId="{B611958C-E1AF-4EA5-A8D1-B2CEAAC7EB73}"/>
    <dgm:cxn modelId="{2C4A7FCF-4C77-486E-B405-42B260397983}" type="presOf" srcId="{8DD167C1-1583-4754-B4B1-9DBE3971BB7F}" destId="{B5965B15-4040-4DAA-9D27-77BE7BB170E3}" srcOrd="0" destOrd="0" presId="urn:microsoft.com/office/officeart/2005/8/layout/hList1"/>
    <dgm:cxn modelId="{520BBC47-781D-4117-99C6-19C88F96E073}" type="presOf" srcId="{DA901758-68A3-42E4-B614-ACB5E1F5C39A}" destId="{91C5F4EB-0861-4EA0-81F1-3DB10B459270}" srcOrd="0" destOrd="0" presId="urn:microsoft.com/office/officeart/2005/8/layout/hList1"/>
    <dgm:cxn modelId="{57CCD11B-8D7F-419F-8FB0-A677781E9570}" type="presOf" srcId="{56CE9F4C-668F-4702-BE5A-C378544EC24A}" destId="{4363AB4B-99ED-442B-B4CD-B42C61D70FF1}" srcOrd="0" destOrd="1" presId="urn:microsoft.com/office/officeart/2005/8/layout/hList1"/>
    <dgm:cxn modelId="{631FFA25-8957-4C0A-B1B4-FF7212C08E3A}" srcId="{1D9D7730-C302-4020-9027-11F889012C76}" destId="{01DBE329-0EB1-4E0E-93C0-E41311022D84}" srcOrd="0" destOrd="0" parTransId="{058F28F1-6D50-4A2E-B94C-F76DF66396F9}" sibTransId="{1CBAB02D-C1CA-4459-8E96-3BC6B0E61480}"/>
    <dgm:cxn modelId="{6A71328D-A6FF-4F33-90B1-F229597FCD59}" srcId="{1D9D7730-C302-4020-9027-11F889012C76}" destId="{05F15229-1CFC-432D-B9B7-77E31D2D4B6B}" srcOrd="2" destOrd="0" parTransId="{7455B68D-800A-46B4-A888-FFF8E0303264}" sibTransId="{D4614C5C-39D0-4A78-B6EA-6C0DC0EF3E6E}"/>
    <dgm:cxn modelId="{114663DC-3E2A-42FC-B5BF-FB26000B1D77}" type="presOf" srcId="{0FC351AB-D564-434E-AA17-A9042CD89BB3}" destId="{4363AB4B-99ED-442B-B4CD-B42C61D70FF1}" srcOrd="0" destOrd="0" presId="urn:microsoft.com/office/officeart/2005/8/layout/hList1"/>
    <dgm:cxn modelId="{EF8AEC6A-015C-4149-BD8D-1CBAFDEA38E6}" srcId="{8DD167C1-1583-4754-B4B1-9DBE3971BB7F}" destId="{1D9D7730-C302-4020-9027-11F889012C76}" srcOrd="1" destOrd="0" parTransId="{83973865-4D92-4443-B9F8-5C48EB28BF80}" sibTransId="{990A4E77-D6AF-41C6-968F-BB520E4FB7D3}"/>
    <dgm:cxn modelId="{C343FC71-6B65-4E6C-9471-81FD2891089E}" type="presOf" srcId="{05F15229-1CFC-432D-B9B7-77E31D2D4B6B}" destId="{30E5A7D3-DE25-4585-B1BD-CD545F3C637A}" srcOrd="0" destOrd="2" presId="urn:microsoft.com/office/officeart/2005/8/layout/hList1"/>
    <dgm:cxn modelId="{D3A24E73-BCD4-4ACE-90FC-A9442F7A554A}" srcId="{394272A0-8496-414C-A087-C579F97EF770}" destId="{56CE9F4C-668F-4702-BE5A-C378544EC24A}" srcOrd="1" destOrd="0" parTransId="{DF4FF8CB-BB8B-4567-B061-D85FA32199D6}" sibTransId="{C019B9CE-1979-4F9F-85D0-ED43CD266B16}"/>
    <dgm:cxn modelId="{74F564BB-0C9A-472F-A030-19190840E10E}" srcId="{8DD167C1-1583-4754-B4B1-9DBE3971BB7F}" destId="{DA901758-68A3-42E4-B614-ACB5E1F5C39A}" srcOrd="2" destOrd="0" parTransId="{251BC80F-8EEB-444E-9594-F1C18E55E4CE}" sibTransId="{71733162-EB37-48D1-8241-7C2406962504}"/>
    <dgm:cxn modelId="{445984EA-7278-4DBA-AE7A-3D8E6D3EAA06}" type="presOf" srcId="{6B3E8A79-1D60-45BF-BFD4-CFBDE046EA1D}" destId="{6DDF934F-78A2-47A9-A330-0CBF74165C75}" srcOrd="0" destOrd="1" presId="urn:microsoft.com/office/officeart/2005/8/layout/hList1"/>
    <dgm:cxn modelId="{827287F9-F830-4B1D-BCD4-58574CA9FB9A}" type="presOf" srcId="{01DBE329-0EB1-4E0E-93C0-E41311022D84}" destId="{30E5A7D3-DE25-4585-B1BD-CD545F3C637A}" srcOrd="0" destOrd="0" presId="urn:microsoft.com/office/officeart/2005/8/layout/hList1"/>
    <dgm:cxn modelId="{46502A97-8F4C-42F2-9EB9-010F25A74DF8}" type="presParOf" srcId="{B5965B15-4040-4DAA-9D27-77BE7BB170E3}" destId="{D97F44BA-3675-41EE-A727-55D2F98FAF96}" srcOrd="0" destOrd="0" presId="urn:microsoft.com/office/officeart/2005/8/layout/hList1"/>
    <dgm:cxn modelId="{C7EE7265-1A6D-4929-86EF-8EA4E3643E86}" type="presParOf" srcId="{D97F44BA-3675-41EE-A727-55D2F98FAF96}" destId="{CF2BDB03-328E-4C4A-BEEA-5244F8DE38E3}" srcOrd="0" destOrd="0" presId="urn:microsoft.com/office/officeart/2005/8/layout/hList1"/>
    <dgm:cxn modelId="{DB57130C-D407-4539-B1D7-CC7B03E8B53A}" type="presParOf" srcId="{D97F44BA-3675-41EE-A727-55D2F98FAF96}" destId="{4363AB4B-99ED-442B-B4CD-B42C61D70FF1}" srcOrd="1" destOrd="0" presId="urn:microsoft.com/office/officeart/2005/8/layout/hList1"/>
    <dgm:cxn modelId="{2DD9CF71-4F32-4CCD-ABDF-211D58ABDA33}" type="presParOf" srcId="{B5965B15-4040-4DAA-9D27-77BE7BB170E3}" destId="{244DB3BA-F273-4E5D-8B77-256AB558B6E6}" srcOrd="1" destOrd="0" presId="urn:microsoft.com/office/officeart/2005/8/layout/hList1"/>
    <dgm:cxn modelId="{34FCA4D8-F25B-4D09-8C66-3E3FF7006D2D}" type="presParOf" srcId="{B5965B15-4040-4DAA-9D27-77BE7BB170E3}" destId="{185CBD3C-AA35-4571-BDD4-59F27B52F6C1}" srcOrd="2" destOrd="0" presId="urn:microsoft.com/office/officeart/2005/8/layout/hList1"/>
    <dgm:cxn modelId="{06979D83-D590-4384-80B6-FE316DB49CA4}" type="presParOf" srcId="{185CBD3C-AA35-4571-BDD4-59F27B52F6C1}" destId="{05A8E7D9-12AC-4C07-8869-CB9513EA2A86}" srcOrd="0" destOrd="0" presId="urn:microsoft.com/office/officeart/2005/8/layout/hList1"/>
    <dgm:cxn modelId="{EFABDDE6-701D-42E5-8EA0-96EAA66E024C}" type="presParOf" srcId="{185CBD3C-AA35-4571-BDD4-59F27B52F6C1}" destId="{30E5A7D3-DE25-4585-B1BD-CD545F3C637A}" srcOrd="1" destOrd="0" presId="urn:microsoft.com/office/officeart/2005/8/layout/hList1"/>
    <dgm:cxn modelId="{C801F8C4-D1DD-4026-9429-71C1B047B71E}" type="presParOf" srcId="{B5965B15-4040-4DAA-9D27-77BE7BB170E3}" destId="{6B934266-95A3-4CE6-BC5C-4FFEAEF62F4D}" srcOrd="3" destOrd="0" presId="urn:microsoft.com/office/officeart/2005/8/layout/hList1"/>
    <dgm:cxn modelId="{543E7915-B554-4FFD-BB78-A2381CC78542}" type="presParOf" srcId="{B5965B15-4040-4DAA-9D27-77BE7BB170E3}" destId="{ED717D52-1F1E-4CB2-92A5-713ECC61D810}" srcOrd="4" destOrd="0" presId="urn:microsoft.com/office/officeart/2005/8/layout/hList1"/>
    <dgm:cxn modelId="{300BA70E-AF5D-4680-B393-33E26827AD8E}" type="presParOf" srcId="{ED717D52-1F1E-4CB2-92A5-713ECC61D810}" destId="{91C5F4EB-0861-4EA0-81F1-3DB10B459270}" srcOrd="0" destOrd="0" presId="urn:microsoft.com/office/officeart/2005/8/layout/hList1"/>
    <dgm:cxn modelId="{5FAAD819-7C39-4CA6-8DCB-C895611643C9}" type="presParOf" srcId="{ED717D52-1F1E-4CB2-92A5-713ECC61D810}" destId="{6DDF934F-78A2-47A9-A330-0CBF74165C7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5B3B5F-9FAB-4878-BC0F-4105421477F0}"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pPr rtl="1"/>
          <a:endParaRPr lang="ar-SA"/>
        </a:p>
      </dgm:t>
    </dgm:pt>
    <dgm:pt modelId="{451A86D0-B707-4FF9-BF11-A510C35BAD36}">
      <dgm:prSet phldrT="[نص]"/>
      <dgm:spPr/>
      <dgm:t>
        <a:bodyPr/>
        <a:lstStyle/>
        <a:p>
          <a:pPr rtl="1"/>
          <a:r>
            <a:rPr lang="ar-SA" b="1" dirty="0" smtClean="0"/>
            <a:t>البيانات الكمية المنفصلة</a:t>
          </a:r>
          <a:endParaRPr lang="ar-SA" b="1" dirty="0"/>
        </a:p>
      </dgm:t>
    </dgm:pt>
    <dgm:pt modelId="{9181BF14-FC3F-473D-9678-174C6E3B8CB1}" type="parTrans" cxnId="{826DD200-F971-4894-BD5F-10080C5D8A15}">
      <dgm:prSet/>
      <dgm:spPr/>
      <dgm:t>
        <a:bodyPr/>
        <a:lstStyle/>
        <a:p>
          <a:pPr rtl="1"/>
          <a:endParaRPr lang="ar-SA"/>
        </a:p>
      </dgm:t>
    </dgm:pt>
    <dgm:pt modelId="{DDE59F18-087B-41D1-BAA1-FDA3DDAE28F2}" type="sibTrans" cxnId="{826DD200-F971-4894-BD5F-10080C5D8A15}">
      <dgm:prSet/>
      <dgm:spPr/>
      <dgm:t>
        <a:bodyPr/>
        <a:lstStyle/>
        <a:p>
          <a:pPr rtl="1"/>
          <a:endParaRPr lang="ar-SA"/>
        </a:p>
      </dgm:t>
    </dgm:pt>
    <dgm:pt modelId="{F0FF168B-72C4-4BF7-B32C-8056BEF37D7D}">
      <dgm:prSet phldrT="[نص]"/>
      <dgm:spPr/>
      <dgm:t>
        <a:bodyPr/>
        <a:lstStyle/>
        <a:p>
          <a:pPr rtl="1"/>
          <a:r>
            <a:rPr lang="ar-SA" b="1" dirty="0" smtClean="0"/>
            <a:t>البيانات التي يمكن عدها</a:t>
          </a:r>
          <a:endParaRPr lang="ar-SA" b="1" dirty="0"/>
        </a:p>
      </dgm:t>
    </dgm:pt>
    <dgm:pt modelId="{86D3A4D1-4AA4-4D3E-99E0-F55B4287769C}" type="parTrans" cxnId="{ADB24848-164D-42FA-99ED-C95F94264703}">
      <dgm:prSet/>
      <dgm:spPr/>
      <dgm:t>
        <a:bodyPr/>
        <a:lstStyle/>
        <a:p>
          <a:pPr rtl="1"/>
          <a:endParaRPr lang="ar-SA"/>
        </a:p>
      </dgm:t>
    </dgm:pt>
    <dgm:pt modelId="{46B89B3F-6708-4805-A536-5707F041CCA3}" type="sibTrans" cxnId="{ADB24848-164D-42FA-99ED-C95F94264703}">
      <dgm:prSet/>
      <dgm:spPr/>
      <dgm:t>
        <a:bodyPr/>
        <a:lstStyle/>
        <a:p>
          <a:pPr rtl="1"/>
          <a:endParaRPr lang="ar-SA"/>
        </a:p>
      </dgm:t>
    </dgm:pt>
    <dgm:pt modelId="{D2E94C9E-446A-4147-90AA-0BF0711E1757}">
      <dgm:prSet phldrT="[نص]"/>
      <dgm:spPr/>
      <dgm:t>
        <a:bodyPr/>
        <a:lstStyle/>
        <a:p>
          <a:pPr rtl="1"/>
          <a:r>
            <a:rPr lang="ar-SA" b="1" dirty="0" smtClean="0"/>
            <a:t>البيانات الكمية المتصلة</a:t>
          </a:r>
          <a:endParaRPr lang="ar-SA" b="1" dirty="0"/>
        </a:p>
      </dgm:t>
    </dgm:pt>
    <dgm:pt modelId="{61D8D5CF-A62F-4AD3-BF17-BDF8759F2EB4}" type="parTrans" cxnId="{9C9B9311-B7AE-4D08-883E-19D693F750C5}">
      <dgm:prSet/>
      <dgm:spPr/>
      <dgm:t>
        <a:bodyPr/>
        <a:lstStyle/>
        <a:p>
          <a:pPr rtl="1"/>
          <a:endParaRPr lang="ar-SA"/>
        </a:p>
      </dgm:t>
    </dgm:pt>
    <dgm:pt modelId="{6B126A3D-4EB3-4A75-AE33-0B459F32DA8A}" type="sibTrans" cxnId="{9C9B9311-B7AE-4D08-883E-19D693F750C5}">
      <dgm:prSet/>
      <dgm:spPr/>
      <dgm:t>
        <a:bodyPr/>
        <a:lstStyle/>
        <a:p>
          <a:pPr rtl="1"/>
          <a:endParaRPr lang="ar-SA"/>
        </a:p>
      </dgm:t>
    </dgm:pt>
    <dgm:pt modelId="{74F0FD6F-412D-4C91-B23B-9A54B40AB42A}">
      <dgm:prSet phldrT="[نص]"/>
      <dgm:spPr/>
      <dgm:t>
        <a:bodyPr/>
        <a:lstStyle/>
        <a:p>
          <a:pPr rtl="1"/>
          <a:r>
            <a:rPr lang="ar-SA" b="1" dirty="0" smtClean="0"/>
            <a:t>البيانات التي لا يمكن عدها .</a:t>
          </a:r>
          <a:endParaRPr lang="ar-SA" b="1" dirty="0"/>
        </a:p>
      </dgm:t>
    </dgm:pt>
    <dgm:pt modelId="{E8AF2C4B-36C4-4B6C-B99D-84E3FCD4743A}" type="parTrans" cxnId="{1DA3EDF5-ABD3-48F4-90CC-9EEAB702CC00}">
      <dgm:prSet/>
      <dgm:spPr/>
      <dgm:t>
        <a:bodyPr/>
        <a:lstStyle/>
        <a:p>
          <a:pPr rtl="1"/>
          <a:endParaRPr lang="ar-SA"/>
        </a:p>
      </dgm:t>
    </dgm:pt>
    <dgm:pt modelId="{52AED950-C7AD-48BF-A3FE-40854CDB5BB8}" type="sibTrans" cxnId="{1DA3EDF5-ABD3-48F4-90CC-9EEAB702CC00}">
      <dgm:prSet/>
      <dgm:spPr/>
      <dgm:t>
        <a:bodyPr/>
        <a:lstStyle/>
        <a:p>
          <a:pPr rtl="1"/>
          <a:endParaRPr lang="ar-SA"/>
        </a:p>
      </dgm:t>
    </dgm:pt>
    <dgm:pt modelId="{78B90441-80B5-4A39-8BB5-3B4D43651FE8}">
      <dgm:prSet phldrT="[نص]"/>
      <dgm:spPr/>
      <dgm:t>
        <a:bodyPr/>
        <a:lstStyle/>
        <a:p>
          <a:pPr rtl="1"/>
          <a:r>
            <a:rPr lang="ar-SA" b="1" dirty="0" smtClean="0"/>
            <a:t>تكون منفصلة عن بعضها.</a:t>
          </a:r>
          <a:endParaRPr lang="ar-SA" b="1" dirty="0"/>
        </a:p>
      </dgm:t>
    </dgm:pt>
    <dgm:pt modelId="{8089C5E5-2D99-40E0-B05C-B71D67127069}" type="parTrans" cxnId="{EAA1FC22-4FD7-4A5A-88AC-E1E3FFF5A82A}">
      <dgm:prSet/>
      <dgm:spPr/>
      <dgm:t>
        <a:bodyPr/>
        <a:lstStyle/>
        <a:p>
          <a:pPr rtl="1"/>
          <a:endParaRPr lang="ar-SA"/>
        </a:p>
      </dgm:t>
    </dgm:pt>
    <dgm:pt modelId="{6FFD8393-4A16-49E4-8B4E-939848C748C4}" type="sibTrans" cxnId="{EAA1FC22-4FD7-4A5A-88AC-E1E3FFF5A82A}">
      <dgm:prSet/>
      <dgm:spPr/>
      <dgm:t>
        <a:bodyPr/>
        <a:lstStyle/>
        <a:p>
          <a:pPr rtl="1"/>
          <a:endParaRPr lang="ar-SA"/>
        </a:p>
      </dgm:t>
    </dgm:pt>
    <dgm:pt modelId="{7CE5A30D-6230-436C-8CFB-763C271CD18D}">
      <dgm:prSet phldrT="[نص]"/>
      <dgm:spPr/>
      <dgm:t>
        <a:bodyPr/>
        <a:lstStyle/>
        <a:p>
          <a:pPr rtl="1"/>
          <a:r>
            <a:rPr lang="ar-SA" b="1" dirty="0" smtClean="0"/>
            <a:t>يتم الحصول عليها عن طريق القياس.</a:t>
          </a:r>
          <a:endParaRPr lang="ar-SA" b="1" dirty="0"/>
        </a:p>
      </dgm:t>
    </dgm:pt>
    <dgm:pt modelId="{288FB70E-4138-438C-B3DB-DDA4948B3099}" type="parTrans" cxnId="{B7024065-01A8-444D-80F5-B7E54351D4B0}">
      <dgm:prSet/>
      <dgm:spPr/>
      <dgm:t>
        <a:bodyPr/>
        <a:lstStyle/>
        <a:p>
          <a:pPr rtl="1"/>
          <a:endParaRPr lang="ar-SA"/>
        </a:p>
      </dgm:t>
    </dgm:pt>
    <dgm:pt modelId="{DC5887AE-42D6-4BCE-AF7D-70981E8F56FF}" type="sibTrans" cxnId="{B7024065-01A8-444D-80F5-B7E54351D4B0}">
      <dgm:prSet/>
      <dgm:spPr/>
      <dgm:t>
        <a:bodyPr/>
        <a:lstStyle/>
        <a:p>
          <a:pPr rtl="1"/>
          <a:endParaRPr lang="ar-SA"/>
        </a:p>
      </dgm:t>
    </dgm:pt>
    <dgm:pt modelId="{0A784329-A430-4036-BB0D-29925366780D}">
      <dgm:prSet phldrT="[نص]"/>
      <dgm:spPr/>
      <dgm:t>
        <a:bodyPr/>
        <a:lstStyle/>
        <a:p>
          <a:pPr rtl="1"/>
          <a:r>
            <a:rPr lang="ar-SA" b="1" dirty="0" smtClean="0"/>
            <a:t>تأخذ أي قيمة داخل مدى معين سواء كانت صحيحة أو كسرية.</a:t>
          </a:r>
          <a:endParaRPr lang="ar-SA" b="1" dirty="0"/>
        </a:p>
      </dgm:t>
    </dgm:pt>
    <dgm:pt modelId="{069D7C19-970D-4D4D-8717-2686158ADB3D}" type="parTrans" cxnId="{603C2260-67ED-4339-96E7-932417EE19F2}">
      <dgm:prSet/>
      <dgm:spPr/>
      <dgm:t>
        <a:bodyPr/>
        <a:lstStyle/>
        <a:p>
          <a:pPr rtl="1"/>
          <a:endParaRPr lang="ar-SA"/>
        </a:p>
      </dgm:t>
    </dgm:pt>
    <dgm:pt modelId="{89080574-BECA-428A-9128-1A09C7F4250D}" type="sibTrans" cxnId="{603C2260-67ED-4339-96E7-932417EE19F2}">
      <dgm:prSet/>
      <dgm:spPr/>
      <dgm:t>
        <a:bodyPr/>
        <a:lstStyle/>
        <a:p>
          <a:pPr rtl="1"/>
          <a:endParaRPr lang="ar-SA"/>
        </a:p>
      </dgm:t>
    </dgm:pt>
    <dgm:pt modelId="{0EC83199-79F3-4F58-BD50-FE663A302A3D}">
      <dgm:prSet phldrT="[نص]"/>
      <dgm:spPr/>
      <dgm:t>
        <a:bodyPr/>
        <a:lstStyle/>
        <a:p>
          <a:pPr rtl="1"/>
          <a:endParaRPr lang="ar-SA" b="1" dirty="0"/>
        </a:p>
      </dgm:t>
    </dgm:pt>
    <dgm:pt modelId="{D88607F9-B5B8-4B72-AF10-772A6302D92B}" type="parTrans" cxnId="{7FE90814-D172-4F58-9E3C-12C132BBD6DE}">
      <dgm:prSet/>
      <dgm:spPr/>
      <dgm:t>
        <a:bodyPr/>
        <a:lstStyle/>
        <a:p>
          <a:pPr rtl="1"/>
          <a:endParaRPr lang="ar-SA"/>
        </a:p>
      </dgm:t>
    </dgm:pt>
    <dgm:pt modelId="{B77BBC9B-8354-4DC7-AE09-5AD5128810D8}" type="sibTrans" cxnId="{7FE90814-D172-4F58-9E3C-12C132BBD6DE}">
      <dgm:prSet/>
      <dgm:spPr/>
      <dgm:t>
        <a:bodyPr/>
        <a:lstStyle/>
        <a:p>
          <a:pPr rtl="1"/>
          <a:endParaRPr lang="ar-SA"/>
        </a:p>
      </dgm:t>
    </dgm:pt>
    <dgm:pt modelId="{606712A6-281D-49E9-9A60-A67FE53F07B1}">
      <dgm:prSet phldrT="[نص]"/>
      <dgm:spPr/>
      <dgm:t>
        <a:bodyPr/>
        <a:lstStyle/>
        <a:p>
          <a:pPr rtl="1"/>
          <a:r>
            <a:rPr lang="ar-SA" b="1" dirty="0" smtClean="0"/>
            <a:t>مثل عدد أعداد الموظفين بالادارات المختلفة  بمؤسسة ما </a:t>
          </a:r>
          <a:r>
            <a:rPr lang="ar-SA" b="1" smtClean="0"/>
            <a:t>، ....</a:t>
          </a:r>
          <a:endParaRPr lang="ar-SA" b="1" dirty="0"/>
        </a:p>
      </dgm:t>
    </dgm:pt>
    <dgm:pt modelId="{7C889160-6F89-44E0-9C3A-AC55B4F471C7}" type="parTrans" cxnId="{05BF0192-87E2-4278-B86B-33729D962772}">
      <dgm:prSet/>
      <dgm:spPr/>
      <dgm:t>
        <a:bodyPr/>
        <a:lstStyle/>
        <a:p>
          <a:endParaRPr lang="en-US"/>
        </a:p>
      </dgm:t>
    </dgm:pt>
    <dgm:pt modelId="{53F77FF0-7E2C-43A5-902D-0FA12C8CAF29}" type="sibTrans" cxnId="{05BF0192-87E2-4278-B86B-33729D962772}">
      <dgm:prSet/>
      <dgm:spPr/>
      <dgm:t>
        <a:bodyPr/>
        <a:lstStyle/>
        <a:p>
          <a:endParaRPr lang="en-US"/>
        </a:p>
      </dgm:t>
    </dgm:pt>
    <dgm:pt modelId="{230CC2E6-D39B-41A6-A820-B22A4E047BB6}">
      <dgm:prSet phldrT="[نص]"/>
      <dgm:spPr/>
      <dgm:t>
        <a:bodyPr/>
        <a:lstStyle/>
        <a:p>
          <a:pPr rtl="1"/>
          <a:r>
            <a:rPr lang="ar-SA" b="1" dirty="0" smtClean="0"/>
            <a:t>مثل الدخل ، الاستهلاك ، .......</a:t>
          </a:r>
          <a:endParaRPr lang="ar-SA" b="1" dirty="0"/>
        </a:p>
      </dgm:t>
    </dgm:pt>
    <dgm:pt modelId="{E2877B39-A824-4F54-B98B-DC5634D1E2E3}" type="parTrans" cxnId="{70A537CB-9F2D-4F4B-8F9C-6F36B72F6106}">
      <dgm:prSet/>
      <dgm:spPr/>
      <dgm:t>
        <a:bodyPr/>
        <a:lstStyle/>
        <a:p>
          <a:endParaRPr lang="en-US"/>
        </a:p>
      </dgm:t>
    </dgm:pt>
    <dgm:pt modelId="{902A67A1-B620-4FB9-9DC9-7D2DB1F4718D}" type="sibTrans" cxnId="{70A537CB-9F2D-4F4B-8F9C-6F36B72F6106}">
      <dgm:prSet/>
      <dgm:spPr/>
      <dgm:t>
        <a:bodyPr/>
        <a:lstStyle/>
        <a:p>
          <a:endParaRPr lang="en-US"/>
        </a:p>
      </dgm:t>
    </dgm:pt>
    <dgm:pt modelId="{8B74E7E3-15D2-4403-94CD-D4414B86AC6E}">
      <dgm:prSet phldrT="[نص]"/>
      <dgm:spPr/>
      <dgm:t>
        <a:bodyPr/>
        <a:lstStyle/>
        <a:p>
          <a:pPr rtl="1"/>
          <a:endParaRPr lang="ar-SA" b="1" dirty="0"/>
        </a:p>
      </dgm:t>
    </dgm:pt>
    <dgm:pt modelId="{7406B152-6EE7-42CE-9F43-25419CB00EA9}" type="sibTrans" cxnId="{93E715AF-D2A6-4C0B-AB01-AAD06E6BD859}">
      <dgm:prSet/>
      <dgm:spPr/>
      <dgm:t>
        <a:bodyPr/>
        <a:lstStyle/>
        <a:p>
          <a:pPr rtl="1"/>
          <a:endParaRPr lang="ar-SA"/>
        </a:p>
      </dgm:t>
    </dgm:pt>
    <dgm:pt modelId="{6E67FC5D-1E65-40D4-B740-9DED67770CE0}" type="parTrans" cxnId="{93E715AF-D2A6-4C0B-AB01-AAD06E6BD859}">
      <dgm:prSet/>
      <dgm:spPr/>
      <dgm:t>
        <a:bodyPr/>
        <a:lstStyle/>
        <a:p>
          <a:pPr rtl="1"/>
          <a:endParaRPr lang="ar-SA"/>
        </a:p>
      </dgm:t>
    </dgm:pt>
    <dgm:pt modelId="{F0C2A492-4D94-46A7-83CE-D23893CE1F36}" type="pres">
      <dgm:prSet presAssocID="{9F5B3B5F-9FAB-4878-BC0F-4105421477F0}" presName="Name0" presStyleCnt="0">
        <dgm:presLayoutVars>
          <dgm:dir val="rev"/>
          <dgm:animLvl val="lvl"/>
          <dgm:resizeHandles/>
        </dgm:presLayoutVars>
      </dgm:prSet>
      <dgm:spPr/>
      <dgm:t>
        <a:bodyPr/>
        <a:lstStyle/>
        <a:p>
          <a:pPr rtl="1"/>
          <a:endParaRPr lang="ar-SA"/>
        </a:p>
      </dgm:t>
    </dgm:pt>
    <dgm:pt modelId="{A569274C-C864-4048-B4B8-07A50E3C7081}" type="pres">
      <dgm:prSet presAssocID="{451A86D0-B707-4FF9-BF11-A510C35BAD36}" presName="linNode" presStyleCnt="0"/>
      <dgm:spPr/>
    </dgm:pt>
    <dgm:pt modelId="{B40A0DC3-EA21-4322-9F0F-F640332BEF08}" type="pres">
      <dgm:prSet presAssocID="{451A86D0-B707-4FF9-BF11-A510C35BAD36}" presName="parentShp" presStyleLbl="node1" presStyleIdx="0" presStyleCnt="2" custScaleX="148911" custLinFactNeighborX="-917" custLinFactNeighborY="1964">
        <dgm:presLayoutVars>
          <dgm:bulletEnabled val="1"/>
        </dgm:presLayoutVars>
      </dgm:prSet>
      <dgm:spPr/>
      <dgm:t>
        <a:bodyPr/>
        <a:lstStyle/>
        <a:p>
          <a:pPr rtl="1"/>
          <a:endParaRPr lang="ar-SA"/>
        </a:p>
      </dgm:t>
    </dgm:pt>
    <dgm:pt modelId="{2DF2E697-1E48-4E7F-9098-4A0BB33AC6A7}" type="pres">
      <dgm:prSet presAssocID="{451A86D0-B707-4FF9-BF11-A510C35BAD36}" presName="childShp" presStyleLbl="bgAccFollowNode1" presStyleIdx="0" presStyleCnt="2" custScaleX="247450">
        <dgm:presLayoutVars>
          <dgm:bulletEnabled val="1"/>
        </dgm:presLayoutVars>
      </dgm:prSet>
      <dgm:spPr/>
      <dgm:t>
        <a:bodyPr/>
        <a:lstStyle/>
        <a:p>
          <a:pPr rtl="1"/>
          <a:endParaRPr lang="ar-SA"/>
        </a:p>
      </dgm:t>
    </dgm:pt>
    <dgm:pt modelId="{C96F9308-9AD1-49DB-88CE-47033DAAEB88}" type="pres">
      <dgm:prSet presAssocID="{DDE59F18-087B-41D1-BAA1-FDA3DDAE28F2}" presName="spacing" presStyleCnt="0"/>
      <dgm:spPr/>
    </dgm:pt>
    <dgm:pt modelId="{DC55AF8C-3658-4578-A79F-855B59B5F548}" type="pres">
      <dgm:prSet presAssocID="{D2E94C9E-446A-4147-90AA-0BF0711E1757}" presName="linNode" presStyleCnt="0"/>
      <dgm:spPr/>
    </dgm:pt>
    <dgm:pt modelId="{44224EB3-6859-40E7-96C7-0DD7888E7D00}" type="pres">
      <dgm:prSet presAssocID="{D2E94C9E-446A-4147-90AA-0BF0711E1757}" presName="parentShp" presStyleLbl="node1" presStyleIdx="1" presStyleCnt="2" custScaleX="75099" custLinFactNeighborX="9735" custLinFactNeighborY="2327">
        <dgm:presLayoutVars>
          <dgm:bulletEnabled val="1"/>
        </dgm:presLayoutVars>
      </dgm:prSet>
      <dgm:spPr/>
      <dgm:t>
        <a:bodyPr/>
        <a:lstStyle/>
        <a:p>
          <a:pPr rtl="1"/>
          <a:endParaRPr lang="ar-SA"/>
        </a:p>
      </dgm:t>
    </dgm:pt>
    <dgm:pt modelId="{3B091CE6-D826-4840-9804-D4267D6BAF4C}" type="pres">
      <dgm:prSet presAssocID="{D2E94C9E-446A-4147-90AA-0BF0711E1757}" presName="childShp" presStyleLbl="bgAccFollowNode1" presStyleIdx="1" presStyleCnt="2" custScaleX="113488">
        <dgm:presLayoutVars>
          <dgm:bulletEnabled val="1"/>
        </dgm:presLayoutVars>
      </dgm:prSet>
      <dgm:spPr/>
      <dgm:t>
        <a:bodyPr/>
        <a:lstStyle/>
        <a:p>
          <a:pPr rtl="1"/>
          <a:endParaRPr lang="ar-SA"/>
        </a:p>
      </dgm:t>
    </dgm:pt>
  </dgm:ptLst>
  <dgm:cxnLst>
    <dgm:cxn modelId="{7342ACE6-B2EA-48C4-816B-594C8CF3232E}" type="presOf" srcId="{74F0FD6F-412D-4C91-B23B-9A54B40AB42A}" destId="{3B091CE6-D826-4840-9804-D4267D6BAF4C}" srcOrd="0" destOrd="0" presId="urn:microsoft.com/office/officeart/2005/8/layout/vList6"/>
    <dgm:cxn modelId="{7FE90814-D172-4F58-9E3C-12C132BBD6DE}" srcId="{451A86D0-B707-4FF9-BF11-A510C35BAD36}" destId="{0EC83199-79F3-4F58-BD50-FE663A302A3D}" srcOrd="0" destOrd="0" parTransId="{D88607F9-B5B8-4B72-AF10-772A6302D92B}" sibTransId="{B77BBC9B-8354-4DC7-AE09-5AD5128810D8}"/>
    <dgm:cxn modelId="{826DD200-F971-4894-BD5F-10080C5D8A15}" srcId="{9F5B3B5F-9FAB-4878-BC0F-4105421477F0}" destId="{451A86D0-B707-4FF9-BF11-A510C35BAD36}" srcOrd="0" destOrd="0" parTransId="{9181BF14-FC3F-473D-9678-174C6E3B8CB1}" sibTransId="{DDE59F18-087B-41D1-BAA1-FDA3DDAE28F2}"/>
    <dgm:cxn modelId="{05BF0192-87E2-4278-B86B-33729D962772}" srcId="{451A86D0-B707-4FF9-BF11-A510C35BAD36}" destId="{606712A6-281D-49E9-9A60-A67FE53F07B1}" srcOrd="4" destOrd="0" parTransId="{7C889160-6F89-44E0-9C3A-AC55B4F471C7}" sibTransId="{53F77FF0-7E2C-43A5-902D-0FA12C8CAF29}"/>
    <dgm:cxn modelId="{93E715AF-D2A6-4C0B-AB01-AAD06E6BD859}" srcId="{451A86D0-B707-4FF9-BF11-A510C35BAD36}" destId="{8B74E7E3-15D2-4403-94CD-D4414B86AC6E}" srcOrd="1" destOrd="0" parTransId="{6E67FC5D-1E65-40D4-B740-9DED67770CE0}" sibTransId="{7406B152-6EE7-42CE-9F43-25419CB00EA9}"/>
    <dgm:cxn modelId="{CE6DBDE4-D481-4FBB-AF03-7046212AE2DB}" type="presOf" srcId="{78B90441-80B5-4A39-8BB5-3B4D43651FE8}" destId="{2DF2E697-1E48-4E7F-9098-4A0BB33AC6A7}" srcOrd="0" destOrd="3" presId="urn:microsoft.com/office/officeart/2005/8/layout/vList6"/>
    <dgm:cxn modelId="{603C2260-67ED-4339-96E7-932417EE19F2}" srcId="{D2E94C9E-446A-4147-90AA-0BF0711E1757}" destId="{0A784329-A430-4036-BB0D-29925366780D}" srcOrd="2" destOrd="0" parTransId="{069D7C19-970D-4D4D-8717-2686158ADB3D}" sibTransId="{89080574-BECA-428A-9128-1A09C7F4250D}"/>
    <dgm:cxn modelId="{B3958E93-1010-4671-B9CC-800B602F8E5D}" type="presOf" srcId="{F0FF168B-72C4-4BF7-B32C-8056BEF37D7D}" destId="{2DF2E697-1E48-4E7F-9098-4A0BB33AC6A7}" srcOrd="0" destOrd="2" presId="urn:microsoft.com/office/officeart/2005/8/layout/vList6"/>
    <dgm:cxn modelId="{7E73257C-F350-48FD-A5BB-A8F9F86CE79E}" type="presOf" srcId="{606712A6-281D-49E9-9A60-A67FE53F07B1}" destId="{2DF2E697-1E48-4E7F-9098-4A0BB33AC6A7}" srcOrd="0" destOrd="4" presId="urn:microsoft.com/office/officeart/2005/8/layout/vList6"/>
    <dgm:cxn modelId="{1DA3EDF5-ABD3-48F4-90CC-9EEAB702CC00}" srcId="{D2E94C9E-446A-4147-90AA-0BF0711E1757}" destId="{74F0FD6F-412D-4C91-B23B-9A54B40AB42A}" srcOrd="0" destOrd="0" parTransId="{E8AF2C4B-36C4-4B6C-B99D-84E3FCD4743A}" sibTransId="{52AED950-C7AD-48BF-A3FE-40854CDB5BB8}"/>
    <dgm:cxn modelId="{B7024065-01A8-444D-80F5-B7E54351D4B0}" srcId="{D2E94C9E-446A-4147-90AA-0BF0711E1757}" destId="{7CE5A30D-6230-436C-8CFB-763C271CD18D}" srcOrd="1" destOrd="0" parTransId="{288FB70E-4138-438C-B3DB-DDA4948B3099}" sibTransId="{DC5887AE-42D6-4BCE-AF7D-70981E8F56FF}"/>
    <dgm:cxn modelId="{EAA1FC22-4FD7-4A5A-88AC-E1E3FFF5A82A}" srcId="{451A86D0-B707-4FF9-BF11-A510C35BAD36}" destId="{78B90441-80B5-4A39-8BB5-3B4D43651FE8}" srcOrd="3" destOrd="0" parTransId="{8089C5E5-2D99-40E0-B05C-B71D67127069}" sibTransId="{6FFD8393-4A16-49E4-8B4E-939848C748C4}"/>
    <dgm:cxn modelId="{66FE3C74-01C8-4EFC-AFBE-616980D9D5B2}" type="presOf" srcId="{7CE5A30D-6230-436C-8CFB-763C271CD18D}" destId="{3B091CE6-D826-4840-9804-D4267D6BAF4C}" srcOrd="0" destOrd="1" presId="urn:microsoft.com/office/officeart/2005/8/layout/vList6"/>
    <dgm:cxn modelId="{2347BF10-F8E7-4578-8909-55AC58FC53AF}" type="presOf" srcId="{9F5B3B5F-9FAB-4878-BC0F-4105421477F0}" destId="{F0C2A492-4D94-46A7-83CE-D23893CE1F36}" srcOrd="0" destOrd="0" presId="urn:microsoft.com/office/officeart/2005/8/layout/vList6"/>
    <dgm:cxn modelId="{C9D2C6F3-9C73-4E7A-BC46-D08121EDEF36}" type="presOf" srcId="{451A86D0-B707-4FF9-BF11-A510C35BAD36}" destId="{B40A0DC3-EA21-4322-9F0F-F640332BEF08}" srcOrd="0" destOrd="0" presId="urn:microsoft.com/office/officeart/2005/8/layout/vList6"/>
    <dgm:cxn modelId="{70A537CB-9F2D-4F4B-8F9C-6F36B72F6106}" srcId="{D2E94C9E-446A-4147-90AA-0BF0711E1757}" destId="{230CC2E6-D39B-41A6-A820-B22A4E047BB6}" srcOrd="3" destOrd="0" parTransId="{E2877B39-A824-4F54-B98B-DC5634D1E2E3}" sibTransId="{902A67A1-B620-4FB9-9DC9-7D2DB1F4718D}"/>
    <dgm:cxn modelId="{ADB24848-164D-42FA-99ED-C95F94264703}" srcId="{451A86D0-B707-4FF9-BF11-A510C35BAD36}" destId="{F0FF168B-72C4-4BF7-B32C-8056BEF37D7D}" srcOrd="2" destOrd="0" parTransId="{86D3A4D1-4AA4-4D3E-99E0-F55B4287769C}" sibTransId="{46B89B3F-6708-4805-A536-5707F041CCA3}"/>
    <dgm:cxn modelId="{FA19636E-192B-4CC2-AA37-95BA29DC7BCE}" type="presOf" srcId="{230CC2E6-D39B-41A6-A820-B22A4E047BB6}" destId="{3B091CE6-D826-4840-9804-D4267D6BAF4C}" srcOrd="0" destOrd="3" presId="urn:microsoft.com/office/officeart/2005/8/layout/vList6"/>
    <dgm:cxn modelId="{76AB1D33-1365-4F53-98E6-AE00CDFF0287}" type="presOf" srcId="{0A784329-A430-4036-BB0D-29925366780D}" destId="{3B091CE6-D826-4840-9804-D4267D6BAF4C}" srcOrd="0" destOrd="2" presId="urn:microsoft.com/office/officeart/2005/8/layout/vList6"/>
    <dgm:cxn modelId="{3086C0E0-2F56-46F7-A8EB-6CCA25476751}" type="presOf" srcId="{8B74E7E3-15D2-4403-94CD-D4414B86AC6E}" destId="{2DF2E697-1E48-4E7F-9098-4A0BB33AC6A7}" srcOrd="0" destOrd="1" presId="urn:microsoft.com/office/officeart/2005/8/layout/vList6"/>
    <dgm:cxn modelId="{3273B680-2690-4692-956C-A394CB0E125F}" type="presOf" srcId="{0EC83199-79F3-4F58-BD50-FE663A302A3D}" destId="{2DF2E697-1E48-4E7F-9098-4A0BB33AC6A7}" srcOrd="0" destOrd="0" presId="urn:microsoft.com/office/officeart/2005/8/layout/vList6"/>
    <dgm:cxn modelId="{9C9B9311-B7AE-4D08-883E-19D693F750C5}" srcId="{9F5B3B5F-9FAB-4878-BC0F-4105421477F0}" destId="{D2E94C9E-446A-4147-90AA-0BF0711E1757}" srcOrd="1" destOrd="0" parTransId="{61D8D5CF-A62F-4AD3-BF17-BDF8759F2EB4}" sibTransId="{6B126A3D-4EB3-4A75-AE33-0B459F32DA8A}"/>
    <dgm:cxn modelId="{56700E8A-BB1E-4F73-9B6D-683BFEA2F075}" type="presOf" srcId="{D2E94C9E-446A-4147-90AA-0BF0711E1757}" destId="{44224EB3-6859-40E7-96C7-0DD7888E7D00}" srcOrd="0" destOrd="0" presId="urn:microsoft.com/office/officeart/2005/8/layout/vList6"/>
    <dgm:cxn modelId="{0E7D0AA2-C6E5-43E7-AE96-415EABA47E20}" type="presParOf" srcId="{F0C2A492-4D94-46A7-83CE-D23893CE1F36}" destId="{A569274C-C864-4048-B4B8-07A50E3C7081}" srcOrd="0" destOrd="0" presId="urn:microsoft.com/office/officeart/2005/8/layout/vList6"/>
    <dgm:cxn modelId="{73B282EB-D5E8-46AD-B3D4-6453413BBDEC}" type="presParOf" srcId="{A569274C-C864-4048-B4B8-07A50E3C7081}" destId="{B40A0DC3-EA21-4322-9F0F-F640332BEF08}" srcOrd="0" destOrd="0" presId="urn:microsoft.com/office/officeart/2005/8/layout/vList6"/>
    <dgm:cxn modelId="{BEB737AF-8A01-4AEB-B5F5-576842A21E69}" type="presParOf" srcId="{A569274C-C864-4048-B4B8-07A50E3C7081}" destId="{2DF2E697-1E48-4E7F-9098-4A0BB33AC6A7}" srcOrd="1" destOrd="0" presId="urn:microsoft.com/office/officeart/2005/8/layout/vList6"/>
    <dgm:cxn modelId="{A1635A77-A90A-4774-8222-201B86316879}" type="presParOf" srcId="{F0C2A492-4D94-46A7-83CE-D23893CE1F36}" destId="{C96F9308-9AD1-49DB-88CE-47033DAAEB88}" srcOrd="1" destOrd="0" presId="urn:microsoft.com/office/officeart/2005/8/layout/vList6"/>
    <dgm:cxn modelId="{CC888B04-6C73-43FB-811D-D52E6EF577A5}" type="presParOf" srcId="{F0C2A492-4D94-46A7-83CE-D23893CE1F36}" destId="{DC55AF8C-3658-4578-A79F-855B59B5F548}" srcOrd="2" destOrd="0" presId="urn:microsoft.com/office/officeart/2005/8/layout/vList6"/>
    <dgm:cxn modelId="{0BAB7C89-2057-48E5-89C9-7A8460E08FC3}" type="presParOf" srcId="{DC55AF8C-3658-4578-A79F-855B59B5F548}" destId="{44224EB3-6859-40E7-96C7-0DD7888E7D00}" srcOrd="0" destOrd="0" presId="urn:microsoft.com/office/officeart/2005/8/layout/vList6"/>
    <dgm:cxn modelId="{4C2A81D7-E7D8-4E4C-BD66-17967E54F9C9}" type="presParOf" srcId="{DC55AF8C-3658-4578-A79F-855B59B5F548}" destId="{3B091CE6-D826-4840-9804-D4267D6BAF4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4241C4-51F3-4CB3-B80A-0AC420911938}" type="doc">
      <dgm:prSet loTypeId="urn:diagrams.loki3.com/VaryingWidthList+Icon" loCatId="list" qsTypeId="urn:microsoft.com/office/officeart/2005/8/quickstyle/simple1" qsCatId="simple" csTypeId="urn:microsoft.com/office/officeart/2005/8/colors/accent4_4" csCatId="accent4" phldr="1"/>
      <dgm:spPr/>
    </dgm:pt>
    <dgm:pt modelId="{099367FB-A0A0-4E2B-8A9F-67238551F567}">
      <dgm:prSet phldrT="[نص]" custT="1"/>
      <dgm:spPr/>
      <dgm:t>
        <a:bodyPr/>
        <a:lstStyle/>
        <a:p>
          <a:pPr rtl="1"/>
          <a:r>
            <a:rPr lang="ar-SA" sz="3600" b="1" dirty="0" smtClean="0">
              <a:effectLst>
                <a:outerShdw blurRad="38100" dist="38100" dir="2700000" algn="tl">
                  <a:srgbClr val="000000">
                    <a:alpha val="43137"/>
                  </a:srgbClr>
                </a:outerShdw>
              </a:effectLst>
            </a:rPr>
            <a:t>الدخل الشهري</a:t>
          </a:r>
          <a:endParaRPr lang="ar-SA" sz="3600" b="1" dirty="0">
            <a:effectLst>
              <a:outerShdw blurRad="38100" dist="38100" dir="2700000" algn="tl">
                <a:srgbClr val="000000">
                  <a:alpha val="43137"/>
                </a:srgbClr>
              </a:outerShdw>
            </a:effectLst>
          </a:endParaRPr>
        </a:p>
      </dgm:t>
    </dgm:pt>
    <dgm:pt modelId="{3E5E365C-3B24-4669-91CD-7856A05B18FE}" type="parTrans" cxnId="{9025E065-B270-4686-95F1-DD16B218AE11}">
      <dgm:prSet/>
      <dgm:spPr/>
      <dgm:t>
        <a:bodyPr/>
        <a:lstStyle/>
        <a:p>
          <a:pPr rtl="1"/>
          <a:endParaRPr lang="ar-SA" b="1">
            <a:effectLst>
              <a:outerShdw blurRad="38100" dist="38100" dir="2700000" algn="tl">
                <a:srgbClr val="000000">
                  <a:alpha val="43137"/>
                </a:srgbClr>
              </a:outerShdw>
            </a:effectLst>
          </a:endParaRPr>
        </a:p>
      </dgm:t>
    </dgm:pt>
    <dgm:pt modelId="{D87E007D-20DA-442F-8967-A34F9BD1BB96}" type="sibTrans" cxnId="{9025E065-B270-4686-95F1-DD16B218AE11}">
      <dgm:prSet/>
      <dgm:spPr/>
      <dgm:t>
        <a:bodyPr/>
        <a:lstStyle/>
        <a:p>
          <a:pPr rtl="1"/>
          <a:endParaRPr lang="ar-SA" b="1">
            <a:effectLst>
              <a:outerShdw blurRad="38100" dist="38100" dir="2700000" algn="tl">
                <a:srgbClr val="000000">
                  <a:alpha val="43137"/>
                </a:srgbClr>
              </a:outerShdw>
            </a:effectLst>
          </a:endParaRPr>
        </a:p>
      </dgm:t>
    </dgm:pt>
    <dgm:pt modelId="{977A6035-1861-4E49-8A7F-9702C95A44AA}">
      <dgm:prSet phldrT="[نص]" custT="1"/>
      <dgm:spPr/>
      <dgm:t>
        <a:bodyPr/>
        <a:lstStyle/>
        <a:p>
          <a:pPr rtl="1"/>
          <a:r>
            <a:rPr lang="ar-SA" sz="3600" b="1" dirty="0" smtClean="0">
              <a:effectLst>
                <a:outerShdw blurRad="38100" dist="38100" dir="2700000" algn="tl">
                  <a:srgbClr val="000000">
                    <a:alpha val="43137"/>
                  </a:srgbClr>
                </a:outerShdw>
              </a:effectLst>
            </a:rPr>
            <a:t>درجات</a:t>
          </a:r>
          <a:r>
            <a:rPr lang="ar-SA" sz="6500" b="1" dirty="0" smtClean="0">
              <a:effectLst>
                <a:outerShdw blurRad="38100" dist="38100" dir="2700000" algn="tl">
                  <a:srgbClr val="000000">
                    <a:alpha val="43137"/>
                  </a:srgbClr>
                </a:outerShdw>
              </a:effectLst>
            </a:rPr>
            <a:t> </a:t>
          </a:r>
          <a:r>
            <a:rPr lang="ar-SA" sz="3600" b="1" dirty="0" smtClean="0">
              <a:effectLst>
                <a:outerShdw blurRad="38100" dist="38100" dir="2700000" algn="tl">
                  <a:srgbClr val="000000">
                    <a:alpha val="43137"/>
                  </a:srgbClr>
                </a:outerShdw>
              </a:effectLst>
            </a:rPr>
            <a:t>الحرارة</a:t>
          </a:r>
          <a:endParaRPr lang="ar-SA" sz="3600" b="1" dirty="0">
            <a:effectLst>
              <a:outerShdw blurRad="38100" dist="38100" dir="2700000" algn="tl">
                <a:srgbClr val="000000">
                  <a:alpha val="43137"/>
                </a:srgbClr>
              </a:outerShdw>
            </a:effectLst>
          </a:endParaRPr>
        </a:p>
      </dgm:t>
    </dgm:pt>
    <dgm:pt modelId="{B5A53EF7-3901-4062-9333-DD88451F1AB2}" type="parTrans" cxnId="{27BA097E-617E-472E-929E-0BE8CFF5CA8D}">
      <dgm:prSet/>
      <dgm:spPr/>
      <dgm:t>
        <a:bodyPr/>
        <a:lstStyle/>
        <a:p>
          <a:pPr rtl="1"/>
          <a:endParaRPr lang="ar-SA" b="1">
            <a:effectLst>
              <a:outerShdw blurRad="38100" dist="38100" dir="2700000" algn="tl">
                <a:srgbClr val="000000">
                  <a:alpha val="43137"/>
                </a:srgbClr>
              </a:outerShdw>
            </a:effectLst>
          </a:endParaRPr>
        </a:p>
      </dgm:t>
    </dgm:pt>
    <dgm:pt modelId="{6992B715-F6AB-46D5-A676-4A51024240B8}" type="sibTrans" cxnId="{27BA097E-617E-472E-929E-0BE8CFF5CA8D}">
      <dgm:prSet/>
      <dgm:spPr/>
      <dgm:t>
        <a:bodyPr/>
        <a:lstStyle/>
        <a:p>
          <a:pPr rtl="1"/>
          <a:endParaRPr lang="ar-SA" b="1">
            <a:effectLst>
              <a:outerShdw blurRad="38100" dist="38100" dir="2700000" algn="tl">
                <a:srgbClr val="000000">
                  <a:alpha val="43137"/>
                </a:srgbClr>
              </a:outerShdw>
            </a:effectLst>
          </a:endParaRPr>
        </a:p>
      </dgm:t>
    </dgm:pt>
    <dgm:pt modelId="{01434F43-CBB5-4B2D-AABC-941DC24BAC74}">
      <dgm:prSet phldrT="[نص]" custT="1"/>
      <dgm:spPr/>
      <dgm:t>
        <a:bodyPr/>
        <a:lstStyle/>
        <a:p>
          <a:pPr rtl="1"/>
          <a:r>
            <a:rPr lang="ar-SA" sz="3600" b="1" dirty="0" smtClean="0">
              <a:effectLst>
                <a:outerShdw blurRad="38100" dist="38100" dir="2700000" algn="tl">
                  <a:srgbClr val="000000">
                    <a:alpha val="43137"/>
                  </a:srgbClr>
                </a:outerShdw>
              </a:effectLst>
            </a:rPr>
            <a:t>المعدل الدراسي</a:t>
          </a:r>
          <a:endParaRPr lang="ar-SA" sz="3600" b="1" dirty="0">
            <a:effectLst>
              <a:outerShdw blurRad="38100" dist="38100" dir="2700000" algn="tl">
                <a:srgbClr val="000000">
                  <a:alpha val="43137"/>
                </a:srgbClr>
              </a:outerShdw>
            </a:effectLst>
          </a:endParaRPr>
        </a:p>
      </dgm:t>
    </dgm:pt>
    <dgm:pt modelId="{A96682DE-0A20-45F0-8397-6F0643D8201C}" type="parTrans" cxnId="{49BF5806-534F-4DE3-9C3F-A4CCBC3395A5}">
      <dgm:prSet/>
      <dgm:spPr/>
      <dgm:t>
        <a:bodyPr/>
        <a:lstStyle/>
        <a:p>
          <a:pPr rtl="1"/>
          <a:endParaRPr lang="ar-SA" b="1">
            <a:effectLst>
              <a:outerShdw blurRad="38100" dist="38100" dir="2700000" algn="tl">
                <a:srgbClr val="000000">
                  <a:alpha val="43137"/>
                </a:srgbClr>
              </a:outerShdw>
            </a:effectLst>
          </a:endParaRPr>
        </a:p>
      </dgm:t>
    </dgm:pt>
    <dgm:pt modelId="{3D3CDDB4-806B-40F0-946E-2886478ACD07}" type="sibTrans" cxnId="{49BF5806-534F-4DE3-9C3F-A4CCBC3395A5}">
      <dgm:prSet/>
      <dgm:spPr/>
      <dgm:t>
        <a:bodyPr/>
        <a:lstStyle/>
        <a:p>
          <a:pPr rtl="1"/>
          <a:endParaRPr lang="ar-SA" b="1">
            <a:effectLst>
              <a:outerShdw blurRad="38100" dist="38100" dir="2700000" algn="tl">
                <a:srgbClr val="000000">
                  <a:alpha val="43137"/>
                </a:srgbClr>
              </a:outerShdw>
            </a:effectLst>
          </a:endParaRPr>
        </a:p>
      </dgm:t>
    </dgm:pt>
    <dgm:pt modelId="{D2C1C683-0A94-434C-85CD-0356B7B4E58A}" type="pres">
      <dgm:prSet presAssocID="{534241C4-51F3-4CB3-B80A-0AC420911938}" presName="Name0" presStyleCnt="0">
        <dgm:presLayoutVars>
          <dgm:resizeHandles/>
        </dgm:presLayoutVars>
      </dgm:prSet>
      <dgm:spPr/>
    </dgm:pt>
    <dgm:pt modelId="{CE6DB648-8247-4DD8-84F7-42D63BD1F950}" type="pres">
      <dgm:prSet presAssocID="{099367FB-A0A0-4E2B-8A9F-67238551F567}" presName="text" presStyleLbl="node1" presStyleIdx="0" presStyleCnt="3" custScaleX="215816">
        <dgm:presLayoutVars>
          <dgm:bulletEnabled val="1"/>
        </dgm:presLayoutVars>
      </dgm:prSet>
      <dgm:spPr/>
      <dgm:t>
        <a:bodyPr/>
        <a:lstStyle/>
        <a:p>
          <a:pPr rtl="1"/>
          <a:endParaRPr lang="ar-SA"/>
        </a:p>
      </dgm:t>
    </dgm:pt>
    <dgm:pt modelId="{CF01FD4F-EDE9-4A48-8BF7-FD0F2893D49A}" type="pres">
      <dgm:prSet presAssocID="{D87E007D-20DA-442F-8967-A34F9BD1BB96}" presName="space" presStyleCnt="0"/>
      <dgm:spPr/>
    </dgm:pt>
    <dgm:pt modelId="{E7507733-B967-48A4-8437-E3452688CA8D}" type="pres">
      <dgm:prSet presAssocID="{977A6035-1861-4E49-8A7F-9702C95A44AA}" presName="text" presStyleLbl="node1" presStyleIdx="1" presStyleCnt="3" custScaleX="130036">
        <dgm:presLayoutVars>
          <dgm:bulletEnabled val="1"/>
        </dgm:presLayoutVars>
      </dgm:prSet>
      <dgm:spPr/>
      <dgm:t>
        <a:bodyPr/>
        <a:lstStyle/>
        <a:p>
          <a:pPr rtl="1"/>
          <a:endParaRPr lang="ar-SA"/>
        </a:p>
      </dgm:t>
    </dgm:pt>
    <dgm:pt modelId="{47C15DBC-75D3-442C-AAA2-9C61697910B5}" type="pres">
      <dgm:prSet presAssocID="{6992B715-F6AB-46D5-A676-4A51024240B8}" presName="space" presStyleCnt="0"/>
      <dgm:spPr/>
    </dgm:pt>
    <dgm:pt modelId="{E7701849-AE79-4664-9EEB-938344E3F700}" type="pres">
      <dgm:prSet presAssocID="{01434F43-CBB5-4B2D-AABC-941DC24BAC74}" presName="text" presStyleLbl="node1" presStyleIdx="2" presStyleCnt="3" custScaleX="198117">
        <dgm:presLayoutVars>
          <dgm:bulletEnabled val="1"/>
        </dgm:presLayoutVars>
      </dgm:prSet>
      <dgm:spPr/>
      <dgm:t>
        <a:bodyPr/>
        <a:lstStyle/>
        <a:p>
          <a:pPr rtl="1"/>
          <a:endParaRPr lang="ar-SA"/>
        </a:p>
      </dgm:t>
    </dgm:pt>
  </dgm:ptLst>
  <dgm:cxnLst>
    <dgm:cxn modelId="{49BF5806-534F-4DE3-9C3F-A4CCBC3395A5}" srcId="{534241C4-51F3-4CB3-B80A-0AC420911938}" destId="{01434F43-CBB5-4B2D-AABC-941DC24BAC74}" srcOrd="2" destOrd="0" parTransId="{A96682DE-0A20-45F0-8397-6F0643D8201C}" sibTransId="{3D3CDDB4-806B-40F0-946E-2886478ACD07}"/>
    <dgm:cxn modelId="{27BA097E-617E-472E-929E-0BE8CFF5CA8D}" srcId="{534241C4-51F3-4CB3-B80A-0AC420911938}" destId="{977A6035-1861-4E49-8A7F-9702C95A44AA}" srcOrd="1" destOrd="0" parTransId="{B5A53EF7-3901-4062-9333-DD88451F1AB2}" sibTransId="{6992B715-F6AB-46D5-A676-4A51024240B8}"/>
    <dgm:cxn modelId="{9025E065-B270-4686-95F1-DD16B218AE11}" srcId="{534241C4-51F3-4CB3-B80A-0AC420911938}" destId="{099367FB-A0A0-4E2B-8A9F-67238551F567}" srcOrd="0" destOrd="0" parTransId="{3E5E365C-3B24-4669-91CD-7856A05B18FE}" sibTransId="{D87E007D-20DA-442F-8967-A34F9BD1BB96}"/>
    <dgm:cxn modelId="{265E09F8-4055-4E4F-8A91-0BAB0E2E6ED9}" type="presOf" srcId="{099367FB-A0A0-4E2B-8A9F-67238551F567}" destId="{CE6DB648-8247-4DD8-84F7-42D63BD1F950}" srcOrd="0" destOrd="0" presId="urn:diagrams.loki3.com/VaryingWidthList+Icon"/>
    <dgm:cxn modelId="{3F379BF6-556D-4C62-9ED2-E56E9226A722}" type="presOf" srcId="{01434F43-CBB5-4B2D-AABC-941DC24BAC74}" destId="{E7701849-AE79-4664-9EEB-938344E3F700}" srcOrd="0" destOrd="0" presId="urn:diagrams.loki3.com/VaryingWidthList+Icon"/>
    <dgm:cxn modelId="{F86033E2-426E-42C1-BD70-7910E5608B1E}" type="presOf" srcId="{977A6035-1861-4E49-8A7F-9702C95A44AA}" destId="{E7507733-B967-48A4-8437-E3452688CA8D}" srcOrd="0" destOrd="0" presId="urn:diagrams.loki3.com/VaryingWidthList+Icon"/>
    <dgm:cxn modelId="{D6ED74E6-68D5-4E37-8FC1-1FE967E3AA85}" type="presOf" srcId="{534241C4-51F3-4CB3-B80A-0AC420911938}" destId="{D2C1C683-0A94-434C-85CD-0356B7B4E58A}" srcOrd="0" destOrd="0" presId="urn:diagrams.loki3.com/VaryingWidthList+Icon"/>
    <dgm:cxn modelId="{1A655A8D-591C-480A-9C6C-D1A3911370B5}" type="presParOf" srcId="{D2C1C683-0A94-434C-85CD-0356B7B4E58A}" destId="{CE6DB648-8247-4DD8-84F7-42D63BD1F950}" srcOrd="0" destOrd="0" presId="urn:diagrams.loki3.com/VaryingWidthList+Icon"/>
    <dgm:cxn modelId="{03A1AC7C-5964-4504-877A-7E1D0331D31F}" type="presParOf" srcId="{D2C1C683-0A94-434C-85CD-0356B7B4E58A}" destId="{CF01FD4F-EDE9-4A48-8BF7-FD0F2893D49A}" srcOrd="1" destOrd="0" presId="urn:diagrams.loki3.com/VaryingWidthList+Icon"/>
    <dgm:cxn modelId="{89840D78-497F-434A-A21D-DF5757B052F1}" type="presParOf" srcId="{D2C1C683-0A94-434C-85CD-0356B7B4E58A}" destId="{E7507733-B967-48A4-8437-E3452688CA8D}" srcOrd="2" destOrd="0" presId="urn:diagrams.loki3.com/VaryingWidthList+Icon"/>
    <dgm:cxn modelId="{70680E35-F278-4098-9DF3-FCD10E359DB2}" type="presParOf" srcId="{D2C1C683-0A94-434C-85CD-0356B7B4E58A}" destId="{47C15DBC-75D3-442C-AAA2-9C61697910B5}" srcOrd="3" destOrd="0" presId="urn:diagrams.loki3.com/VaryingWidthList+Icon"/>
    <dgm:cxn modelId="{6339309F-B159-49A6-8B87-DC0552FD88A5}" type="presParOf" srcId="{D2C1C683-0A94-434C-85CD-0356B7B4E58A}" destId="{E7701849-AE79-4664-9EEB-938344E3F700}" srcOrd="4"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AF18FB-0D7F-4ABD-B35E-94F316589399}"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n-GB"/>
        </a:p>
      </dgm:t>
    </dgm:pt>
    <dgm:pt modelId="{66302937-6FAF-4BC6-A0FA-EC0D13610820}">
      <dgm:prSet phldrT="[Text]" custT="1"/>
      <dgm:spPr>
        <a:solidFill>
          <a:schemeClr val="accent1"/>
        </a:solidFill>
      </dgm:spPr>
      <dgm:t>
        <a:bodyPr/>
        <a:lstStyle/>
        <a:p>
          <a:r>
            <a:rPr lang="ar-SA" sz="2400" b="1" dirty="0" smtClean="0">
              <a:solidFill>
                <a:schemeClr val="bg1"/>
              </a:solidFill>
              <a:latin typeface="Simplified Arabic" pitchFamily="18" charset="-78"/>
              <a:ea typeface="Mudir MT"/>
              <a:cs typeface="Simplified Arabic" pitchFamily="18" charset="-78"/>
            </a:rPr>
            <a:t>المقياس النسبي</a:t>
          </a:r>
        </a:p>
        <a:p>
          <a:r>
            <a:rPr lang="ar-SA" sz="2400" b="1" dirty="0" smtClean="0">
              <a:solidFill>
                <a:schemeClr val="bg1"/>
              </a:solidFill>
              <a:latin typeface="Simplified Arabic" pitchFamily="18" charset="-78"/>
              <a:ea typeface="Mudir MT"/>
              <a:cs typeface="Simplified Arabic" pitchFamily="18" charset="-78"/>
            </a:rPr>
            <a:t>(النسبة)</a:t>
          </a:r>
          <a:endParaRPr lang="en-GB" sz="2400" b="1" dirty="0">
            <a:solidFill>
              <a:schemeClr val="bg1"/>
            </a:solidFill>
            <a:latin typeface="Simplified Arabic" pitchFamily="18" charset="-78"/>
            <a:ea typeface="Mudir MT"/>
            <a:cs typeface="Simplified Arabic" pitchFamily="18" charset="-78"/>
          </a:endParaRPr>
        </a:p>
      </dgm:t>
    </dgm:pt>
    <dgm:pt modelId="{E98BE44C-A669-4214-A590-953492C528B5}" type="parTrans" cxnId="{D7287E9F-B94C-4603-98CB-1BD4B5F2129C}">
      <dgm:prSet/>
      <dgm:spPr/>
      <dgm:t>
        <a:bodyPr/>
        <a:lstStyle/>
        <a:p>
          <a:endParaRPr lang="en-GB"/>
        </a:p>
      </dgm:t>
    </dgm:pt>
    <dgm:pt modelId="{E5DFBEC1-7FED-4DB8-94FB-8E3CCAB1260E}" type="sibTrans" cxnId="{D7287E9F-B94C-4603-98CB-1BD4B5F2129C}">
      <dgm:prSet/>
      <dgm:spPr/>
      <dgm:t>
        <a:bodyPr/>
        <a:lstStyle/>
        <a:p>
          <a:endParaRPr lang="en-GB"/>
        </a:p>
      </dgm:t>
    </dgm:pt>
    <dgm:pt modelId="{DDC69194-A063-4419-818B-5F7DA631B011}">
      <dgm:prSet phldrT="[Text]" custT="1"/>
      <dgm:spPr>
        <a:solidFill>
          <a:schemeClr val="accent2">
            <a:lumMod val="40000"/>
            <a:lumOff val="60000"/>
          </a:schemeClr>
        </a:solidFill>
      </dgm:spPr>
      <dgm:t>
        <a:bodyPr/>
        <a:lstStyle/>
        <a:p>
          <a:r>
            <a:rPr lang="ar-SA" sz="2400" b="1" dirty="0" smtClean="0">
              <a:solidFill>
                <a:schemeClr val="bg1"/>
              </a:solidFill>
              <a:latin typeface="Simplified Arabic" pitchFamily="18" charset="-78"/>
              <a:ea typeface="Mudir MT"/>
              <a:cs typeface="Simplified Arabic" pitchFamily="18" charset="-78"/>
            </a:rPr>
            <a:t>مقياس الفترة</a:t>
          </a:r>
        </a:p>
        <a:p>
          <a:r>
            <a:rPr lang="ar-SA" sz="2400" b="1" dirty="0" smtClean="0">
              <a:solidFill>
                <a:schemeClr val="bg1"/>
              </a:solidFill>
              <a:latin typeface="Simplified Arabic" pitchFamily="18" charset="-78"/>
              <a:ea typeface="Mudir MT"/>
              <a:cs typeface="Simplified Arabic" pitchFamily="18" charset="-78"/>
            </a:rPr>
            <a:t>(الفئوي)</a:t>
          </a:r>
          <a:endParaRPr lang="en-GB" sz="2400" b="1" dirty="0">
            <a:solidFill>
              <a:schemeClr val="bg1"/>
            </a:solidFill>
            <a:latin typeface="Simplified Arabic" pitchFamily="18" charset="-78"/>
            <a:ea typeface="Mudir MT"/>
            <a:cs typeface="Simplified Arabic" pitchFamily="18" charset="-78"/>
          </a:endParaRPr>
        </a:p>
      </dgm:t>
    </dgm:pt>
    <dgm:pt modelId="{E03C2F23-CF52-4305-95DC-D5D747F007C7}" type="parTrans" cxnId="{9CE1C100-5BDF-47A0-8061-BCBED5A21467}">
      <dgm:prSet/>
      <dgm:spPr/>
      <dgm:t>
        <a:bodyPr/>
        <a:lstStyle/>
        <a:p>
          <a:endParaRPr lang="en-GB"/>
        </a:p>
      </dgm:t>
    </dgm:pt>
    <dgm:pt modelId="{29B7CC9D-5E1A-4D2C-8542-88F6DBE968E0}" type="sibTrans" cxnId="{9CE1C100-5BDF-47A0-8061-BCBED5A21467}">
      <dgm:prSet/>
      <dgm:spPr/>
      <dgm:t>
        <a:bodyPr/>
        <a:lstStyle/>
        <a:p>
          <a:endParaRPr lang="en-GB"/>
        </a:p>
      </dgm:t>
    </dgm:pt>
    <dgm:pt modelId="{C6D3880B-F18E-4FCE-82F9-645C0ED4FA06}">
      <dgm:prSet phldrT="[Text]" custT="1"/>
      <dgm:spPr>
        <a:solidFill>
          <a:schemeClr val="accent5">
            <a:lumMod val="60000"/>
            <a:lumOff val="40000"/>
          </a:schemeClr>
        </a:solidFill>
      </dgm:spPr>
      <dgm:t>
        <a:bodyPr/>
        <a:lstStyle/>
        <a:p>
          <a:r>
            <a:rPr lang="ar-SA" sz="2400" b="1" dirty="0" smtClean="0">
              <a:solidFill>
                <a:schemeClr val="bg1"/>
              </a:solidFill>
              <a:latin typeface="Simplified Arabic" pitchFamily="18" charset="-78"/>
              <a:ea typeface="Mudir MT"/>
              <a:cs typeface="Simplified Arabic" pitchFamily="18" charset="-78"/>
            </a:rPr>
            <a:t>المقياس الترتيبي</a:t>
          </a:r>
        </a:p>
        <a:p>
          <a:r>
            <a:rPr lang="ar-SA" sz="2400" b="1" dirty="0" smtClean="0">
              <a:solidFill>
                <a:schemeClr val="bg1"/>
              </a:solidFill>
              <a:latin typeface="Simplified Arabic" pitchFamily="18" charset="-78"/>
              <a:ea typeface="Mudir MT"/>
              <a:cs typeface="Simplified Arabic" pitchFamily="18" charset="-78"/>
            </a:rPr>
            <a:t>(التفضيلي)</a:t>
          </a:r>
          <a:endParaRPr lang="en-GB" sz="2400" b="1" dirty="0">
            <a:solidFill>
              <a:schemeClr val="bg1"/>
            </a:solidFill>
            <a:latin typeface="Simplified Arabic" pitchFamily="18" charset="-78"/>
            <a:ea typeface="Mudir MT"/>
            <a:cs typeface="Simplified Arabic" pitchFamily="18" charset="-78"/>
          </a:endParaRPr>
        </a:p>
      </dgm:t>
    </dgm:pt>
    <dgm:pt modelId="{A53E5B57-E1D5-4E59-9444-E0F798DAC2A4}" type="parTrans" cxnId="{17D6B772-96E3-4C72-8704-00311A81FA5C}">
      <dgm:prSet/>
      <dgm:spPr/>
      <dgm:t>
        <a:bodyPr/>
        <a:lstStyle/>
        <a:p>
          <a:endParaRPr lang="en-GB"/>
        </a:p>
      </dgm:t>
    </dgm:pt>
    <dgm:pt modelId="{9BDA89C8-4220-42D9-8DBE-3F65157E9393}" type="sibTrans" cxnId="{17D6B772-96E3-4C72-8704-00311A81FA5C}">
      <dgm:prSet/>
      <dgm:spPr/>
      <dgm:t>
        <a:bodyPr/>
        <a:lstStyle/>
        <a:p>
          <a:endParaRPr lang="en-GB"/>
        </a:p>
      </dgm:t>
    </dgm:pt>
    <dgm:pt modelId="{251C3A46-B859-439E-A394-DE8EF9E82BA2}">
      <dgm:prSet phldrT="[Text]" custT="1"/>
      <dgm:spPr>
        <a:solidFill>
          <a:schemeClr val="accent3">
            <a:lumMod val="75000"/>
          </a:schemeClr>
        </a:solidFill>
      </dgm:spPr>
      <dgm:t>
        <a:bodyPr/>
        <a:lstStyle/>
        <a:p>
          <a:r>
            <a:rPr lang="ar-SA" sz="2400" b="1" dirty="0" smtClean="0">
              <a:solidFill>
                <a:schemeClr val="bg1"/>
              </a:solidFill>
              <a:latin typeface="Simplified Arabic" pitchFamily="18" charset="-78"/>
              <a:ea typeface="Mudir MT"/>
              <a:cs typeface="Simplified Arabic" pitchFamily="18" charset="-78"/>
            </a:rPr>
            <a:t>المقياس الإسمي</a:t>
          </a:r>
        </a:p>
        <a:p>
          <a:r>
            <a:rPr lang="ar-SA" sz="2400" b="1" dirty="0" smtClean="0">
              <a:solidFill>
                <a:schemeClr val="bg1"/>
              </a:solidFill>
              <a:latin typeface="Simplified Arabic" pitchFamily="18" charset="-78"/>
              <a:ea typeface="Mudir MT"/>
              <a:cs typeface="Simplified Arabic" pitchFamily="18" charset="-78"/>
            </a:rPr>
            <a:t>(التصنيفي)</a:t>
          </a:r>
          <a:endParaRPr lang="en-GB" sz="2400" b="1" dirty="0">
            <a:solidFill>
              <a:schemeClr val="bg1"/>
            </a:solidFill>
            <a:latin typeface="Simplified Arabic" pitchFamily="18" charset="-78"/>
            <a:ea typeface="Mudir MT"/>
            <a:cs typeface="Simplified Arabic" pitchFamily="18" charset="-78"/>
          </a:endParaRPr>
        </a:p>
      </dgm:t>
    </dgm:pt>
    <dgm:pt modelId="{332DD7EA-2E31-4995-9AB7-E1F833C5C829}" type="parTrans" cxnId="{EF8EBCF2-A986-4602-85E3-2A48D0C6F2D0}">
      <dgm:prSet/>
      <dgm:spPr/>
      <dgm:t>
        <a:bodyPr/>
        <a:lstStyle/>
        <a:p>
          <a:endParaRPr lang="en-GB"/>
        </a:p>
      </dgm:t>
    </dgm:pt>
    <dgm:pt modelId="{AB6E2AC8-F80D-4946-AB9D-85330BB4CE54}" type="sibTrans" cxnId="{EF8EBCF2-A986-4602-85E3-2A48D0C6F2D0}">
      <dgm:prSet/>
      <dgm:spPr/>
      <dgm:t>
        <a:bodyPr/>
        <a:lstStyle/>
        <a:p>
          <a:endParaRPr lang="en-GB"/>
        </a:p>
      </dgm:t>
    </dgm:pt>
    <dgm:pt modelId="{07679105-F95D-43DF-9EC5-9FDF8C3E609A}">
      <dgm:prSet phldrT="[Text]"/>
      <dgm:spPr>
        <a:solidFill>
          <a:schemeClr val="tx2">
            <a:lumMod val="40000"/>
            <a:lumOff val="60000"/>
          </a:schemeClr>
        </a:solidFill>
      </dgm:spPr>
      <dgm:t>
        <a:bodyPr/>
        <a:lstStyle/>
        <a:p>
          <a:r>
            <a:rPr lang="ar-SA" dirty="0" smtClean="0">
              <a:solidFill>
                <a:schemeClr val="bg1"/>
              </a:solidFill>
              <a:latin typeface="Simplified Arabic" pitchFamily="18" charset="-78"/>
              <a:ea typeface="Mudir MT"/>
              <a:cs typeface="Simplified Arabic" pitchFamily="18" charset="-78"/>
            </a:rPr>
            <a:t>مقاييس البيانات</a:t>
          </a:r>
          <a:endParaRPr lang="en-GB" dirty="0">
            <a:solidFill>
              <a:schemeClr val="bg1"/>
            </a:solidFill>
            <a:latin typeface="Simplified Arabic" pitchFamily="18" charset="-78"/>
            <a:ea typeface="Mudir MT"/>
            <a:cs typeface="Simplified Arabic" pitchFamily="18" charset="-78"/>
          </a:endParaRPr>
        </a:p>
      </dgm:t>
    </dgm:pt>
    <dgm:pt modelId="{D0182EF8-6D68-4726-81B9-AEDB1454A17D}" type="sibTrans" cxnId="{6D4B1CAC-CA83-4554-AB59-D0167AB4A1D6}">
      <dgm:prSet/>
      <dgm:spPr/>
      <dgm:t>
        <a:bodyPr/>
        <a:lstStyle/>
        <a:p>
          <a:endParaRPr lang="en-GB"/>
        </a:p>
      </dgm:t>
    </dgm:pt>
    <dgm:pt modelId="{B6BC31B0-4D67-4697-895D-E03F5A5D7491}" type="parTrans" cxnId="{6D4B1CAC-CA83-4554-AB59-D0167AB4A1D6}">
      <dgm:prSet/>
      <dgm:spPr/>
      <dgm:t>
        <a:bodyPr/>
        <a:lstStyle/>
        <a:p>
          <a:endParaRPr lang="en-GB"/>
        </a:p>
      </dgm:t>
    </dgm:pt>
    <dgm:pt modelId="{8556F338-145B-4367-9D84-67C22AD1B5EA}" type="pres">
      <dgm:prSet presAssocID="{85AF18FB-0D7F-4ABD-B35E-94F316589399}" presName="composite" presStyleCnt="0">
        <dgm:presLayoutVars>
          <dgm:chMax val="1"/>
          <dgm:dir/>
          <dgm:resizeHandles val="exact"/>
        </dgm:presLayoutVars>
      </dgm:prSet>
      <dgm:spPr/>
      <dgm:t>
        <a:bodyPr/>
        <a:lstStyle/>
        <a:p>
          <a:endParaRPr lang="en-GB"/>
        </a:p>
      </dgm:t>
    </dgm:pt>
    <dgm:pt modelId="{6991FB90-52E0-4EF4-A88B-434D4C6C1B53}" type="pres">
      <dgm:prSet presAssocID="{07679105-F95D-43DF-9EC5-9FDF8C3E609A}" presName="roof" presStyleLbl="dkBgShp" presStyleIdx="0" presStyleCnt="2" custLinFactNeighborY="-71861"/>
      <dgm:spPr/>
      <dgm:t>
        <a:bodyPr/>
        <a:lstStyle/>
        <a:p>
          <a:endParaRPr lang="en-GB"/>
        </a:p>
      </dgm:t>
    </dgm:pt>
    <dgm:pt modelId="{77D2EF87-B349-47CA-9F5F-D2A15C193D2D}" type="pres">
      <dgm:prSet presAssocID="{07679105-F95D-43DF-9EC5-9FDF8C3E609A}" presName="pillars" presStyleCnt="0"/>
      <dgm:spPr/>
    </dgm:pt>
    <dgm:pt modelId="{7712E7D2-FBF9-4BE1-95B6-59F654108902}" type="pres">
      <dgm:prSet presAssocID="{07679105-F95D-43DF-9EC5-9FDF8C3E609A}" presName="pillar1" presStyleLbl="node1" presStyleIdx="0" presStyleCnt="4">
        <dgm:presLayoutVars>
          <dgm:bulletEnabled val="1"/>
        </dgm:presLayoutVars>
      </dgm:prSet>
      <dgm:spPr/>
      <dgm:t>
        <a:bodyPr/>
        <a:lstStyle/>
        <a:p>
          <a:endParaRPr lang="en-GB"/>
        </a:p>
      </dgm:t>
    </dgm:pt>
    <dgm:pt modelId="{F4A3186E-3658-46E3-A32E-C4590166990F}" type="pres">
      <dgm:prSet presAssocID="{DDC69194-A063-4419-818B-5F7DA631B011}" presName="pillarX" presStyleLbl="node1" presStyleIdx="1" presStyleCnt="4">
        <dgm:presLayoutVars>
          <dgm:bulletEnabled val="1"/>
        </dgm:presLayoutVars>
      </dgm:prSet>
      <dgm:spPr/>
      <dgm:t>
        <a:bodyPr/>
        <a:lstStyle/>
        <a:p>
          <a:endParaRPr lang="en-GB"/>
        </a:p>
      </dgm:t>
    </dgm:pt>
    <dgm:pt modelId="{A3F8C5BC-46D7-4630-883C-351F9F30A30C}" type="pres">
      <dgm:prSet presAssocID="{C6D3880B-F18E-4FCE-82F9-645C0ED4FA06}" presName="pillarX" presStyleLbl="node1" presStyleIdx="2" presStyleCnt="4">
        <dgm:presLayoutVars>
          <dgm:bulletEnabled val="1"/>
        </dgm:presLayoutVars>
      </dgm:prSet>
      <dgm:spPr/>
      <dgm:t>
        <a:bodyPr/>
        <a:lstStyle/>
        <a:p>
          <a:endParaRPr lang="en-GB"/>
        </a:p>
      </dgm:t>
    </dgm:pt>
    <dgm:pt modelId="{5B39D73A-404B-4FEB-9A4F-AF3E170E246E}" type="pres">
      <dgm:prSet presAssocID="{251C3A46-B859-439E-A394-DE8EF9E82BA2}" presName="pillarX" presStyleLbl="node1" presStyleIdx="3" presStyleCnt="4">
        <dgm:presLayoutVars>
          <dgm:bulletEnabled val="1"/>
        </dgm:presLayoutVars>
      </dgm:prSet>
      <dgm:spPr/>
      <dgm:t>
        <a:bodyPr/>
        <a:lstStyle/>
        <a:p>
          <a:endParaRPr lang="en-GB"/>
        </a:p>
      </dgm:t>
    </dgm:pt>
    <dgm:pt modelId="{19691A88-44E5-4083-AA23-AEEDB4CDB818}" type="pres">
      <dgm:prSet presAssocID="{07679105-F95D-43DF-9EC5-9FDF8C3E609A}" presName="base" presStyleLbl="dkBgShp" presStyleIdx="1" presStyleCnt="2"/>
      <dgm:spPr>
        <a:solidFill>
          <a:srgbClr val="993300"/>
        </a:solidFill>
      </dgm:spPr>
    </dgm:pt>
  </dgm:ptLst>
  <dgm:cxnLst>
    <dgm:cxn modelId="{57C1351E-880C-4E2D-9EAB-804CF6464870}" type="presOf" srcId="{DDC69194-A063-4419-818B-5F7DA631B011}" destId="{F4A3186E-3658-46E3-A32E-C4590166990F}" srcOrd="0" destOrd="0" presId="urn:microsoft.com/office/officeart/2005/8/layout/hList3"/>
    <dgm:cxn modelId="{4D283161-1D1D-4457-9E10-FD78C82FE10A}" type="presOf" srcId="{C6D3880B-F18E-4FCE-82F9-645C0ED4FA06}" destId="{A3F8C5BC-46D7-4630-883C-351F9F30A30C}" srcOrd="0" destOrd="0" presId="urn:microsoft.com/office/officeart/2005/8/layout/hList3"/>
    <dgm:cxn modelId="{6D4B1CAC-CA83-4554-AB59-D0167AB4A1D6}" srcId="{85AF18FB-0D7F-4ABD-B35E-94F316589399}" destId="{07679105-F95D-43DF-9EC5-9FDF8C3E609A}" srcOrd="0" destOrd="0" parTransId="{B6BC31B0-4D67-4697-895D-E03F5A5D7491}" sibTransId="{D0182EF8-6D68-4726-81B9-AEDB1454A17D}"/>
    <dgm:cxn modelId="{2090FDF8-453A-4DA7-BB31-0CA6E7769E21}" type="presOf" srcId="{85AF18FB-0D7F-4ABD-B35E-94F316589399}" destId="{8556F338-145B-4367-9D84-67C22AD1B5EA}" srcOrd="0" destOrd="0" presId="urn:microsoft.com/office/officeart/2005/8/layout/hList3"/>
    <dgm:cxn modelId="{FE3F9B88-2AEC-43D7-BA07-549E6192A1A2}" type="presOf" srcId="{251C3A46-B859-439E-A394-DE8EF9E82BA2}" destId="{5B39D73A-404B-4FEB-9A4F-AF3E170E246E}" srcOrd="0" destOrd="0" presId="urn:microsoft.com/office/officeart/2005/8/layout/hList3"/>
    <dgm:cxn modelId="{D7287E9F-B94C-4603-98CB-1BD4B5F2129C}" srcId="{07679105-F95D-43DF-9EC5-9FDF8C3E609A}" destId="{66302937-6FAF-4BC6-A0FA-EC0D13610820}" srcOrd="0" destOrd="0" parTransId="{E98BE44C-A669-4214-A590-953492C528B5}" sibTransId="{E5DFBEC1-7FED-4DB8-94FB-8E3CCAB1260E}"/>
    <dgm:cxn modelId="{EF8EBCF2-A986-4602-85E3-2A48D0C6F2D0}" srcId="{07679105-F95D-43DF-9EC5-9FDF8C3E609A}" destId="{251C3A46-B859-439E-A394-DE8EF9E82BA2}" srcOrd="3" destOrd="0" parTransId="{332DD7EA-2E31-4995-9AB7-E1F833C5C829}" sibTransId="{AB6E2AC8-F80D-4946-AB9D-85330BB4CE54}"/>
    <dgm:cxn modelId="{E8C3F1D5-8D46-4847-88E1-5B174FEE1A22}" type="presOf" srcId="{66302937-6FAF-4BC6-A0FA-EC0D13610820}" destId="{7712E7D2-FBF9-4BE1-95B6-59F654108902}" srcOrd="0" destOrd="0" presId="urn:microsoft.com/office/officeart/2005/8/layout/hList3"/>
    <dgm:cxn modelId="{17D6B772-96E3-4C72-8704-00311A81FA5C}" srcId="{07679105-F95D-43DF-9EC5-9FDF8C3E609A}" destId="{C6D3880B-F18E-4FCE-82F9-645C0ED4FA06}" srcOrd="2" destOrd="0" parTransId="{A53E5B57-E1D5-4E59-9444-E0F798DAC2A4}" sibTransId="{9BDA89C8-4220-42D9-8DBE-3F65157E9393}"/>
    <dgm:cxn modelId="{E44A2B65-18F3-44B5-8784-806371E30717}" type="presOf" srcId="{07679105-F95D-43DF-9EC5-9FDF8C3E609A}" destId="{6991FB90-52E0-4EF4-A88B-434D4C6C1B53}" srcOrd="0" destOrd="0" presId="urn:microsoft.com/office/officeart/2005/8/layout/hList3"/>
    <dgm:cxn modelId="{9CE1C100-5BDF-47A0-8061-BCBED5A21467}" srcId="{07679105-F95D-43DF-9EC5-9FDF8C3E609A}" destId="{DDC69194-A063-4419-818B-5F7DA631B011}" srcOrd="1" destOrd="0" parTransId="{E03C2F23-CF52-4305-95DC-D5D747F007C7}" sibTransId="{29B7CC9D-5E1A-4D2C-8542-88F6DBE968E0}"/>
    <dgm:cxn modelId="{7E511312-1D54-4C71-A9EE-0D790E4F105B}" type="presParOf" srcId="{8556F338-145B-4367-9D84-67C22AD1B5EA}" destId="{6991FB90-52E0-4EF4-A88B-434D4C6C1B53}" srcOrd="0" destOrd="0" presId="urn:microsoft.com/office/officeart/2005/8/layout/hList3"/>
    <dgm:cxn modelId="{A529786C-5B70-455F-88AD-2ADC85B171E7}" type="presParOf" srcId="{8556F338-145B-4367-9D84-67C22AD1B5EA}" destId="{77D2EF87-B349-47CA-9F5F-D2A15C193D2D}" srcOrd="1" destOrd="0" presId="urn:microsoft.com/office/officeart/2005/8/layout/hList3"/>
    <dgm:cxn modelId="{E5720238-6337-44DE-BAB5-45442C26CC72}" type="presParOf" srcId="{77D2EF87-B349-47CA-9F5F-D2A15C193D2D}" destId="{7712E7D2-FBF9-4BE1-95B6-59F654108902}" srcOrd="0" destOrd="0" presId="urn:microsoft.com/office/officeart/2005/8/layout/hList3"/>
    <dgm:cxn modelId="{7DD90D14-F801-45D0-9C4F-3AA444E24E86}" type="presParOf" srcId="{77D2EF87-B349-47CA-9F5F-D2A15C193D2D}" destId="{F4A3186E-3658-46E3-A32E-C4590166990F}" srcOrd="1" destOrd="0" presId="urn:microsoft.com/office/officeart/2005/8/layout/hList3"/>
    <dgm:cxn modelId="{105E76BC-D45E-466E-9BD6-951F0134BA87}" type="presParOf" srcId="{77D2EF87-B349-47CA-9F5F-D2A15C193D2D}" destId="{A3F8C5BC-46D7-4630-883C-351F9F30A30C}" srcOrd="2" destOrd="0" presId="urn:microsoft.com/office/officeart/2005/8/layout/hList3"/>
    <dgm:cxn modelId="{C5C9DE46-C800-4793-ABC1-C3B364638BDD}" type="presParOf" srcId="{77D2EF87-B349-47CA-9F5F-D2A15C193D2D}" destId="{5B39D73A-404B-4FEB-9A4F-AF3E170E246E}" srcOrd="3" destOrd="0" presId="urn:microsoft.com/office/officeart/2005/8/layout/hList3"/>
    <dgm:cxn modelId="{42098ACA-DD19-4A76-B6F5-EFF5734A0AF0}" type="presParOf" srcId="{8556F338-145B-4367-9D84-67C22AD1B5EA}" destId="{19691A88-44E5-4083-AA23-AEEDB4CDB81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779620-37A0-4A20-9FF4-553E0B730C93}" type="doc">
      <dgm:prSet loTypeId="urn:microsoft.com/office/officeart/2008/layout/PictureAccentList" loCatId="list" qsTypeId="urn:microsoft.com/office/officeart/2005/8/quickstyle/3d3" qsCatId="3D" csTypeId="urn:microsoft.com/office/officeart/2005/8/colors/accent2_2" csCatId="accent2" phldr="1"/>
      <dgm:spPr/>
      <dgm:t>
        <a:bodyPr/>
        <a:lstStyle/>
        <a:p>
          <a:endParaRPr lang="en-GB"/>
        </a:p>
      </dgm:t>
    </dgm:pt>
    <dgm:pt modelId="{72F6167D-CDA1-4539-B3A1-4F2FAD96BC3E}">
      <dgm:prSet phldrT="[Text]" custT="1"/>
      <dgm:spPr/>
      <dgm:t>
        <a:bodyPr/>
        <a:lstStyle/>
        <a:p>
          <a:r>
            <a:rPr lang="ar-SA" sz="4000" b="1" dirty="0" smtClean="0">
              <a:solidFill>
                <a:srgbClr val="FFFF00"/>
              </a:solidFill>
              <a:latin typeface="Simplified Arabic" pitchFamily="18" charset="-78"/>
              <a:ea typeface="Mudir MT"/>
              <a:cs typeface="Simplified Arabic" pitchFamily="18" charset="-78"/>
            </a:rPr>
            <a:t>أساليب جمع البيانات</a:t>
          </a:r>
          <a:endParaRPr lang="en-GB" sz="4000" b="1" dirty="0">
            <a:solidFill>
              <a:srgbClr val="FFFF00"/>
            </a:solidFill>
            <a:latin typeface="Simplified Arabic" pitchFamily="18" charset="-78"/>
            <a:ea typeface="Mudir MT"/>
            <a:cs typeface="Simplified Arabic" pitchFamily="18" charset="-78"/>
          </a:endParaRPr>
        </a:p>
      </dgm:t>
    </dgm:pt>
    <dgm:pt modelId="{6AF0C5FB-05F1-4A00-A677-C14DCEAA8F3E}" type="parTrans" cxnId="{8EF75FB4-C0EC-489A-9754-0650F2BF5CDF}">
      <dgm:prSet/>
      <dgm:spPr/>
      <dgm:t>
        <a:bodyPr/>
        <a:lstStyle/>
        <a:p>
          <a:endParaRPr lang="en-GB"/>
        </a:p>
      </dgm:t>
    </dgm:pt>
    <dgm:pt modelId="{B616B25A-EBA9-49A2-A258-FC298BE19003}" type="sibTrans" cxnId="{8EF75FB4-C0EC-489A-9754-0650F2BF5CDF}">
      <dgm:prSet/>
      <dgm:spPr/>
      <dgm:t>
        <a:bodyPr/>
        <a:lstStyle/>
        <a:p>
          <a:endParaRPr lang="en-GB"/>
        </a:p>
      </dgm:t>
    </dgm:pt>
    <dgm:pt modelId="{9C3CA273-493B-41BA-A79D-D28C0BE090EB}">
      <dgm:prSet phldrT="[Text]" custT="1"/>
      <dgm:spPr/>
      <dgm:t>
        <a:bodyPr/>
        <a:lstStyle/>
        <a:p>
          <a:r>
            <a:rPr lang="ar-SA" sz="4000" dirty="0" smtClean="0">
              <a:solidFill>
                <a:schemeClr val="bg1"/>
              </a:solidFill>
              <a:latin typeface="Simplified Arabic" pitchFamily="18" charset="-78"/>
              <a:ea typeface="Mudir MT"/>
              <a:cs typeface="Simplified Arabic" pitchFamily="18" charset="-78"/>
            </a:rPr>
            <a:t>الأسلوب التجريبي</a:t>
          </a:r>
          <a:endParaRPr lang="en-GB" sz="4000" dirty="0">
            <a:solidFill>
              <a:schemeClr val="bg1"/>
            </a:solidFill>
            <a:latin typeface="Simplified Arabic" pitchFamily="18" charset="-78"/>
            <a:ea typeface="Mudir MT"/>
            <a:cs typeface="Simplified Arabic" pitchFamily="18" charset="-78"/>
          </a:endParaRPr>
        </a:p>
      </dgm:t>
    </dgm:pt>
    <dgm:pt modelId="{77C997E0-8627-4CD7-B593-AA73DA1F2FDC}" type="parTrans" cxnId="{9519C62C-0F73-4067-8134-7F3938E26180}">
      <dgm:prSet/>
      <dgm:spPr/>
      <dgm:t>
        <a:bodyPr/>
        <a:lstStyle/>
        <a:p>
          <a:endParaRPr lang="en-GB"/>
        </a:p>
      </dgm:t>
    </dgm:pt>
    <dgm:pt modelId="{DD8DFAE9-BEA0-4D91-AB5C-588909BD07FA}" type="sibTrans" cxnId="{9519C62C-0F73-4067-8134-7F3938E26180}">
      <dgm:prSet/>
      <dgm:spPr/>
      <dgm:t>
        <a:bodyPr/>
        <a:lstStyle/>
        <a:p>
          <a:endParaRPr lang="en-GB"/>
        </a:p>
      </dgm:t>
    </dgm:pt>
    <dgm:pt modelId="{E99D49CD-8B00-47D3-AFBF-E23F2A6C5681}">
      <dgm:prSet phldrT="[Text]" custT="1"/>
      <dgm:spPr/>
      <dgm:t>
        <a:bodyPr/>
        <a:lstStyle/>
        <a:p>
          <a:r>
            <a:rPr lang="ar-SA" sz="4000" dirty="0" smtClean="0">
              <a:solidFill>
                <a:schemeClr val="bg1"/>
              </a:solidFill>
              <a:latin typeface="Simplified Arabic" pitchFamily="18" charset="-78"/>
              <a:ea typeface="Mudir MT"/>
              <a:cs typeface="Simplified Arabic" pitchFamily="18" charset="-78"/>
            </a:rPr>
            <a:t>أسلوب المسح</a:t>
          </a:r>
          <a:endParaRPr lang="en-GB" sz="4000" dirty="0">
            <a:solidFill>
              <a:schemeClr val="bg1"/>
            </a:solidFill>
            <a:latin typeface="Simplified Arabic" pitchFamily="18" charset="-78"/>
            <a:ea typeface="Mudir MT"/>
            <a:cs typeface="Simplified Arabic" pitchFamily="18" charset="-78"/>
          </a:endParaRPr>
        </a:p>
      </dgm:t>
    </dgm:pt>
    <dgm:pt modelId="{C01431BE-B7F3-4AB5-B119-BB9D4E3919A7}" type="parTrans" cxnId="{86606A9A-BA43-45FE-8D76-ADB97B56A512}">
      <dgm:prSet/>
      <dgm:spPr/>
      <dgm:t>
        <a:bodyPr/>
        <a:lstStyle/>
        <a:p>
          <a:endParaRPr lang="en-GB"/>
        </a:p>
      </dgm:t>
    </dgm:pt>
    <dgm:pt modelId="{170C3AD4-2DB1-464D-8595-0536EEFC90BA}" type="sibTrans" cxnId="{86606A9A-BA43-45FE-8D76-ADB97B56A512}">
      <dgm:prSet/>
      <dgm:spPr/>
      <dgm:t>
        <a:bodyPr/>
        <a:lstStyle/>
        <a:p>
          <a:endParaRPr lang="en-GB"/>
        </a:p>
      </dgm:t>
    </dgm:pt>
    <dgm:pt modelId="{FB8A4B91-6D9F-43CA-9380-B0A652A183AD}" type="pres">
      <dgm:prSet presAssocID="{92779620-37A0-4A20-9FF4-553E0B730C93}" presName="layout" presStyleCnt="0">
        <dgm:presLayoutVars>
          <dgm:chMax/>
          <dgm:chPref/>
          <dgm:dir val="rev"/>
          <dgm:animOne val="branch"/>
          <dgm:animLvl val="lvl"/>
          <dgm:resizeHandles/>
        </dgm:presLayoutVars>
      </dgm:prSet>
      <dgm:spPr/>
      <dgm:t>
        <a:bodyPr/>
        <a:lstStyle/>
        <a:p>
          <a:endParaRPr lang="en-GB"/>
        </a:p>
      </dgm:t>
    </dgm:pt>
    <dgm:pt modelId="{DBA721D2-6A4D-47A4-B1AF-024159E7F091}" type="pres">
      <dgm:prSet presAssocID="{72F6167D-CDA1-4539-B3A1-4F2FAD96BC3E}" presName="root" presStyleCnt="0">
        <dgm:presLayoutVars>
          <dgm:chMax/>
          <dgm:chPref val="4"/>
        </dgm:presLayoutVars>
      </dgm:prSet>
      <dgm:spPr/>
    </dgm:pt>
    <dgm:pt modelId="{D27BD230-1CDC-4C02-AE72-A85E2FBF970D}" type="pres">
      <dgm:prSet presAssocID="{72F6167D-CDA1-4539-B3A1-4F2FAD96BC3E}" presName="rootComposite" presStyleCnt="0">
        <dgm:presLayoutVars/>
      </dgm:prSet>
      <dgm:spPr/>
    </dgm:pt>
    <dgm:pt modelId="{A260CD4F-E90F-4670-9A0E-F1EB9F94F1B0}" type="pres">
      <dgm:prSet presAssocID="{72F6167D-CDA1-4539-B3A1-4F2FAD96BC3E}" presName="rootText" presStyleLbl="node0" presStyleIdx="0" presStyleCnt="1">
        <dgm:presLayoutVars>
          <dgm:chMax/>
          <dgm:chPref val="4"/>
        </dgm:presLayoutVars>
      </dgm:prSet>
      <dgm:spPr/>
      <dgm:t>
        <a:bodyPr/>
        <a:lstStyle/>
        <a:p>
          <a:endParaRPr lang="en-GB"/>
        </a:p>
      </dgm:t>
    </dgm:pt>
    <dgm:pt modelId="{DF19CBBB-811F-41F8-A689-7B11B7101743}" type="pres">
      <dgm:prSet presAssocID="{72F6167D-CDA1-4539-B3A1-4F2FAD96BC3E}" presName="childShape" presStyleCnt="0">
        <dgm:presLayoutVars>
          <dgm:chMax val="0"/>
          <dgm:chPref val="0"/>
        </dgm:presLayoutVars>
      </dgm:prSet>
      <dgm:spPr/>
    </dgm:pt>
    <dgm:pt modelId="{FEA429B0-8269-4800-BEB4-9B08F54EA0A8}" type="pres">
      <dgm:prSet presAssocID="{9C3CA273-493B-41BA-A79D-D28C0BE090EB}" presName="childComposite" presStyleCnt="0">
        <dgm:presLayoutVars>
          <dgm:chMax val="0"/>
          <dgm:chPref val="0"/>
        </dgm:presLayoutVars>
      </dgm:prSet>
      <dgm:spPr/>
    </dgm:pt>
    <dgm:pt modelId="{D0A1B7B4-E45D-4668-9292-D677BBF72D3E}" type="pres">
      <dgm:prSet presAssocID="{9C3CA273-493B-41BA-A79D-D28C0BE090EB}" presName="Image" presStyleLbl="node1" presStyleIdx="0" presStyleCnt="2"/>
      <dgm:spPr/>
    </dgm:pt>
    <dgm:pt modelId="{5A9721E4-13A0-49C2-9D52-1D0B0AA24AA4}" type="pres">
      <dgm:prSet presAssocID="{9C3CA273-493B-41BA-A79D-D28C0BE090EB}" presName="childText" presStyleLbl="lnNode1" presStyleIdx="0" presStyleCnt="2">
        <dgm:presLayoutVars>
          <dgm:chMax val="0"/>
          <dgm:chPref val="0"/>
          <dgm:bulletEnabled val="1"/>
        </dgm:presLayoutVars>
      </dgm:prSet>
      <dgm:spPr/>
      <dgm:t>
        <a:bodyPr/>
        <a:lstStyle/>
        <a:p>
          <a:endParaRPr lang="en-GB"/>
        </a:p>
      </dgm:t>
    </dgm:pt>
    <dgm:pt modelId="{25F8DB37-B4E7-4FB9-966B-6D2CA29215C8}" type="pres">
      <dgm:prSet presAssocID="{E99D49CD-8B00-47D3-AFBF-E23F2A6C5681}" presName="childComposite" presStyleCnt="0">
        <dgm:presLayoutVars>
          <dgm:chMax val="0"/>
          <dgm:chPref val="0"/>
        </dgm:presLayoutVars>
      </dgm:prSet>
      <dgm:spPr/>
    </dgm:pt>
    <dgm:pt modelId="{9BB8820E-6CD2-4E95-9482-76C7493EE1C4}" type="pres">
      <dgm:prSet presAssocID="{E99D49CD-8B00-47D3-AFBF-E23F2A6C5681}" presName="Image" presStyleLbl="node1" presStyleIdx="1" presStyleCnt="2"/>
      <dgm:spPr/>
    </dgm:pt>
    <dgm:pt modelId="{C4199E8F-D98C-432F-9E7D-104FEB46165A}" type="pres">
      <dgm:prSet presAssocID="{E99D49CD-8B00-47D3-AFBF-E23F2A6C5681}" presName="childText" presStyleLbl="lnNode1" presStyleIdx="1" presStyleCnt="2">
        <dgm:presLayoutVars>
          <dgm:chMax val="0"/>
          <dgm:chPref val="0"/>
          <dgm:bulletEnabled val="1"/>
        </dgm:presLayoutVars>
      </dgm:prSet>
      <dgm:spPr/>
      <dgm:t>
        <a:bodyPr/>
        <a:lstStyle/>
        <a:p>
          <a:endParaRPr lang="en-GB"/>
        </a:p>
      </dgm:t>
    </dgm:pt>
  </dgm:ptLst>
  <dgm:cxnLst>
    <dgm:cxn modelId="{ACD03288-A0BB-4815-AC57-73808BD9B5EF}" type="presOf" srcId="{9C3CA273-493B-41BA-A79D-D28C0BE090EB}" destId="{5A9721E4-13A0-49C2-9D52-1D0B0AA24AA4}" srcOrd="0" destOrd="0" presId="urn:microsoft.com/office/officeart/2008/layout/PictureAccentList"/>
    <dgm:cxn modelId="{8EF75FB4-C0EC-489A-9754-0650F2BF5CDF}" srcId="{92779620-37A0-4A20-9FF4-553E0B730C93}" destId="{72F6167D-CDA1-4539-B3A1-4F2FAD96BC3E}" srcOrd="0" destOrd="0" parTransId="{6AF0C5FB-05F1-4A00-A677-C14DCEAA8F3E}" sibTransId="{B616B25A-EBA9-49A2-A258-FC298BE19003}"/>
    <dgm:cxn modelId="{3754A009-125A-4CAC-8A0F-6DC0127D8C1E}" type="presOf" srcId="{92779620-37A0-4A20-9FF4-553E0B730C93}" destId="{FB8A4B91-6D9F-43CA-9380-B0A652A183AD}" srcOrd="0" destOrd="0" presId="urn:microsoft.com/office/officeart/2008/layout/PictureAccentList"/>
    <dgm:cxn modelId="{9519C62C-0F73-4067-8134-7F3938E26180}" srcId="{72F6167D-CDA1-4539-B3A1-4F2FAD96BC3E}" destId="{9C3CA273-493B-41BA-A79D-D28C0BE090EB}" srcOrd="0" destOrd="0" parTransId="{77C997E0-8627-4CD7-B593-AA73DA1F2FDC}" sibTransId="{DD8DFAE9-BEA0-4D91-AB5C-588909BD07FA}"/>
    <dgm:cxn modelId="{C77AA0C9-C3D6-45DB-A129-20C52B2525C8}" type="presOf" srcId="{E99D49CD-8B00-47D3-AFBF-E23F2A6C5681}" destId="{C4199E8F-D98C-432F-9E7D-104FEB46165A}" srcOrd="0" destOrd="0" presId="urn:microsoft.com/office/officeart/2008/layout/PictureAccentList"/>
    <dgm:cxn modelId="{86606A9A-BA43-45FE-8D76-ADB97B56A512}" srcId="{72F6167D-CDA1-4539-B3A1-4F2FAD96BC3E}" destId="{E99D49CD-8B00-47D3-AFBF-E23F2A6C5681}" srcOrd="1" destOrd="0" parTransId="{C01431BE-B7F3-4AB5-B119-BB9D4E3919A7}" sibTransId="{170C3AD4-2DB1-464D-8595-0536EEFC90BA}"/>
    <dgm:cxn modelId="{F4E390C8-CB32-430D-AF5E-798130BE2110}" type="presOf" srcId="{72F6167D-CDA1-4539-B3A1-4F2FAD96BC3E}" destId="{A260CD4F-E90F-4670-9A0E-F1EB9F94F1B0}" srcOrd="0" destOrd="0" presId="urn:microsoft.com/office/officeart/2008/layout/PictureAccentList"/>
    <dgm:cxn modelId="{D6734AAA-A916-484B-B8AB-04FCD208DCC5}" type="presParOf" srcId="{FB8A4B91-6D9F-43CA-9380-B0A652A183AD}" destId="{DBA721D2-6A4D-47A4-B1AF-024159E7F091}" srcOrd="0" destOrd="0" presId="urn:microsoft.com/office/officeart/2008/layout/PictureAccentList"/>
    <dgm:cxn modelId="{B518DB4E-E170-4F97-A730-26E3B7029746}" type="presParOf" srcId="{DBA721D2-6A4D-47A4-B1AF-024159E7F091}" destId="{D27BD230-1CDC-4C02-AE72-A85E2FBF970D}" srcOrd="0" destOrd="0" presId="urn:microsoft.com/office/officeart/2008/layout/PictureAccentList"/>
    <dgm:cxn modelId="{0FCFDD1C-4632-4590-8871-189C552DFE4E}" type="presParOf" srcId="{D27BD230-1CDC-4C02-AE72-A85E2FBF970D}" destId="{A260CD4F-E90F-4670-9A0E-F1EB9F94F1B0}" srcOrd="0" destOrd="0" presId="urn:microsoft.com/office/officeart/2008/layout/PictureAccentList"/>
    <dgm:cxn modelId="{3C438D2C-B09A-49DF-8DD9-E37456BBC22C}" type="presParOf" srcId="{DBA721D2-6A4D-47A4-B1AF-024159E7F091}" destId="{DF19CBBB-811F-41F8-A689-7B11B7101743}" srcOrd="1" destOrd="0" presId="urn:microsoft.com/office/officeart/2008/layout/PictureAccentList"/>
    <dgm:cxn modelId="{1C7BBB20-B033-4B78-8DEC-D1834B757473}" type="presParOf" srcId="{DF19CBBB-811F-41F8-A689-7B11B7101743}" destId="{FEA429B0-8269-4800-BEB4-9B08F54EA0A8}" srcOrd="0" destOrd="0" presId="urn:microsoft.com/office/officeart/2008/layout/PictureAccentList"/>
    <dgm:cxn modelId="{FB4EE36C-786F-4990-B1ED-B16EE946357D}" type="presParOf" srcId="{FEA429B0-8269-4800-BEB4-9B08F54EA0A8}" destId="{D0A1B7B4-E45D-4668-9292-D677BBF72D3E}" srcOrd="0" destOrd="0" presId="urn:microsoft.com/office/officeart/2008/layout/PictureAccentList"/>
    <dgm:cxn modelId="{F1DB5E16-689C-46A7-B976-6EDE457E0604}" type="presParOf" srcId="{FEA429B0-8269-4800-BEB4-9B08F54EA0A8}" destId="{5A9721E4-13A0-49C2-9D52-1D0B0AA24AA4}" srcOrd="1" destOrd="0" presId="urn:microsoft.com/office/officeart/2008/layout/PictureAccentList"/>
    <dgm:cxn modelId="{3A7B7A14-8D02-487A-8077-507F7825DC78}" type="presParOf" srcId="{DF19CBBB-811F-41F8-A689-7B11B7101743}" destId="{25F8DB37-B4E7-4FB9-966B-6D2CA29215C8}" srcOrd="1" destOrd="0" presId="urn:microsoft.com/office/officeart/2008/layout/PictureAccentList"/>
    <dgm:cxn modelId="{FF87C49A-BEE9-4826-B146-E7C1B1417918}" type="presParOf" srcId="{25F8DB37-B4E7-4FB9-966B-6D2CA29215C8}" destId="{9BB8820E-6CD2-4E95-9482-76C7493EE1C4}" srcOrd="0" destOrd="0" presId="urn:microsoft.com/office/officeart/2008/layout/PictureAccentList"/>
    <dgm:cxn modelId="{CD45FC91-3E72-4CEE-A2E0-EA276B06A90B}" type="presParOf" srcId="{25F8DB37-B4E7-4FB9-966B-6D2CA29215C8}" destId="{C4199E8F-D98C-432F-9E7D-104FEB46165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22CFF6-4544-48ED-8C22-650267D7ADDB}"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GB"/>
        </a:p>
      </dgm:t>
    </dgm:pt>
    <dgm:pt modelId="{26011502-7725-4E20-9061-C72701EF5D50}">
      <dgm:prSet phldrT="[Text]" custT="1"/>
      <dgm:spPr>
        <a:solidFill>
          <a:srgbClr val="0033CC">
            <a:alpha val="90000"/>
          </a:srgbClr>
        </a:solidFill>
      </dgm:spPr>
      <dgm:t>
        <a:bodyPr/>
        <a:lstStyle/>
        <a:p>
          <a:r>
            <a:rPr lang="ar-SA" sz="2400" b="1" dirty="0" smtClean="0">
              <a:solidFill>
                <a:schemeClr val="bg1"/>
              </a:solidFill>
              <a:latin typeface="Simplified Arabic" pitchFamily="18" charset="-78"/>
              <a:cs typeface="Simplified Arabic" pitchFamily="18" charset="-78"/>
            </a:rPr>
            <a:t>أسلوب المسح</a:t>
          </a:r>
          <a:endParaRPr lang="en-GB" sz="2400" b="1" dirty="0">
            <a:solidFill>
              <a:schemeClr val="bg1"/>
            </a:solidFill>
            <a:latin typeface="Simplified Arabic" pitchFamily="18" charset="-78"/>
            <a:cs typeface="Simplified Arabic" pitchFamily="18" charset="-78"/>
          </a:endParaRPr>
        </a:p>
      </dgm:t>
    </dgm:pt>
    <dgm:pt modelId="{99060A4A-5141-4C33-98D3-EB3BC0CE42E3}" type="parTrans" cxnId="{E0B343CC-BB69-4CFA-935F-522473434B82}">
      <dgm:prSet/>
      <dgm:spPr/>
      <dgm:t>
        <a:bodyPr/>
        <a:lstStyle/>
        <a:p>
          <a:endParaRPr lang="en-GB"/>
        </a:p>
      </dgm:t>
    </dgm:pt>
    <dgm:pt modelId="{5E0AC5D8-9598-4E99-B7A9-9574A76BF114}" type="sibTrans" cxnId="{E0B343CC-BB69-4CFA-935F-522473434B82}">
      <dgm:prSet/>
      <dgm:spPr/>
      <dgm:t>
        <a:bodyPr/>
        <a:lstStyle/>
        <a:p>
          <a:endParaRPr lang="en-GB"/>
        </a:p>
      </dgm:t>
    </dgm:pt>
    <dgm:pt modelId="{C424DA01-5ED2-4F61-B8D1-E49D94379EC1}">
      <dgm:prSet phldrT="[Text]" custT="1"/>
      <dgm:spPr>
        <a:solidFill>
          <a:srgbClr val="993300">
            <a:alpha val="90000"/>
          </a:srgbClr>
        </a:solidFill>
      </dgm:spPr>
      <dgm:t>
        <a:bodyPr/>
        <a:lstStyle/>
        <a:p>
          <a:r>
            <a:rPr lang="ar-SA" sz="2000" b="1" dirty="0" smtClean="0">
              <a:solidFill>
                <a:schemeClr val="bg1"/>
              </a:solidFill>
              <a:latin typeface="Simplified Arabic" pitchFamily="18" charset="-78"/>
              <a:cs typeface="Simplified Arabic" pitchFamily="18" charset="-78"/>
            </a:rPr>
            <a:t>المسح بالعينة</a:t>
          </a:r>
          <a:endParaRPr lang="en-GB" sz="2000" b="1" dirty="0">
            <a:solidFill>
              <a:schemeClr val="bg1"/>
            </a:solidFill>
            <a:latin typeface="Simplified Arabic" pitchFamily="18" charset="-78"/>
            <a:cs typeface="Simplified Arabic" pitchFamily="18" charset="-78"/>
          </a:endParaRPr>
        </a:p>
      </dgm:t>
    </dgm:pt>
    <dgm:pt modelId="{95795B7F-1F23-466C-9B18-DFBBDBD5E253}" type="parTrans" cxnId="{B722269D-65EC-46CD-A35C-B908A45F2D44}">
      <dgm:prSet/>
      <dgm:spPr/>
      <dgm:t>
        <a:bodyPr/>
        <a:lstStyle/>
        <a:p>
          <a:endParaRPr lang="en-GB"/>
        </a:p>
      </dgm:t>
    </dgm:pt>
    <dgm:pt modelId="{7019BA40-577B-482C-8119-F996EDF45946}" type="sibTrans" cxnId="{B722269D-65EC-46CD-A35C-B908A45F2D44}">
      <dgm:prSet/>
      <dgm:spPr/>
      <dgm:t>
        <a:bodyPr/>
        <a:lstStyle/>
        <a:p>
          <a:endParaRPr lang="en-GB"/>
        </a:p>
      </dgm:t>
    </dgm:pt>
    <dgm:pt modelId="{E109FEB4-BBA9-4D1E-BF77-13B77F685D9B}">
      <dgm:prSet phldrT="[Text]" custT="1"/>
      <dgm:spPr>
        <a:solidFill>
          <a:srgbClr val="993300">
            <a:alpha val="90000"/>
          </a:srgbClr>
        </a:solidFill>
      </dgm:spPr>
      <dgm:t>
        <a:bodyPr/>
        <a:lstStyle/>
        <a:p>
          <a:r>
            <a:rPr lang="ar-SA" sz="2400" b="1" dirty="0" smtClean="0">
              <a:solidFill>
                <a:schemeClr val="bg1"/>
              </a:solidFill>
              <a:latin typeface="Simplified Arabic" pitchFamily="18" charset="-78"/>
              <a:cs typeface="Simplified Arabic" pitchFamily="18" charset="-78"/>
            </a:rPr>
            <a:t>المسح الشامل</a:t>
          </a:r>
          <a:endParaRPr lang="en-GB" sz="2400" b="1" dirty="0">
            <a:solidFill>
              <a:schemeClr val="bg1"/>
            </a:solidFill>
            <a:latin typeface="Simplified Arabic" pitchFamily="18" charset="-78"/>
            <a:cs typeface="Simplified Arabic" pitchFamily="18" charset="-78"/>
          </a:endParaRPr>
        </a:p>
      </dgm:t>
    </dgm:pt>
    <dgm:pt modelId="{AFC3AFC0-3193-4EC7-A1BB-C1D3D84FD5FF}" type="parTrans" cxnId="{584F3D11-CAD8-484C-B83B-BAF1ABE85401}">
      <dgm:prSet/>
      <dgm:spPr/>
      <dgm:t>
        <a:bodyPr/>
        <a:lstStyle/>
        <a:p>
          <a:endParaRPr lang="en-GB"/>
        </a:p>
      </dgm:t>
    </dgm:pt>
    <dgm:pt modelId="{F89918E9-5B12-4104-A002-2D4686CD2AC1}" type="sibTrans" cxnId="{584F3D11-CAD8-484C-B83B-BAF1ABE85401}">
      <dgm:prSet/>
      <dgm:spPr/>
      <dgm:t>
        <a:bodyPr/>
        <a:lstStyle/>
        <a:p>
          <a:endParaRPr lang="en-GB"/>
        </a:p>
      </dgm:t>
    </dgm:pt>
    <dgm:pt modelId="{3868F900-4AA8-454C-8C99-3D517F309474}">
      <dgm:prSet phldrT="[Text]" custT="1"/>
      <dgm:spPr>
        <a:solidFill>
          <a:schemeClr val="accent5">
            <a:lumMod val="75000"/>
            <a:alpha val="90000"/>
          </a:schemeClr>
        </a:solidFill>
      </dgm:spPr>
      <dgm:t>
        <a:bodyPr/>
        <a:lstStyle/>
        <a:p>
          <a:r>
            <a:rPr lang="ar-SA" sz="1800" b="1" dirty="0" smtClean="0">
              <a:solidFill>
                <a:schemeClr val="bg1"/>
              </a:solidFill>
              <a:latin typeface="Simplified Arabic" pitchFamily="18" charset="-78"/>
              <a:cs typeface="Simplified Arabic" pitchFamily="18" charset="-78"/>
            </a:rPr>
            <a:t>جمع البيانات من جميع أفراد المجتمع</a:t>
          </a:r>
          <a:endParaRPr lang="en-GB" sz="1800" b="1" dirty="0">
            <a:solidFill>
              <a:schemeClr val="bg1"/>
            </a:solidFill>
            <a:latin typeface="Simplified Arabic" pitchFamily="18" charset="-78"/>
            <a:cs typeface="Simplified Arabic" pitchFamily="18" charset="-78"/>
          </a:endParaRPr>
        </a:p>
      </dgm:t>
    </dgm:pt>
    <dgm:pt modelId="{883F3F2C-B77B-45FC-B449-4DD234168FB2}" type="parTrans" cxnId="{7A1AB700-9BD3-477E-8BFD-D150828F9860}">
      <dgm:prSet/>
      <dgm:spPr/>
      <dgm:t>
        <a:bodyPr/>
        <a:lstStyle/>
        <a:p>
          <a:endParaRPr lang="en-GB"/>
        </a:p>
      </dgm:t>
    </dgm:pt>
    <dgm:pt modelId="{2DDB27F2-28E7-477A-A543-07C604AC759C}" type="sibTrans" cxnId="{7A1AB700-9BD3-477E-8BFD-D150828F9860}">
      <dgm:prSet/>
      <dgm:spPr/>
      <dgm:t>
        <a:bodyPr/>
        <a:lstStyle/>
        <a:p>
          <a:endParaRPr lang="en-GB"/>
        </a:p>
      </dgm:t>
    </dgm:pt>
    <dgm:pt modelId="{B80DDAA5-0A2A-43C1-B628-402B5035381D}">
      <dgm:prSet phldrT="[Text]" custT="1"/>
      <dgm:spPr/>
      <dgm:t>
        <a:bodyPr/>
        <a:lstStyle/>
        <a:p>
          <a:r>
            <a:rPr lang="ar-SA" sz="2800" b="1" dirty="0" smtClean="0">
              <a:latin typeface="Simplified Arabic" pitchFamily="18" charset="-78"/>
              <a:cs typeface="Simplified Arabic" pitchFamily="18" charset="-78"/>
            </a:rPr>
            <a:t>عدد محدود من أفراد المجتمع</a:t>
          </a:r>
          <a:endParaRPr lang="en-GB" sz="2800" b="1" dirty="0">
            <a:latin typeface="Simplified Arabic" pitchFamily="18" charset="-78"/>
            <a:cs typeface="Simplified Arabic" pitchFamily="18" charset="-78"/>
          </a:endParaRPr>
        </a:p>
      </dgm:t>
    </dgm:pt>
    <dgm:pt modelId="{18AA0EDE-CAFE-4380-B8D8-74BCAF2CAF66}" type="parTrans" cxnId="{C3675DC8-4B55-4B25-870E-8E44309C3DA5}">
      <dgm:prSet/>
      <dgm:spPr/>
      <dgm:t>
        <a:bodyPr/>
        <a:lstStyle/>
        <a:p>
          <a:endParaRPr lang="en-GB"/>
        </a:p>
      </dgm:t>
    </dgm:pt>
    <dgm:pt modelId="{55D8EBEF-49A1-4B06-B0B6-E495C13A371E}" type="sibTrans" cxnId="{C3675DC8-4B55-4B25-870E-8E44309C3DA5}">
      <dgm:prSet/>
      <dgm:spPr/>
      <dgm:t>
        <a:bodyPr/>
        <a:lstStyle/>
        <a:p>
          <a:endParaRPr lang="en-GB"/>
        </a:p>
      </dgm:t>
    </dgm:pt>
    <dgm:pt modelId="{0EC5BA3A-9763-46BC-A536-8B8B2BC377DA}" type="pres">
      <dgm:prSet presAssocID="{4922CFF6-4544-48ED-8C22-650267D7ADDB}" presName="hierChild1" presStyleCnt="0">
        <dgm:presLayoutVars>
          <dgm:chPref val="1"/>
          <dgm:dir/>
          <dgm:animOne val="branch"/>
          <dgm:animLvl val="lvl"/>
          <dgm:resizeHandles/>
        </dgm:presLayoutVars>
      </dgm:prSet>
      <dgm:spPr/>
      <dgm:t>
        <a:bodyPr/>
        <a:lstStyle/>
        <a:p>
          <a:endParaRPr lang="en-GB"/>
        </a:p>
      </dgm:t>
    </dgm:pt>
    <dgm:pt modelId="{6216A5A1-C0DD-410D-8954-E53083D6B88A}" type="pres">
      <dgm:prSet presAssocID="{26011502-7725-4E20-9061-C72701EF5D50}" presName="hierRoot1" presStyleCnt="0"/>
      <dgm:spPr/>
    </dgm:pt>
    <dgm:pt modelId="{21CC8883-C5F1-41BD-9DFE-3681E5E0580E}" type="pres">
      <dgm:prSet presAssocID="{26011502-7725-4E20-9061-C72701EF5D50}" presName="composite" presStyleCnt="0"/>
      <dgm:spPr/>
    </dgm:pt>
    <dgm:pt modelId="{0933490F-70C6-4B20-9189-394865B25AE8}" type="pres">
      <dgm:prSet presAssocID="{26011502-7725-4E20-9061-C72701EF5D50}" presName="background" presStyleLbl="node0" presStyleIdx="0" presStyleCnt="1"/>
      <dgm:spPr/>
    </dgm:pt>
    <dgm:pt modelId="{39839F2F-4825-46D4-8BD6-702E199777D3}" type="pres">
      <dgm:prSet presAssocID="{26011502-7725-4E20-9061-C72701EF5D50}" presName="text" presStyleLbl="fgAcc0" presStyleIdx="0" presStyleCnt="1" custLinFactNeighborX="-10962" custLinFactNeighborY="-20517">
        <dgm:presLayoutVars>
          <dgm:chPref val="3"/>
        </dgm:presLayoutVars>
      </dgm:prSet>
      <dgm:spPr/>
      <dgm:t>
        <a:bodyPr/>
        <a:lstStyle/>
        <a:p>
          <a:endParaRPr lang="en-GB"/>
        </a:p>
      </dgm:t>
    </dgm:pt>
    <dgm:pt modelId="{36A90968-93A8-444B-B6AC-C3447D728E41}" type="pres">
      <dgm:prSet presAssocID="{26011502-7725-4E20-9061-C72701EF5D50}" presName="hierChild2" presStyleCnt="0"/>
      <dgm:spPr/>
    </dgm:pt>
    <dgm:pt modelId="{99703460-9023-4DE0-B430-9C2F8764E8F9}" type="pres">
      <dgm:prSet presAssocID="{95795B7F-1F23-466C-9B18-DFBBDBD5E253}" presName="Name10" presStyleLbl="parChTrans1D2" presStyleIdx="0" presStyleCnt="2"/>
      <dgm:spPr/>
      <dgm:t>
        <a:bodyPr/>
        <a:lstStyle/>
        <a:p>
          <a:endParaRPr lang="en-GB"/>
        </a:p>
      </dgm:t>
    </dgm:pt>
    <dgm:pt modelId="{C6CEB125-BE43-4E10-8D17-91E1F15F7F5C}" type="pres">
      <dgm:prSet presAssocID="{C424DA01-5ED2-4F61-B8D1-E49D94379EC1}" presName="hierRoot2" presStyleCnt="0"/>
      <dgm:spPr/>
    </dgm:pt>
    <dgm:pt modelId="{0C4D14C6-583C-4011-B4CF-A4F19B0CEA0E}" type="pres">
      <dgm:prSet presAssocID="{C424DA01-5ED2-4F61-B8D1-E49D94379EC1}" presName="composite2" presStyleCnt="0"/>
      <dgm:spPr/>
    </dgm:pt>
    <dgm:pt modelId="{F159F769-C29B-4956-BEB5-651748C32AFD}" type="pres">
      <dgm:prSet presAssocID="{C424DA01-5ED2-4F61-B8D1-E49D94379EC1}" presName="background2" presStyleLbl="node2" presStyleIdx="0" presStyleCnt="2"/>
      <dgm:spPr/>
    </dgm:pt>
    <dgm:pt modelId="{90B6201E-030C-4302-A03D-C955C29E6AC2}" type="pres">
      <dgm:prSet presAssocID="{C424DA01-5ED2-4F61-B8D1-E49D94379EC1}" presName="text2" presStyleLbl="fgAcc2" presStyleIdx="0" presStyleCnt="2">
        <dgm:presLayoutVars>
          <dgm:chPref val="3"/>
        </dgm:presLayoutVars>
      </dgm:prSet>
      <dgm:spPr/>
      <dgm:t>
        <a:bodyPr/>
        <a:lstStyle/>
        <a:p>
          <a:endParaRPr lang="en-GB"/>
        </a:p>
      </dgm:t>
    </dgm:pt>
    <dgm:pt modelId="{B80EF6CB-46ED-4622-8C89-79E1DA5FE4B8}" type="pres">
      <dgm:prSet presAssocID="{C424DA01-5ED2-4F61-B8D1-E49D94379EC1}" presName="hierChild3" presStyleCnt="0"/>
      <dgm:spPr/>
    </dgm:pt>
    <dgm:pt modelId="{AB9251BC-C3DB-4C85-8A87-AF57E6B08D9C}" type="pres">
      <dgm:prSet presAssocID="{18AA0EDE-CAFE-4380-B8D8-74BCAF2CAF66}" presName="Name17" presStyleLbl="parChTrans1D3" presStyleIdx="0" presStyleCnt="2"/>
      <dgm:spPr/>
      <dgm:t>
        <a:bodyPr/>
        <a:lstStyle/>
        <a:p>
          <a:endParaRPr lang="en-GB"/>
        </a:p>
      </dgm:t>
    </dgm:pt>
    <dgm:pt modelId="{FC295C64-A780-4C25-9905-8AB32339BDBE}" type="pres">
      <dgm:prSet presAssocID="{B80DDAA5-0A2A-43C1-B628-402B5035381D}" presName="hierRoot3" presStyleCnt="0"/>
      <dgm:spPr/>
    </dgm:pt>
    <dgm:pt modelId="{55CB4922-A0F9-4B0D-A4BF-C120F077A24E}" type="pres">
      <dgm:prSet presAssocID="{B80DDAA5-0A2A-43C1-B628-402B5035381D}" presName="composite3" presStyleCnt="0"/>
      <dgm:spPr/>
    </dgm:pt>
    <dgm:pt modelId="{FBEC67D4-7E3B-4BDE-B083-745D1D498110}" type="pres">
      <dgm:prSet presAssocID="{B80DDAA5-0A2A-43C1-B628-402B5035381D}" presName="background3" presStyleLbl="node3" presStyleIdx="0" presStyleCnt="2"/>
      <dgm:spPr/>
    </dgm:pt>
    <dgm:pt modelId="{08E95200-DADA-4DAE-9B09-5F3BB5C66604}" type="pres">
      <dgm:prSet presAssocID="{B80DDAA5-0A2A-43C1-B628-402B5035381D}" presName="text3" presStyleLbl="fgAcc3" presStyleIdx="0" presStyleCnt="2" custLinFactNeighborX="-4193" custLinFactNeighborY="-8140">
        <dgm:presLayoutVars>
          <dgm:chPref val="3"/>
        </dgm:presLayoutVars>
      </dgm:prSet>
      <dgm:spPr/>
      <dgm:t>
        <a:bodyPr/>
        <a:lstStyle/>
        <a:p>
          <a:endParaRPr lang="en-GB"/>
        </a:p>
      </dgm:t>
    </dgm:pt>
    <dgm:pt modelId="{25590A0D-A4A5-42CD-A91D-279DFEBC81B7}" type="pres">
      <dgm:prSet presAssocID="{B80DDAA5-0A2A-43C1-B628-402B5035381D}" presName="hierChild4" presStyleCnt="0"/>
      <dgm:spPr/>
    </dgm:pt>
    <dgm:pt modelId="{D3CF17DC-E0EB-4AA2-9D2A-05A212B2E34D}" type="pres">
      <dgm:prSet presAssocID="{AFC3AFC0-3193-4EC7-A1BB-C1D3D84FD5FF}" presName="Name10" presStyleLbl="parChTrans1D2" presStyleIdx="1" presStyleCnt="2"/>
      <dgm:spPr/>
      <dgm:t>
        <a:bodyPr/>
        <a:lstStyle/>
        <a:p>
          <a:endParaRPr lang="en-GB"/>
        </a:p>
      </dgm:t>
    </dgm:pt>
    <dgm:pt modelId="{601E0EA0-9138-403D-ACE1-7F65B7B2385C}" type="pres">
      <dgm:prSet presAssocID="{E109FEB4-BBA9-4D1E-BF77-13B77F685D9B}" presName="hierRoot2" presStyleCnt="0"/>
      <dgm:spPr/>
    </dgm:pt>
    <dgm:pt modelId="{B5BE8943-3FFA-4481-AE9B-A4DACB1EEF78}" type="pres">
      <dgm:prSet presAssocID="{E109FEB4-BBA9-4D1E-BF77-13B77F685D9B}" presName="composite2" presStyleCnt="0"/>
      <dgm:spPr/>
    </dgm:pt>
    <dgm:pt modelId="{EEFAAA82-CA1A-45F4-AD98-DA3D804C6374}" type="pres">
      <dgm:prSet presAssocID="{E109FEB4-BBA9-4D1E-BF77-13B77F685D9B}" presName="background2" presStyleLbl="node2" presStyleIdx="1" presStyleCnt="2"/>
      <dgm:spPr/>
    </dgm:pt>
    <dgm:pt modelId="{BBB8EDAE-F12F-4B90-9A04-5236E4507EA8}" type="pres">
      <dgm:prSet presAssocID="{E109FEB4-BBA9-4D1E-BF77-13B77F685D9B}" presName="text2" presStyleLbl="fgAcc2" presStyleIdx="1" presStyleCnt="2">
        <dgm:presLayoutVars>
          <dgm:chPref val="3"/>
        </dgm:presLayoutVars>
      </dgm:prSet>
      <dgm:spPr/>
      <dgm:t>
        <a:bodyPr/>
        <a:lstStyle/>
        <a:p>
          <a:endParaRPr lang="en-GB"/>
        </a:p>
      </dgm:t>
    </dgm:pt>
    <dgm:pt modelId="{8899BAA8-D881-42AE-B0D6-FC96DD1ADCB9}" type="pres">
      <dgm:prSet presAssocID="{E109FEB4-BBA9-4D1E-BF77-13B77F685D9B}" presName="hierChild3" presStyleCnt="0"/>
      <dgm:spPr/>
    </dgm:pt>
    <dgm:pt modelId="{A44C25FC-BC39-4C87-9248-2EB2F8B8A5B5}" type="pres">
      <dgm:prSet presAssocID="{883F3F2C-B77B-45FC-B449-4DD234168FB2}" presName="Name17" presStyleLbl="parChTrans1D3" presStyleIdx="1" presStyleCnt="2"/>
      <dgm:spPr/>
      <dgm:t>
        <a:bodyPr/>
        <a:lstStyle/>
        <a:p>
          <a:endParaRPr lang="en-GB"/>
        </a:p>
      </dgm:t>
    </dgm:pt>
    <dgm:pt modelId="{958B4C81-CE31-4FFB-95AA-00E66B903BB4}" type="pres">
      <dgm:prSet presAssocID="{3868F900-4AA8-454C-8C99-3D517F309474}" presName="hierRoot3" presStyleCnt="0"/>
      <dgm:spPr/>
    </dgm:pt>
    <dgm:pt modelId="{B9F435E7-206D-4DF3-8DDA-279D652BB1B2}" type="pres">
      <dgm:prSet presAssocID="{3868F900-4AA8-454C-8C99-3D517F309474}" presName="composite3" presStyleCnt="0"/>
      <dgm:spPr/>
    </dgm:pt>
    <dgm:pt modelId="{FFD8D808-F2B7-42C3-A6B2-D5B75D5EEBA5}" type="pres">
      <dgm:prSet presAssocID="{3868F900-4AA8-454C-8C99-3D517F309474}" presName="background3" presStyleLbl="node3" presStyleIdx="1" presStyleCnt="2"/>
      <dgm:spPr/>
    </dgm:pt>
    <dgm:pt modelId="{F3F74F3A-23B9-477B-B34B-B9AA3DBD4E32}" type="pres">
      <dgm:prSet presAssocID="{3868F900-4AA8-454C-8C99-3D517F309474}" presName="text3" presStyleLbl="fgAcc3" presStyleIdx="1" presStyleCnt="2" custScaleX="98640" custScaleY="122703">
        <dgm:presLayoutVars>
          <dgm:chPref val="3"/>
        </dgm:presLayoutVars>
      </dgm:prSet>
      <dgm:spPr/>
      <dgm:t>
        <a:bodyPr/>
        <a:lstStyle/>
        <a:p>
          <a:endParaRPr lang="en-GB"/>
        </a:p>
      </dgm:t>
    </dgm:pt>
    <dgm:pt modelId="{A85CA910-6420-4DD2-95F2-31DA912A2C14}" type="pres">
      <dgm:prSet presAssocID="{3868F900-4AA8-454C-8C99-3D517F309474}" presName="hierChild4" presStyleCnt="0"/>
      <dgm:spPr/>
    </dgm:pt>
  </dgm:ptLst>
  <dgm:cxnLst>
    <dgm:cxn modelId="{E0B343CC-BB69-4CFA-935F-522473434B82}" srcId="{4922CFF6-4544-48ED-8C22-650267D7ADDB}" destId="{26011502-7725-4E20-9061-C72701EF5D50}" srcOrd="0" destOrd="0" parTransId="{99060A4A-5141-4C33-98D3-EB3BC0CE42E3}" sibTransId="{5E0AC5D8-9598-4E99-B7A9-9574A76BF114}"/>
    <dgm:cxn modelId="{27AB9081-80A1-4112-8652-8D958D8F6255}" type="presOf" srcId="{AFC3AFC0-3193-4EC7-A1BB-C1D3D84FD5FF}" destId="{D3CF17DC-E0EB-4AA2-9D2A-05A212B2E34D}" srcOrd="0" destOrd="0" presId="urn:microsoft.com/office/officeart/2005/8/layout/hierarchy1"/>
    <dgm:cxn modelId="{B722269D-65EC-46CD-A35C-B908A45F2D44}" srcId="{26011502-7725-4E20-9061-C72701EF5D50}" destId="{C424DA01-5ED2-4F61-B8D1-E49D94379EC1}" srcOrd="0" destOrd="0" parTransId="{95795B7F-1F23-466C-9B18-DFBBDBD5E253}" sibTransId="{7019BA40-577B-482C-8119-F996EDF45946}"/>
    <dgm:cxn modelId="{A1CF634A-4CFC-47B9-B58E-7CD01A815719}" type="presOf" srcId="{883F3F2C-B77B-45FC-B449-4DD234168FB2}" destId="{A44C25FC-BC39-4C87-9248-2EB2F8B8A5B5}" srcOrd="0" destOrd="0" presId="urn:microsoft.com/office/officeart/2005/8/layout/hierarchy1"/>
    <dgm:cxn modelId="{584F3D11-CAD8-484C-B83B-BAF1ABE85401}" srcId="{26011502-7725-4E20-9061-C72701EF5D50}" destId="{E109FEB4-BBA9-4D1E-BF77-13B77F685D9B}" srcOrd="1" destOrd="0" parTransId="{AFC3AFC0-3193-4EC7-A1BB-C1D3D84FD5FF}" sibTransId="{F89918E9-5B12-4104-A002-2D4686CD2AC1}"/>
    <dgm:cxn modelId="{7F0F448A-044B-440D-B028-9DF3F4175C32}" type="presOf" srcId="{4922CFF6-4544-48ED-8C22-650267D7ADDB}" destId="{0EC5BA3A-9763-46BC-A536-8B8B2BC377DA}" srcOrd="0" destOrd="0" presId="urn:microsoft.com/office/officeart/2005/8/layout/hierarchy1"/>
    <dgm:cxn modelId="{00E4B3B1-A789-45EF-9873-14002CDCE0E6}" type="presOf" srcId="{3868F900-4AA8-454C-8C99-3D517F309474}" destId="{F3F74F3A-23B9-477B-B34B-B9AA3DBD4E32}" srcOrd="0" destOrd="0" presId="urn:microsoft.com/office/officeart/2005/8/layout/hierarchy1"/>
    <dgm:cxn modelId="{4CE0EE3F-934C-4FF0-AB0D-FFC57CEEEA87}" type="presOf" srcId="{26011502-7725-4E20-9061-C72701EF5D50}" destId="{39839F2F-4825-46D4-8BD6-702E199777D3}" srcOrd="0" destOrd="0" presId="urn:microsoft.com/office/officeart/2005/8/layout/hierarchy1"/>
    <dgm:cxn modelId="{7A1AB700-9BD3-477E-8BFD-D150828F9860}" srcId="{E109FEB4-BBA9-4D1E-BF77-13B77F685D9B}" destId="{3868F900-4AA8-454C-8C99-3D517F309474}" srcOrd="0" destOrd="0" parTransId="{883F3F2C-B77B-45FC-B449-4DD234168FB2}" sibTransId="{2DDB27F2-28E7-477A-A543-07C604AC759C}"/>
    <dgm:cxn modelId="{C4B93E98-2109-43A1-BD3D-96612E4220ED}" type="presOf" srcId="{18AA0EDE-CAFE-4380-B8D8-74BCAF2CAF66}" destId="{AB9251BC-C3DB-4C85-8A87-AF57E6B08D9C}" srcOrd="0" destOrd="0" presId="urn:microsoft.com/office/officeart/2005/8/layout/hierarchy1"/>
    <dgm:cxn modelId="{3E2748C1-FCA2-4FEA-B297-4E2ECB7B06C4}" type="presOf" srcId="{95795B7F-1F23-466C-9B18-DFBBDBD5E253}" destId="{99703460-9023-4DE0-B430-9C2F8764E8F9}" srcOrd="0" destOrd="0" presId="urn:microsoft.com/office/officeart/2005/8/layout/hierarchy1"/>
    <dgm:cxn modelId="{A6F74423-2CB6-4AD9-B99B-7D1B86AE0EF1}" type="presOf" srcId="{E109FEB4-BBA9-4D1E-BF77-13B77F685D9B}" destId="{BBB8EDAE-F12F-4B90-9A04-5236E4507EA8}" srcOrd="0" destOrd="0" presId="urn:microsoft.com/office/officeart/2005/8/layout/hierarchy1"/>
    <dgm:cxn modelId="{C3675DC8-4B55-4B25-870E-8E44309C3DA5}" srcId="{C424DA01-5ED2-4F61-B8D1-E49D94379EC1}" destId="{B80DDAA5-0A2A-43C1-B628-402B5035381D}" srcOrd="0" destOrd="0" parTransId="{18AA0EDE-CAFE-4380-B8D8-74BCAF2CAF66}" sibTransId="{55D8EBEF-49A1-4B06-B0B6-E495C13A371E}"/>
    <dgm:cxn modelId="{D6E54E51-5614-43B4-B12D-4B3F0EB36807}" type="presOf" srcId="{B80DDAA5-0A2A-43C1-B628-402B5035381D}" destId="{08E95200-DADA-4DAE-9B09-5F3BB5C66604}" srcOrd="0" destOrd="0" presId="urn:microsoft.com/office/officeart/2005/8/layout/hierarchy1"/>
    <dgm:cxn modelId="{85A53D1C-0894-46AB-B141-90BF3E7BCD93}" type="presOf" srcId="{C424DA01-5ED2-4F61-B8D1-E49D94379EC1}" destId="{90B6201E-030C-4302-A03D-C955C29E6AC2}" srcOrd="0" destOrd="0" presId="urn:microsoft.com/office/officeart/2005/8/layout/hierarchy1"/>
    <dgm:cxn modelId="{21B122FC-9CC3-46D3-8877-188E4365E5EA}" type="presParOf" srcId="{0EC5BA3A-9763-46BC-A536-8B8B2BC377DA}" destId="{6216A5A1-C0DD-410D-8954-E53083D6B88A}" srcOrd="0" destOrd="0" presId="urn:microsoft.com/office/officeart/2005/8/layout/hierarchy1"/>
    <dgm:cxn modelId="{E00546E1-4209-48DD-BD99-9CB04A4D427B}" type="presParOf" srcId="{6216A5A1-C0DD-410D-8954-E53083D6B88A}" destId="{21CC8883-C5F1-41BD-9DFE-3681E5E0580E}" srcOrd="0" destOrd="0" presId="urn:microsoft.com/office/officeart/2005/8/layout/hierarchy1"/>
    <dgm:cxn modelId="{E10DBDFD-0CAD-4BAD-A286-66939451DB12}" type="presParOf" srcId="{21CC8883-C5F1-41BD-9DFE-3681E5E0580E}" destId="{0933490F-70C6-4B20-9189-394865B25AE8}" srcOrd="0" destOrd="0" presId="urn:microsoft.com/office/officeart/2005/8/layout/hierarchy1"/>
    <dgm:cxn modelId="{5651B84A-B76B-4376-9393-098A3A199737}" type="presParOf" srcId="{21CC8883-C5F1-41BD-9DFE-3681E5E0580E}" destId="{39839F2F-4825-46D4-8BD6-702E199777D3}" srcOrd="1" destOrd="0" presId="urn:microsoft.com/office/officeart/2005/8/layout/hierarchy1"/>
    <dgm:cxn modelId="{CEFD6E38-1587-427E-B654-79BF1C5AFB60}" type="presParOf" srcId="{6216A5A1-C0DD-410D-8954-E53083D6B88A}" destId="{36A90968-93A8-444B-B6AC-C3447D728E41}" srcOrd="1" destOrd="0" presId="urn:microsoft.com/office/officeart/2005/8/layout/hierarchy1"/>
    <dgm:cxn modelId="{8D2032C4-1D5B-4BAB-83C9-57A7FDB1B851}" type="presParOf" srcId="{36A90968-93A8-444B-B6AC-C3447D728E41}" destId="{99703460-9023-4DE0-B430-9C2F8764E8F9}" srcOrd="0" destOrd="0" presId="urn:microsoft.com/office/officeart/2005/8/layout/hierarchy1"/>
    <dgm:cxn modelId="{0E0074BB-22E9-4F82-9872-BD98E30885B8}" type="presParOf" srcId="{36A90968-93A8-444B-B6AC-C3447D728E41}" destId="{C6CEB125-BE43-4E10-8D17-91E1F15F7F5C}" srcOrd="1" destOrd="0" presId="urn:microsoft.com/office/officeart/2005/8/layout/hierarchy1"/>
    <dgm:cxn modelId="{ADC045A8-A406-4B54-8E5A-C2AAE0A85AA8}" type="presParOf" srcId="{C6CEB125-BE43-4E10-8D17-91E1F15F7F5C}" destId="{0C4D14C6-583C-4011-B4CF-A4F19B0CEA0E}" srcOrd="0" destOrd="0" presId="urn:microsoft.com/office/officeart/2005/8/layout/hierarchy1"/>
    <dgm:cxn modelId="{73CB87AC-BAC1-4BA9-B10E-0FB85A09A5D5}" type="presParOf" srcId="{0C4D14C6-583C-4011-B4CF-A4F19B0CEA0E}" destId="{F159F769-C29B-4956-BEB5-651748C32AFD}" srcOrd="0" destOrd="0" presId="urn:microsoft.com/office/officeart/2005/8/layout/hierarchy1"/>
    <dgm:cxn modelId="{E3B7E021-11FB-451B-83AB-3C3CC65FD147}" type="presParOf" srcId="{0C4D14C6-583C-4011-B4CF-A4F19B0CEA0E}" destId="{90B6201E-030C-4302-A03D-C955C29E6AC2}" srcOrd="1" destOrd="0" presId="urn:microsoft.com/office/officeart/2005/8/layout/hierarchy1"/>
    <dgm:cxn modelId="{82A7337F-7B72-42A2-8122-674C89266E69}" type="presParOf" srcId="{C6CEB125-BE43-4E10-8D17-91E1F15F7F5C}" destId="{B80EF6CB-46ED-4622-8C89-79E1DA5FE4B8}" srcOrd="1" destOrd="0" presId="urn:microsoft.com/office/officeart/2005/8/layout/hierarchy1"/>
    <dgm:cxn modelId="{C93A1117-42F6-4570-AA8C-124FF1FF76B7}" type="presParOf" srcId="{B80EF6CB-46ED-4622-8C89-79E1DA5FE4B8}" destId="{AB9251BC-C3DB-4C85-8A87-AF57E6B08D9C}" srcOrd="0" destOrd="0" presId="urn:microsoft.com/office/officeart/2005/8/layout/hierarchy1"/>
    <dgm:cxn modelId="{C62C85CF-70E0-4987-AC29-85AB0D6CE50A}" type="presParOf" srcId="{B80EF6CB-46ED-4622-8C89-79E1DA5FE4B8}" destId="{FC295C64-A780-4C25-9905-8AB32339BDBE}" srcOrd="1" destOrd="0" presId="urn:microsoft.com/office/officeart/2005/8/layout/hierarchy1"/>
    <dgm:cxn modelId="{95E0CE32-953C-4F22-AF80-933272A3627A}" type="presParOf" srcId="{FC295C64-A780-4C25-9905-8AB32339BDBE}" destId="{55CB4922-A0F9-4B0D-A4BF-C120F077A24E}" srcOrd="0" destOrd="0" presId="urn:microsoft.com/office/officeart/2005/8/layout/hierarchy1"/>
    <dgm:cxn modelId="{FC15FA11-BD31-44FE-A4D4-4E084D68F26C}" type="presParOf" srcId="{55CB4922-A0F9-4B0D-A4BF-C120F077A24E}" destId="{FBEC67D4-7E3B-4BDE-B083-745D1D498110}" srcOrd="0" destOrd="0" presId="urn:microsoft.com/office/officeart/2005/8/layout/hierarchy1"/>
    <dgm:cxn modelId="{8221AABC-95C9-49E3-8F85-6C35A4F74E7F}" type="presParOf" srcId="{55CB4922-A0F9-4B0D-A4BF-C120F077A24E}" destId="{08E95200-DADA-4DAE-9B09-5F3BB5C66604}" srcOrd="1" destOrd="0" presId="urn:microsoft.com/office/officeart/2005/8/layout/hierarchy1"/>
    <dgm:cxn modelId="{ECE64B05-6976-454A-849F-4D039F85A058}" type="presParOf" srcId="{FC295C64-A780-4C25-9905-8AB32339BDBE}" destId="{25590A0D-A4A5-42CD-A91D-279DFEBC81B7}" srcOrd="1" destOrd="0" presId="urn:microsoft.com/office/officeart/2005/8/layout/hierarchy1"/>
    <dgm:cxn modelId="{E35795D1-0C4E-4EAE-813C-F58120DBCEC0}" type="presParOf" srcId="{36A90968-93A8-444B-B6AC-C3447D728E41}" destId="{D3CF17DC-E0EB-4AA2-9D2A-05A212B2E34D}" srcOrd="2" destOrd="0" presId="urn:microsoft.com/office/officeart/2005/8/layout/hierarchy1"/>
    <dgm:cxn modelId="{EEE9391B-E162-4B52-8CB5-67BC5FDEAC4D}" type="presParOf" srcId="{36A90968-93A8-444B-B6AC-C3447D728E41}" destId="{601E0EA0-9138-403D-ACE1-7F65B7B2385C}" srcOrd="3" destOrd="0" presId="urn:microsoft.com/office/officeart/2005/8/layout/hierarchy1"/>
    <dgm:cxn modelId="{255D6E86-107B-409B-B007-ABFAFE3CB05D}" type="presParOf" srcId="{601E0EA0-9138-403D-ACE1-7F65B7B2385C}" destId="{B5BE8943-3FFA-4481-AE9B-A4DACB1EEF78}" srcOrd="0" destOrd="0" presId="urn:microsoft.com/office/officeart/2005/8/layout/hierarchy1"/>
    <dgm:cxn modelId="{B88FD3F7-FC53-4B39-8843-6E421EB672E8}" type="presParOf" srcId="{B5BE8943-3FFA-4481-AE9B-A4DACB1EEF78}" destId="{EEFAAA82-CA1A-45F4-AD98-DA3D804C6374}" srcOrd="0" destOrd="0" presId="urn:microsoft.com/office/officeart/2005/8/layout/hierarchy1"/>
    <dgm:cxn modelId="{3EAF07D8-99FB-4F53-BD33-1DF6C048D4EE}" type="presParOf" srcId="{B5BE8943-3FFA-4481-AE9B-A4DACB1EEF78}" destId="{BBB8EDAE-F12F-4B90-9A04-5236E4507EA8}" srcOrd="1" destOrd="0" presId="urn:microsoft.com/office/officeart/2005/8/layout/hierarchy1"/>
    <dgm:cxn modelId="{C726FE7D-25BD-464E-BC84-2DC5F472199B}" type="presParOf" srcId="{601E0EA0-9138-403D-ACE1-7F65B7B2385C}" destId="{8899BAA8-D881-42AE-B0D6-FC96DD1ADCB9}" srcOrd="1" destOrd="0" presId="urn:microsoft.com/office/officeart/2005/8/layout/hierarchy1"/>
    <dgm:cxn modelId="{A4DD6796-A714-4F15-BA2B-A716A804907D}" type="presParOf" srcId="{8899BAA8-D881-42AE-B0D6-FC96DD1ADCB9}" destId="{A44C25FC-BC39-4C87-9248-2EB2F8B8A5B5}" srcOrd="0" destOrd="0" presId="urn:microsoft.com/office/officeart/2005/8/layout/hierarchy1"/>
    <dgm:cxn modelId="{FDD5E882-20D3-4935-878F-97B5578F9F03}" type="presParOf" srcId="{8899BAA8-D881-42AE-B0D6-FC96DD1ADCB9}" destId="{958B4C81-CE31-4FFB-95AA-00E66B903BB4}" srcOrd="1" destOrd="0" presId="urn:microsoft.com/office/officeart/2005/8/layout/hierarchy1"/>
    <dgm:cxn modelId="{0A9AED12-89D1-4023-8113-1EC3F95319BB}" type="presParOf" srcId="{958B4C81-CE31-4FFB-95AA-00E66B903BB4}" destId="{B9F435E7-206D-4DF3-8DDA-279D652BB1B2}" srcOrd="0" destOrd="0" presId="urn:microsoft.com/office/officeart/2005/8/layout/hierarchy1"/>
    <dgm:cxn modelId="{09805989-FAFC-40D0-B739-E6B6ED7D3B9C}" type="presParOf" srcId="{B9F435E7-206D-4DF3-8DDA-279D652BB1B2}" destId="{FFD8D808-F2B7-42C3-A6B2-D5B75D5EEBA5}" srcOrd="0" destOrd="0" presId="urn:microsoft.com/office/officeart/2005/8/layout/hierarchy1"/>
    <dgm:cxn modelId="{A4BE1873-00BB-4B74-B823-C6DE2A9AE3F2}" type="presParOf" srcId="{B9F435E7-206D-4DF3-8DDA-279D652BB1B2}" destId="{F3F74F3A-23B9-477B-B34B-B9AA3DBD4E32}" srcOrd="1" destOrd="0" presId="urn:microsoft.com/office/officeart/2005/8/layout/hierarchy1"/>
    <dgm:cxn modelId="{734A7DBE-BB75-458A-BC33-A1A0B9CD5FB8}" type="presParOf" srcId="{958B4C81-CE31-4FFB-95AA-00E66B903BB4}" destId="{A85CA910-6420-4DD2-95F2-31DA912A2C1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F2CC6-B0AC-4C69-836E-5700B57693FE}">
      <dsp:nvSpPr>
        <dsp:cNvPr id="0" name=""/>
        <dsp:cNvSpPr/>
      </dsp:nvSpPr>
      <dsp:spPr>
        <a:xfrm>
          <a:off x="4425405" y="3348861"/>
          <a:ext cx="91440" cy="623543"/>
        </a:xfrm>
        <a:custGeom>
          <a:avLst/>
          <a:gdLst/>
          <a:ahLst/>
          <a:cxnLst/>
          <a:rect l="0" t="0" r="0" b="0"/>
          <a:pathLst>
            <a:path>
              <a:moveTo>
                <a:pt x="45720" y="0"/>
              </a:moveTo>
              <a:lnTo>
                <a:pt x="45720" y="623543"/>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D4CF4F4-4943-4F93-99F0-00078F5C21DA}">
      <dsp:nvSpPr>
        <dsp:cNvPr id="0" name=""/>
        <dsp:cNvSpPr/>
      </dsp:nvSpPr>
      <dsp:spPr>
        <a:xfrm>
          <a:off x="3084606" y="1287523"/>
          <a:ext cx="1386519" cy="699905"/>
        </a:xfrm>
        <a:custGeom>
          <a:avLst/>
          <a:gdLst/>
          <a:ahLst/>
          <a:cxnLst/>
          <a:rect l="0" t="0" r="0" b="0"/>
          <a:pathLst>
            <a:path>
              <a:moveTo>
                <a:pt x="0" y="0"/>
              </a:moveTo>
              <a:lnTo>
                <a:pt x="0" y="501289"/>
              </a:lnTo>
              <a:lnTo>
                <a:pt x="1386519" y="501289"/>
              </a:lnTo>
              <a:lnTo>
                <a:pt x="1386519" y="69990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91D07E0-EFAC-4B52-B9D7-5FBC89FB99E7}">
      <dsp:nvSpPr>
        <dsp:cNvPr id="0" name=""/>
        <dsp:cNvSpPr/>
      </dsp:nvSpPr>
      <dsp:spPr>
        <a:xfrm>
          <a:off x="1652366" y="3348861"/>
          <a:ext cx="91440" cy="623543"/>
        </a:xfrm>
        <a:custGeom>
          <a:avLst/>
          <a:gdLst/>
          <a:ahLst/>
          <a:cxnLst/>
          <a:rect l="0" t="0" r="0" b="0"/>
          <a:pathLst>
            <a:path>
              <a:moveTo>
                <a:pt x="45720" y="0"/>
              </a:moveTo>
              <a:lnTo>
                <a:pt x="45720" y="623543"/>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B084FE4-5922-4AAA-A873-1FD57523EDB8}">
      <dsp:nvSpPr>
        <dsp:cNvPr id="0" name=""/>
        <dsp:cNvSpPr/>
      </dsp:nvSpPr>
      <dsp:spPr>
        <a:xfrm>
          <a:off x="1698086" y="1287523"/>
          <a:ext cx="1386519" cy="699905"/>
        </a:xfrm>
        <a:custGeom>
          <a:avLst/>
          <a:gdLst/>
          <a:ahLst/>
          <a:cxnLst/>
          <a:rect l="0" t="0" r="0" b="0"/>
          <a:pathLst>
            <a:path>
              <a:moveTo>
                <a:pt x="1386519" y="0"/>
              </a:moveTo>
              <a:lnTo>
                <a:pt x="1386519" y="501289"/>
              </a:lnTo>
              <a:lnTo>
                <a:pt x="0" y="501289"/>
              </a:lnTo>
              <a:lnTo>
                <a:pt x="0" y="69990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A28593A-DB4B-43EC-8250-2E430F2989D7}">
      <dsp:nvSpPr>
        <dsp:cNvPr id="0" name=""/>
        <dsp:cNvSpPr/>
      </dsp:nvSpPr>
      <dsp:spPr>
        <a:xfrm>
          <a:off x="2012612" y="-73908"/>
          <a:ext cx="2143987" cy="136143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F005512-671A-441B-92FF-9F30770F4AF1}">
      <dsp:nvSpPr>
        <dsp:cNvPr id="0" name=""/>
        <dsp:cNvSpPr/>
      </dsp:nvSpPr>
      <dsp:spPr>
        <a:xfrm>
          <a:off x="2250833" y="152401"/>
          <a:ext cx="2143987" cy="136143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t>علم الإحصاء</a:t>
          </a:r>
          <a:endParaRPr lang="ar-SA" sz="2700" b="1" kern="1200" dirty="0"/>
        </a:p>
      </dsp:txBody>
      <dsp:txXfrm>
        <a:off x="2290708" y="192276"/>
        <a:ext cx="2064237" cy="1281682"/>
      </dsp:txXfrm>
    </dsp:sp>
    <dsp:sp modelId="{460570FF-AECC-464C-BB93-9D10A8486750}">
      <dsp:nvSpPr>
        <dsp:cNvPr id="0" name=""/>
        <dsp:cNvSpPr/>
      </dsp:nvSpPr>
      <dsp:spPr>
        <a:xfrm>
          <a:off x="626093" y="1987429"/>
          <a:ext cx="2143987" cy="136143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AF377B8-D0F7-49B8-B782-E816CB6C8F0F}">
      <dsp:nvSpPr>
        <dsp:cNvPr id="0" name=""/>
        <dsp:cNvSpPr/>
      </dsp:nvSpPr>
      <dsp:spPr>
        <a:xfrm>
          <a:off x="864314" y="2213738"/>
          <a:ext cx="2143987" cy="136143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solidFill>
                <a:srgbClr val="FF0000"/>
              </a:solidFill>
            </a:rPr>
            <a:t>إحصاء</a:t>
          </a:r>
          <a:r>
            <a:rPr lang="ar-SA" sz="2700" b="1" kern="1200" dirty="0" smtClean="0">
              <a:solidFill>
                <a:srgbClr val="0070C0"/>
              </a:solidFill>
            </a:rPr>
            <a:t> </a:t>
          </a:r>
          <a:r>
            <a:rPr lang="ar-SA" sz="2700" b="1" kern="1200" dirty="0" smtClean="0">
              <a:solidFill>
                <a:srgbClr val="FF0000"/>
              </a:solidFill>
            </a:rPr>
            <a:t>وصفي</a:t>
          </a:r>
          <a:endParaRPr lang="ar-SA" sz="2700" b="1" kern="1200" dirty="0">
            <a:solidFill>
              <a:srgbClr val="0070C0"/>
            </a:solidFill>
          </a:endParaRPr>
        </a:p>
      </dsp:txBody>
      <dsp:txXfrm>
        <a:off x="904189" y="2253613"/>
        <a:ext cx="2064237" cy="1281682"/>
      </dsp:txXfrm>
    </dsp:sp>
    <dsp:sp modelId="{D5CE2A74-E55E-487B-8741-7675598182D6}">
      <dsp:nvSpPr>
        <dsp:cNvPr id="0" name=""/>
        <dsp:cNvSpPr/>
      </dsp:nvSpPr>
      <dsp:spPr>
        <a:xfrm>
          <a:off x="473484" y="3972404"/>
          <a:ext cx="2449205" cy="136143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F246AC2-6998-418E-BAF3-D8130835CA6F}">
      <dsp:nvSpPr>
        <dsp:cNvPr id="0" name=""/>
        <dsp:cNvSpPr/>
      </dsp:nvSpPr>
      <dsp:spPr>
        <a:xfrm>
          <a:off x="711705" y="4198713"/>
          <a:ext cx="2449205" cy="136143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700" b="1" kern="1200" dirty="0" smtClean="0">
              <a:solidFill>
                <a:srgbClr val="FF0000"/>
              </a:solidFill>
            </a:rPr>
            <a:t>جمع و تبويب البيانات</a:t>
          </a:r>
          <a:endParaRPr lang="ar-SA" sz="2700" b="1" kern="1200" dirty="0">
            <a:solidFill>
              <a:srgbClr val="0070C0"/>
            </a:solidFill>
          </a:endParaRPr>
        </a:p>
      </dsp:txBody>
      <dsp:txXfrm>
        <a:off x="751580" y="4238588"/>
        <a:ext cx="2369455" cy="1281682"/>
      </dsp:txXfrm>
    </dsp:sp>
    <dsp:sp modelId="{6BD5EEB4-B6BE-4223-8052-77EFE8EBA784}">
      <dsp:nvSpPr>
        <dsp:cNvPr id="0" name=""/>
        <dsp:cNvSpPr/>
      </dsp:nvSpPr>
      <dsp:spPr>
        <a:xfrm>
          <a:off x="3399131" y="1987429"/>
          <a:ext cx="2143987" cy="136143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2167F39-DC67-4B7F-8602-FAAA14D1106B}">
      <dsp:nvSpPr>
        <dsp:cNvPr id="0" name=""/>
        <dsp:cNvSpPr/>
      </dsp:nvSpPr>
      <dsp:spPr>
        <a:xfrm>
          <a:off x="3637352" y="2213738"/>
          <a:ext cx="2143987" cy="136143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700" b="1" kern="1200" dirty="0" smtClean="0">
              <a:solidFill>
                <a:srgbClr val="0070C0"/>
              </a:solidFill>
            </a:rPr>
            <a:t>إحصاء</a:t>
          </a:r>
          <a:r>
            <a:rPr lang="ar-SA" sz="2700" b="1" kern="1200" dirty="0" smtClean="0">
              <a:solidFill>
                <a:srgbClr val="FF0000"/>
              </a:solidFill>
            </a:rPr>
            <a:t> </a:t>
          </a:r>
          <a:r>
            <a:rPr lang="ar-SA" sz="2700" b="1" kern="1200" dirty="0" smtClean="0">
              <a:solidFill>
                <a:srgbClr val="0070C0"/>
              </a:solidFill>
            </a:rPr>
            <a:t>است</a:t>
          </a:r>
          <a:r>
            <a:rPr lang="ar-IQ" sz="2700" b="1" kern="1200" dirty="0" smtClean="0">
              <a:solidFill>
                <a:srgbClr val="0070C0"/>
              </a:solidFill>
            </a:rPr>
            <a:t>دلال</a:t>
          </a:r>
          <a:r>
            <a:rPr lang="ar-SA" sz="2700" b="1" kern="1200" dirty="0" smtClean="0">
              <a:solidFill>
                <a:srgbClr val="0070C0"/>
              </a:solidFill>
            </a:rPr>
            <a:t>ي</a:t>
          </a:r>
        </a:p>
      </dsp:txBody>
      <dsp:txXfrm>
        <a:off x="3677227" y="2253613"/>
        <a:ext cx="2064237" cy="1281682"/>
      </dsp:txXfrm>
    </dsp:sp>
    <dsp:sp modelId="{A3AD26F1-243E-4F32-A394-BD234E48113C}">
      <dsp:nvSpPr>
        <dsp:cNvPr id="0" name=""/>
        <dsp:cNvSpPr/>
      </dsp:nvSpPr>
      <dsp:spPr>
        <a:xfrm>
          <a:off x="3399131" y="3972404"/>
          <a:ext cx="2143987" cy="136143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FA6D11A-F883-4607-8133-10AD07AF6AF2}">
      <dsp:nvSpPr>
        <dsp:cNvPr id="0" name=""/>
        <dsp:cNvSpPr/>
      </dsp:nvSpPr>
      <dsp:spPr>
        <a:xfrm>
          <a:off x="3637352" y="4198713"/>
          <a:ext cx="2143987" cy="136143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b="1" kern="1200" dirty="0" smtClean="0">
              <a:solidFill>
                <a:srgbClr val="0070C0"/>
              </a:solidFill>
            </a:rPr>
            <a:t>استقراء النتائج و اتخاذ القرارات</a:t>
          </a:r>
          <a:endParaRPr lang="ar-SA" sz="2700" b="1" kern="1200" dirty="0">
            <a:solidFill>
              <a:srgbClr val="0070C0"/>
            </a:solidFill>
          </a:endParaRPr>
        </a:p>
      </dsp:txBody>
      <dsp:txXfrm>
        <a:off x="3677227" y="4238588"/>
        <a:ext cx="2064237" cy="12816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678E4-4C22-4AF0-A472-DEBDFC3EB4AB}">
      <dsp:nvSpPr>
        <dsp:cNvPr id="0" name=""/>
        <dsp:cNvSpPr/>
      </dsp:nvSpPr>
      <dsp:spPr>
        <a:xfrm>
          <a:off x="3509553" y="1909353"/>
          <a:ext cx="1362893" cy="1362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SA" sz="2300" b="1" kern="1200" dirty="0" smtClean="0">
              <a:solidFill>
                <a:srgbClr val="C00000"/>
              </a:solidFill>
            </a:rPr>
            <a:t>العينة العشوائية</a:t>
          </a:r>
          <a:endParaRPr lang="en-US" sz="2300" b="1" kern="1200" dirty="0">
            <a:solidFill>
              <a:srgbClr val="C00000"/>
            </a:solidFill>
          </a:endParaRPr>
        </a:p>
      </dsp:txBody>
      <dsp:txXfrm>
        <a:off x="3709144" y="2108944"/>
        <a:ext cx="963711" cy="963711"/>
      </dsp:txXfrm>
    </dsp:sp>
    <dsp:sp modelId="{13403AA3-4D66-45E1-8F87-9A44D5E02E0D}">
      <dsp:nvSpPr>
        <dsp:cNvPr id="0" name=""/>
        <dsp:cNvSpPr/>
      </dsp:nvSpPr>
      <dsp:spPr>
        <a:xfrm rot="16200000">
          <a:off x="4046739" y="1413636"/>
          <a:ext cx="288521" cy="4633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090017" y="1549591"/>
        <a:ext cx="201965" cy="278029"/>
      </dsp:txXfrm>
    </dsp:sp>
    <dsp:sp modelId="{9D0E5479-E9DA-4218-A90C-AEDDBA7BF057}">
      <dsp:nvSpPr>
        <dsp:cNvPr id="0" name=""/>
        <dsp:cNvSpPr/>
      </dsp:nvSpPr>
      <dsp:spPr>
        <a:xfrm>
          <a:off x="3509553" y="2079"/>
          <a:ext cx="1362893" cy="1362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SA" sz="2300" b="1" kern="1200" dirty="0" smtClean="0"/>
            <a:t>البسيطة</a:t>
          </a:r>
          <a:endParaRPr lang="en-US" sz="2300" b="1" kern="1200" dirty="0"/>
        </a:p>
      </dsp:txBody>
      <dsp:txXfrm>
        <a:off x="3709144" y="201670"/>
        <a:ext cx="963711" cy="963711"/>
      </dsp:txXfrm>
    </dsp:sp>
    <dsp:sp modelId="{057C677B-85D2-4F89-8D73-603810C6A018}">
      <dsp:nvSpPr>
        <dsp:cNvPr id="0" name=""/>
        <dsp:cNvSpPr/>
      </dsp:nvSpPr>
      <dsp:spPr>
        <a:xfrm>
          <a:off x="4992210" y="2359108"/>
          <a:ext cx="288521" cy="4633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992210" y="2451785"/>
        <a:ext cx="201965" cy="278029"/>
      </dsp:txXfrm>
    </dsp:sp>
    <dsp:sp modelId="{F2FE6754-3E68-4F5E-B59F-CCDA3B2C6CEC}">
      <dsp:nvSpPr>
        <dsp:cNvPr id="0" name=""/>
        <dsp:cNvSpPr/>
      </dsp:nvSpPr>
      <dsp:spPr>
        <a:xfrm>
          <a:off x="5416826" y="1909353"/>
          <a:ext cx="1362893" cy="1362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SA" sz="2300" b="1" kern="1200" dirty="0" smtClean="0"/>
            <a:t>الطبقية</a:t>
          </a:r>
          <a:endParaRPr lang="en-US" sz="2300" b="1" kern="1200" dirty="0"/>
        </a:p>
      </dsp:txBody>
      <dsp:txXfrm>
        <a:off x="5616417" y="2108944"/>
        <a:ext cx="963711" cy="963711"/>
      </dsp:txXfrm>
    </dsp:sp>
    <dsp:sp modelId="{6E279CBF-615E-4FB0-BEA1-ED4597DC1687}">
      <dsp:nvSpPr>
        <dsp:cNvPr id="0" name=""/>
        <dsp:cNvSpPr/>
      </dsp:nvSpPr>
      <dsp:spPr>
        <a:xfrm rot="5400000">
          <a:off x="4046739" y="3304579"/>
          <a:ext cx="288521" cy="4633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090017" y="3353978"/>
        <a:ext cx="201965" cy="278029"/>
      </dsp:txXfrm>
    </dsp:sp>
    <dsp:sp modelId="{434ED330-9E4C-4B05-8F6D-B23991DFA2B2}">
      <dsp:nvSpPr>
        <dsp:cNvPr id="0" name=""/>
        <dsp:cNvSpPr/>
      </dsp:nvSpPr>
      <dsp:spPr>
        <a:xfrm>
          <a:off x="3509553" y="3816626"/>
          <a:ext cx="1362893" cy="1362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SA" sz="2300" b="1" kern="1200" dirty="0" smtClean="0"/>
            <a:t>المنتظمة</a:t>
          </a:r>
          <a:endParaRPr lang="en-US" sz="2300" b="1" kern="1200" dirty="0"/>
        </a:p>
      </dsp:txBody>
      <dsp:txXfrm>
        <a:off x="3709144" y="4016217"/>
        <a:ext cx="963711" cy="963711"/>
      </dsp:txXfrm>
    </dsp:sp>
    <dsp:sp modelId="{C1B483DD-76F8-4308-BE0E-DB615053C647}">
      <dsp:nvSpPr>
        <dsp:cNvPr id="0" name=""/>
        <dsp:cNvSpPr/>
      </dsp:nvSpPr>
      <dsp:spPr>
        <a:xfrm rot="10800000">
          <a:off x="3101268" y="2359108"/>
          <a:ext cx="288521" cy="4633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187824" y="2451785"/>
        <a:ext cx="201965" cy="278029"/>
      </dsp:txXfrm>
    </dsp:sp>
    <dsp:sp modelId="{5572EC52-EE25-418A-8318-5E40E74D89EF}">
      <dsp:nvSpPr>
        <dsp:cNvPr id="0" name=""/>
        <dsp:cNvSpPr/>
      </dsp:nvSpPr>
      <dsp:spPr>
        <a:xfrm>
          <a:off x="1602279" y="1909353"/>
          <a:ext cx="1362893" cy="13628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SA" sz="2300" b="1" kern="1200" dirty="0" smtClean="0"/>
            <a:t>العنقودية</a:t>
          </a:r>
          <a:endParaRPr lang="en-US" sz="2300" b="1" kern="1200" dirty="0"/>
        </a:p>
      </dsp:txBody>
      <dsp:txXfrm>
        <a:off x="1801870" y="2108944"/>
        <a:ext cx="963711" cy="9637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678E4-4C22-4AF0-A472-DEBDFC3EB4AB}">
      <dsp:nvSpPr>
        <dsp:cNvPr id="0" name=""/>
        <dsp:cNvSpPr/>
      </dsp:nvSpPr>
      <dsp:spPr>
        <a:xfrm>
          <a:off x="3491135" y="1961959"/>
          <a:ext cx="1399728" cy="1399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SA" sz="2300" b="1" kern="1200" dirty="0" smtClean="0">
              <a:solidFill>
                <a:srgbClr val="C00000"/>
              </a:solidFill>
            </a:rPr>
            <a:t>العينة الغير عشوائية</a:t>
          </a:r>
          <a:endParaRPr lang="en-US" sz="2300" b="1" kern="1200" dirty="0">
            <a:solidFill>
              <a:srgbClr val="C00000"/>
            </a:solidFill>
          </a:endParaRPr>
        </a:p>
      </dsp:txBody>
      <dsp:txXfrm>
        <a:off x="3696120" y="2166944"/>
        <a:ext cx="989758" cy="989758"/>
      </dsp:txXfrm>
    </dsp:sp>
    <dsp:sp modelId="{13403AA3-4D66-45E1-8F87-9A44D5E02E0D}">
      <dsp:nvSpPr>
        <dsp:cNvPr id="0" name=""/>
        <dsp:cNvSpPr/>
      </dsp:nvSpPr>
      <dsp:spPr>
        <a:xfrm rot="16200000">
          <a:off x="4042396" y="1452033"/>
          <a:ext cx="297207" cy="4759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086977" y="1591795"/>
        <a:ext cx="208045" cy="285545"/>
      </dsp:txXfrm>
    </dsp:sp>
    <dsp:sp modelId="{9D0E5479-E9DA-4218-A90C-AEDDBA7BF057}">
      <dsp:nvSpPr>
        <dsp:cNvPr id="0" name=""/>
        <dsp:cNvSpPr/>
      </dsp:nvSpPr>
      <dsp:spPr>
        <a:xfrm>
          <a:off x="3491135" y="1463"/>
          <a:ext cx="1399728" cy="1399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SA" sz="2200" b="1" kern="1200" dirty="0" smtClean="0"/>
            <a:t>العرضية</a:t>
          </a:r>
          <a:endParaRPr lang="en-US" sz="2200" b="1" kern="1200" dirty="0"/>
        </a:p>
      </dsp:txBody>
      <dsp:txXfrm>
        <a:off x="3696120" y="206448"/>
        <a:ext cx="989758" cy="989758"/>
      </dsp:txXfrm>
    </dsp:sp>
    <dsp:sp modelId="{057C677B-85D2-4F89-8D73-603810C6A018}">
      <dsp:nvSpPr>
        <dsp:cNvPr id="0" name=""/>
        <dsp:cNvSpPr/>
      </dsp:nvSpPr>
      <dsp:spPr>
        <a:xfrm rot="1800000">
          <a:off x="4884031" y="2909788"/>
          <a:ext cx="297207" cy="4759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890004" y="2982679"/>
        <a:ext cx="208045" cy="285545"/>
      </dsp:txXfrm>
    </dsp:sp>
    <dsp:sp modelId="{F2FE6754-3E68-4F5E-B59F-CCDA3B2C6CEC}">
      <dsp:nvSpPr>
        <dsp:cNvPr id="0" name=""/>
        <dsp:cNvSpPr/>
      </dsp:nvSpPr>
      <dsp:spPr>
        <a:xfrm>
          <a:off x="5188975" y="2942208"/>
          <a:ext cx="1399728" cy="1399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SA" sz="2200" b="1" kern="1200" dirty="0" smtClean="0"/>
            <a:t>القصدية</a:t>
          </a:r>
          <a:endParaRPr lang="en-US" sz="2200" b="1" kern="1200" dirty="0"/>
        </a:p>
      </dsp:txBody>
      <dsp:txXfrm>
        <a:off x="5393960" y="3147193"/>
        <a:ext cx="989758" cy="989758"/>
      </dsp:txXfrm>
    </dsp:sp>
    <dsp:sp modelId="{6E279CBF-615E-4FB0-BEA1-ED4597DC1687}">
      <dsp:nvSpPr>
        <dsp:cNvPr id="0" name=""/>
        <dsp:cNvSpPr/>
      </dsp:nvSpPr>
      <dsp:spPr>
        <a:xfrm rot="9000000">
          <a:off x="3200761" y="2909788"/>
          <a:ext cx="297207" cy="4759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283950" y="2982679"/>
        <a:ext cx="208045" cy="285545"/>
      </dsp:txXfrm>
    </dsp:sp>
    <dsp:sp modelId="{434ED330-9E4C-4B05-8F6D-B23991DFA2B2}">
      <dsp:nvSpPr>
        <dsp:cNvPr id="0" name=""/>
        <dsp:cNvSpPr/>
      </dsp:nvSpPr>
      <dsp:spPr>
        <a:xfrm>
          <a:off x="1793295" y="2942208"/>
          <a:ext cx="1399728" cy="1399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SA" sz="2200" b="1" kern="1200" dirty="0" smtClean="0"/>
            <a:t>الحصصية</a:t>
          </a:r>
          <a:endParaRPr lang="en-US" sz="2200" b="1" kern="1200" dirty="0"/>
        </a:p>
      </dsp:txBody>
      <dsp:txXfrm>
        <a:off x="1998280" y="3147193"/>
        <a:ext cx="989758" cy="989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B6E41-AFD4-4081-8EBA-91757AFF2A03}">
      <dsp:nvSpPr>
        <dsp:cNvPr id="0" name=""/>
        <dsp:cNvSpPr/>
      </dsp:nvSpPr>
      <dsp:spPr>
        <a:xfrm>
          <a:off x="0" y="0"/>
          <a:ext cx="6096000" cy="7435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r" defTabSz="1377950" rtl="1">
            <a:lnSpc>
              <a:spcPct val="90000"/>
            </a:lnSpc>
            <a:spcBef>
              <a:spcPct val="0"/>
            </a:spcBef>
            <a:spcAft>
              <a:spcPct val="35000"/>
            </a:spcAft>
          </a:pPr>
          <a:r>
            <a:rPr lang="ar-SA" sz="3100" b="1" kern="1200" dirty="0" smtClean="0"/>
            <a:t>مقاييس النزعة المركزية</a:t>
          </a:r>
          <a:endParaRPr lang="en-US" sz="3100" b="1" kern="1200" dirty="0"/>
        </a:p>
      </dsp:txBody>
      <dsp:txXfrm>
        <a:off x="36296" y="36296"/>
        <a:ext cx="6023408" cy="670943"/>
      </dsp:txXfrm>
    </dsp:sp>
    <dsp:sp modelId="{63ECD712-5FC4-4A1B-8ABE-B3554AE1727C}">
      <dsp:nvSpPr>
        <dsp:cNvPr id="0" name=""/>
        <dsp:cNvSpPr/>
      </dsp:nvSpPr>
      <dsp:spPr>
        <a:xfrm>
          <a:off x="0" y="780685"/>
          <a:ext cx="6096000"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9370" rIns="220472" bIns="39370" numCol="1" spcCol="1270" anchor="t" anchorCtr="0">
          <a:noAutofit/>
        </a:bodyPr>
        <a:lstStyle/>
        <a:p>
          <a:pPr marL="228600" lvl="1" indent="-228600" algn="r" defTabSz="1066800" rtl="1">
            <a:lnSpc>
              <a:spcPct val="90000"/>
            </a:lnSpc>
            <a:spcBef>
              <a:spcPct val="0"/>
            </a:spcBef>
            <a:spcAft>
              <a:spcPct val="20000"/>
            </a:spcAft>
            <a:buChar char="••"/>
          </a:pPr>
          <a:r>
            <a:rPr lang="ar-SA" sz="2400" b="1" kern="1200" dirty="0" smtClean="0">
              <a:solidFill>
                <a:srgbClr val="0033CC"/>
              </a:solidFill>
            </a:rPr>
            <a:t>الوسط الحسابي</a:t>
          </a:r>
          <a:endParaRPr lang="en-US" sz="2400" b="1" kern="1200" dirty="0">
            <a:solidFill>
              <a:srgbClr val="0033CC"/>
            </a:solidFill>
          </a:endParaRPr>
        </a:p>
        <a:p>
          <a:pPr marL="228600" lvl="1" indent="-228600" algn="r" defTabSz="1066800" rtl="1">
            <a:lnSpc>
              <a:spcPct val="90000"/>
            </a:lnSpc>
            <a:spcBef>
              <a:spcPct val="0"/>
            </a:spcBef>
            <a:spcAft>
              <a:spcPct val="20000"/>
            </a:spcAft>
            <a:buChar char="••"/>
          </a:pPr>
          <a:r>
            <a:rPr lang="ar-SA" sz="2400" b="1" kern="1200" dirty="0" smtClean="0">
              <a:solidFill>
                <a:srgbClr val="0033CC"/>
              </a:solidFill>
            </a:rPr>
            <a:t>الوسيط</a:t>
          </a:r>
          <a:endParaRPr lang="en-US" sz="2400" b="1" kern="1200" dirty="0">
            <a:solidFill>
              <a:srgbClr val="0033CC"/>
            </a:solidFill>
          </a:endParaRPr>
        </a:p>
        <a:p>
          <a:pPr marL="228600" lvl="1" indent="-228600" algn="r" defTabSz="1066800" rtl="1">
            <a:lnSpc>
              <a:spcPct val="90000"/>
            </a:lnSpc>
            <a:spcBef>
              <a:spcPct val="0"/>
            </a:spcBef>
            <a:spcAft>
              <a:spcPct val="20000"/>
            </a:spcAft>
            <a:buChar char="••"/>
          </a:pPr>
          <a:r>
            <a:rPr lang="ar-SA" sz="2400" b="1" kern="1200" dirty="0" smtClean="0">
              <a:solidFill>
                <a:srgbClr val="0033CC"/>
              </a:solidFill>
            </a:rPr>
            <a:t>المنوال</a:t>
          </a:r>
          <a:endParaRPr lang="en-US" sz="2400" b="1" kern="1200" dirty="0">
            <a:solidFill>
              <a:srgbClr val="0033CC"/>
            </a:solidFill>
          </a:endParaRPr>
        </a:p>
      </dsp:txBody>
      <dsp:txXfrm>
        <a:off x="0" y="780685"/>
        <a:ext cx="6096000" cy="1251315"/>
      </dsp:txXfrm>
    </dsp:sp>
    <dsp:sp modelId="{F2B455E3-BC96-4F7C-9042-5C2646481242}">
      <dsp:nvSpPr>
        <dsp:cNvPr id="0" name=""/>
        <dsp:cNvSpPr/>
      </dsp:nvSpPr>
      <dsp:spPr>
        <a:xfrm>
          <a:off x="0" y="2085844"/>
          <a:ext cx="6096000" cy="7435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r" defTabSz="1377950" rtl="1">
            <a:lnSpc>
              <a:spcPct val="90000"/>
            </a:lnSpc>
            <a:spcBef>
              <a:spcPct val="0"/>
            </a:spcBef>
            <a:spcAft>
              <a:spcPct val="35000"/>
            </a:spcAft>
          </a:pPr>
          <a:r>
            <a:rPr lang="ar-SA" sz="3100" b="1" kern="1200" dirty="0" smtClean="0"/>
            <a:t>مقاييس التشتت</a:t>
          </a:r>
          <a:endParaRPr lang="en-US" sz="3100" b="1" kern="1200" dirty="0"/>
        </a:p>
      </dsp:txBody>
      <dsp:txXfrm>
        <a:off x="36296" y="2122140"/>
        <a:ext cx="6023408" cy="670943"/>
      </dsp:txXfrm>
    </dsp:sp>
    <dsp:sp modelId="{19BFC657-BE73-4FD4-896E-14BD8496D84E}">
      <dsp:nvSpPr>
        <dsp:cNvPr id="0" name=""/>
        <dsp:cNvSpPr/>
      </dsp:nvSpPr>
      <dsp:spPr>
        <a:xfrm>
          <a:off x="0" y="2775535"/>
          <a:ext cx="6096000"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9370" rIns="220472" bIns="39370" numCol="1" spcCol="1270" anchor="t" anchorCtr="0">
          <a:noAutofit/>
        </a:bodyPr>
        <a:lstStyle/>
        <a:p>
          <a:pPr marL="228600" lvl="1" indent="-228600" algn="r" defTabSz="1066800" rtl="1">
            <a:lnSpc>
              <a:spcPct val="90000"/>
            </a:lnSpc>
            <a:spcBef>
              <a:spcPct val="0"/>
            </a:spcBef>
            <a:spcAft>
              <a:spcPct val="20000"/>
            </a:spcAft>
            <a:buChar char="••"/>
          </a:pPr>
          <a:r>
            <a:rPr lang="ar-SA" sz="2400" b="1" kern="1200" dirty="0" smtClean="0">
              <a:solidFill>
                <a:srgbClr val="0033CC"/>
              </a:solidFill>
            </a:rPr>
            <a:t>المدى</a:t>
          </a:r>
          <a:endParaRPr lang="en-US" sz="2400" b="1" kern="1200" dirty="0">
            <a:solidFill>
              <a:srgbClr val="0033CC"/>
            </a:solidFill>
          </a:endParaRPr>
        </a:p>
        <a:p>
          <a:pPr marL="228600" lvl="1" indent="-228600" algn="r" defTabSz="1066800" rtl="1">
            <a:lnSpc>
              <a:spcPct val="90000"/>
            </a:lnSpc>
            <a:spcBef>
              <a:spcPct val="0"/>
            </a:spcBef>
            <a:spcAft>
              <a:spcPct val="20000"/>
            </a:spcAft>
            <a:buChar char="••"/>
          </a:pPr>
          <a:r>
            <a:rPr lang="ar-SA" sz="2400" b="1" kern="1200" dirty="0" smtClean="0">
              <a:solidFill>
                <a:srgbClr val="0033CC"/>
              </a:solidFill>
            </a:rPr>
            <a:t>التباين والانحراف المعياري</a:t>
          </a:r>
          <a:endParaRPr lang="en-US" sz="2400" b="1" kern="1200" dirty="0">
            <a:solidFill>
              <a:srgbClr val="0033CC"/>
            </a:solidFill>
          </a:endParaRPr>
        </a:p>
        <a:p>
          <a:pPr marL="228600" lvl="1" indent="-228600" algn="r" defTabSz="1066800" rtl="1">
            <a:lnSpc>
              <a:spcPct val="90000"/>
            </a:lnSpc>
            <a:spcBef>
              <a:spcPct val="0"/>
            </a:spcBef>
            <a:spcAft>
              <a:spcPct val="20000"/>
            </a:spcAft>
            <a:buChar char="••"/>
          </a:pPr>
          <a:r>
            <a:rPr lang="ar-SA" sz="2400" b="1" kern="1200" dirty="0" smtClean="0">
              <a:solidFill>
                <a:srgbClr val="0033CC"/>
              </a:solidFill>
            </a:rPr>
            <a:t>معامل الاختلاف</a:t>
          </a:r>
          <a:endParaRPr lang="en-US" sz="2400" b="1" kern="1200" dirty="0">
            <a:solidFill>
              <a:srgbClr val="0033CC"/>
            </a:solidFill>
          </a:endParaRPr>
        </a:p>
      </dsp:txBody>
      <dsp:txXfrm>
        <a:off x="0" y="2775535"/>
        <a:ext cx="6096000" cy="1251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93B0-0612-46B2-A015-691CFDA3F423}">
      <dsp:nvSpPr>
        <dsp:cNvPr id="0" name=""/>
        <dsp:cNvSpPr/>
      </dsp:nvSpPr>
      <dsp:spPr>
        <a:xfrm>
          <a:off x="0" y="20319"/>
          <a:ext cx="4023360" cy="4023360"/>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DC38FFE-6F95-49B8-ABD0-D72BC8E9A8EE}">
      <dsp:nvSpPr>
        <dsp:cNvPr id="0" name=""/>
        <dsp:cNvSpPr/>
      </dsp:nvSpPr>
      <dsp:spPr>
        <a:xfrm>
          <a:off x="2011680" y="20319"/>
          <a:ext cx="4693919" cy="4023360"/>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ar-SA" sz="5900" kern="1200" dirty="0" smtClean="0"/>
            <a:t>المتغيرات النوعية</a:t>
          </a:r>
          <a:endParaRPr lang="en-GB" sz="5900" kern="1200" dirty="0"/>
        </a:p>
      </dsp:txBody>
      <dsp:txXfrm>
        <a:off x="2011680" y="20319"/>
        <a:ext cx="4693919" cy="1911096"/>
      </dsp:txXfrm>
    </dsp:sp>
    <dsp:sp modelId="{D42B0184-2826-41FB-9B91-86061018B1E7}">
      <dsp:nvSpPr>
        <dsp:cNvPr id="0" name=""/>
        <dsp:cNvSpPr/>
      </dsp:nvSpPr>
      <dsp:spPr>
        <a:xfrm>
          <a:off x="1056132" y="1931415"/>
          <a:ext cx="1911096" cy="1911096"/>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9D98696-C63E-4D8A-9DF2-0C691B83F42D}">
      <dsp:nvSpPr>
        <dsp:cNvPr id="0" name=""/>
        <dsp:cNvSpPr/>
      </dsp:nvSpPr>
      <dsp:spPr>
        <a:xfrm>
          <a:off x="2011680" y="1931415"/>
          <a:ext cx="4693919" cy="1911096"/>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ar-SA" sz="5900" kern="1200" dirty="0" smtClean="0"/>
            <a:t>المتغيرات الكمية</a:t>
          </a:r>
          <a:endParaRPr lang="en-GB" sz="5900" kern="1200" dirty="0"/>
        </a:p>
      </dsp:txBody>
      <dsp:txXfrm>
        <a:off x="2011680" y="1931415"/>
        <a:ext cx="4693919" cy="1911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5AA5B-2C9D-44CC-BC35-2566032F352F}">
      <dsp:nvSpPr>
        <dsp:cNvPr id="0" name=""/>
        <dsp:cNvSpPr/>
      </dsp:nvSpPr>
      <dsp:spPr>
        <a:xfrm>
          <a:off x="0" y="0"/>
          <a:ext cx="6286500" cy="1783080"/>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03A9D02-2CC8-4DCD-9918-755050E3923D}">
      <dsp:nvSpPr>
        <dsp:cNvPr id="0" name=""/>
        <dsp:cNvSpPr/>
      </dsp:nvSpPr>
      <dsp:spPr>
        <a:xfrm>
          <a:off x="365462" y="237743"/>
          <a:ext cx="5555575" cy="1307592"/>
        </a:xfrm>
        <a:prstGeom prst="roundRect">
          <a:avLst>
            <a:gd name="adj" fmla="val 1000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4AE5A6A-78CC-48CB-99B0-DF89F40B15CC}">
      <dsp:nvSpPr>
        <dsp:cNvPr id="0" name=""/>
        <dsp:cNvSpPr/>
      </dsp:nvSpPr>
      <dsp:spPr>
        <a:xfrm rot="10800000">
          <a:off x="158151" y="1783079"/>
          <a:ext cx="5906271" cy="2179320"/>
        </a:xfrm>
        <a:prstGeom prst="round2SameRect">
          <a:avLst>
            <a:gd name="adj1" fmla="val 10500"/>
            <a:gd name="adj2" fmla="val 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t" anchorCtr="0">
          <a:noAutofit/>
        </a:bodyPr>
        <a:lstStyle/>
        <a:p>
          <a:pPr lvl="0" algn="just" defTabSz="1244600" rtl="1">
            <a:lnSpc>
              <a:spcPct val="90000"/>
            </a:lnSpc>
            <a:spcBef>
              <a:spcPct val="0"/>
            </a:spcBef>
            <a:spcAft>
              <a:spcPct val="35000"/>
            </a:spcAft>
          </a:pPr>
          <a:r>
            <a:rPr lang="ar-SA" sz="2800" kern="1200" dirty="0" smtClean="0">
              <a:solidFill>
                <a:schemeClr val="bg1"/>
              </a:solidFill>
              <a:latin typeface="Simplified Arabic" pitchFamily="18" charset="-78"/>
              <a:ea typeface="Mudir MT"/>
              <a:cs typeface="Simplified Arabic" pitchFamily="18" charset="-78"/>
            </a:rPr>
            <a:t>البيانات غير الرقمية التي تصف خاصية معينة لحالات الدراسة، مثل الحالة الاجتماعية ومستوى التعليم.</a:t>
          </a:r>
          <a:endParaRPr lang="en-GB" sz="2800" kern="1200" dirty="0">
            <a:solidFill>
              <a:schemeClr val="bg1"/>
            </a:solidFill>
            <a:latin typeface="Simplified Arabic" pitchFamily="18" charset="-78"/>
            <a:ea typeface="Mudir MT"/>
            <a:cs typeface="Simplified Arabic" pitchFamily="18" charset="-78"/>
          </a:endParaRPr>
        </a:p>
      </dsp:txBody>
      <dsp:txXfrm rot="10800000">
        <a:off x="225173" y="1783079"/>
        <a:ext cx="5772227" cy="2112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BDB03-328E-4C4A-BEEA-5244F8DE38E3}">
      <dsp:nvSpPr>
        <dsp:cNvPr id="0" name=""/>
        <dsp:cNvSpPr/>
      </dsp:nvSpPr>
      <dsp:spPr>
        <a:xfrm>
          <a:off x="1905" y="1102002"/>
          <a:ext cx="1857374" cy="6624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1">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rPr>
            <a:t>الجنس</a:t>
          </a:r>
          <a:endParaRPr lang="ar-SA" sz="2400" b="1" kern="1200" dirty="0">
            <a:effectLst>
              <a:outerShdw blurRad="38100" dist="38100" dir="2700000" algn="tl">
                <a:srgbClr val="000000">
                  <a:alpha val="43137"/>
                </a:srgbClr>
              </a:outerShdw>
            </a:effectLst>
          </a:endParaRPr>
        </a:p>
      </dsp:txBody>
      <dsp:txXfrm>
        <a:off x="1905" y="1102002"/>
        <a:ext cx="1857374" cy="662400"/>
      </dsp:txXfrm>
    </dsp:sp>
    <dsp:sp modelId="{4363AB4B-99ED-442B-B4CD-B42C61D70FF1}">
      <dsp:nvSpPr>
        <dsp:cNvPr id="0" name=""/>
        <dsp:cNvSpPr/>
      </dsp:nvSpPr>
      <dsp:spPr>
        <a:xfrm>
          <a:off x="1905" y="1764402"/>
          <a:ext cx="1857374" cy="132583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r" defTabSz="1022350" rtl="1">
            <a:lnSpc>
              <a:spcPct val="90000"/>
            </a:lnSpc>
            <a:spcBef>
              <a:spcPct val="0"/>
            </a:spcBef>
            <a:spcAft>
              <a:spcPct val="15000"/>
            </a:spcAft>
            <a:buChar char="••"/>
          </a:pPr>
          <a:r>
            <a:rPr lang="ar-SA" sz="2300" b="1" kern="1200" dirty="0" smtClean="0">
              <a:effectLst>
                <a:outerShdw blurRad="38100" dist="38100" dir="2700000" algn="tl">
                  <a:srgbClr val="000000">
                    <a:alpha val="43137"/>
                  </a:srgbClr>
                </a:outerShdw>
              </a:effectLst>
            </a:rPr>
            <a:t>ذكر</a:t>
          </a:r>
          <a:endParaRPr lang="ar-SA" sz="2300" b="1" kern="1200" dirty="0">
            <a:effectLst>
              <a:outerShdw blurRad="38100" dist="38100" dir="2700000" algn="tl">
                <a:srgbClr val="000000">
                  <a:alpha val="43137"/>
                </a:srgbClr>
              </a:outerShdw>
            </a:effectLst>
          </a:endParaRPr>
        </a:p>
        <a:p>
          <a:pPr marL="228600" lvl="1" indent="-228600" algn="r" defTabSz="1022350" rtl="1">
            <a:lnSpc>
              <a:spcPct val="90000"/>
            </a:lnSpc>
            <a:spcBef>
              <a:spcPct val="0"/>
            </a:spcBef>
            <a:spcAft>
              <a:spcPct val="15000"/>
            </a:spcAft>
            <a:buChar char="••"/>
          </a:pPr>
          <a:r>
            <a:rPr lang="ar-SA" sz="2300" b="1" kern="1200" dirty="0" smtClean="0">
              <a:effectLst>
                <a:outerShdw blurRad="38100" dist="38100" dir="2700000" algn="tl">
                  <a:srgbClr val="000000">
                    <a:alpha val="43137"/>
                  </a:srgbClr>
                </a:outerShdw>
              </a:effectLst>
            </a:rPr>
            <a:t>أنثى</a:t>
          </a:r>
          <a:endParaRPr lang="ar-SA" sz="2300" b="1" kern="1200" dirty="0">
            <a:effectLst>
              <a:outerShdw blurRad="38100" dist="38100" dir="2700000" algn="tl">
                <a:srgbClr val="000000">
                  <a:alpha val="43137"/>
                </a:srgbClr>
              </a:outerShdw>
            </a:effectLst>
          </a:endParaRPr>
        </a:p>
      </dsp:txBody>
      <dsp:txXfrm>
        <a:off x="1905" y="1764402"/>
        <a:ext cx="1857374" cy="1325835"/>
      </dsp:txXfrm>
    </dsp:sp>
    <dsp:sp modelId="{05A8E7D9-12AC-4C07-8869-CB9513EA2A86}">
      <dsp:nvSpPr>
        <dsp:cNvPr id="0" name=""/>
        <dsp:cNvSpPr/>
      </dsp:nvSpPr>
      <dsp:spPr>
        <a:xfrm>
          <a:off x="2119312" y="1102002"/>
          <a:ext cx="1857374" cy="6624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1">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rPr>
            <a:t>المستوى </a:t>
          </a:r>
          <a:r>
            <a:rPr lang="ar-SA" sz="2400" b="1" kern="1200" dirty="0" err="1" smtClean="0">
              <a:effectLst>
                <a:outerShdw blurRad="38100" dist="38100" dir="2700000" algn="tl">
                  <a:srgbClr val="000000">
                    <a:alpha val="43137"/>
                  </a:srgbClr>
                </a:outerShdw>
              </a:effectLst>
            </a:rPr>
            <a:t>الإقتصادي</a:t>
          </a:r>
          <a:endParaRPr lang="ar-SA" sz="2400" b="1" kern="1200" dirty="0">
            <a:effectLst>
              <a:outerShdw blurRad="38100" dist="38100" dir="2700000" algn="tl">
                <a:srgbClr val="000000">
                  <a:alpha val="43137"/>
                </a:srgbClr>
              </a:outerShdw>
            </a:effectLst>
          </a:endParaRPr>
        </a:p>
      </dsp:txBody>
      <dsp:txXfrm>
        <a:off x="2119312" y="1102002"/>
        <a:ext cx="1857374" cy="662400"/>
      </dsp:txXfrm>
    </dsp:sp>
    <dsp:sp modelId="{30E5A7D3-DE25-4585-B1BD-CD545F3C637A}">
      <dsp:nvSpPr>
        <dsp:cNvPr id="0" name=""/>
        <dsp:cNvSpPr/>
      </dsp:nvSpPr>
      <dsp:spPr>
        <a:xfrm>
          <a:off x="2119312" y="1764402"/>
          <a:ext cx="1857374" cy="1325835"/>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r" defTabSz="1022350" rtl="1">
            <a:lnSpc>
              <a:spcPct val="90000"/>
            </a:lnSpc>
            <a:spcBef>
              <a:spcPct val="0"/>
            </a:spcBef>
            <a:spcAft>
              <a:spcPct val="15000"/>
            </a:spcAft>
            <a:buChar char="••"/>
          </a:pPr>
          <a:r>
            <a:rPr lang="ar-SA" sz="2300" b="1" kern="1200" dirty="0" smtClean="0">
              <a:effectLst>
                <a:outerShdw blurRad="38100" dist="38100" dir="2700000" algn="tl">
                  <a:srgbClr val="000000">
                    <a:alpha val="43137"/>
                  </a:srgbClr>
                </a:outerShdw>
              </a:effectLst>
            </a:rPr>
            <a:t>غني</a:t>
          </a:r>
          <a:endParaRPr lang="ar-SA" sz="2300" b="1" kern="1200" dirty="0">
            <a:effectLst>
              <a:outerShdw blurRad="38100" dist="38100" dir="2700000" algn="tl">
                <a:srgbClr val="000000">
                  <a:alpha val="43137"/>
                </a:srgbClr>
              </a:outerShdw>
            </a:effectLst>
          </a:endParaRPr>
        </a:p>
        <a:p>
          <a:pPr marL="228600" lvl="1" indent="-228600" algn="r" defTabSz="1022350" rtl="1">
            <a:lnSpc>
              <a:spcPct val="90000"/>
            </a:lnSpc>
            <a:spcBef>
              <a:spcPct val="0"/>
            </a:spcBef>
            <a:spcAft>
              <a:spcPct val="15000"/>
            </a:spcAft>
            <a:buChar char="••"/>
          </a:pPr>
          <a:r>
            <a:rPr lang="ar-SA" sz="2300" b="1" kern="1200" dirty="0" smtClean="0">
              <a:effectLst>
                <a:outerShdw blurRad="38100" dist="38100" dir="2700000" algn="tl">
                  <a:srgbClr val="000000">
                    <a:alpha val="43137"/>
                  </a:srgbClr>
                </a:outerShdw>
              </a:effectLst>
            </a:rPr>
            <a:t>فقير</a:t>
          </a:r>
          <a:endParaRPr lang="ar-SA" sz="2300" b="1" kern="1200" dirty="0">
            <a:effectLst>
              <a:outerShdw blurRad="38100" dist="38100" dir="2700000" algn="tl">
                <a:srgbClr val="000000">
                  <a:alpha val="43137"/>
                </a:srgbClr>
              </a:outerShdw>
            </a:effectLst>
          </a:endParaRPr>
        </a:p>
        <a:p>
          <a:pPr marL="228600" lvl="1" indent="-228600" algn="r" defTabSz="1022350" rtl="1">
            <a:lnSpc>
              <a:spcPct val="90000"/>
            </a:lnSpc>
            <a:spcBef>
              <a:spcPct val="0"/>
            </a:spcBef>
            <a:spcAft>
              <a:spcPct val="15000"/>
            </a:spcAft>
            <a:buChar char="••"/>
          </a:pPr>
          <a:r>
            <a:rPr lang="ar-SA" sz="2300" b="1" kern="1200" dirty="0" smtClean="0">
              <a:effectLst>
                <a:outerShdw blurRad="38100" dist="38100" dir="2700000" algn="tl">
                  <a:srgbClr val="000000">
                    <a:alpha val="43137"/>
                  </a:srgbClr>
                </a:outerShdw>
              </a:effectLst>
            </a:rPr>
            <a:t>متوسط</a:t>
          </a:r>
          <a:endParaRPr lang="ar-SA" sz="2300" b="1" kern="1200" dirty="0">
            <a:effectLst>
              <a:outerShdw blurRad="38100" dist="38100" dir="2700000" algn="tl">
                <a:srgbClr val="000000">
                  <a:alpha val="43137"/>
                </a:srgbClr>
              </a:outerShdw>
            </a:effectLst>
          </a:endParaRPr>
        </a:p>
      </dsp:txBody>
      <dsp:txXfrm>
        <a:off x="2119312" y="1764402"/>
        <a:ext cx="1857374" cy="1325835"/>
      </dsp:txXfrm>
    </dsp:sp>
    <dsp:sp modelId="{91C5F4EB-0861-4EA0-81F1-3DB10B459270}">
      <dsp:nvSpPr>
        <dsp:cNvPr id="0" name=""/>
        <dsp:cNvSpPr/>
      </dsp:nvSpPr>
      <dsp:spPr>
        <a:xfrm>
          <a:off x="4236719" y="1102002"/>
          <a:ext cx="1857374" cy="6624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1">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rPr>
            <a:t>الأرقام الأكاديمية</a:t>
          </a:r>
          <a:endParaRPr lang="ar-SA" sz="2400" b="1" kern="1200" dirty="0">
            <a:effectLst>
              <a:outerShdw blurRad="38100" dist="38100" dir="2700000" algn="tl">
                <a:srgbClr val="000000">
                  <a:alpha val="43137"/>
                </a:srgbClr>
              </a:outerShdw>
            </a:effectLst>
          </a:endParaRPr>
        </a:p>
      </dsp:txBody>
      <dsp:txXfrm>
        <a:off x="4236719" y="1102002"/>
        <a:ext cx="1857374" cy="662400"/>
      </dsp:txXfrm>
    </dsp:sp>
    <dsp:sp modelId="{6DDF934F-78A2-47A9-A330-0CBF74165C75}">
      <dsp:nvSpPr>
        <dsp:cNvPr id="0" name=""/>
        <dsp:cNvSpPr/>
      </dsp:nvSpPr>
      <dsp:spPr>
        <a:xfrm>
          <a:off x="4236719" y="1764402"/>
          <a:ext cx="1857374" cy="1325835"/>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r" defTabSz="1022350" rtl="1">
            <a:lnSpc>
              <a:spcPct val="90000"/>
            </a:lnSpc>
            <a:spcBef>
              <a:spcPct val="0"/>
            </a:spcBef>
            <a:spcAft>
              <a:spcPct val="15000"/>
            </a:spcAft>
            <a:buChar char="••"/>
          </a:pPr>
          <a:r>
            <a:rPr lang="ar-SA" sz="2300" b="1" kern="1200" dirty="0" smtClean="0">
              <a:effectLst>
                <a:outerShdw blurRad="38100" dist="38100" dir="2700000" algn="tl">
                  <a:srgbClr val="000000">
                    <a:alpha val="43137"/>
                  </a:srgbClr>
                </a:outerShdw>
              </a:effectLst>
            </a:rPr>
            <a:t>21130021</a:t>
          </a:r>
          <a:endParaRPr lang="ar-SA" sz="2300" b="1" kern="1200" dirty="0">
            <a:effectLst>
              <a:outerShdw blurRad="38100" dist="38100" dir="2700000" algn="tl">
                <a:srgbClr val="000000">
                  <a:alpha val="43137"/>
                </a:srgbClr>
              </a:outerShdw>
            </a:effectLst>
          </a:endParaRPr>
        </a:p>
        <a:p>
          <a:pPr marL="228600" lvl="1" indent="-228600" algn="r" defTabSz="1022350" rtl="1">
            <a:lnSpc>
              <a:spcPct val="90000"/>
            </a:lnSpc>
            <a:spcBef>
              <a:spcPct val="0"/>
            </a:spcBef>
            <a:spcAft>
              <a:spcPct val="15000"/>
            </a:spcAft>
            <a:buChar char="••"/>
          </a:pPr>
          <a:r>
            <a:rPr lang="ar-SA" sz="2300" b="1" kern="1200" dirty="0" smtClean="0">
              <a:effectLst>
                <a:outerShdw blurRad="38100" dist="38100" dir="2700000" algn="tl">
                  <a:srgbClr val="000000">
                    <a:alpha val="43137"/>
                  </a:srgbClr>
                </a:outerShdw>
              </a:effectLst>
            </a:rPr>
            <a:t>21102345</a:t>
          </a:r>
          <a:endParaRPr lang="ar-SA" sz="2300" b="1" kern="1200" dirty="0">
            <a:effectLst>
              <a:outerShdw blurRad="38100" dist="38100" dir="2700000" algn="tl">
                <a:srgbClr val="000000">
                  <a:alpha val="43137"/>
                </a:srgbClr>
              </a:outerShdw>
            </a:effectLst>
          </a:endParaRPr>
        </a:p>
      </dsp:txBody>
      <dsp:txXfrm>
        <a:off x="4236719" y="1764402"/>
        <a:ext cx="1857374" cy="13258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2E697-1E48-4E7F-9098-4A0BB33AC6A7}">
      <dsp:nvSpPr>
        <dsp:cNvPr id="0" name=""/>
        <dsp:cNvSpPr/>
      </dsp:nvSpPr>
      <dsp:spPr>
        <a:xfrm rot="10800000">
          <a:off x="1953" y="755"/>
          <a:ext cx="6061311" cy="294817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r" defTabSz="1066800" rtl="1">
            <a:lnSpc>
              <a:spcPct val="90000"/>
            </a:lnSpc>
            <a:spcBef>
              <a:spcPct val="0"/>
            </a:spcBef>
            <a:spcAft>
              <a:spcPct val="15000"/>
            </a:spcAft>
            <a:buChar char="••"/>
          </a:pPr>
          <a:endParaRPr lang="ar-SA" sz="2400" b="1" kern="1200" dirty="0"/>
        </a:p>
        <a:p>
          <a:pPr marL="228600" lvl="1" indent="-228600" algn="r" defTabSz="1066800" rtl="1">
            <a:lnSpc>
              <a:spcPct val="90000"/>
            </a:lnSpc>
            <a:spcBef>
              <a:spcPct val="0"/>
            </a:spcBef>
            <a:spcAft>
              <a:spcPct val="15000"/>
            </a:spcAft>
            <a:buChar char="••"/>
          </a:pP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البيانات التي يمكن عدها</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تكون منفصلة عن بعضها.</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مثل عدد أعداد الموظفين بالادارات المختلفة  بمؤسسة ما </a:t>
          </a:r>
          <a:r>
            <a:rPr lang="ar-SA" sz="2400" b="1" kern="1200" smtClean="0"/>
            <a:t>، ....</a:t>
          </a:r>
          <a:endParaRPr lang="ar-SA" sz="2400" b="1" kern="1200" dirty="0"/>
        </a:p>
      </dsp:txBody>
      <dsp:txXfrm rot="10800000">
        <a:off x="1107520" y="369277"/>
        <a:ext cx="4955744" cy="2211135"/>
      </dsp:txXfrm>
    </dsp:sp>
    <dsp:sp modelId="{B40A0DC3-EA21-4322-9F0F-F640332BEF08}">
      <dsp:nvSpPr>
        <dsp:cNvPr id="0" name=""/>
        <dsp:cNvSpPr/>
      </dsp:nvSpPr>
      <dsp:spPr>
        <a:xfrm>
          <a:off x="6040802" y="58658"/>
          <a:ext cx="2431726" cy="2948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rtl="1">
            <a:lnSpc>
              <a:spcPct val="90000"/>
            </a:lnSpc>
            <a:spcBef>
              <a:spcPct val="0"/>
            </a:spcBef>
            <a:spcAft>
              <a:spcPct val="35000"/>
            </a:spcAft>
          </a:pPr>
          <a:r>
            <a:rPr lang="ar-SA" sz="4900" b="1" kern="1200" dirty="0" smtClean="0"/>
            <a:t>البيانات الكمية المنفصلة</a:t>
          </a:r>
          <a:endParaRPr lang="ar-SA" sz="4900" b="1" kern="1200" dirty="0"/>
        </a:p>
      </dsp:txBody>
      <dsp:txXfrm>
        <a:off x="6159509" y="177365"/>
        <a:ext cx="2194312" cy="2710765"/>
      </dsp:txXfrm>
    </dsp:sp>
    <dsp:sp modelId="{3B091CE6-D826-4840-9804-D4267D6BAF4C}">
      <dsp:nvSpPr>
        <dsp:cNvPr id="0" name=""/>
        <dsp:cNvSpPr/>
      </dsp:nvSpPr>
      <dsp:spPr>
        <a:xfrm rot="10800000">
          <a:off x="79344" y="3243752"/>
          <a:ext cx="5785807" cy="294817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r" defTabSz="1066800" rtl="1">
            <a:lnSpc>
              <a:spcPct val="90000"/>
            </a:lnSpc>
            <a:spcBef>
              <a:spcPct val="0"/>
            </a:spcBef>
            <a:spcAft>
              <a:spcPct val="15000"/>
            </a:spcAft>
            <a:buChar char="••"/>
          </a:pPr>
          <a:r>
            <a:rPr lang="ar-SA" sz="2400" b="1" kern="1200" dirty="0" smtClean="0"/>
            <a:t>البيانات التي لا يمكن عدها .</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يتم الحصول عليها عن طريق القياس.</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تأخذ أي قيمة داخل مدى معين سواء كانت صحيحة أو كسرية.</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مثل الدخل ، الاستهلاك ، .......</a:t>
          </a:r>
          <a:endParaRPr lang="ar-SA" sz="2400" b="1" kern="1200" dirty="0"/>
        </a:p>
      </dsp:txBody>
      <dsp:txXfrm rot="10800000">
        <a:off x="1184911" y="3612274"/>
        <a:ext cx="4680240" cy="2211135"/>
      </dsp:txXfrm>
    </dsp:sp>
    <dsp:sp modelId="{44224EB3-6859-40E7-96C7-0DD7888E7D00}">
      <dsp:nvSpPr>
        <dsp:cNvPr id="0" name=""/>
        <dsp:cNvSpPr/>
      </dsp:nvSpPr>
      <dsp:spPr>
        <a:xfrm>
          <a:off x="5944496" y="3244508"/>
          <a:ext cx="2552447" cy="2948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rtl="1">
            <a:lnSpc>
              <a:spcPct val="90000"/>
            </a:lnSpc>
            <a:spcBef>
              <a:spcPct val="0"/>
            </a:spcBef>
            <a:spcAft>
              <a:spcPct val="35000"/>
            </a:spcAft>
          </a:pPr>
          <a:r>
            <a:rPr lang="ar-SA" sz="4900" b="1" kern="1200" dirty="0" smtClean="0"/>
            <a:t>البيانات الكمية المتصلة</a:t>
          </a:r>
          <a:endParaRPr lang="ar-SA" sz="4900" b="1" kern="1200" dirty="0"/>
        </a:p>
      </dsp:txBody>
      <dsp:txXfrm>
        <a:off x="6069096" y="3369108"/>
        <a:ext cx="2303247" cy="26989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DB648-8247-4DD8-84F7-42D63BD1F950}">
      <dsp:nvSpPr>
        <dsp:cNvPr id="0" name=""/>
        <dsp:cNvSpPr/>
      </dsp:nvSpPr>
      <dsp:spPr>
        <a:xfrm>
          <a:off x="1566962" y="1984"/>
          <a:ext cx="2962074" cy="1309687"/>
        </a:xfrm>
        <a:prstGeom prst="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الدخل الشهري</a:t>
          </a:r>
          <a:endParaRPr lang="ar-SA" sz="3600" b="1" kern="1200" dirty="0">
            <a:effectLst>
              <a:outerShdw blurRad="38100" dist="38100" dir="2700000" algn="tl">
                <a:srgbClr val="000000">
                  <a:alpha val="43137"/>
                </a:srgbClr>
              </a:outerShdw>
            </a:effectLst>
          </a:endParaRPr>
        </a:p>
      </dsp:txBody>
      <dsp:txXfrm>
        <a:off x="1566962" y="1984"/>
        <a:ext cx="2962074" cy="1309687"/>
      </dsp:txXfrm>
    </dsp:sp>
    <dsp:sp modelId="{E7507733-B967-48A4-8437-E3452688CA8D}">
      <dsp:nvSpPr>
        <dsp:cNvPr id="0" name=""/>
        <dsp:cNvSpPr/>
      </dsp:nvSpPr>
      <dsp:spPr>
        <a:xfrm>
          <a:off x="1409546" y="1377156"/>
          <a:ext cx="3276907" cy="1309687"/>
        </a:xfrm>
        <a:prstGeom prst="rect">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درجات</a:t>
          </a:r>
          <a:r>
            <a:rPr lang="ar-SA" sz="6500" b="1" kern="1200" dirty="0" smtClean="0">
              <a:effectLst>
                <a:outerShdw blurRad="38100" dist="38100" dir="2700000" algn="tl">
                  <a:srgbClr val="000000">
                    <a:alpha val="43137"/>
                  </a:srgbClr>
                </a:outerShdw>
              </a:effectLst>
            </a:rPr>
            <a:t> </a:t>
          </a:r>
          <a:r>
            <a:rPr lang="ar-SA" sz="3600" b="1" kern="1200" dirty="0" smtClean="0">
              <a:effectLst>
                <a:outerShdw blurRad="38100" dist="38100" dir="2700000" algn="tl">
                  <a:srgbClr val="000000">
                    <a:alpha val="43137"/>
                  </a:srgbClr>
                </a:outerShdw>
              </a:effectLst>
            </a:rPr>
            <a:t>الحرارة</a:t>
          </a:r>
          <a:endParaRPr lang="ar-SA" sz="3600" b="1" kern="1200" dirty="0">
            <a:effectLst>
              <a:outerShdw blurRad="38100" dist="38100" dir="2700000" algn="tl">
                <a:srgbClr val="000000">
                  <a:alpha val="43137"/>
                </a:srgbClr>
              </a:outerShdw>
            </a:effectLst>
          </a:endParaRPr>
        </a:p>
      </dsp:txBody>
      <dsp:txXfrm>
        <a:off x="1409546" y="1377156"/>
        <a:ext cx="3276907" cy="1309687"/>
      </dsp:txXfrm>
    </dsp:sp>
    <dsp:sp modelId="{E7701849-AE79-4664-9EEB-938344E3F700}">
      <dsp:nvSpPr>
        <dsp:cNvPr id="0" name=""/>
        <dsp:cNvSpPr/>
      </dsp:nvSpPr>
      <dsp:spPr>
        <a:xfrm>
          <a:off x="1666133" y="2752328"/>
          <a:ext cx="2763732" cy="1309687"/>
        </a:xfrm>
        <a:prstGeom prst="rect">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rtl="1">
            <a:lnSpc>
              <a:spcPct val="90000"/>
            </a:lnSpc>
            <a:spcBef>
              <a:spcPct val="0"/>
            </a:spcBef>
            <a:spcAft>
              <a:spcPct val="35000"/>
            </a:spcAft>
          </a:pPr>
          <a:r>
            <a:rPr lang="ar-SA" sz="3600" b="1" kern="1200" dirty="0" smtClean="0">
              <a:effectLst>
                <a:outerShdw blurRad="38100" dist="38100" dir="2700000" algn="tl">
                  <a:srgbClr val="000000">
                    <a:alpha val="43137"/>
                  </a:srgbClr>
                </a:outerShdw>
              </a:effectLst>
            </a:rPr>
            <a:t>المعدل الدراسي</a:t>
          </a:r>
          <a:endParaRPr lang="ar-SA" sz="3600" b="1" kern="1200" dirty="0">
            <a:effectLst>
              <a:outerShdw blurRad="38100" dist="38100" dir="2700000" algn="tl">
                <a:srgbClr val="000000">
                  <a:alpha val="43137"/>
                </a:srgbClr>
              </a:outerShdw>
            </a:effectLst>
          </a:endParaRPr>
        </a:p>
      </dsp:txBody>
      <dsp:txXfrm>
        <a:off x="1666133" y="2752328"/>
        <a:ext cx="2763732" cy="13096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1FB90-52E0-4EF4-A88B-434D4C6C1B53}">
      <dsp:nvSpPr>
        <dsp:cNvPr id="0" name=""/>
        <dsp:cNvSpPr/>
      </dsp:nvSpPr>
      <dsp:spPr>
        <a:xfrm>
          <a:off x="0" y="0"/>
          <a:ext cx="8229600" cy="1783080"/>
        </a:xfrm>
        <a:prstGeom prst="rec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SA" sz="6500" kern="1200" dirty="0" smtClean="0">
              <a:solidFill>
                <a:schemeClr val="bg1"/>
              </a:solidFill>
              <a:latin typeface="Simplified Arabic" pitchFamily="18" charset="-78"/>
              <a:ea typeface="Mudir MT"/>
              <a:cs typeface="Simplified Arabic" pitchFamily="18" charset="-78"/>
            </a:rPr>
            <a:t>مقاييس البيانات</a:t>
          </a:r>
          <a:endParaRPr lang="en-GB" sz="6500" kern="1200" dirty="0">
            <a:solidFill>
              <a:schemeClr val="bg1"/>
            </a:solidFill>
            <a:latin typeface="Simplified Arabic" pitchFamily="18" charset="-78"/>
            <a:ea typeface="Mudir MT"/>
            <a:cs typeface="Simplified Arabic" pitchFamily="18" charset="-78"/>
          </a:endParaRPr>
        </a:p>
      </dsp:txBody>
      <dsp:txXfrm>
        <a:off x="0" y="0"/>
        <a:ext cx="8229600" cy="1783080"/>
      </dsp:txXfrm>
    </dsp:sp>
    <dsp:sp modelId="{7712E7D2-FBF9-4BE1-95B6-59F654108902}">
      <dsp:nvSpPr>
        <dsp:cNvPr id="0" name=""/>
        <dsp:cNvSpPr/>
      </dsp:nvSpPr>
      <dsp:spPr>
        <a:xfrm>
          <a:off x="0" y="1783080"/>
          <a:ext cx="2057399" cy="3744468"/>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bg1"/>
              </a:solidFill>
              <a:latin typeface="Simplified Arabic" pitchFamily="18" charset="-78"/>
              <a:ea typeface="Mudir MT"/>
              <a:cs typeface="Simplified Arabic" pitchFamily="18" charset="-78"/>
            </a:rPr>
            <a:t>المقياس النسبي</a:t>
          </a:r>
        </a:p>
        <a:p>
          <a:pPr lvl="0" algn="ctr" defTabSz="1066800">
            <a:lnSpc>
              <a:spcPct val="90000"/>
            </a:lnSpc>
            <a:spcBef>
              <a:spcPct val="0"/>
            </a:spcBef>
            <a:spcAft>
              <a:spcPct val="35000"/>
            </a:spcAft>
          </a:pPr>
          <a:r>
            <a:rPr lang="ar-SA" sz="2400" b="1" kern="1200" dirty="0" smtClean="0">
              <a:solidFill>
                <a:schemeClr val="bg1"/>
              </a:solidFill>
              <a:latin typeface="Simplified Arabic" pitchFamily="18" charset="-78"/>
              <a:ea typeface="Mudir MT"/>
              <a:cs typeface="Simplified Arabic" pitchFamily="18" charset="-78"/>
            </a:rPr>
            <a:t>(النسبة)</a:t>
          </a:r>
          <a:endParaRPr lang="en-GB" sz="2400" b="1" kern="1200" dirty="0">
            <a:solidFill>
              <a:schemeClr val="bg1"/>
            </a:solidFill>
            <a:latin typeface="Simplified Arabic" pitchFamily="18" charset="-78"/>
            <a:ea typeface="Mudir MT"/>
            <a:cs typeface="Simplified Arabic" pitchFamily="18" charset="-78"/>
          </a:endParaRPr>
        </a:p>
      </dsp:txBody>
      <dsp:txXfrm>
        <a:off x="0" y="1783080"/>
        <a:ext cx="2057399" cy="3744468"/>
      </dsp:txXfrm>
    </dsp:sp>
    <dsp:sp modelId="{F4A3186E-3658-46E3-A32E-C4590166990F}">
      <dsp:nvSpPr>
        <dsp:cNvPr id="0" name=""/>
        <dsp:cNvSpPr/>
      </dsp:nvSpPr>
      <dsp:spPr>
        <a:xfrm>
          <a:off x="2057400" y="1783080"/>
          <a:ext cx="2057399" cy="3744468"/>
        </a:xfrm>
        <a:prstGeom prst="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bg1"/>
              </a:solidFill>
              <a:latin typeface="Simplified Arabic" pitchFamily="18" charset="-78"/>
              <a:ea typeface="Mudir MT"/>
              <a:cs typeface="Simplified Arabic" pitchFamily="18" charset="-78"/>
            </a:rPr>
            <a:t>مقياس الفترة</a:t>
          </a:r>
        </a:p>
        <a:p>
          <a:pPr lvl="0" algn="ctr" defTabSz="1066800">
            <a:lnSpc>
              <a:spcPct val="90000"/>
            </a:lnSpc>
            <a:spcBef>
              <a:spcPct val="0"/>
            </a:spcBef>
            <a:spcAft>
              <a:spcPct val="35000"/>
            </a:spcAft>
          </a:pPr>
          <a:r>
            <a:rPr lang="ar-SA" sz="2400" b="1" kern="1200" dirty="0" smtClean="0">
              <a:solidFill>
                <a:schemeClr val="bg1"/>
              </a:solidFill>
              <a:latin typeface="Simplified Arabic" pitchFamily="18" charset="-78"/>
              <a:ea typeface="Mudir MT"/>
              <a:cs typeface="Simplified Arabic" pitchFamily="18" charset="-78"/>
            </a:rPr>
            <a:t>(الفئوي)</a:t>
          </a:r>
          <a:endParaRPr lang="en-GB" sz="2400" b="1" kern="1200" dirty="0">
            <a:solidFill>
              <a:schemeClr val="bg1"/>
            </a:solidFill>
            <a:latin typeface="Simplified Arabic" pitchFamily="18" charset="-78"/>
            <a:ea typeface="Mudir MT"/>
            <a:cs typeface="Simplified Arabic" pitchFamily="18" charset="-78"/>
          </a:endParaRPr>
        </a:p>
      </dsp:txBody>
      <dsp:txXfrm>
        <a:off x="2057400" y="1783080"/>
        <a:ext cx="2057399" cy="3744468"/>
      </dsp:txXfrm>
    </dsp:sp>
    <dsp:sp modelId="{A3F8C5BC-46D7-4630-883C-351F9F30A30C}">
      <dsp:nvSpPr>
        <dsp:cNvPr id="0" name=""/>
        <dsp:cNvSpPr/>
      </dsp:nvSpPr>
      <dsp:spPr>
        <a:xfrm>
          <a:off x="4114800" y="1783080"/>
          <a:ext cx="2057399" cy="3744468"/>
        </a:xfrm>
        <a:prstGeom prst="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bg1"/>
              </a:solidFill>
              <a:latin typeface="Simplified Arabic" pitchFamily="18" charset="-78"/>
              <a:ea typeface="Mudir MT"/>
              <a:cs typeface="Simplified Arabic" pitchFamily="18" charset="-78"/>
            </a:rPr>
            <a:t>المقياس الترتيبي</a:t>
          </a:r>
        </a:p>
        <a:p>
          <a:pPr lvl="0" algn="ctr" defTabSz="1066800">
            <a:lnSpc>
              <a:spcPct val="90000"/>
            </a:lnSpc>
            <a:spcBef>
              <a:spcPct val="0"/>
            </a:spcBef>
            <a:spcAft>
              <a:spcPct val="35000"/>
            </a:spcAft>
          </a:pPr>
          <a:r>
            <a:rPr lang="ar-SA" sz="2400" b="1" kern="1200" dirty="0" smtClean="0">
              <a:solidFill>
                <a:schemeClr val="bg1"/>
              </a:solidFill>
              <a:latin typeface="Simplified Arabic" pitchFamily="18" charset="-78"/>
              <a:ea typeface="Mudir MT"/>
              <a:cs typeface="Simplified Arabic" pitchFamily="18" charset="-78"/>
            </a:rPr>
            <a:t>(التفضيلي)</a:t>
          </a:r>
          <a:endParaRPr lang="en-GB" sz="2400" b="1" kern="1200" dirty="0">
            <a:solidFill>
              <a:schemeClr val="bg1"/>
            </a:solidFill>
            <a:latin typeface="Simplified Arabic" pitchFamily="18" charset="-78"/>
            <a:ea typeface="Mudir MT"/>
            <a:cs typeface="Simplified Arabic" pitchFamily="18" charset="-78"/>
          </a:endParaRPr>
        </a:p>
      </dsp:txBody>
      <dsp:txXfrm>
        <a:off x="4114800" y="1783080"/>
        <a:ext cx="2057399" cy="3744468"/>
      </dsp:txXfrm>
    </dsp:sp>
    <dsp:sp modelId="{5B39D73A-404B-4FEB-9A4F-AF3E170E246E}">
      <dsp:nvSpPr>
        <dsp:cNvPr id="0" name=""/>
        <dsp:cNvSpPr/>
      </dsp:nvSpPr>
      <dsp:spPr>
        <a:xfrm>
          <a:off x="6172199" y="1783080"/>
          <a:ext cx="2057399" cy="3744468"/>
        </a:xfrm>
        <a:prstGeom prst="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bg1"/>
              </a:solidFill>
              <a:latin typeface="Simplified Arabic" pitchFamily="18" charset="-78"/>
              <a:ea typeface="Mudir MT"/>
              <a:cs typeface="Simplified Arabic" pitchFamily="18" charset="-78"/>
            </a:rPr>
            <a:t>المقياس الإسمي</a:t>
          </a:r>
        </a:p>
        <a:p>
          <a:pPr lvl="0" algn="ctr" defTabSz="1066800">
            <a:lnSpc>
              <a:spcPct val="90000"/>
            </a:lnSpc>
            <a:spcBef>
              <a:spcPct val="0"/>
            </a:spcBef>
            <a:spcAft>
              <a:spcPct val="35000"/>
            </a:spcAft>
          </a:pPr>
          <a:r>
            <a:rPr lang="ar-SA" sz="2400" b="1" kern="1200" dirty="0" smtClean="0">
              <a:solidFill>
                <a:schemeClr val="bg1"/>
              </a:solidFill>
              <a:latin typeface="Simplified Arabic" pitchFamily="18" charset="-78"/>
              <a:ea typeface="Mudir MT"/>
              <a:cs typeface="Simplified Arabic" pitchFamily="18" charset="-78"/>
            </a:rPr>
            <a:t>(التصنيفي)</a:t>
          </a:r>
          <a:endParaRPr lang="en-GB" sz="2400" b="1" kern="1200" dirty="0">
            <a:solidFill>
              <a:schemeClr val="bg1"/>
            </a:solidFill>
            <a:latin typeface="Simplified Arabic" pitchFamily="18" charset="-78"/>
            <a:ea typeface="Mudir MT"/>
            <a:cs typeface="Simplified Arabic" pitchFamily="18" charset="-78"/>
          </a:endParaRPr>
        </a:p>
      </dsp:txBody>
      <dsp:txXfrm>
        <a:off x="6172199" y="1783080"/>
        <a:ext cx="2057399" cy="3744468"/>
      </dsp:txXfrm>
    </dsp:sp>
    <dsp:sp modelId="{19691A88-44E5-4083-AA23-AEEDB4CDB818}">
      <dsp:nvSpPr>
        <dsp:cNvPr id="0" name=""/>
        <dsp:cNvSpPr/>
      </dsp:nvSpPr>
      <dsp:spPr>
        <a:xfrm>
          <a:off x="0" y="5527548"/>
          <a:ext cx="8229600" cy="416052"/>
        </a:xfrm>
        <a:prstGeom prst="rect">
          <a:avLst/>
        </a:prstGeom>
        <a:solidFill>
          <a:srgbClr val="993300"/>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0CD4F-E90F-4670-9A0E-F1EB9F94F1B0}">
      <dsp:nvSpPr>
        <dsp:cNvPr id="0" name=""/>
        <dsp:cNvSpPr/>
      </dsp:nvSpPr>
      <dsp:spPr>
        <a:xfrm>
          <a:off x="0" y="355600"/>
          <a:ext cx="6095999" cy="101600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ar-SA" sz="4000" b="1" kern="1200" dirty="0" smtClean="0">
              <a:solidFill>
                <a:srgbClr val="FFFF00"/>
              </a:solidFill>
              <a:latin typeface="Simplified Arabic" pitchFamily="18" charset="-78"/>
              <a:ea typeface="Mudir MT"/>
              <a:cs typeface="Simplified Arabic" pitchFamily="18" charset="-78"/>
            </a:rPr>
            <a:t>أساليب جمع البيانات</a:t>
          </a:r>
          <a:endParaRPr lang="en-GB" sz="4000" b="1" kern="1200" dirty="0">
            <a:solidFill>
              <a:srgbClr val="FFFF00"/>
            </a:solidFill>
            <a:latin typeface="Simplified Arabic" pitchFamily="18" charset="-78"/>
            <a:ea typeface="Mudir MT"/>
            <a:cs typeface="Simplified Arabic" pitchFamily="18" charset="-78"/>
          </a:endParaRPr>
        </a:p>
      </dsp:txBody>
      <dsp:txXfrm>
        <a:off x="29758" y="385358"/>
        <a:ext cx="6036483" cy="956484"/>
      </dsp:txXfrm>
    </dsp:sp>
    <dsp:sp modelId="{D0A1B7B4-E45D-4668-9292-D677BBF72D3E}">
      <dsp:nvSpPr>
        <dsp:cNvPr id="0" name=""/>
        <dsp:cNvSpPr/>
      </dsp:nvSpPr>
      <dsp:spPr>
        <a:xfrm>
          <a:off x="5080000" y="1554480"/>
          <a:ext cx="1016000" cy="1016000"/>
        </a:xfrm>
        <a:prstGeom prst="roundRect">
          <a:avLst>
            <a:gd name="adj" fmla="val 166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A9721E4-13A0-49C2-9D52-1D0B0AA24AA4}">
      <dsp:nvSpPr>
        <dsp:cNvPr id="0" name=""/>
        <dsp:cNvSpPr/>
      </dsp:nvSpPr>
      <dsp:spPr>
        <a:xfrm>
          <a:off x="0" y="1554480"/>
          <a:ext cx="5019040" cy="1016000"/>
        </a:xfrm>
        <a:prstGeom prst="roundRect">
          <a:avLst>
            <a:gd name="adj" fmla="val 1667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ar-SA" sz="4000" kern="1200" dirty="0" smtClean="0">
              <a:solidFill>
                <a:schemeClr val="bg1"/>
              </a:solidFill>
              <a:latin typeface="Simplified Arabic" pitchFamily="18" charset="-78"/>
              <a:ea typeface="Mudir MT"/>
              <a:cs typeface="Simplified Arabic" pitchFamily="18" charset="-78"/>
            </a:rPr>
            <a:t>الأسلوب التجريبي</a:t>
          </a:r>
          <a:endParaRPr lang="en-GB" sz="4000" kern="1200" dirty="0">
            <a:solidFill>
              <a:schemeClr val="bg1"/>
            </a:solidFill>
            <a:latin typeface="Simplified Arabic" pitchFamily="18" charset="-78"/>
            <a:ea typeface="Mudir MT"/>
            <a:cs typeface="Simplified Arabic" pitchFamily="18" charset="-78"/>
          </a:endParaRPr>
        </a:p>
      </dsp:txBody>
      <dsp:txXfrm>
        <a:off x="49606" y="1604086"/>
        <a:ext cx="4919828" cy="916788"/>
      </dsp:txXfrm>
    </dsp:sp>
    <dsp:sp modelId="{9BB8820E-6CD2-4E95-9482-76C7493EE1C4}">
      <dsp:nvSpPr>
        <dsp:cNvPr id="0" name=""/>
        <dsp:cNvSpPr/>
      </dsp:nvSpPr>
      <dsp:spPr>
        <a:xfrm>
          <a:off x="5080000" y="2692400"/>
          <a:ext cx="1016000" cy="1016000"/>
        </a:xfrm>
        <a:prstGeom prst="roundRect">
          <a:avLst>
            <a:gd name="adj" fmla="val 1667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4199E8F-D98C-432F-9E7D-104FEB46165A}">
      <dsp:nvSpPr>
        <dsp:cNvPr id="0" name=""/>
        <dsp:cNvSpPr/>
      </dsp:nvSpPr>
      <dsp:spPr>
        <a:xfrm>
          <a:off x="0" y="2692400"/>
          <a:ext cx="5019040" cy="1016000"/>
        </a:xfrm>
        <a:prstGeom prst="roundRect">
          <a:avLst>
            <a:gd name="adj" fmla="val 1667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ar-SA" sz="4000" kern="1200" dirty="0" smtClean="0">
              <a:solidFill>
                <a:schemeClr val="bg1"/>
              </a:solidFill>
              <a:latin typeface="Simplified Arabic" pitchFamily="18" charset="-78"/>
              <a:ea typeface="Mudir MT"/>
              <a:cs typeface="Simplified Arabic" pitchFamily="18" charset="-78"/>
            </a:rPr>
            <a:t>أسلوب المسح</a:t>
          </a:r>
          <a:endParaRPr lang="en-GB" sz="4000" kern="1200" dirty="0">
            <a:solidFill>
              <a:schemeClr val="bg1"/>
            </a:solidFill>
            <a:latin typeface="Simplified Arabic" pitchFamily="18" charset="-78"/>
            <a:ea typeface="Mudir MT"/>
            <a:cs typeface="Simplified Arabic" pitchFamily="18" charset="-78"/>
          </a:endParaRPr>
        </a:p>
      </dsp:txBody>
      <dsp:txXfrm>
        <a:off x="49606" y="2742006"/>
        <a:ext cx="4919828" cy="9167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C25FC-BC39-4C87-9248-2EB2F8B8A5B5}">
      <dsp:nvSpPr>
        <dsp:cNvPr id="0" name=""/>
        <dsp:cNvSpPr/>
      </dsp:nvSpPr>
      <dsp:spPr>
        <a:xfrm>
          <a:off x="5426299" y="3281112"/>
          <a:ext cx="91440" cy="610777"/>
        </a:xfrm>
        <a:custGeom>
          <a:avLst/>
          <a:gdLst/>
          <a:ahLst/>
          <a:cxnLst/>
          <a:rect l="0" t="0" r="0" b="0"/>
          <a:pathLst>
            <a:path>
              <a:moveTo>
                <a:pt x="45720" y="0"/>
              </a:moveTo>
              <a:lnTo>
                <a:pt x="45720" y="610777"/>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3CF17DC-E0EB-4AA2-9D2A-05A212B2E34D}">
      <dsp:nvSpPr>
        <dsp:cNvPr id="0" name=""/>
        <dsp:cNvSpPr/>
      </dsp:nvSpPr>
      <dsp:spPr>
        <a:xfrm>
          <a:off x="3958415" y="1111883"/>
          <a:ext cx="1513603" cy="835668"/>
        </a:xfrm>
        <a:custGeom>
          <a:avLst/>
          <a:gdLst/>
          <a:ahLst/>
          <a:cxnLst/>
          <a:rect l="0" t="0" r="0" b="0"/>
          <a:pathLst>
            <a:path>
              <a:moveTo>
                <a:pt x="0" y="0"/>
              </a:moveTo>
              <a:lnTo>
                <a:pt x="0" y="641118"/>
              </a:lnTo>
              <a:lnTo>
                <a:pt x="1513603" y="641118"/>
              </a:lnTo>
              <a:lnTo>
                <a:pt x="1513603" y="83566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B9251BC-C3DB-4C85-8A87-AF57E6B08D9C}">
      <dsp:nvSpPr>
        <dsp:cNvPr id="0" name=""/>
        <dsp:cNvSpPr/>
      </dsp:nvSpPr>
      <dsp:spPr>
        <a:xfrm>
          <a:off x="2771459" y="3281112"/>
          <a:ext cx="91440" cy="502225"/>
        </a:xfrm>
        <a:custGeom>
          <a:avLst/>
          <a:gdLst/>
          <a:ahLst/>
          <a:cxnLst/>
          <a:rect l="0" t="0" r="0" b="0"/>
          <a:pathLst>
            <a:path>
              <a:moveTo>
                <a:pt x="133776" y="0"/>
              </a:moveTo>
              <a:lnTo>
                <a:pt x="133776" y="307675"/>
              </a:lnTo>
              <a:lnTo>
                <a:pt x="45720" y="307675"/>
              </a:lnTo>
              <a:lnTo>
                <a:pt x="45720" y="502225"/>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703460-9023-4DE0-B430-9C2F8764E8F9}">
      <dsp:nvSpPr>
        <dsp:cNvPr id="0" name=""/>
        <dsp:cNvSpPr/>
      </dsp:nvSpPr>
      <dsp:spPr>
        <a:xfrm>
          <a:off x="2905236" y="1111883"/>
          <a:ext cx="1053179" cy="835668"/>
        </a:xfrm>
        <a:custGeom>
          <a:avLst/>
          <a:gdLst/>
          <a:ahLst/>
          <a:cxnLst/>
          <a:rect l="0" t="0" r="0" b="0"/>
          <a:pathLst>
            <a:path>
              <a:moveTo>
                <a:pt x="1053179" y="0"/>
              </a:moveTo>
              <a:lnTo>
                <a:pt x="1053179" y="641118"/>
              </a:lnTo>
              <a:lnTo>
                <a:pt x="0" y="641118"/>
              </a:lnTo>
              <a:lnTo>
                <a:pt x="0" y="83566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33490F-70C6-4B20-9189-394865B25AE8}">
      <dsp:nvSpPr>
        <dsp:cNvPr id="0" name=""/>
        <dsp:cNvSpPr/>
      </dsp:nvSpPr>
      <dsp:spPr>
        <a:xfrm>
          <a:off x="2908368" y="-221676"/>
          <a:ext cx="2100095" cy="133356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9839F2F-4825-46D4-8BD6-702E199777D3}">
      <dsp:nvSpPr>
        <dsp:cNvPr id="0" name=""/>
        <dsp:cNvSpPr/>
      </dsp:nvSpPr>
      <dsp:spPr>
        <a:xfrm>
          <a:off x="3141711" y="0"/>
          <a:ext cx="2100095" cy="1333560"/>
        </a:xfrm>
        <a:prstGeom prst="roundRect">
          <a:avLst>
            <a:gd name="adj" fmla="val 10000"/>
          </a:avLst>
        </a:prstGeom>
        <a:solidFill>
          <a:srgbClr val="0033CC">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bg1"/>
              </a:solidFill>
              <a:latin typeface="Simplified Arabic" pitchFamily="18" charset="-78"/>
              <a:cs typeface="Simplified Arabic" pitchFamily="18" charset="-78"/>
            </a:rPr>
            <a:t>أسلوب المسح</a:t>
          </a:r>
          <a:endParaRPr lang="en-GB" sz="2400" b="1" kern="1200" dirty="0">
            <a:solidFill>
              <a:schemeClr val="bg1"/>
            </a:solidFill>
            <a:latin typeface="Simplified Arabic" pitchFamily="18" charset="-78"/>
            <a:cs typeface="Simplified Arabic" pitchFamily="18" charset="-78"/>
          </a:endParaRPr>
        </a:p>
      </dsp:txBody>
      <dsp:txXfrm>
        <a:off x="3180770" y="39059"/>
        <a:ext cx="2021977" cy="1255442"/>
      </dsp:txXfrm>
    </dsp:sp>
    <dsp:sp modelId="{F159F769-C29B-4956-BEB5-651748C32AFD}">
      <dsp:nvSpPr>
        <dsp:cNvPr id="0" name=""/>
        <dsp:cNvSpPr/>
      </dsp:nvSpPr>
      <dsp:spPr>
        <a:xfrm>
          <a:off x="1855189" y="1947552"/>
          <a:ext cx="2100095" cy="133356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0B6201E-030C-4302-A03D-C955C29E6AC2}">
      <dsp:nvSpPr>
        <dsp:cNvPr id="0" name=""/>
        <dsp:cNvSpPr/>
      </dsp:nvSpPr>
      <dsp:spPr>
        <a:xfrm>
          <a:off x="2088532" y="2169229"/>
          <a:ext cx="2100095" cy="1333560"/>
        </a:xfrm>
        <a:prstGeom prst="roundRect">
          <a:avLst>
            <a:gd name="adj" fmla="val 10000"/>
          </a:avLst>
        </a:prstGeom>
        <a:solidFill>
          <a:srgbClr val="9933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b="1" kern="1200" dirty="0" smtClean="0">
              <a:solidFill>
                <a:schemeClr val="bg1"/>
              </a:solidFill>
              <a:latin typeface="Simplified Arabic" pitchFamily="18" charset="-78"/>
              <a:cs typeface="Simplified Arabic" pitchFamily="18" charset="-78"/>
            </a:rPr>
            <a:t>المسح بالعينة</a:t>
          </a:r>
          <a:endParaRPr lang="en-GB" sz="2000" b="1" kern="1200" dirty="0">
            <a:solidFill>
              <a:schemeClr val="bg1"/>
            </a:solidFill>
            <a:latin typeface="Simplified Arabic" pitchFamily="18" charset="-78"/>
            <a:cs typeface="Simplified Arabic" pitchFamily="18" charset="-78"/>
          </a:endParaRPr>
        </a:p>
      </dsp:txBody>
      <dsp:txXfrm>
        <a:off x="2127591" y="2208288"/>
        <a:ext cx="2021977" cy="1255442"/>
      </dsp:txXfrm>
    </dsp:sp>
    <dsp:sp modelId="{FBEC67D4-7E3B-4BDE-B083-745D1D498110}">
      <dsp:nvSpPr>
        <dsp:cNvPr id="0" name=""/>
        <dsp:cNvSpPr/>
      </dsp:nvSpPr>
      <dsp:spPr>
        <a:xfrm>
          <a:off x="1767132" y="3783338"/>
          <a:ext cx="2100095" cy="133356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8E95200-DADA-4DAE-9B09-5F3BB5C66604}">
      <dsp:nvSpPr>
        <dsp:cNvPr id="0" name=""/>
        <dsp:cNvSpPr/>
      </dsp:nvSpPr>
      <dsp:spPr>
        <a:xfrm>
          <a:off x="2000475" y="4005015"/>
          <a:ext cx="2100095" cy="133356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SA" sz="2800" b="1" kern="1200" dirty="0" smtClean="0">
              <a:latin typeface="Simplified Arabic" pitchFamily="18" charset="-78"/>
              <a:cs typeface="Simplified Arabic" pitchFamily="18" charset="-78"/>
            </a:rPr>
            <a:t>عدد محدود من أفراد المجتمع</a:t>
          </a:r>
          <a:endParaRPr lang="en-GB" sz="2800" b="1" kern="1200" dirty="0">
            <a:latin typeface="Simplified Arabic" pitchFamily="18" charset="-78"/>
            <a:cs typeface="Simplified Arabic" pitchFamily="18" charset="-78"/>
          </a:endParaRPr>
        </a:p>
      </dsp:txBody>
      <dsp:txXfrm>
        <a:off x="2039534" y="4044074"/>
        <a:ext cx="2021977" cy="1255442"/>
      </dsp:txXfrm>
    </dsp:sp>
    <dsp:sp modelId="{EEFAAA82-CA1A-45F4-AD98-DA3D804C6374}">
      <dsp:nvSpPr>
        <dsp:cNvPr id="0" name=""/>
        <dsp:cNvSpPr/>
      </dsp:nvSpPr>
      <dsp:spPr>
        <a:xfrm>
          <a:off x="4421971" y="1947552"/>
          <a:ext cx="2100095" cy="133356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BB8EDAE-F12F-4B90-9A04-5236E4507EA8}">
      <dsp:nvSpPr>
        <dsp:cNvPr id="0" name=""/>
        <dsp:cNvSpPr/>
      </dsp:nvSpPr>
      <dsp:spPr>
        <a:xfrm>
          <a:off x="4655315" y="2169229"/>
          <a:ext cx="2100095" cy="1333560"/>
        </a:xfrm>
        <a:prstGeom prst="roundRect">
          <a:avLst>
            <a:gd name="adj" fmla="val 10000"/>
          </a:avLst>
        </a:prstGeom>
        <a:solidFill>
          <a:srgbClr val="9933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bg1"/>
              </a:solidFill>
              <a:latin typeface="Simplified Arabic" pitchFamily="18" charset="-78"/>
              <a:cs typeface="Simplified Arabic" pitchFamily="18" charset="-78"/>
            </a:rPr>
            <a:t>المسح الشامل</a:t>
          </a:r>
          <a:endParaRPr lang="en-GB" sz="2400" b="1" kern="1200" dirty="0">
            <a:solidFill>
              <a:schemeClr val="bg1"/>
            </a:solidFill>
            <a:latin typeface="Simplified Arabic" pitchFamily="18" charset="-78"/>
            <a:cs typeface="Simplified Arabic" pitchFamily="18" charset="-78"/>
          </a:endParaRPr>
        </a:p>
      </dsp:txBody>
      <dsp:txXfrm>
        <a:off x="4694374" y="2208288"/>
        <a:ext cx="2021977" cy="1255442"/>
      </dsp:txXfrm>
    </dsp:sp>
    <dsp:sp modelId="{FFD8D808-F2B7-42C3-A6B2-D5B75D5EEBA5}">
      <dsp:nvSpPr>
        <dsp:cNvPr id="0" name=""/>
        <dsp:cNvSpPr/>
      </dsp:nvSpPr>
      <dsp:spPr>
        <a:xfrm>
          <a:off x="4436252" y="3891890"/>
          <a:ext cx="2071533" cy="1636318"/>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3F74F3A-23B9-477B-B34B-B9AA3DBD4E32}">
      <dsp:nvSpPr>
        <dsp:cNvPr id="0" name=""/>
        <dsp:cNvSpPr/>
      </dsp:nvSpPr>
      <dsp:spPr>
        <a:xfrm>
          <a:off x="4669596" y="4113567"/>
          <a:ext cx="2071533" cy="1636318"/>
        </a:xfrm>
        <a:prstGeom prst="roundRect">
          <a:avLst>
            <a:gd name="adj" fmla="val 10000"/>
          </a:avLst>
        </a:prstGeom>
        <a:solidFill>
          <a:schemeClr val="accent5">
            <a:lumMod val="75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b="1" kern="1200" dirty="0" smtClean="0">
              <a:solidFill>
                <a:schemeClr val="bg1"/>
              </a:solidFill>
              <a:latin typeface="Simplified Arabic" pitchFamily="18" charset="-78"/>
              <a:cs typeface="Simplified Arabic" pitchFamily="18" charset="-78"/>
            </a:rPr>
            <a:t>جمع البيانات من جميع أفراد المجتمع</a:t>
          </a:r>
          <a:endParaRPr lang="en-GB" sz="1800" b="1" kern="1200" dirty="0">
            <a:solidFill>
              <a:schemeClr val="bg1"/>
            </a:solidFill>
            <a:latin typeface="Simplified Arabic" pitchFamily="18" charset="-78"/>
            <a:cs typeface="Simplified Arabic" pitchFamily="18" charset="-78"/>
          </a:endParaRPr>
        </a:p>
      </dsp:txBody>
      <dsp:txXfrm>
        <a:off x="4717522" y="4161493"/>
        <a:ext cx="1975681" cy="15404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diagrams.loki3.com/VaryingWidthList+Icon">
  <dgm:title val="قائمة متغيرة العرض"/>
  <dgm:desc val="تُستخدم لتأكيد عناصر مختلفة العرض.  وهي مفيدة للعمل على كميات كبيرة من نصوص المستوى 1.  ويُحدد عرض كل شكل بصورة مستقلة، بحسب النص الخاص به."/>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9C827-C571-47F7-89BB-B2DCBF82E3C0}" type="datetimeFigureOut">
              <a:rPr lang="en-US" smtClean="0"/>
              <a:pPr/>
              <a:t>03/12/2018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130F9-96AA-4D3F-A400-15A3CD611AE2}" type="slidenum">
              <a:rPr lang="en-US" smtClean="0"/>
              <a:pPr/>
              <a:t>‹#›</a:t>
            </a:fld>
            <a:endParaRPr lang="en-US" dirty="0"/>
          </a:p>
        </p:txBody>
      </p:sp>
    </p:spTree>
    <p:extLst>
      <p:ext uri="{BB962C8B-B14F-4D97-AF65-F5344CB8AC3E}">
        <p14:creationId xmlns:p14="http://schemas.microsoft.com/office/powerpoint/2010/main" val="87968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A37723F-18F2-4C79-BC8C-0F0A35722C3F}" type="slidenum">
              <a:rPr lang="ar-SA" altLang="ar-SA" smtClean="0"/>
              <a:pPr/>
              <a:t>1</a:t>
            </a:fld>
            <a:endParaRPr lang="en-GB" altLang="ar-SA"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182923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2E5FD15-3DC1-4A2C-B0A6-768AE1DDEA47}" type="slidenum">
              <a:rPr lang="ar-SA" altLang="ar-SA" smtClean="0"/>
              <a:pPr/>
              <a:t>13</a:t>
            </a:fld>
            <a:endParaRPr lang="en-GB" altLang="ar-SA"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237336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D51297D-BF64-4508-8FBE-86487F29F9EA}" type="slidenum">
              <a:rPr lang="ar-SA" altLang="ar-SA" smtClean="0"/>
              <a:pPr/>
              <a:t>23</a:t>
            </a:fld>
            <a:endParaRPr lang="en-GB" altLang="ar-SA"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122573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372672E-6445-4F13-AF5B-6B0DBB3DE590}" type="slidenum">
              <a:rPr lang="ar-SA" altLang="ar-SA" smtClean="0"/>
              <a:pPr/>
              <a:t>24</a:t>
            </a:fld>
            <a:endParaRPr lang="en-GB" altLang="ar-SA"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78829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DB26C3A-6D50-4738-91DB-3F95524C9FAD}" type="slidenum">
              <a:rPr lang="ar-SA" altLang="ar-SA" smtClean="0"/>
              <a:pPr/>
              <a:t>25</a:t>
            </a:fld>
            <a:endParaRPr lang="en-GB" altLang="ar-SA"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3758424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94B697E-60F1-4FFA-A7BB-8FDAEE576E96}" type="slidenum">
              <a:rPr lang="ar-SA" altLang="ar-SA" smtClean="0"/>
              <a:pPr/>
              <a:t>26</a:t>
            </a:fld>
            <a:endParaRPr lang="en-GB" altLang="ar-SA"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2697700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89CC9BC-336E-4DE7-8686-C11F95DEC440}" type="slidenum">
              <a:rPr lang="ar-SA" altLang="ar-SA" smtClean="0"/>
              <a:pPr/>
              <a:t>27</a:t>
            </a:fld>
            <a:endParaRPr lang="en-GB" altLang="ar-SA"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3327249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2AC8639-50FC-4CD5-BF1A-69937F8ACD6D}" type="slidenum">
              <a:rPr lang="ar-SA" altLang="ar-SA" smtClean="0"/>
              <a:pPr/>
              <a:t>28</a:t>
            </a:fld>
            <a:endParaRPr lang="en-GB" altLang="ar-SA"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560796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19AFC92-4C78-4286-81C1-9E531BFFDF10}" type="slidenum">
              <a:rPr lang="ar-SA" altLang="ar-SA" smtClean="0"/>
              <a:pPr/>
              <a:t>29</a:t>
            </a:fld>
            <a:endParaRPr lang="en-GB" altLang="ar-SA" dirty="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559331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A1C9239-9DB7-4AF3-A027-CE5A08D24A35}" type="slidenum">
              <a:rPr lang="ar-SA" altLang="ar-SA" smtClean="0"/>
              <a:pPr/>
              <a:t>30</a:t>
            </a:fld>
            <a:endParaRPr lang="en-GB" altLang="ar-SA"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2791574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DD01248-A9F5-4440-A61E-A318AA28639D}" type="slidenum">
              <a:rPr lang="ar-SA" altLang="ar-SA" smtClean="0"/>
              <a:pPr/>
              <a:t>32</a:t>
            </a:fld>
            <a:endParaRPr lang="en-GB" altLang="ar-SA"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387322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562960A-0722-46B6-BDA1-C3C623DFBB3D}" type="slidenum">
              <a:rPr lang="ar-SA" altLang="ar-SA" smtClean="0"/>
              <a:pPr/>
              <a:t>3</a:t>
            </a:fld>
            <a:endParaRPr lang="en-GB" altLang="ar-SA"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1780920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9968351-E1C3-4268-9192-A62D3289A932}" type="slidenum">
              <a:rPr lang="ar-SA" altLang="ar-SA" smtClean="0"/>
              <a:pPr/>
              <a:t>33</a:t>
            </a:fld>
            <a:endParaRPr lang="en-GB" altLang="ar-SA"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2879154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7AAF343-475C-4A87-B9E8-0B4DFED57A4C}" type="slidenum">
              <a:rPr lang="ar-SA" altLang="ar-SA" smtClean="0"/>
              <a:pPr/>
              <a:t>71</a:t>
            </a:fld>
            <a:endParaRPr lang="en-GB" altLang="ar-SA"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1972670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36D927A-5667-4F75-A1E4-EC2F175EF5E9}" type="slidenum">
              <a:rPr lang="ar-SA" altLang="ar-SA" smtClean="0"/>
              <a:pPr/>
              <a:t>72</a:t>
            </a:fld>
            <a:endParaRPr lang="en-GB" altLang="ar-SA"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3438679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B8DC6DD-A0AD-4352-BC5E-0444D43C8C48}" type="slidenum">
              <a:rPr lang="ar-SA" altLang="ar-SA" smtClean="0"/>
              <a:pPr/>
              <a:t>73</a:t>
            </a:fld>
            <a:endParaRPr lang="en-GB" altLang="ar-SA"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1472619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0B4563-09A4-4FE1-A7B1-B7406C6BDDF0}" type="slidenum">
              <a:rPr lang="en-US" smtClean="0"/>
              <a:pPr>
                <a:defRPr/>
              </a:pPr>
              <a:t>80</a:t>
            </a:fld>
            <a:endParaRPr lang="en-US"/>
          </a:p>
        </p:txBody>
      </p:sp>
    </p:spTree>
    <p:extLst>
      <p:ext uri="{BB962C8B-B14F-4D97-AF65-F5344CB8AC3E}">
        <p14:creationId xmlns:p14="http://schemas.microsoft.com/office/powerpoint/2010/main" val="3651279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C66EF42-748C-40B6-870B-0EF9CC7AD45F}" type="slidenum">
              <a:rPr lang="ar-SA" altLang="ar-SA" smtClean="0">
                <a:solidFill>
                  <a:srgbClr val="000000"/>
                </a:solidFill>
              </a:rPr>
              <a:pPr/>
              <a:t>90</a:t>
            </a:fld>
            <a:endParaRPr lang="en-GB" altLang="ar-SA" dirty="0" smtClean="0">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1470899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C63A473-212F-44B3-83E5-9AE0FCF2CFBA}" type="slidenum">
              <a:rPr lang="ar-SA" altLang="ar-SA" smtClean="0">
                <a:solidFill>
                  <a:srgbClr val="000000"/>
                </a:solidFill>
              </a:rPr>
              <a:pPr/>
              <a:t>91</a:t>
            </a:fld>
            <a:endParaRPr lang="en-GB" altLang="ar-SA" smtClean="0">
              <a:solidFill>
                <a:srgbClr val="000000"/>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4045114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EE7DC6D-E4CF-4D5D-981E-5A0F37A7FAE5}" type="slidenum">
              <a:rPr lang="ar-SA" altLang="ar-SA" smtClean="0">
                <a:solidFill>
                  <a:srgbClr val="000000"/>
                </a:solidFill>
              </a:rPr>
              <a:pPr/>
              <a:t>92</a:t>
            </a:fld>
            <a:endParaRPr lang="en-GB" altLang="ar-SA" smtClean="0">
              <a:solidFill>
                <a:srgbClr val="000000"/>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430282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ED98959-96BD-4765-9A7E-CD7D841B50E8}" type="slidenum">
              <a:rPr lang="ar-SA" altLang="ar-SA" smtClean="0">
                <a:solidFill>
                  <a:srgbClr val="000000"/>
                </a:solidFill>
              </a:rPr>
              <a:pPr/>
              <a:t>93</a:t>
            </a:fld>
            <a:endParaRPr lang="en-GB" altLang="ar-SA" smtClean="0">
              <a:solidFill>
                <a:srgbClr val="000000"/>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3157140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F05DB7D-505D-42FF-B0E5-D6602321AB40}" type="slidenum">
              <a:rPr lang="ar-SA" altLang="ar-SA" smtClean="0">
                <a:solidFill>
                  <a:srgbClr val="000000"/>
                </a:solidFill>
              </a:rPr>
              <a:pPr/>
              <a:t>94</a:t>
            </a:fld>
            <a:endParaRPr lang="en-GB" altLang="ar-SA" smtClean="0">
              <a:solidFill>
                <a:srgbClr val="000000"/>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421788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DBF422D-942A-41C2-A8F7-AD8E0D6E5354}" type="slidenum">
              <a:rPr lang="ar-SA" altLang="ar-SA" smtClean="0"/>
              <a:pPr/>
              <a:t>6</a:t>
            </a:fld>
            <a:endParaRPr lang="en-GB" altLang="ar-SA"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922161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DA1DE20-BDF4-4AF7-A190-48A11828F689}" type="slidenum">
              <a:rPr lang="ar-SA" altLang="ar-SA" smtClean="0">
                <a:solidFill>
                  <a:srgbClr val="000000"/>
                </a:solidFill>
              </a:rPr>
              <a:pPr/>
              <a:t>95</a:t>
            </a:fld>
            <a:endParaRPr lang="en-GB" altLang="ar-SA" smtClean="0">
              <a:solidFill>
                <a:srgbClr val="000000"/>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304744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DA1DE20-BDF4-4AF7-A190-48A11828F689}" type="slidenum">
              <a:rPr lang="ar-SA" altLang="ar-SA" smtClean="0">
                <a:solidFill>
                  <a:srgbClr val="000000"/>
                </a:solidFill>
              </a:rPr>
              <a:pPr/>
              <a:t>96</a:t>
            </a:fld>
            <a:endParaRPr lang="en-GB" altLang="ar-SA" smtClean="0">
              <a:solidFill>
                <a:srgbClr val="000000"/>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2979485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8B3AA35-F8FF-46E8-A7E9-AA3238DE4707}" type="slidenum">
              <a:rPr lang="ar-SA" altLang="ar-SA" smtClean="0">
                <a:solidFill>
                  <a:srgbClr val="000000"/>
                </a:solidFill>
              </a:rPr>
              <a:pPr/>
              <a:t>97</a:t>
            </a:fld>
            <a:endParaRPr lang="en-GB" altLang="ar-SA" smtClean="0">
              <a:solidFill>
                <a:srgbClr val="000000"/>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1495047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FAB7285-9F65-402A-9767-13BAEFFA6BA0}" type="slidenum">
              <a:rPr lang="ar-SA" altLang="ar-SA" smtClean="0">
                <a:solidFill>
                  <a:srgbClr val="000000"/>
                </a:solidFill>
              </a:rPr>
              <a:pPr/>
              <a:t>98</a:t>
            </a:fld>
            <a:endParaRPr lang="en-GB" altLang="ar-SA" smtClean="0">
              <a:solidFill>
                <a:srgbClr val="000000"/>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315490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44E39D9-6722-429D-A187-D8273142ACB5}" type="slidenum">
              <a:rPr lang="ar-SA" altLang="ar-SA" smtClean="0">
                <a:solidFill>
                  <a:srgbClr val="000000"/>
                </a:solidFill>
              </a:rPr>
              <a:pPr/>
              <a:t>99</a:t>
            </a:fld>
            <a:endParaRPr lang="en-GB" altLang="ar-SA" smtClean="0">
              <a:solidFill>
                <a:srgbClr val="000000"/>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1483687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88B28-2F16-4AB7-BF2A-65107EFCF27F}" type="slidenum">
              <a:rPr lang="en-US"/>
              <a:pPr/>
              <a:t>103</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5659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5022777D-4D3E-413E-97FB-6CEE7D9660A1}" type="slidenum">
              <a:rPr lang="ar-SA" altLang="ar-SA" smtClean="0">
                <a:solidFill>
                  <a:srgbClr val="000000"/>
                </a:solidFill>
              </a:rPr>
              <a:pPr/>
              <a:t>106</a:t>
            </a:fld>
            <a:endParaRPr lang="en-GB" altLang="ar-SA" smtClean="0">
              <a:solidFill>
                <a:srgbClr val="000000"/>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2286864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744454D-4CD2-438B-8D91-A025E2740B4B}" type="slidenum">
              <a:rPr lang="ar-SA" altLang="ar-SA" smtClean="0">
                <a:solidFill>
                  <a:srgbClr val="000000"/>
                </a:solidFill>
              </a:rPr>
              <a:pPr/>
              <a:t>109</a:t>
            </a:fld>
            <a:endParaRPr lang="en-GB" altLang="ar-SA" smtClean="0">
              <a:solidFill>
                <a:srgbClr val="000000"/>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864396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93243EE-A0D5-4006-8187-470D01066881}" type="slidenum">
              <a:rPr lang="ar-SA" altLang="ar-SA" smtClean="0">
                <a:solidFill>
                  <a:srgbClr val="000000"/>
                </a:solidFill>
              </a:rPr>
              <a:pPr/>
              <a:t>110</a:t>
            </a:fld>
            <a:endParaRPr lang="en-GB" altLang="ar-SA"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57455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E35F8B8-66E6-41EB-B994-E13BC349C3FD}" type="slidenum">
              <a:rPr lang="ar-SA" altLang="ar-SA" smtClean="0">
                <a:solidFill>
                  <a:srgbClr val="000000"/>
                </a:solidFill>
              </a:rPr>
              <a:pPr/>
              <a:t>111</a:t>
            </a:fld>
            <a:endParaRPr lang="en-GB" altLang="ar-SA" smtClean="0">
              <a:solidFill>
                <a:srgbClr val="000000"/>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150440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2C6B06D-2BF2-4F0E-B55C-DC90258EF2E0}" type="slidenum">
              <a:rPr lang="ar-SA" altLang="ar-SA" smtClean="0"/>
              <a:pPr/>
              <a:t>7</a:t>
            </a:fld>
            <a:endParaRPr lang="en-GB" altLang="ar-SA"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3174625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5EB5FB70-B0C9-4C01-8BBA-A68B8E53522E}" type="slidenum">
              <a:rPr lang="ar-SA" altLang="ar-SA" smtClean="0">
                <a:solidFill>
                  <a:srgbClr val="000000"/>
                </a:solidFill>
              </a:rPr>
              <a:pPr/>
              <a:t>112</a:t>
            </a:fld>
            <a:endParaRPr lang="en-GB" altLang="ar-SA" smtClean="0">
              <a:solidFill>
                <a:srgbClr val="000000"/>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GB" altLang="ar-SA" smtClean="0"/>
          </a:p>
        </p:txBody>
      </p:sp>
    </p:spTree>
    <p:extLst>
      <p:ext uri="{BB962C8B-B14F-4D97-AF65-F5344CB8AC3E}">
        <p14:creationId xmlns:p14="http://schemas.microsoft.com/office/powerpoint/2010/main" val="197783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5840688-5461-40BA-B24C-51DA15A5B472}" type="slidenum">
              <a:rPr lang="ar-SA" altLang="ar-SA" smtClean="0"/>
              <a:pPr/>
              <a:t>8</a:t>
            </a:fld>
            <a:endParaRPr lang="en-GB" altLang="ar-SA"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195848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20D9980-19CA-4677-853F-F17D714B8713}" type="slidenum">
              <a:rPr lang="ar-SA" altLang="ar-SA" smtClean="0"/>
              <a:pPr/>
              <a:t>9</a:t>
            </a:fld>
            <a:endParaRPr lang="en-GB" altLang="ar-SA"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36523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E966EFA-366F-41EF-A3F5-98C3EE4C12F6}" type="slidenum">
              <a:rPr lang="ar-SA" altLang="ar-SA" smtClean="0"/>
              <a:pPr/>
              <a:t>10</a:t>
            </a:fld>
            <a:endParaRPr lang="en-GB" altLang="ar-SA"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368571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864F2C8-14BB-4E7F-AEEA-392EFCDD035B}" type="slidenum">
              <a:rPr lang="ar-SA" altLang="ar-SA" smtClean="0"/>
              <a:pPr/>
              <a:t>11</a:t>
            </a:fld>
            <a:endParaRPr lang="en-GB" altLang="ar-SA"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3080410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DC6BE14-4B55-4685-A66D-66A4B1E6B135}" type="slidenum">
              <a:rPr lang="ar-SA" altLang="ar-SA" smtClean="0"/>
              <a:pPr/>
              <a:t>12</a:t>
            </a:fld>
            <a:endParaRPr lang="en-GB" altLang="ar-SA"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GB" altLang="ar-SA" dirty="0" smtClean="0"/>
          </a:p>
        </p:txBody>
      </p:sp>
    </p:spTree>
    <p:extLst>
      <p:ext uri="{BB962C8B-B14F-4D97-AF65-F5344CB8AC3E}">
        <p14:creationId xmlns:p14="http://schemas.microsoft.com/office/powerpoint/2010/main" val="139403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5E6F53-4F7A-4A14-BFD4-CC034827E1C8}" type="datetimeFigureOut">
              <a:rPr lang="en-US" smtClean="0"/>
              <a:pPr/>
              <a:t>03/12/2018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7EE5BE-6836-4469-98B2-F7B9E219E07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5E6F53-4F7A-4A14-BFD4-CC034827E1C8}" type="datetimeFigureOut">
              <a:rPr lang="en-US" smtClean="0"/>
              <a:pPr/>
              <a:t>03/12/2018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7EE5BE-6836-4469-98B2-F7B9E219E07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5E6F53-4F7A-4A14-BFD4-CC034827E1C8}" type="datetimeFigureOut">
              <a:rPr lang="en-US" smtClean="0"/>
              <a:pPr/>
              <a:t>03/12/2018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7EE5BE-6836-4469-98B2-F7B9E219E07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JO"/>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ar-JO" noProof="0"/>
          </a:p>
        </p:txBody>
      </p:sp>
      <p:sp>
        <p:nvSpPr>
          <p:cNvPr id="4" name="Date Placeholder 3"/>
          <p:cNvSpPr>
            <a:spLocks noGrp="1"/>
          </p:cNvSpPr>
          <p:nvPr>
            <p:ph type="dt" sz="half" idx="10"/>
          </p:nvPr>
        </p:nvSpPr>
        <p:spPr>
          <a:xfrm>
            <a:off x="457200" y="6251575"/>
            <a:ext cx="2133600" cy="476250"/>
          </a:xfrm>
        </p:spPr>
        <p:txBody>
          <a:bodyPr/>
          <a:lstStyle>
            <a:lvl1pPr>
              <a:defRPr/>
            </a:lvl1pPr>
          </a:lstStyle>
          <a:p>
            <a:pPr>
              <a:defRPr/>
            </a:pPr>
            <a:endParaRPr lang="en-US" dirty="0"/>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pPr>
              <a:defRPr/>
            </a:pPr>
            <a:fld id="{83CBA392-FDF0-49AE-B1DF-1CFBD7E33FA2}" type="slidenum">
              <a:rPr lang="ar-SA"/>
              <a:pPr>
                <a:defRPr/>
              </a:pPr>
              <a:t>‹#›</a:t>
            </a:fld>
            <a:endParaRPr lang="en-US" dirty="0"/>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7A9B56E2-838F-4224-96C6-E1BB7C33F05A}" type="slidenum">
              <a:rPr lang="ar-SA"/>
              <a:pPr/>
              <a:t>‹#›</a:t>
            </a:fld>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8C8D456-9A94-4ED7-B305-A52CECCC5214}" type="slidenum">
              <a:rPr lang="en-US"/>
              <a:pPr>
                <a:defRPr/>
              </a:pPr>
              <a:t>‹#›</a:t>
            </a:fld>
            <a:endParaRPr 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مقاييس التشتت والإختلاف</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C8E0E42-76AB-4664-B984-9116F2BC8ED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r>
              <a:rPr lang="en-US"/>
              <a:t>مقاييس التشتت والإختلاف</a:t>
            </a: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60AAC823-CD04-4995-A42C-31866A9D063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مقاييس التشتت والإختلاف</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290828A-7072-4E97-9AC1-B9BDF4D57A6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مقاييس التشتت والإختلاف</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1E6E520-F925-4117-A235-BF7735321BC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5E6F53-4F7A-4A14-BFD4-CC034827E1C8}" type="datetimeFigureOut">
              <a:rPr lang="en-US" smtClean="0"/>
              <a:pPr/>
              <a:t>03/12/2018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7EE5BE-6836-4469-98B2-F7B9E219E07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5E6F53-4F7A-4A14-BFD4-CC034827E1C8}" type="datetimeFigureOut">
              <a:rPr lang="en-US" smtClean="0"/>
              <a:pPr/>
              <a:t>03/12/2018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7EE5BE-6836-4469-98B2-F7B9E219E07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5E6F53-4F7A-4A14-BFD4-CC034827E1C8}" type="datetimeFigureOut">
              <a:rPr lang="en-US" smtClean="0"/>
              <a:pPr/>
              <a:t>03/12/2018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7EE5BE-6836-4469-98B2-F7B9E219E07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5E6F53-4F7A-4A14-BFD4-CC034827E1C8}" type="datetimeFigureOut">
              <a:rPr lang="en-US" smtClean="0"/>
              <a:pPr/>
              <a:t>03/12/2018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7EE5BE-6836-4469-98B2-F7B9E219E07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5E6F53-4F7A-4A14-BFD4-CC034827E1C8}" type="datetimeFigureOut">
              <a:rPr lang="en-US" smtClean="0"/>
              <a:pPr/>
              <a:t>03/12/2018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7EE5BE-6836-4469-98B2-F7B9E219E07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E6F53-4F7A-4A14-BFD4-CC034827E1C8}" type="datetimeFigureOut">
              <a:rPr lang="en-US" smtClean="0"/>
              <a:pPr/>
              <a:t>03/12/2018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7EE5BE-6836-4469-98B2-F7B9E219E07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E6F53-4F7A-4A14-BFD4-CC034827E1C8}" type="datetimeFigureOut">
              <a:rPr lang="en-US" smtClean="0"/>
              <a:pPr/>
              <a:t>03/12/2018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7EE5BE-6836-4469-98B2-F7B9E219E07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E6F53-4F7A-4A14-BFD4-CC034827E1C8}" type="datetimeFigureOut">
              <a:rPr lang="en-US" smtClean="0"/>
              <a:pPr/>
              <a:t>03/12/2018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7EE5BE-6836-4469-98B2-F7B9E219E07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6F53-4F7A-4A14-BFD4-CC034827E1C8}" type="datetimeFigureOut">
              <a:rPr lang="en-US" smtClean="0"/>
              <a:pPr/>
              <a:t>03/12/2018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EE5BE-6836-4469-98B2-F7B9E219E07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w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16.xml"/><Relationship Id="rId5" Type="http://schemas.openxmlformats.org/officeDocument/2006/relationships/image" Target="../media/image24.wmf"/><Relationship Id="rId4" Type="http://schemas.openxmlformats.org/officeDocument/2006/relationships/image" Target="../media/image23.wmf"/></Relationships>
</file>

<file path=ppt/slides/_rels/slide10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11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15.xml"/><Relationship Id="rId4" Type="http://schemas.openxmlformats.org/officeDocument/2006/relationships/image" Target="../media/image38.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subTitle" idx="1"/>
          </p:nvPr>
        </p:nvSpPr>
        <p:spPr>
          <a:xfrm>
            <a:off x="1538288" y="2155825"/>
            <a:ext cx="6057900" cy="673100"/>
          </a:xfrm>
        </p:spPr>
        <p:txBody>
          <a:bodyPr/>
          <a:lstStyle/>
          <a:p>
            <a:pPr rtl="1"/>
            <a:r>
              <a:rPr lang="ar-SA" altLang="ar-SA" sz="3600" b="1" dirty="0" smtClean="0">
                <a:solidFill>
                  <a:schemeClr val="tx1"/>
                </a:solidFill>
                <a:latin typeface="Arabic Typesetting" pitchFamily="66" charset="-78"/>
                <a:cs typeface="Arabic Typesetting" pitchFamily="66" charset="-78"/>
              </a:rPr>
              <a:t>بسم الله الرحمن الرحيم</a:t>
            </a:r>
            <a:endParaRPr lang="en-US" altLang="ar-SA" sz="3600" b="1" dirty="0" smtClean="0">
              <a:solidFill>
                <a:schemeClr val="tx1"/>
              </a:solidFill>
              <a:latin typeface="Arabic Typesetting" pitchFamily="66" charset="-78"/>
              <a:cs typeface="Arabic Typesetting" pitchFamily="66" charset="-78"/>
            </a:endParaRPr>
          </a:p>
        </p:txBody>
      </p:sp>
      <p:sp>
        <p:nvSpPr>
          <p:cNvPr id="14" name="Rectangle 3"/>
          <p:cNvSpPr txBox="1">
            <a:spLocks noChangeArrowheads="1"/>
          </p:cNvSpPr>
          <p:nvPr/>
        </p:nvSpPr>
        <p:spPr bwMode="auto">
          <a:xfrm>
            <a:off x="1295400" y="3197225"/>
            <a:ext cx="6057900" cy="673100"/>
          </a:xfrm>
          <a:prstGeom prst="rect">
            <a:avLst/>
          </a:prstGeom>
          <a:solidFill>
            <a:srgbClr val="339933"/>
          </a:solidFill>
          <a:ln/>
        </p:spPr>
        <p:style>
          <a:lnRef idx="0">
            <a:schemeClr val="accent4"/>
          </a:lnRef>
          <a:fillRef idx="3">
            <a:schemeClr val="accent4"/>
          </a:fillRef>
          <a:effectRef idx="3">
            <a:schemeClr val="accent4"/>
          </a:effectRef>
          <a:fontRef idx="minor">
            <a:schemeClr val="lt1"/>
          </a:fontRef>
        </p:style>
        <p:txBody>
          <a:bodyPr/>
          <a:lstStyle>
            <a:lvl1pPr marL="0" indent="0" algn="ctr" rtl="0" eaLnBrk="0" fontAlgn="base" hangingPunct="0">
              <a:spcBef>
                <a:spcPct val="20000"/>
              </a:spcBef>
              <a:spcAft>
                <a:spcPct val="0"/>
              </a:spcAft>
              <a:buNone/>
              <a:defRPr sz="2800">
                <a:solidFill>
                  <a:srgbClr val="000000"/>
                </a:solidFill>
                <a:latin typeface="+mn-lt"/>
                <a:ea typeface="+mn-ea"/>
                <a:cs typeface="+mn-cs"/>
              </a:defRPr>
            </a:lvl1pPr>
            <a:lvl2pPr marL="457200" indent="0" algn="ctr" rtl="0" eaLnBrk="0" fontAlgn="base" hangingPunct="0">
              <a:spcBef>
                <a:spcPct val="20000"/>
              </a:spcBef>
              <a:spcAft>
                <a:spcPct val="0"/>
              </a:spcAft>
              <a:buNone/>
              <a:defRPr sz="2400">
                <a:solidFill>
                  <a:srgbClr val="000000"/>
                </a:solidFill>
                <a:latin typeface="+mn-lt"/>
              </a:defRPr>
            </a:lvl2pPr>
            <a:lvl3pPr marL="914400" indent="0" algn="ctr" rtl="0" eaLnBrk="0" fontAlgn="base" hangingPunct="0">
              <a:spcBef>
                <a:spcPct val="20000"/>
              </a:spcBef>
              <a:spcAft>
                <a:spcPct val="0"/>
              </a:spcAft>
              <a:buNone/>
              <a:defRPr sz="2400" b="1">
                <a:solidFill>
                  <a:srgbClr val="000000"/>
                </a:solidFill>
                <a:latin typeface="Modern" pitchFamily="50"/>
              </a:defRPr>
            </a:lvl3pPr>
            <a:lvl4pPr marL="1371600" indent="0" algn="ctr" rtl="0" eaLnBrk="0" fontAlgn="base" hangingPunct="0">
              <a:spcBef>
                <a:spcPct val="20000"/>
              </a:spcBef>
              <a:spcAft>
                <a:spcPct val="0"/>
              </a:spcAft>
              <a:buNone/>
              <a:defRPr sz="2400" b="1">
                <a:solidFill>
                  <a:srgbClr val="000000"/>
                </a:solidFill>
                <a:latin typeface="Modern" pitchFamily="50"/>
              </a:defRPr>
            </a:lvl4pPr>
            <a:lvl5pPr marL="1828800" indent="0" algn="ctr" rtl="0" eaLnBrk="0" fontAlgn="base" hangingPunct="0">
              <a:spcBef>
                <a:spcPct val="20000"/>
              </a:spcBef>
              <a:spcAft>
                <a:spcPct val="0"/>
              </a:spcAft>
              <a:buNone/>
              <a:defRPr sz="2400" b="1">
                <a:solidFill>
                  <a:srgbClr val="000000"/>
                </a:solidFill>
                <a:latin typeface="Modern" pitchFamily="50"/>
              </a:defRPr>
            </a:lvl5pPr>
            <a:lvl6pPr marL="2286000" indent="0" algn="ctr" rtl="0" eaLnBrk="0" fontAlgn="base" hangingPunct="0">
              <a:spcBef>
                <a:spcPct val="20000"/>
              </a:spcBef>
              <a:spcAft>
                <a:spcPct val="0"/>
              </a:spcAft>
              <a:buNone/>
              <a:defRPr sz="2400" b="1">
                <a:solidFill>
                  <a:srgbClr val="000000"/>
                </a:solidFill>
                <a:latin typeface="Modern" pitchFamily="50"/>
              </a:defRPr>
            </a:lvl6pPr>
            <a:lvl7pPr marL="2743200" indent="0" algn="ctr" rtl="0" eaLnBrk="0" fontAlgn="base" hangingPunct="0">
              <a:spcBef>
                <a:spcPct val="20000"/>
              </a:spcBef>
              <a:spcAft>
                <a:spcPct val="0"/>
              </a:spcAft>
              <a:buNone/>
              <a:defRPr sz="2400" b="1">
                <a:solidFill>
                  <a:srgbClr val="000000"/>
                </a:solidFill>
                <a:latin typeface="Modern" pitchFamily="50"/>
              </a:defRPr>
            </a:lvl7pPr>
            <a:lvl8pPr marL="3200400" indent="0" algn="ctr" rtl="0" eaLnBrk="0" fontAlgn="base" hangingPunct="0">
              <a:spcBef>
                <a:spcPct val="20000"/>
              </a:spcBef>
              <a:spcAft>
                <a:spcPct val="0"/>
              </a:spcAft>
              <a:buNone/>
              <a:defRPr sz="2400" b="1">
                <a:solidFill>
                  <a:srgbClr val="000000"/>
                </a:solidFill>
                <a:latin typeface="Modern" pitchFamily="50"/>
              </a:defRPr>
            </a:lvl8pPr>
            <a:lvl9pPr marL="3657600" indent="0" algn="ctr" rtl="0" eaLnBrk="0" fontAlgn="base" hangingPunct="0">
              <a:spcBef>
                <a:spcPct val="20000"/>
              </a:spcBef>
              <a:spcAft>
                <a:spcPct val="0"/>
              </a:spcAft>
              <a:buNone/>
              <a:defRPr sz="2400" b="1">
                <a:solidFill>
                  <a:srgbClr val="000000"/>
                </a:solidFill>
                <a:latin typeface="Modern" pitchFamily="50"/>
              </a:defRPr>
            </a:lvl9pPr>
          </a:lstStyle>
          <a:p>
            <a:pPr rtl="1">
              <a:defRPr/>
            </a:pPr>
            <a:r>
              <a:rPr lang="ar-IQ" sz="3600" b="1" dirty="0" smtClean="0">
                <a:solidFill>
                  <a:schemeClr val="bg1"/>
                </a:solidFill>
                <a:latin typeface="Arabic Typesetting" pitchFamily="66" charset="-78"/>
                <a:cs typeface="Arabic Typesetting" pitchFamily="66" charset="-78"/>
              </a:rPr>
              <a:t>((</a:t>
            </a:r>
            <a:r>
              <a:rPr lang="ar-SA" sz="3600" b="1" dirty="0" smtClean="0">
                <a:solidFill>
                  <a:schemeClr val="bg1"/>
                </a:solidFill>
                <a:latin typeface="Arabic Typesetting" pitchFamily="66" charset="-78"/>
                <a:cs typeface="Arabic Typesetting" pitchFamily="66" charset="-78"/>
              </a:rPr>
              <a:t>وَكُلَّ </a:t>
            </a:r>
            <a:r>
              <a:rPr lang="ar-SA" sz="3600" b="1" dirty="0">
                <a:solidFill>
                  <a:schemeClr val="bg1"/>
                </a:solidFill>
                <a:latin typeface="Arabic Typesetting" pitchFamily="66" charset="-78"/>
                <a:cs typeface="Arabic Typesetting" pitchFamily="66" charset="-78"/>
              </a:rPr>
              <a:t>شَيْءٍ أَحْصَيْنَاهُ </a:t>
            </a:r>
            <a:r>
              <a:rPr lang="ar-SA" sz="3600" b="1" dirty="0" smtClean="0">
                <a:solidFill>
                  <a:schemeClr val="bg1"/>
                </a:solidFill>
                <a:latin typeface="Arabic Typesetting" pitchFamily="66" charset="-78"/>
                <a:cs typeface="Arabic Typesetting" pitchFamily="66" charset="-78"/>
              </a:rPr>
              <a:t>كِتَابًا</a:t>
            </a:r>
            <a:r>
              <a:rPr lang="ar-IQ" sz="3600" b="1" dirty="0" smtClean="0">
                <a:solidFill>
                  <a:schemeClr val="bg1"/>
                </a:solidFill>
                <a:latin typeface="Arabic Typesetting" pitchFamily="66" charset="-78"/>
                <a:cs typeface="Arabic Typesetting" pitchFamily="66" charset="-78"/>
              </a:rPr>
              <a:t>))</a:t>
            </a:r>
            <a:endParaRPr lang="en-US" sz="3600" b="1" dirty="0">
              <a:solidFill>
                <a:schemeClr val="bg1"/>
              </a:solidFill>
              <a:latin typeface="Arabic Typesetting" pitchFamily="66" charset="-78"/>
              <a:cs typeface="Arabic Typesetting" pitchFamily="66" charset="-78"/>
            </a:endParaRPr>
          </a:p>
        </p:txBody>
      </p:sp>
      <p:sp>
        <p:nvSpPr>
          <p:cNvPr id="2060" name="Rectangle 3"/>
          <p:cNvSpPr txBox="1">
            <a:spLocks noChangeArrowheads="1"/>
          </p:cNvSpPr>
          <p:nvPr/>
        </p:nvSpPr>
        <p:spPr bwMode="auto">
          <a:xfrm>
            <a:off x="7050088" y="784225"/>
            <a:ext cx="1700212" cy="673100"/>
          </a:xfrm>
          <a:prstGeom prst="rect">
            <a:avLst/>
          </a:prstGeom>
          <a:noFill/>
          <a:ln w="9525">
            <a:noFill/>
            <a:miter lim="800000"/>
            <a:headEnd/>
            <a:tailEnd/>
          </a:ln>
        </p:spPr>
        <p:txBody>
          <a:bodyPr/>
          <a:lstStyle/>
          <a:p>
            <a:pPr algn="r" rtl="1" eaLnBrk="0" hangingPunct="0">
              <a:spcBef>
                <a:spcPct val="20000"/>
              </a:spcBef>
            </a:pPr>
            <a:r>
              <a:rPr lang="ar-SA" altLang="ar-SA" sz="3600" b="1" dirty="0">
                <a:latin typeface="Arabic Typesetting" pitchFamily="66" charset="-78"/>
                <a:cs typeface="Arabic Typesetting" pitchFamily="66" charset="-78"/>
              </a:rPr>
              <a:t>قال الله </a:t>
            </a:r>
            <a:r>
              <a:rPr lang="ar-SA" altLang="ar-SA" sz="3600" b="1" dirty="0" smtClean="0">
                <a:latin typeface="Arabic Typesetting" pitchFamily="66" charset="-78"/>
                <a:cs typeface="Arabic Typesetting" pitchFamily="66" charset="-78"/>
              </a:rPr>
              <a:t>تعال</a:t>
            </a:r>
            <a:r>
              <a:rPr lang="ar-IQ" altLang="ar-SA" sz="3600" b="1" dirty="0" smtClean="0">
                <a:latin typeface="Arabic Typesetting" pitchFamily="66" charset="-78"/>
                <a:cs typeface="Arabic Typesetting" pitchFamily="66" charset="-78"/>
              </a:rPr>
              <a:t>ى</a:t>
            </a:r>
            <a:r>
              <a:rPr lang="ar-SA" altLang="ar-SA" sz="3600" b="1" dirty="0" smtClean="0">
                <a:latin typeface="Arabic Typesetting" pitchFamily="66" charset="-78"/>
                <a:cs typeface="Arabic Typesetting" pitchFamily="66" charset="-78"/>
              </a:rPr>
              <a:t>:</a:t>
            </a:r>
            <a:endParaRPr lang="en-US" altLang="ar-SA" sz="3600" b="1" dirty="0">
              <a:latin typeface="Arabic Typesetting" pitchFamily="66" charset="-78"/>
              <a:cs typeface="Arabic Typesetting" pitchFamily="66" charset="-78"/>
            </a:endParaRPr>
          </a:p>
        </p:txBody>
      </p:sp>
      <p:sp>
        <p:nvSpPr>
          <p:cNvPr id="2061" name="Rectangle 3"/>
          <p:cNvSpPr txBox="1">
            <a:spLocks noChangeArrowheads="1"/>
          </p:cNvSpPr>
          <p:nvPr/>
        </p:nvSpPr>
        <p:spPr bwMode="auto">
          <a:xfrm>
            <a:off x="685800" y="4568825"/>
            <a:ext cx="7062788" cy="673100"/>
          </a:xfrm>
          <a:prstGeom prst="rect">
            <a:avLst/>
          </a:prstGeom>
          <a:noFill/>
          <a:ln w="9525">
            <a:noFill/>
            <a:miter lim="800000"/>
            <a:headEnd/>
            <a:tailEnd/>
          </a:ln>
        </p:spPr>
        <p:txBody>
          <a:bodyPr/>
          <a:lstStyle/>
          <a:p>
            <a:pPr algn="r" eaLnBrk="0" hangingPunct="0">
              <a:spcBef>
                <a:spcPct val="20000"/>
              </a:spcBef>
              <a:tabLst>
                <a:tab pos="1138238" algn="l"/>
                <a:tab pos="2144713" algn="ctr"/>
              </a:tabLst>
            </a:pPr>
            <a:r>
              <a:rPr lang="ar-SA" altLang="ar-SA" sz="3600" b="1" dirty="0">
                <a:latin typeface="Arabic Typesetting" pitchFamily="66" charset="-78"/>
                <a:cs typeface="Arabic Typesetting" pitchFamily="66" charset="-78"/>
                <a:sym typeface="AGA Arabesque" pitchFamily="2" charset="2"/>
              </a:rPr>
              <a:t>صدق الله العظيم                                الآية (29) سورة النبأ</a:t>
            </a:r>
          </a:p>
          <a:p>
            <a:pPr algn="r" eaLnBrk="0" hangingPunct="0">
              <a:spcBef>
                <a:spcPct val="20000"/>
              </a:spcBef>
              <a:tabLst>
                <a:tab pos="1138238" algn="l"/>
                <a:tab pos="2144713" algn="ctr"/>
              </a:tabLst>
            </a:pPr>
            <a:endParaRPr lang="en-US" altLang="ar-SA" sz="3600" b="1" dirty="0">
              <a:latin typeface="Arabic Typesetting" pitchFamily="66" charset="-78"/>
              <a:cs typeface="Arabic Typesetting" pitchFamily="66" charset="-78"/>
              <a:sym typeface="AGA Arabesque"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blinds(horizontal)">
                                      <p:cBhvr>
                                        <p:cTn id="7" dur="500"/>
                                        <p:tgtEl>
                                          <p:spTgt spid="20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2">
                                            <p:txEl>
                                              <p:pRg st="0" end="0"/>
                                            </p:txEl>
                                          </p:spTgt>
                                        </p:tgtEl>
                                        <p:attrNameLst>
                                          <p:attrName>style.visibility</p:attrName>
                                        </p:attrNameLst>
                                      </p:cBhvr>
                                      <p:to>
                                        <p:strVal val="visible"/>
                                      </p:to>
                                    </p:set>
                                    <p:animEffect transition="in" filter="blinds(horizontal)">
                                      <p:cBhvr>
                                        <p:cTn id="12" dur="500"/>
                                        <p:tgtEl>
                                          <p:spTgt spid="20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61"/>
                                        </p:tgtEl>
                                        <p:attrNameLst>
                                          <p:attrName>style.visibility</p:attrName>
                                        </p:attrNameLst>
                                      </p:cBhvr>
                                      <p:to>
                                        <p:strVal val="visible"/>
                                      </p:to>
                                    </p:set>
                                    <p:animEffect transition="in" filter="blinds(horizontal)">
                                      <p:cBhvr>
                                        <p:cTn id="22"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P spid="14" grpId="0" animBg="1"/>
      <p:bldP spid="2060" grpId="0"/>
      <p:bldP spid="20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57400" y="1168400"/>
            <a:ext cx="6845300" cy="584200"/>
          </a:xfrm>
          <a:prstGeom prst="rect">
            <a:avLst/>
          </a:prstGeom>
          <a:noFill/>
        </p:spPr>
        <p:txBody>
          <a:bodyPr anchor="ctr">
            <a:spAutoFit/>
          </a:bodyPr>
          <a:lstStyle/>
          <a:p>
            <a:pPr algn="r" rtl="1">
              <a:defRPr/>
            </a:pPr>
            <a:r>
              <a:rPr lang="ar-SA" sz="3200" b="1" dirty="0" smtClean="0">
                <a:solidFill>
                  <a:srgbClr val="C00000"/>
                </a:solidFill>
                <a:effectLst>
                  <a:outerShdw blurRad="38100" dist="38100" dir="2700000" algn="tl">
                    <a:srgbClr val="000000"/>
                  </a:outerShdw>
                </a:effectLst>
                <a:latin typeface="Simplified Arabic" pitchFamily="2" charset="-78"/>
                <a:cs typeface="Simplified Arabic" pitchFamily="2" charset="-78"/>
              </a:rPr>
              <a:t>1- المجتمع</a:t>
            </a:r>
            <a:endParaRPr lang="en-GB" sz="3200" dirty="0">
              <a:solidFill>
                <a:srgbClr val="C00000"/>
              </a:solidFill>
            </a:endParaRPr>
          </a:p>
        </p:txBody>
      </p:sp>
      <p:sp>
        <p:nvSpPr>
          <p:cNvPr id="15369" name="Rectangle 1"/>
          <p:cNvSpPr>
            <a:spLocks noChangeArrowheads="1"/>
          </p:cNvSpPr>
          <p:nvPr/>
        </p:nvSpPr>
        <p:spPr bwMode="auto">
          <a:xfrm>
            <a:off x="304800" y="1563231"/>
            <a:ext cx="8432800" cy="2246769"/>
          </a:xfrm>
          <a:prstGeom prst="rect">
            <a:avLst/>
          </a:prstGeom>
          <a:noFill/>
          <a:ln w="9525">
            <a:noFill/>
            <a:miter lim="800000"/>
            <a:headEnd/>
            <a:tailEnd/>
          </a:ln>
        </p:spPr>
        <p:txBody>
          <a:bodyPr wrap="square">
            <a:spAutoFit/>
          </a:bodyPr>
          <a:lstStyle/>
          <a:p>
            <a:pPr marL="457200" indent="-457200" algn="just" rtl="1">
              <a:lnSpc>
                <a:spcPct val="150000"/>
              </a:lnSpc>
              <a:buFont typeface="Wingdings" pitchFamily="2" charset="2"/>
              <a:buChar char="§"/>
            </a:pPr>
            <a:r>
              <a:rPr lang="ar-SA" altLang="ar-SA" sz="3200" dirty="0">
                <a:latin typeface="Simplified Arabic" pitchFamily="2" charset="-78"/>
                <a:ea typeface="Mudir MT" pitchFamily="2" charset="-78"/>
                <a:cs typeface="Simplified Arabic" pitchFamily="2" charset="-78"/>
              </a:rPr>
              <a:t>هو المجموعة الكلية من المفردات أو الأشياء والتي لها خصائص مشتركة والتي يهتم </a:t>
            </a:r>
            <a:r>
              <a:rPr lang="ar-SA" altLang="ar-SA" sz="3200" dirty="0" smtClean="0">
                <a:latin typeface="Simplified Arabic" pitchFamily="2" charset="-78"/>
                <a:ea typeface="Mudir MT" pitchFamily="2" charset="-78"/>
                <a:cs typeface="Simplified Arabic" pitchFamily="2" charset="-78"/>
              </a:rPr>
              <a:t>الباحث </a:t>
            </a:r>
            <a:r>
              <a:rPr lang="ar-SA" altLang="ar-SA" sz="3200" dirty="0">
                <a:latin typeface="Simplified Arabic" pitchFamily="2" charset="-78"/>
                <a:ea typeface="Mudir MT" pitchFamily="2" charset="-78"/>
                <a:cs typeface="Simplified Arabic" pitchFamily="2" charset="-78"/>
              </a:rPr>
              <a:t>بدراستها وإجراء التحليل الإحصائي المناسب حول هذه المجموعة. </a:t>
            </a:r>
          </a:p>
        </p:txBody>
      </p:sp>
      <p:sp>
        <p:nvSpPr>
          <p:cNvPr id="15370" name="Rectangle 3"/>
          <p:cNvSpPr>
            <a:spLocks noChangeArrowheads="1"/>
          </p:cNvSpPr>
          <p:nvPr/>
        </p:nvSpPr>
        <p:spPr bwMode="auto">
          <a:xfrm>
            <a:off x="304800" y="4191000"/>
            <a:ext cx="8382000" cy="2308324"/>
          </a:xfrm>
          <a:prstGeom prst="rect">
            <a:avLst/>
          </a:prstGeom>
          <a:noFill/>
          <a:ln w="9525">
            <a:noFill/>
            <a:miter lim="800000"/>
            <a:headEnd/>
            <a:tailEnd/>
          </a:ln>
        </p:spPr>
        <p:txBody>
          <a:bodyPr wrap="square">
            <a:spAutoFit/>
          </a:bodyPr>
          <a:lstStyle/>
          <a:p>
            <a:pPr marL="457200" indent="-457200" algn="just" rtl="1">
              <a:lnSpc>
                <a:spcPct val="150000"/>
              </a:lnSpc>
              <a:buFont typeface="Wingdings" pitchFamily="2" charset="2"/>
              <a:buChar char="§"/>
            </a:pPr>
            <a:r>
              <a:rPr lang="ar-SA" altLang="ar-SA" sz="3200" dirty="0">
                <a:latin typeface="Simplified Arabic" pitchFamily="2" charset="-78"/>
                <a:ea typeface="Mudir MT" pitchFamily="2" charset="-78"/>
                <a:cs typeface="Simplified Arabic" pitchFamily="2" charset="-78"/>
              </a:rPr>
              <a:t>هي مجموعة جزئية من أفراد المجتمع يتم اختيارهم بطريقة مناسبة بحيث تمثل المجتمع تمثيلاً جيدًا وذلك لدراسة صفات المجتمع</a:t>
            </a:r>
            <a:r>
              <a:rPr lang="en-US" altLang="ar-SA" sz="3200" dirty="0">
                <a:latin typeface="Simplified Arabic" pitchFamily="2" charset="-78"/>
                <a:ea typeface="Mudir MT" pitchFamily="2" charset="-78"/>
                <a:cs typeface="Simplified Arabic" pitchFamily="2" charset="-78"/>
              </a:rPr>
              <a:t>.</a:t>
            </a:r>
            <a:endParaRPr lang="ar-SA" altLang="ar-SA" sz="3200" dirty="0">
              <a:latin typeface="Simplified Arabic" pitchFamily="2" charset="-78"/>
              <a:ea typeface="Mudir MT" pitchFamily="2" charset="-78"/>
              <a:cs typeface="Simplified Arabic" pitchFamily="2" charset="-78"/>
            </a:endParaRPr>
          </a:p>
        </p:txBody>
      </p:sp>
      <p:sp>
        <p:nvSpPr>
          <p:cNvPr id="14" name="TextBox 13"/>
          <p:cNvSpPr txBox="1"/>
          <p:nvPr/>
        </p:nvSpPr>
        <p:spPr>
          <a:xfrm>
            <a:off x="2044700" y="3759200"/>
            <a:ext cx="6845300" cy="584200"/>
          </a:xfrm>
          <a:prstGeom prst="rect">
            <a:avLst/>
          </a:prstGeom>
          <a:noFill/>
        </p:spPr>
        <p:txBody>
          <a:bodyPr>
            <a:spAutoFit/>
          </a:bodyPr>
          <a:lstStyle/>
          <a:p>
            <a:pPr algn="r" rtl="1">
              <a:defRPr/>
            </a:pPr>
            <a:r>
              <a:rPr lang="ar-SA" sz="3200" b="1" dirty="0" smtClean="0">
                <a:solidFill>
                  <a:srgbClr val="C00000"/>
                </a:solidFill>
                <a:effectLst>
                  <a:outerShdw blurRad="38100" dist="38100" dir="2700000" algn="tl">
                    <a:srgbClr val="000000"/>
                  </a:outerShdw>
                </a:effectLst>
                <a:latin typeface="Simplified Arabic" pitchFamily="2" charset="-78"/>
                <a:cs typeface="Simplified Arabic" pitchFamily="2" charset="-78"/>
              </a:rPr>
              <a:t>2- العينة</a:t>
            </a:r>
            <a:endParaRPr lang="en-GB" sz="3200" b="1" dirty="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13" name="Rectangle 12"/>
          <p:cNvSpPr/>
          <p:nvPr/>
        </p:nvSpPr>
        <p:spPr bwMode="auto">
          <a:xfrm>
            <a:off x="762000" y="381000"/>
            <a:ext cx="8089900" cy="6096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nchor="ctr"/>
          <a:lstStyle/>
          <a:p>
            <a:pPr algn="r" rtl="1">
              <a:defRPr/>
            </a:pPr>
            <a:r>
              <a:rPr lang="en-US" sz="3600" b="1" dirty="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600" b="1" dirty="0">
                <a:solidFill>
                  <a:srgbClr val="0033CC"/>
                </a:solidFill>
                <a:effectLst>
                  <a:outerShdw blurRad="38100" dist="38100" dir="2700000" algn="tl">
                    <a:srgbClr val="000000"/>
                  </a:outerShdw>
                </a:effectLst>
                <a:latin typeface="Simplified Arabic" pitchFamily="2" charset="-78"/>
                <a:cs typeface="Simplified Arabic" pitchFamily="2" charset="-78"/>
              </a:rPr>
              <a:t>مصطلحات ومفاهيم أساسية</a:t>
            </a:r>
            <a:endParaRPr lang="en-GB" sz="3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blinds(horizontal)">
                                      <p:cBhvr>
                                        <p:cTn id="17" dur="500"/>
                                        <p:tgtEl>
                                          <p:spTgt spid="153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70"/>
                                        </p:tgtEl>
                                        <p:attrNameLst>
                                          <p:attrName>style.visibility</p:attrName>
                                        </p:attrNameLst>
                                      </p:cBhvr>
                                      <p:to>
                                        <p:strVal val="visible"/>
                                      </p:to>
                                    </p:set>
                                    <p:animEffect transition="in" filter="blinds(horizontal)">
                                      <p:cBhvr>
                                        <p:cTn id="27"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369" grpId="0"/>
      <p:bldP spid="15370" grpId="0"/>
      <p:bldP spid="14" grpId="0"/>
      <p:bldP spid="1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5800" y="1066800"/>
            <a:ext cx="73914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solidFill>
                  <a:schemeClr val="tx1"/>
                </a:solidFill>
                <a:cs typeface="Simplified Arabic" pitchFamily="2" charset="-78"/>
              </a:rPr>
              <a:t>مقاييس التشتت والإختلاف</a:t>
            </a:r>
            <a:endParaRPr lang="en-US" sz="4800" dirty="0">
              <a:solidFill>
                <a:schemeClr val="tx1"/>
              </a:solidFill>
            </a:endParaRPr>
          </a:p>
        </p:txBody>
      </p:sp>
      <p:sp>
        <p:nvSpPr>
          <p:cNvPr id="8" name="Rounded Rectangle 7"/>
          <p:cNvSpPr/>
          <p:nvPr/>
        </p:nvSpPr>
        <p:spPr>
          <a:xfrm>
            <a:off x="762000" y="2971800"/>
            <a:ext cx="76962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endParaRPr lang="en-US" sz="4400" b="1" dirty="0" smtClean="0">
              <a:solidFill>
                <a:schemeClr val="tx1"/>
              </a:solidFill>
              <a:latin typeface="Times New Roman" pitchFamily="18" charset="0"/>
              <a:cs typeface="Times New Roman" pitchFamily="18" charset="0"/>
            </a:endParaRPr>
          </a:p>
          <a:p>
            <a:pPr algn="ctr">
              <a:lnSpc>
                <a:spcPct val="90000"/>
              </a:lnSpc>
              <a:spcBef>
                <a:spcPct val="0"/>
              </a:spcBef>
            </a:pPr>
            <a:r>
              <a:rPr lang="en-US" sz="4400" b="1" dirty="0" smtClean="0">
                <a:solidFill>
                  <a:schemeClr val="tx1"/>
                </a:solidFill>
                <a:latin typeface="Times New Roman" pitchFamily="18" charset="0"/>
                <a:cs typeface="Times New Roman" pitchFamily="18" charset="0"/>
              </a:rPr>
              <a:t>Measures of Dispersion</a:t>
            </a:r>
          </a:p>
          <a:p>
            <a:pPr algn="ctr">
              <a:lnSpc>
                <a:spcPct val="90000"/>
              </a:lnSpc>
              <a:spcBef>
                <a:spcPct val="0"/>
              </a:spcBef>
            </a:pPr>
            <a:r>
              <a:rPr lang="en-US" sz="4400" b="1" dirty="0" smtClean="0">
                <a:solidFill>
                  <a:schemeClr val="tx1"/>
                </a:solidFill>
                <a:latin typeface="Times New Roman" pitchFamily="18" charset="0"/>
                <a:cs typeface="Times New Roman" pitchFamily="18" charset="0"/>
              </a:rPr>
              <a:t>&amp; Variation </a:t>
            </a:r>
          </a:p>
          <a:p>
            <a:pPr algn="ctr"/>
            <a:endParaRPr lang="en-US" sz="4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468313" y="1143000"/>
            <a:ext cx="8229600" cy="5410200"/>
          </a:xfrm>
        </p:spPr>
        <p:txBody>
          <a:bodyPr>
            <a:noAutofit/>
          </a:bodyPr>
          <a:lstStyle/>
          <a:p>
            <a:pPr marL="0" indent="0" algn="just" rtl="1">
              <a:lnSpc>
                <a:spcPct val="160000"/>
              </a:lnSpc>
              <a:buFontTx/>
              <a:buNone/>
            </a:pPr>
            <a:r>
              <a:rPr lang="ar-SA" sz="2400" dirty="0" smtClean="0">
                <a:cs typeface="Simplified Arabic" pitchFamily="2" charset="-78"/>
              </a:rPr>
              <a:t>عند </a:t>
            </a:r>
            <a:r>
              <a:rPr lang="ar-SA" sz="2400" dirty="0">
                <a:cs typeface="Simplified Arabic" pitchFamily="2" charset="-78"/>
              </a:rPr>
              <a:t>مقارنة مجموعتين من البيانات ، يمكن استخدام شكل التوزيع التكرار</a:t>
            </a:r>
            <a:r>
              <a:rPr lang="ar-EG" sz="2400" dirty="0">
                <a:cs typeface="Simplified Arabic" pitchFamily="2" charset="-78"/>
              </a:rPr>
              <a:t>ي</a:t>
            </a:r>
            <a:r>
              <a:rPr lang="ar-SA" sz="2400" dirty="0">
                <a:cs typeface="Simplified Arabic" pitchFamily="2" charset="-78"/>
              </a:rPr>
              <a:t>، </a:t>
            </a:r>
            <a:r>
              <a:rPr lang="ar-SA" sz="2400" dirty="0" smtClean="0">
                <a:cs typeface="Simplified Arabic" pitchFamily="2" charset="-78"/>
              </a:rPr>
              <a:t>أو</a:t>
            </a:r>
            <a:r>
              <a:rPr lang="ar-IQ" sz="2400" dirty="0" smtClean="0">
                <a:cs typeface="Simplified Arabic" pitchFamily="2" charset="-78"/>
              </a:rPr>
              <a:t> </a:t>
            </a:r>
            <a:r>
              <a:rPr lang="ar-SA" sz="2400" dirty="0" smtClean="0">
                <a:cs typeface="Simplified Arabic" pitchFamily="2" charset="-78"/>
              </a:rPr>
              <a:t>المنحنى </a:t>
            </a:r>
            <a:r>
              <a:rPr lang="ar-SA" sz="2400" dirty="0">
                <a:cs typeface="Simplified Arabic" pitchFamily="2" charset="-78"/>
              </a:rPr>
              <a:t>التكرار</a:t>
            </a:r>
            <a:r>
              <a:rPr lang="ar-EG" sz="2400" dirty="0">
                <a:cs typeface="Simplified Arabic" pitchFamily="2" charset="-78"/>
              </a:rPr>
              <a:t>ي</a:t>
            </a:r>
            <a:r>
              <a:rPr lang="ar-SA" sz="2400" dirty="0">
                <a:cs typeface="Simplified Arabic" pitchFamily="2" charset="-78"/>
              </a:rPr>
              <a:t> ، وكذلك بعض مقاييس النزعة المركزية ، مثل الوسط الحساب</a:t>
            </a:r>
            <a:r>
              <a:rPr lang="ar-EG" sz="2400" dirty="0">
                <a:cs typeface="Simplified Arabic" pitchFamily="2" charset="-78"/>
              </a:rPr>
              <a:t>ي</a:t>
            </a:r>
            <a:r>
              <a:rPr lang="ar-SA" sz="2400" dirty="0">
                <a:cs typeface="Simplified Arabic" pitchFamily="2" charset="-78"/>
              </a:rPr>
              <a:t> والوسيط </a:t>
            </a:r>
            <a:r>
              <a:rPr lang="ar-EG" sz="2400" dirty="0">
                <a:cs typeface="Simplified Arabic" pitchFamily="2" charset="-78"/>
              </a:rPr>
              <a:t>، </a:t>
            </a:r>
            <a:r>
              <a:rPr lang="ar-SA" sz="2400" dirty="0">
                <a:cs typeface="Simplified Arabic" pitchFamily="2" charset="-78"/>
              </a:rPr>
              <a:t>والمنوال</a:t>
            </a:r>
            <a:r>
              <a:rPr lang="ar-EG" sz="2400" dirty="0">
                <a:cs typeface="Simplified Arabic" pitchFamily="2" charset="-78"/>
              </a:rPr>
              <a:t> </a:t>
            </a:r>
            <a:r>
              <a:rPr lang="ar-SA" sz="2400" dirty="0">
                <a:cs typeface="Simplified Arabic" pitchFamily="2" charset="-78"/>
              </a:rPr>
              <a:t>.</a:t>
            </a:r>
            <a:r>
              <a:rPr lang="ar-EG" sz="2400" dirty="0">
                <a:cs typeface="Simplified Arabic" pitchFamily="2" charset="-78"/>
              </a:rPr>
              <a:t> </a:t>
            </a:r>
            <a:r>
              <a:rPr lang="ar-SA" sz="2400" dirty="0">
                <a:cs typeface="Simplified Arabic" pitchFamily="2" charset="-78"/>
              </a:rPr>
              <a:t>ولكن استخدام هذه الطرق وحدها لا يكف</a:t>
            </a:r>
            <a:r>
              <a:rPr lang="ar-EG" sz="2400" dirty="0">
                <a:cs typeface="Simplified Arabic" pitchFamily="2" charset="-78"/>
              </a:rPr>
              <a:t>ي عند </a:t>
            </a:r>
            <a:r>
              <a:rPr lang="ar-SA" sz="2400" dirty="0">
                <a:cs typeface="Simplified Arabic" pitchFamily="2" charset="-78"/>
              </a:rPr>
              <a:t>المقارنة ، فقد يكون مقياس النزعة المركزية للمجموعتين متساو</a:t>
            </a:r>
            <a:r>
              <a:rPr lang="ar-EG" sz="2400" dirty="0">
                <a:cs typeface="Simplified Arabic" pitchFamily="2" charset="-78"/>
              </a:rPr>
              <a:t>ي </a:t>
            </a:r>
            <a:r>
              <a:rPr lang="ar-SA" sz="2400" dirty="0">
                <a:cs typeface="Simplified Arabic" pitchFamily="2" charset="-78"/>
              </a:rPr>
              <a:t>، </a:t>
            </a:r>
            <a:r>
              <a:rPr lang="ar-SA" sz="2400" dirty="0" smtClean="0">
                <a:cs typeface="Simplified Arabic" pitchFamily="2" charset="-78"/>
              </a:rPr>
              <a:t>و</a:t>
            </a:r>
            <a:r>
              <a:rPr lang="ar-IQ" sz="2400" dirty="0" smtClean="0">
                <a:cs typeface="Simplified Arabic" pitchFamily="2" charset="-78"/>
              </a:rPr>
              <a:t> </a:t>
            </a:r>
            <a:r>
              <a:rPr lang="ar-SA" sz="2400" dirty="0" smtClean="0">
                <a:cs typeface="Simplified Arabic" pitchFamily="2" charset="-78"/>
              </a:rPr>
              <a:t>ربما </a:t>
            </a:r>
            <a:r>
              <a:rPr lang="ar-SA" sz="2400" dirty="0">
                <a:cs typeface="Simplified Arabic" pitchFamily="2" charset="-78"/>
              </a:rPr>
              <a:t>يوجد اختلاف كبير بين المجموعتين من حيث مدى تقارب وتباعد البيانات </a:t>
            </a:r>
            <a:r>
              <a:rPr lang="ar-EG" sz="2400" dirty="0">
                <a:cs typeface="Simplified Arabic" pitchFamily="2" charset="-78"/>
              </a:rPr>
              <a:t>من </a:t>
            </a:r>
            <a:r>
              <a:rPr lang="ar-SA" sz="2400" dirty="0">
                <a:cs typeface="Simplified Arabic" pitchFamily="2" charset="-78"/>
              </a:rPr>
              <a:t>بعضها البعض ، أو مدى تباعد أو تقارب القيم عن مقياس النزعة المركزية </a:t>
            </a:r>
            <a:r>
              <a:rPr lang="ar-SA" sz="2400" dirty="0" smtClean="0">
                <a:cs typeface="Simplified Arabic" pitchFamily="2" charset="-78"/>
              </a:rPr>
              <a:t>.</a:t>
            </a:r>
            <a:r>
              <a:rPr lang="en-US" sz="2400" dirty="0" smtClean="0">
                <a:cs typeface="Simplified Arabic" pitchFamily="2" charset="-78"/>
              </a:rPr>
              <a:t> </a:t>
            </a:r>
            <a:r>
              <a:rPr lang="ar-EG" sz="2400" dirty="0" smtClean="0">
                <a:cs typeface="Simplified Arabic" pitchFamily="2" charset="-78"/>
              </a:rPr>
              <a:t>ومثال </a:t>
            </a:r>
            <a:r>
              <a:rPr lang="ar-EG" sz="2400" dirty="0">
                <a:cs typeface="Simplified Arabic" pitchFamily="2" charset="-78"/>
              </a:rPr>
              <a:t>على ذلك ، إذا كان لدينا مجموعتين من الطلاب ، </a:t>
            </a:r>
            <a:r>
              <a:rPr lang="ar-EG" sz="2400" dirty="0" smtClean="0">
                <a:cs typeface="Simplified Arabic" pitchFamily="2" charset="-78"/>
              </a:rPr>
              <a:t>وكان</a:t>
            </a:r>
            <a:r>
              <a:rPr lang="ar-IQ" sz="2400" dirty="0" smtClean="0">
                <a:cs typeface="Simplified Arabic" pitchFamily="2" charset="-78"/>
              </a:rPr>
              <a:t>ت</a:t>
            </a:r>
            <a:r>
              <a:rPr lang="ar-EG" sz="2400" dirty="0" smtClean="0">
                <a:cs typeface="Simplified Arabic" pitchFamily="2" charset="-78"/>
              </a:rPr>
              <a:t> </a:t>
            </a:r>
            <a:r>
              <a:rPr lang="ar-EG" sz="2400" dirty="0">
                <a:cs typeface="Simplified Arabic" pitchFamily="2" charset="-78"/>
              </a:rPr>
              <a:t>درجات المجموعتين كالتالي :</a:t>
            </a:r>
            <a:endParaRPr lang="ar-SA" sz="2400" dirty="0">
              <a:cs typeface="Simplified Arabic" pitchFamily="2" charset="-78"/>
            </a:endParaRPr>
          </a:p>
          <a:p>
            <a:pPr marL="0" indent="0" algn="just" rtl="1">
              <a:lnSpc>
                <a:spcPct val="160000"/>
              </a:lnSpc>
              <a:buFontTx/>
              <a:buNone/>
            </a:pPr>
            <a:r>
              <a:rPr lang="ar-SA" sz="2400" b="1" dirty="0" smtClean="0">
                <a:cs typeface="Simplified Arabic" pitchFamily="2" charset="-78"/>
              </a:rPr>
              <a:t>	</a:t>
            </a:r>
            <a:r>
              <a:rPr lang="ar-SA" sz="2400" b="1" dirty="0" smtClean="0">
                <a:solidFill>
                  <a:schemeClr val="accent2"/>
                </a:solidFill>
                <a:cs typeface="Simplified Arabic" pitchFamily="2" charset="-78"/>
              </a:rPr>
              <a:t>المجموعة </a:t>
            </a:r>
            <a:r>
              <a:rPr lang="ar-SA" sz="2400" b="1" dirty="0">
                <a:solidFill>
                  <a:schemeClr val="accent2"/>
                </a:solidFill>
                <a:cs typeface="Simplified Arabic" pitchFamily="2" charset="-78"/>
              </a:rPr>
              <a:t>الأولى : </a:t>
            </a:r>
            <a:r>
              <a:rPr lang="en-US" sz="2400" b="1" dirty="0" smtClean="0">
                <a:solidFill>
                  <a:schemeClr val="accent2"/>
                </a:solidFill>
                <a:cs typeface="Simplified Arabic" pitchFamily="2" charset="-78"/>
              </a:rPr>
              <a:t>88 </a:t>
            </a:r>
            <a:r>
              <a:rPr lang="en-US" sz="2400" b="1" dirty="0">
                <a:solidFill>
                  <a:schemeClr val="accent2"/>
                </a:solidFill>
                <a:cs typeface="Simplified Arabic" pitchFamily="2" charset="-78"/>
              </a:rPr>
              <a:t>, 67 , 85 , 81 , 78 , 70 , 63 </a:t>
            </a:r>
            <a:endParaRPr lang="ar-SA" sz="2400" b="1" dirty="0">
              <a:solidFill>
                <a:schemeClr val="accent2"/>
              </a:solidFill>
              <a:cs typeface="Simplified Arabic" pitchFamily="2" charset="-78"/>
            </a:endParaRPr>
          </a:p>
          <a:p>
            <a:pPr marL="0" indent="0" algn="just" rtl="1">
              <a:lnSpc>
                <a:spcPct val="160000"/>
              </a:lnSpc>
              <a:buFontTx/>
              <a:buNone/>
            </a:pPr>
            <a:r>
              <a:rPr lang="ar-SA" sz="2400" b="1" dirty="0" smtClean="0">
                <a:cs typeface="Simplified Arabic" pitchFamily="2" charset="-78"/>
              </a:rPr>
              <a:t>	</a:t>
            </a:r>
            <a:r>
              <a:rPr lang="ar-SA" sz="2400" b="1" dirty="0" smtClean="0">
                <a:solidFill>
                  <a:schemeClr val="accent2"/>
                </a:solidFill>
                <a:cs typeface="Simplified Arabic" pitchFamily="2" charset="-78"/>
              </a:rPr>
              <a:t>المجموعة </a:t>
            </a:r>
            <a:r>
              <a:rPr lang="ar-SA" sz="2400" b="1" dirty="0">
                <a:solidFill>
                  <a:schemeClr val="accent2"/>
                </a:solidFill>
                <a:cs typeface="Simplified Arabic" pitchFamily="2" charset="-78"/>
              </a:rPr>
              <a:t>الثانية </a:t>
            </a:r>
            <a:r>
              <a:rPr lang="ar-SA" sz="2400" b="1" dirty="0" smtClean="0">
                <a:solidFill>
                  <a:schemeClr val="accent2"/>
                </a:solidFill>
                <a:cs typeface="Simplified Arabic" pitchFamily="2" charset="-78"/>
              </a:rPr>
              <a:t>: </a:t>
            </a:r>
            <a:r>
              <a:rPr lang="en-US" sz="2400" b="1" dirty="0" smtClean="0">
                <a:solidFill>
                  <a:schemeClr val="accent2"/>
                </a:solidFill>
                <a:cs typeface="Simplified Arabic" pitchFamily="2" charset="-78"/>
              </a:rPr>
              <a:t>77 </a:t>
            </a:r>
            <a:r>
              <a:rPr lang="en-US" sz="2400" b="1" dirty="0">
                <a:solidFill>
                  <a:schemeClr val="accent2"/>
                </a:solidFill>
                <a:cs typeface="Simplified Arabic" pitchFamily="2" charset="-78"/>
              </a:rPr>
              <a:t>, 74 , 75 , 78 , 77 , 78 , 73</a:t>
            </a:r>
            <a:endParaRPr lang="ar-EG" sz="2400" b="1" dirty="0">
              <a:solidFill>
                <a:schemeClr val="accent2"/>
              </a:solidFill>
              <a:cs typeface="Simplified Arabic" pitchFamily="2" charset="-78"/>
            </a:endParaRPr>
          </a:p>
          <a:p>
            <a:pPr marL="0" indent="0" algn="just" rtl="1">
              <a:lnSpc>
                <a:spcPct val="160000"/>
              </a:lnSpc>
              <a:buFontTx/>
              <a:buNone/>
            </a:pPr>
            <a:r>
              <a:rPr lang="ar-EG" sz="2400" dirty="0">
                <a:cs typeface="Simplified Arabic" pitchFamily="2" charset="-78"/>
              </a:rPr>
              <a:t>	</a:t>
            </a:r>
            <a:endParaRPr lang="en-US" sz="2400" dirty="0">
              <a:cs typeface="Simplified Arabic" pitchFamily="2" charset="-78"/>
            </a:endParaRPr>
          </a:p>
        </p:txBody>
      </p:sp>
      <p:sp>
        <p:nvSpPr>
          <p:cNvPr id="7" name="Rounded Rectangle 6"/>
          <p:cNvSpPr/>
          <p:nvPr/>
        </p:nvSpPr>
        <p:spPr>
          <a:xfrm>
            <a:off x="5410200" y="228600"/>
            <a:ext cx="3352800" cy="762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cs typeface="Simplified Arabic" pitchFamily="2" charset="-78"/>
              </a:rPr>
              <a:t> </a:t>
            </a:r>
            <a:r>
              <a:rPr lang="ar-EG" sz="4400" b="1" dirty="0" smtClean="0">
                <a:solidFill>
                  <a:schemeClr val="tx1"/>
                </a:solidFill>
                <a:cs typeface="Simplified Arabic" pitchFamily="2" charset="-78"/>
              </a:rPr>
              <a:t>مقدمة</a:t>
            </a:r>
            <a:r>
              <a:rPr lang="ar-SA" sz="4400" b="1" dirty="0" smtClean="0">
                <a:solidFill>
                  <a:schemeClr val="tx1"/>
                </a:solidFill>
                <a:cs typeface="Simplified Arabic" pitchFamily="2" charset="-78"/>
              </a:rPr>
              <a:t>:</a:t>
            </a:r>
            <a:endParaRPr lang="en-US" sz="4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34">
                                            <p:txEl>
                                              <p:pRg st="0" end="0"/>
                                            </p:txEl>
                                          </p:spTgt>
                                        </p:tgtEl>
                                        <p:attrNameLst>
                                          <p:attrName>style.visibility</p:attrName>
                                        </p:attrNameLst>
                                      </p:cBhvr>
                                      <p:to>
                                        <p:strVal val="visible"/>
                                      </p:to>
                                    </p:set>
                                    <p:animEffect transition="in" filter="blinds(horizontal)">
                                      <p:cBhvr>
                                        <p:cTn id="12" dur="500"/>
                                        <p:tgtEl>
                                          <p:spTgt spid="440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34">
                                            <p:txEl>
                                              <p:pRg st="1" end="1"/>
                                            </p:txEl>
                                          </p:spTgt>
                                        </p:tgtEl>
                                        <p:attrNameLst>
                                          <p:attrName>style.visibility</p:attrName>
                                        </p:attrNameLst>
                                      </p:cBhvr>
                                      <p:to>
                                        <p:strVal val="visible"/>
                                      </p:to>
                                    </p:set>
                                    <p:animEffect transition="in" filter="blinds(horizontal)">
                                      <p:cBhvr>
                                        <p:cTn id="17" dur="500"/>
                                        <p:tgtEl>
                                          <p:spTgt spid="440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034">
                                            <p:txEl>
                                              <p:pRg st="2" end="2"/>
                                            </p:txEl>
                                          </p:spTgt>
                                        </p:tgtEl>
                                        <p:attrNameLst>
                                          <p:attrName>style.visibility</p:attrName>
                                        </p:attrNameLst>
                                      </p:cBhvr>
                                      <p:to>
                                        <p:strVal val="visible"/>
                                      </p:to>
                                    </p:set>
                                    <p:animEffect transition="in" filter="blinds(horizontal)">
                                      <p:cBhvr>
                                        <p:cTn id="22" dur="500"/>
                                        <p:tgtEl>
                                          <p:spTgt spid="440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034">
                                            <p:txEl>
                                              <p:pRg st="3" end="3"/>
                                            </p:txEl>
                                          </p:spTgt>
                                        </p:tgtEl>
                                        <p:attrNameLst>
                                          <p:attrName>style.visibility</p:attrName>
                                        </p:attrNameLst>
                                      </p:cBhvr>
                                      <p:to>
                                        <p:strVal val="visible"/>
                                      </p:to>
                                    </p:set>
                                    <p:animEffect transition="in" filter="blinds(horizontal)">
                                      <p:cBhvr>
                                        <p:cTn id="27" dur="500"/>
                                        <p:tgtEl>
                                          <p:spTgt spid="440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395288" y="620712"/>
            <a:ext cx="8229600" cy="5627687"/>
          </a:xfrm>
        </p:spPr>
        <p:txBody>
          <a:bodyPr>
            <a:normAutofit/>
          </a:bodyPr>
          <a:lstStyle/>
          <a:p>
            <a:pPr marL="0" indent="0" algn="just" rtl="1">
              <a:lnSpc>
                <a:spcPct val="150000"/>
              </a:lnSpc>
              <a:buFontTx/>
              <a:buNone/>
            </a:pPr>
            <a:r>
              <a:rPr lang="ar-EG" dirty="0">
                <a:cs typeface="Simplified Arabic" pitchFamily="2" charset="-78"/>
              </a:rPr>
              <a:t>لوقمنا بحساب الوسط الحسابي لكل مجموعة ، نجد أن الوسط الحسابي لكل منهما يساوي </a:t>
            </a:r>
            <a:r>
              <a:rPr lang="en-US" dirty="0">
                <a:latin typeface="Times New Roman" pitchFamily="18" charset="0"/>
                <a:cs typeface="Times New Roman" pitchFamily="18" charset="0"/>
              </a:rPr>
              <a:t>76</a:t>
            </a:r>
            <a:r>
              <a:rPr lang="ar-EG" dirty="0">
                <a:cs typeface="Simplified Arabic" pitchFamily="2" charset="-78"/>
              </a:rPr>
              <a:t> درجة ، ومع ذلك درجات المجموعة الثانية أكثر تجانسا من درجات المجموعة الأولى . </a:t>
            </a:r>
            <a:r>
              <a:rPr lang="ar-SA" dirty="0">
                <a:cs typeface="Simplified Arabic" pitchFamily="2" charset="-78"/>
              </a:rPr>
              <a:t>من أجل ذلك لجأ الإحصائي</a:t>
            </a:r>
            <a:r>
              <a:rPr lang="ar-EG" dirty="0">
                <a:cs typeface="Simplified Arabic" pitchFamily="2" charset="-78"/>
              </a:rPr>
              <a:t>و</a:t>
            </a:r>
            <a:r>
              <a:rPr lang="ar-SA" dirty="0">
                <a:cs typeface="Simplified Arabic" pitchFamily="2" charset="-78"/>
              </a:rPr>
              <a:t>ن إلى استخدام مقاييس أخرى لقياس مدى تجانس البيانات، أو مدى انتشار البيانات حول مقياس النزعة المركزية، ويمكن استخدامها ف</a:t>
            </a:r>
            <a:r>
              <a:rPr lang="ar-EG" dirty="0">
                <a:cs typeface="Simplified Arabic" pitchFamily="2" charset="-78"/>
              </a:rPr>
              <a:t>ي</a:t>
            </a:r>
            <a:r>
              <a:rPr lang="ar-SA" dirty="0">
                <a:cs typeface="Simplified Arabic" pitchFamily="2" charset="-78"/>
              </a:rPr>
              <a:t> المقارنة بين مجموعتين أو أكثر من البيانات، وتسمى هذه المقاييس بمقاييس التشتت</a:t>
            </a:r>
            <a:r>
              <a:rPr lang="ar-EG" dirty="0">
                <a:cs typeface="Simplified Arabic" pitchFamily="2" charset="-78"/>
              </a:rPr>
              <a:t> .</a:t>
            </a:r>
          </a:p>
          <a:p>
            <a:pPr marL="0" indent="0" algn="just" rtl="1">
              <a:lnSpc>
                <a:spcPct val="150000"/>
              </a:lnSpc>
              <a:buFontTx/>
              <a:buNone/>
            </a:pPr>
            <a:endParaRPr lang="en-US" dirty="0">
              <a:cs typeface="Simplified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908050"/>
            <a:ext cx="8229600" cy="5545138"/>
          </a:xfrm>
        </p:spPr>
        <p:txBody>
          <a:bodyPr/>
          <a:lstStyle/>
          <a:p>
            <a:pPr marL="0" indent="0" algn="just" rtl="1">
              <a:lnSpc>
                <a:spcPct val="90000"/>
              </a:lnSpc>
              <a:buFontTx/>
              <a:buNone/>
            </a:pPr>
            <a:r>
              <a:rPr lang="ar-SA" dirty="0" smtClean="0">
                <a:cs typeface="Simplified Arabic" pitchFamily="2" charset="-78"/>
              </a:rPr>
              <a:t>	 </a:t>
            </a:r>
            <a:r>
              <a:rPr lang="ar-SA" dirty="0">
                <a:cs typeface="Simplified Arabic" pitchFamily="2" charset="-78"/>
              </a:rPr>
              <a:t>يعرف بأنه مدى تباعد أو تقارب البيانات عن وسطها الحسابى </a:t>
            </a:r>
            <a:r>
              <a:rPr lang="ar-SA" dirty="0" smtClean="0">
                <a:cs typeface="Simplified Arabic" pitchFamily="2" charset="-78"/>
              </a:rPr>
              <a:t>(مقاييس النزعة المركزية).</a:t>
            </a:r>
            <a:endParaRPr lang="ar-SA" dirty="0">
              <a:cs typeface="Simplified Arabic" pitchFamily="2" charset="-78"/>
            </a:endParaRPr>
          </a:p>
          <a:p>
            <a:pPr marL="0" indent="0" algn="just" rtl="1">
              <a:lnSpc>
                <a:spcPct val="90000"/>
              </a:lnSpc>
              <a:buFontTx/>
              <a:buNone/>
            </a:pPr>
            <a:r>
              <a:rPr lang="ar-SA" dirty="0">
                <a:cs typeface="Simplified Arabic" pitchFamily="2" charset="-78"/>
              </a:rPr>
              <a:t>توجد عدة مقاييس للتشتت منها :</a:t>
            </a:r>
          </a:p>
          <a:p>
            <a:pPr marL="0" indent="0" algn="just" rtl="1">
              <a:lnSpc>
                <a:spcPct val="90000"/>
              </a:lnSpc>
            </a:pPr>
            <a:r>
              <a:rPr lang="ar-SA" dirty="0">
                <a:cs typeface="Simplified Arabic" pitchFamily="2" charset="-78"/>
              </a:rPr>
              <a:t> دليل التشتت للبيانات الوصفية</a:t>
            </a:r>
          </a:p>
          <a:p>
            <a:pPr marL="0" indent="0" algn="just" rtl="1">
              <a:lnSpc>
                <a:spcPct val="90000"/>
              </a:lnSpc>
            </a:pPr>
            <a:r>
              <a:rPr lang="ar-SA" dirty="0">
                <a:cs typeface="Simplified Arabic" pitchFamily="2" charset="-78"/>
              </a:rPr>
              <a:t> المدى </a:t>
            </a:r>
          </a:p>
          <a:p>
            <a:pPr marL="0" indent="0" algn="just" rtl="1">
              <a:lnSpc>
                <a:spcPct val="90000"/>
              </a:lnSpc>
            </a:pPr>
            <a:r>
              <a:rPr lang="ar-SA" dirty="0" smtClean="0">
                <a:cs typeface="Simplified Arabic" pitchFamily="2" charset="-78"/>
              </a:rPr>
              <a:t>التباين </a:t>
            </a:r>
            <a:r>
              <a:rPr lang="ar-SA" dirty="0">
                <a:cs typeface="Simplified Arabic" pitchFamily="2" charset="-78"/>
              </a:rPr>
              <a:t>والإنحراف </a:t>
            </a:r>
            <a:r>
              <a:rPr lang="ar-SA" dirty="0" smtClean="0">
                <a:cs typeface="Simplified Arabic" pitchFamily="2" charset="-78"/>
              </a:rPr>
              <a:t>القياس</a:t>
            </a:r>
            <a:r>
              <a:rPr lang="ar-IQ" dirty="0" smtClean="0">
                <a:cs typeface="Simplified Arabic" pitchFamily="2" charset="-78"/>
              </a:rPr>
              <a:t>ي</a:t>
            </a:r>
            <a:r>
              <a:rPr lang="ar-SA" dirty="0" smtClean="0">
                <a:cs typeface="Simplified Arabic" pitchFamily="2" charset="-78"/>
              </a:rPr>
              <a:t> </a:t>
            </a:r>
            <a:endParaRPr lang="ar-SA" dirty="0">
              <a:cs typeface="Simplified Arabic" pitchFamily="2" charset="-78"/>
            </a:endParaRPr>
          </a:p>
          <a:p>
            <a:pPr marL="0" indent="0" algn="just" rtl="1">
              <a:lnSpc>
                <a:spcPct val="90000"/>
              </a:lnSpc>
            </a:pPr>
            <a:r>
              <a:rPr lang="ar-SA" dirty="0" smtClean="0">
                <a:cs typeface="Simplified Arabic" pitchFamily="2" charset="-78"/>
              </a:rPr>
              <a:t> </a:t>
            </a:r>
            <a:r>
              <a:rPr lang="ar-SA" dirty="0">
                <a:cs typeface="Simplified Arabic" pitchFamily="2" charset="-78"/>
              </a:rPr>
              <a:t>معامل الإختلاف </a:t>
            </a:r>
          </a:p>
          <a:p>
            <a:pPr marL="0" indent="0" algn="just" rtl="1">
              <a:lnSpc>
                <a:spcPct val="90000"/>
              </a:lnSpc>
            </a:pPr>
            <a:r>
              <a:rPr lang="ar-SA" dirty="0">
                <a:cs typeface="Simplified Arabic" pitchFamily="2" charset="-78"/>
              </a:rPr>
              <a:t> الدرجة المعيارية</a:t>
            </a:r>
            <a:endParaRPr lang="en-US" dirty="0">
              <a:cs typeface="Simplified Arabic" pitchFamily="2" charset="-78"/>
            </a:endParaRPr>
          </a:p>
        </p:txBody>
      </p:sp>
      <p:sp>
        <p:nvSpPr>
          <p:cNvPr id="6" name="Rounded Rectangle 5"/>
          <p:cNvSpPr/>
          <p:nvPr/>
        </p:nvSpPr>
        <p:spPr>
          <a:xfrm>
            <a:off x="5943600" y="228600"/>
            <a:ext cx="2514600"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smtClean="0">
                <a:solidFill>
                  <a:schemeClr val="accent1"/>
                </a:solidFill>
                <a:cs typeface="Simplified Arabic" pitchFamily="2" charset="-78"/>
              </a:rPr>
              <a:t>التشتت :</a:t>
            </a:r>
            <a:endParaRPr lang="en-US" sz="44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calcmode="lin" valueType="num">
                                      <p:cBhvr additive="base">
                                        <p:cTn id="12"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 calcmode="lin" valueType="num">
                                      <p:cBhvr additive="base">
                                        <p:cTn id="18"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75">
                                            <p:txEl>
                                              <p:pRg st="2" end="2"/>
                                            </p:txEl>
                                          </p:spTgt>
                                        </p:tgtEl>
                                        <p:attrNameLst>
                                          <p:attrName>style.visibility</p:attrName>
                                        </p:attrNameLst>
                                      </p:cBhvr>
                                      <p:to>
                                        <p:strVal val="visible"/>
                                      </p:to>
                                    </p:set>
                                    <p:anim calcmode="lin" valueType="num">
                                      <p:cBhvr additive="base">
                                        <p:cTn id="24"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75">
                                            <p:txEl>
                                              <p:pRg st="3" end="3"/>
                                            </p:txEl>
                                          </p:spTgt>
                                        </p:tgtEl>
                                        <p:attrNameLst>
                                          <p:attrName>style.visibility</p:attrName>
                                        </p:attrNameLst>
                                      </p:cBhvr>
                                      <p:to>
                                        <p:strVal val="visible"/>
                                      </p:to>
                                    </p:set>
                                    <p:anim calcmode="lin" valueType="num">
                                      <p:cBhvr additive="base">
                                        <p:cTn id="30"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75">
                                            <p:txEl>
                                              <p:pRg st="4" end="4"/>
                                            </p:txEl>
                                          </p:spTgt>
                                        </p:tgtEl>
                                        <p:attrNameLst>
                                          <p:attrName>style.visibility</p:attrName>
                                        </p:attrNameLst>
                                      </p:cBhvr>
                                      <p:to>
                                        <p:strVal val="visible"/>
                                      </p:to>
                                    </p:set>
                                    <p:anim calcmode="lin" valueType="num">
                                      <p:cBhvr additive="base">
                                        <p:cTn id="36"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75">
                                            <p:txEl>
                                              <p:pRg st="5" end="5"/>
                                            </p:txEl>
                                          </p:spTgt>
                                        </p:tgtEl>
                                        <p:attrNameLst>
                                          <p:attrName>style.visibility</p:attrName>
                                        </p:attrNameLst>
                                      </p:cBhvr>
                                      <p:to>
                                        <p:strVal val="visible"/>
                                      </p:to>
                                    </p:set>
                                    <p:anim calcmode="lin" valueType="num">
                                      <p:cBhvr additive="base">
                                        <p:cTn id="42"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075">
                                            <p:txEl>
                                              <p:pRg st="6" end="6"/>
                                            </p:txEl>
                                          </p:spTgt>
                                        </p:tgtEl>
                                        <p:attrNameLst>
                                          <p:attrName>style.visibility</p:attrName>
                                        </p:attrNameLst>
                                      </p:cBhvr>
                                      <p:to>
                                        <p:strVal val="visible"/>
                                      </p:to>
                                    </p:set>
                                    <p:anim calcmode="lin" valueType="num">
                                      <p:cBhvr additive="base">
                                        <p:cTn id="48"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633412"/>
          </a:xfrm>
        </p:spPr>
        <p:txBody>
          <a:bodyPr/>
          <a:lstStyle/>
          <a:p>
            <a:pPr algn="just" rtl="1"/>
            <a:r>
              <a:rPr lang="ar-SA" sz="3200" b="1" dirty="0">
                <a:solidFill>
                  <a:schemeClr val="accent2"/>
                </a:solidFill>
                <a:cs typeface="Simplified Arabic" pitchFamily="2" charset="-78"/>
              </a:rPr>
              <a:t>دليل التشتت للبيانات الوصفية : </a:t>
            </a:r>
            <a:endParaRPr lang="en-US" sz="3200" b="1" dirty="0">
              <a:solidFill>
                <a:schemeClr val="accent2"/>
              </a:solidFill>
              <a:cs typeface="Simplified Arabic" pitchFamily="2" charset="-78"/>
            </a:endParaRPr>
          </a:p>
        </p:txBody>
      </p:sp>
      <p:pic>
        <p:nvPicPr>
          <p:cNvPr id="6151" name="Picture 7"/>
          <p:cNvPicPr>
            <a:picLocks noGrp="1" noChangeAspect="1" noChangeArrowheads="1"/>
          </p:cNvPicPr>
          <p:nvPr>
            <p:ph sz="half" idx="1"/>
          </p:nvPr>
        </p:nvPicPr>
        <p:blipFill>
          <a:blip r:embed="rId2"/>
          <a:srcRect/>
          <a:stretch>
            <a:fillRect/>
          </a:stretch>
        </p:blipFill>
        <p:spPr>
          <a:xfrm>
            <a:off x="468313" y="981075"/>
            <a:ext cx="8215312" cy="1079500"/>
          </a:xfrm>
          <a:solidFill>
            <a:schemeClr val="accent1">
              <a:lumMod val="40000"/>
              <a:lumOff val="60000"/>
            </a:schemeClr>
          </a:solidFill>
          <a:ln/>
        </p:spPr>
      </p:pic>
      <p:pic>
        <p:nvPicPr>
          <p:cNvPr id="6152" name="Picture 8"/>
          <p:cNvPicPr>
            <a:picLocks noGrp="1" noChangeAspect="1" noChangeArrowheads="1"/>
          </p:cNvPicPr>
          <p:nvPr>
            <p:ph sz="quarter" idx="2"/>
          </p:nvPr>
        </p:nvPicPr>
        <p:blipFill>
          <a:blip r:embed="rId3"/>
          <a:srcRect/>
          <a:stretch>
            <a:fillRect/>
          </a:stretch>
        </p:blipFill>
        <p:spPr>
          <a:xfrm>
            <a:off x="395288" y="2362200"/>
            <a:ext cx="8143875" cy="3581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blinds(horizontal)">
                                      <p:cBhvr>
                                        <p:cTn id="12" dur="500"/>
                                        <p:tgtEl>
                                          <p:spTgt spid="61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blinds(horizontal)">
                                      <p:cBhvr>
                                        <p:cTn id="17"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4"/>
          <p:cNvSpPr>
            <a:spLocks noGrp="1" noChangeArrowheads="1"/>
          </p:cNvSpPr>
          <p:nvPr>
            <p:ph type="title" sz="quarter"/>
          </p:nvPr>
        </p:nvSpPr>
        <p:spPr>
          <a:xfrm>
            <a:off x="457200" y="152400"/>
            <a:ext cx="8229600" cy="561975"/>
          </a:xfrm>
        </p:spPr>
        <p:txBody>
          <a:bodyPr>
            <a:normAutofit fontScale="90000"/>
          </a:bodyPr>
          <a:lstStyle/>
          <a:p>
            <a:pPr algn="just" rtl="1"/>
            <a:r>
              <a:rPr lang="ar-SA" sz="3200" b="1" dirty="0">
                <a:cs typeface="Simplified Arabic" pitchFamily="2" charset="-78"/>
              </a:rPr>
              <a:t>مثال :</a:t>
            </a:r>
            <a:endParaRPr lang="en-US" sz="3200" b="1" dirty="0">
              <a:cs typeface="Simplified Arabic" pitchFamily="2" charset="-78"/>
            </a:endParaRPr>
          </a:p>
        </p:txBody>
      </p:sp>
      <p:pic>
        <p:nvPicPr>
          <p:cNvPr id="10249" name="Picture 9"/>
          <p:cNvPicPr>
            <a:picLocks noGrp="1" noChangeAspect="1" noChangeArrowheads="1"/>
          </p:cNvPicPr>
          <p:nvPr>
            <p:ph sz="quarter" idx="1"/>
          </p:nvPr>
        </p:nvPicPr>
        <p:blipFill>
          <a:blip r:embed="rId2"/>
          <a:srcRect/>
          <a:stretch>
            <a:fillRect/>
          </a:stretch>
        </p:blipFill>
        <p:spPr>
          <a:xfrm>
            <a:off x="468313" y="609600"/>
            <a:ext cx="8213725" cy="863600"/>
          </a:xfrm>
          <a:noFill/>
          <a:ln/>
        </p:spPr>
      </p:pic>
      <p:pic>
        <p:nvPicPr>
          <p:cNvPr id="10250" name="Picture 10"/>
          <p:cNvPicPr>
            <a:picLocks noGrp="1" noChangeAspect="1" noChangeArrowheads="1"/>
          </p:cNvPicPr>
          <p:nvPr>
            <p:ph sz="quarter" idx="2"/>
          </p:nvPr>
        </p:nvPicPr>
        <p:blipFill>
          <a:blip r:embed="rId3"/>
          <a:srcRect/>
          <a:stretch>
            <a:fillRect/>
          </a:stretch>
        </p:blipFill>
        <p:spPr>
          <a:xfrm>
            <a:off x="611188" y="1492250"/>
            <a:ext cx="8070850" cy="2089150"/>
          </a:xfrm>
          <a:solidFill>
            <a:schemeClr val="bg1"/>
          </a:solidFill>
          <a:ln/>
        </p:spPr>
      </p:pic>
      <p:pic>
        <p:nvPicPr>
          <p:cNvPr id="10251" name="Picture 11"/>
          <p:cNvPicPr>
            <a:picLocks noGrp="1" noChangeAspect="1" noChangeArrowheads="1"/>
          </p:cNvPicPr>
          <p:nvPr>
            <p:ph sz="quarter" idx="3"/>
          </p:nvPr>
        </p:nvPicPr>
        <p:blipFill>
          <a:blip r:embed="rId4"/>
          <a:srcRect b="56913"/>
          <a:stretch>
            <a:fillRect/>
          </a:stretch>
        </p:blipFill>
        <p:spPr>
          <a:xfrm>
            <a:off x="1619250" y="3644900"/>
            <a:ext cx="6192838" cy="850900"/>
          </a:xfrm>
          <a:noFill/>
          <a:ln/>
        </p:spPr>
      </p:pic>
      <p:pic>
        <p:nvPicPr>
          <p:cNvPr id="10252" name="Picture 12"/>
          <p:cNvPicPr>
            <a:picLocks noGrp="1" noChangeAspect="1" noChangeArrowheads="1"/>
          </p:cNvPicPr>
          <p:nvPr>
            <p:ph sz="quarter" idx="4"/>
          </p:nvPr>
        </p:nvPicPr>
        <p:blipFill>
          <a:blip r:embed="rId5"/>
          <a:srcRect/>
          <a:stretch>
            <a:fillRect/>
          </a:stretch>
        </p:blipFill>
        <p:spPr>
          <a:xfrm>
            <a:off x="304801" y="5715000"/>
            <a:ext cx="7391400" cy="882650"/>
          </a:xfrm>
          <a:noFill/>
          <a:ln/>
        </p:spPr>
      </p:pic>
      <p:pic>
        <p:nvPicPr>
          <p:cNvPr id="9" name="Picture 11"/>
          <p:cNvPicPr>
            <a:picLocks noChangeAspect="1" noChangeArrowheads="1"/>
          </p:cNvPicPr>
          <p:nvPr/>
        </p:nvPicPr>
        <p:blipFill>
          <a:blip r:embed="rId4"/>
          <a:srcRect t="50804"/>
          <a:stretch>
            <a:fillRect/>
          </a:stretch>
        </p:blipFill>
        <p:spPr>
          <a:xfrm>
            <a:off x="1619250" y="4572000"/>
            <a:ext cx="6192838" cy="97155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blinds(horizontal)">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50"/>
                                        </p:tgtEl>
                                        <p:attrNameLst>
                                          <p:attrName>style.visibility</p:attrName>
                                        </p:attrNameLst>
                                      </p:cBhvr>
                                      <p:to>
                                        <p:strVal val="visible"/>
                                      </p:to>
                                    </p:set>
                                    <p:animEffect transition="in" filter="blinds(horizontal)">
                                      <p:cBhvr>
                                        <p:cTn id="17" dur="500"/>
                                        <p:tgtEl>
                                          <p:spTgt spid="102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51"/>
                                        </p:tgtEl>
                                        <p:attrNameLst>
                                          <p:attrName>style.visibility</p:attrName>
                                        </p:attrNameLst>
                                      </p:cBhvr>
                                      <p:to>
                                        <p:strVal val="visible"/>
                                      </p:to>
                                    </p:set>
                                    <p:animEffect transition="in" filter="blinds(horizontal)">
                                      <p:cBhvr>
                                        <p:cTn id="22" dur="500"/>
                                        <p:tgtEl>
                                          <p:spTgt spid="102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52"/>
                                        </p:tgtEl>
                                        <p:attrNameLst>
                                          <p:attrName>style.visibility</p:attrName>
                                        </p:attrNameLst>
                                      </p:cBhvr>
                                      <p:to>
                                        <p:strVal val="visible"/>
                                      </p:to>
                                    </p:set>
                                    <p:animEffect transition="in" filter="blinds(horizontal)">
                                      <p:cBhvr>
                                        <p:cTn id="32"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082225"/>
            <a:ext cx="8001000" cy="584775"/>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algn="just" rtl="1">
              <a:defRPr/>
            </a:pPr>
            <a:r>
              <a:rPr lang="ar-SA" sz="3200" b="1" dirty="0" smtClean="0">
                <a:solidFill>
                  <a:schemeClr val="accent1"/>
                </a:solidFill>
                <a:latin typeface="Simplified Arabic" pitchFamily="18" charset="-78"/>
                <a:cs typeface="Simplified Arabic" pitchFamily="18" charset="-78"/>
              </a:rPr>
              <a:t>المدى : </a:t>
            </a:r>
            <a:r>
              <a:rPr lang="ar-SA" sz="3200" b="1" dirty="0" smtClean="0">
                <a:latin typeface="Simplified Arabic" pitchFamily="18" charset="-78"/>
                <a:cs typeface="Simplified Arabic" pitchFamily="18" charset="-78"/>
              </a:rPr>
              <a:t>الفرق </a:t>
            </a:r>
            <a:r>
              <a:rPr lang="ar-SA" sz="3200" b="1" dirty="0">
                <a:latin typeface="Simplified Arabic" pitchFamily="18" charset="-78"/>
                <a:cs typeface="Simplified Arabic" pitchFamily="18" charset="-78"/>
              </a:rPr>
              <a:t>بين أعلى قيمة و أصغر قيمة في </a:t>
            </a:r>
            <a:r>
              <a:rPr lang="ar-SA" sz="3200" b="1" dirty="0" smtClean="0">
                <a:latin typeface="Simplified Arabic" pitchFamily="18" charset="-78"/>
                <a:cs typeface="Simplified Arabic" pitchFamily="18" charset="-78"/>
              </a:rPr>
              <a:t>البيانات</a:t>
            </a:r>
            <a:endParaRPr lang="ar-SA" sz="3200" b="1" dirty="0">
              <a:latin typeface="Simplified Arabic" pitchFamily="18" charset="-78"/>
              <a:cs typeface="Simplified Arabic" pitchFamily="18" charset="-78"/>
            </a:endParaRPr>
          </a:p>
        </p:txBody>
      </p:sp>
      <p:sp>
        <p:nvSpPr>
          <p:cNvPr id="14" name="مربع نص 2"/>
          <p:cNvSpPr txBox="1"/>
          <p:nvPr/>
        </p:nvSpPr>
        <p:spPr>
          <a:xfrm>
            <a:off x="609600" y="3352800"/>
            <a:ext cx="7848600" cy="2246769"/>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just" rtl="1">
              <a:defRPr/>
            </a:pPr>
            <a:r>
              <a:rPr lang="ar-SA" sz="2800" dirty="0" smtClean="0">
                <a:cs typeface="Simplified Arabic" pitchFamily="2" charset="-78"/>
              </a:rPr>
              <a:t>	يستخدم المدى لمعرفة الحد الأقصى لإختلاف القيم مثل الفرق بين أقل وأكبر درجة حرارة فى اليوم أو الفرق بين أقل وأكبر دخل فى المؤسسة ، ولا يعول عليه كثيراً فى قياس التشتت لأنه يعتمد على قيمتين فقط . </a:t>
            </a:r>
            <a:endParaRPr lang="en-US" sz="2800" dirty="0" smtClean="0"/>
          </a:p>
          <a:p>
            <a:pPr algn="just" rtl="1" fontAlgn="auto">
              <a:spcBef>
                <a:spcPts val="0"/>
              </a:spcBef>
              <a:spcAft>
                <a:spcPts val="0"/>
              </a:spcAft>
              <a:defRPr/>
            </a:pPr>
            <a:endParaRPr lang="ar-SA" sz="2800" b="1" kern="0" dirty="0">
              <a:solidFill>
                <a:sysClr val="windowText" lastClr="000000"/>
              </a:solidFill>
              <a:latin typeface="Arial Narrow"/>
            </a:endParaRPr>
          </a:p>
        </p:txBody>
      </p:sp>
      <p:sp>
        <p:nvSpPr>
          <p:cNvPr id="8" name="Rounded Rectangle 7"/>
          <p:cNvSpPr/>
          <p:nvPr/>
        </p:nvSpPr>
        <p:spPr>
          <a:xfrm>
            <a:off x="1219200" y="533400"/>
            <a:ext cx="6629400" cy="1143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b="1" dirty="0" smtClean="0">
                <a:solidFill>
                  <a:schemeClr val="accent1"/>
                </a:solidFill>
                <a:cs typeface="Simplified Arabic" pitchFamily="2" charset="-78"/>
              </a:rPr>
              <a:t>المدى : </a:t>
            </a:r>
            <a:r>
              <a:rPr lang="en-US" sz="4800" b="1" dirty="0" smtClean="0">
                <a:solidFill>
                  <a:schemeClr val="accent1"/>
                </a:solidFill>
                <a:latin typeface="Times New Roman" pitchFamily="18" charset="0"/>
                <a:cs typeface="Times New Roman" pitchFamily="18" charset="0"/>
              </a:rPr>
              <a:t>The range</a:t>
            </a:r>
            <a:endParaRPr lang="en-US" sz="4800" dirty="0">
              <a:solidFill>
                <a:schemeClr val="accent1"/>
              </a:solidFill>
            </a:endParaRPr>
          </a:p>
        </p:txBody>
      </p:sp>
      <p:sp>
        <p:nvSpPr>
          <p:cNvPr id="9" name="Rectangle 8"/>
          <p:cNvSpPr/>
          <p:nvPr/>
        </p:nvSpPr>
        <p:spPr>
          <a:xfrm>
            <a:off x="2286000" y="3505200"/>
            <a:ext cx="4572000" cy="369332"/>
          </a:xfrm>
          <a:prstGeom prst="rect">
            <a:avLst/>
          </a:prstGeom>
        </p:spPr>
        <p:txBody>
          <a:bodyPr>
            <a:spAutoFit/>
          </a:bodyPr>
          <a:lstStyle/>
          <a:p>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8"/>
          <p:cNvSpPr>
            <a:spLocks noGrp="1"/>
          </p:cNvSpPr>
          <p:nvPr>
            <p:ph type="sldNum" sz="quarter" idx="12"/>
          </p:nvPr>
        </p:nvSpPr>
        <p:spPr/>
        <p:txBody>
          <a:bodyPr/>
          <a:lstStyle/>
          <a:p>
            <a:fld id="{EFDABC28-5E9D-406E-9E7D-F4EBAEA3EEF2}" type="slidenum">
              <a:rPr lang="en-US"/>
              <a:pPr/>
              <a:t>107</a:t>
            </a:fld>
            <a:endParaRPr lang="en-US"/>
          </a:p>
        </p:txBody>
      </p:sp>
      <p:sp>
        <p:nvSpPr>
          <p:cNvPr id="15364" name="Rectangle 4"/>
          <p:cNvSpPr>
            <a:spLocks noGrp="1" noChangeArrowheads="1"/>
          </p:cNvSpPr>
          <p:nvPr>
            <p:ph type="title" sz="quarter"/>
          </p:nvPr>
        </p:nvSpPr>
        <p:spPr>
          <a:xfrm>
            <a:off x="457200" y="228600"/>
            <a:ext cx="8229600" cy="633412"/>
          </a:xfrm>
        </p:spPr>
        <p:txBody>
          <a:bodyPr/>
          <a:lstStyle/>
          <a:p>
            <a:pPr algn="just" rtl="1"/>
            <a:r>
              <a:rPr lang="ar-SA" sz="3200" b="1" dirty="0">
                <a:cs typeface="Simplified Arabic" pitchFamily="2" charset="-78"/>
              </a:rPr>
              <a:t>مثال :</a:t>
            </a:r>
            <a:endParaRPr lang="en-US" sz="3200" b="1" dirty="0">
              <a:cs typeface="Simplified Arabic" pitchFamily="2" charset="-78"/>
            </a:endParaRPr>
          </a:p>
        </p:txBody>
      </p:sp>
      <p:pic>
        <p:nvPicPr>
          <p:cNvPr id="15369" name="Picture 9"/>
          <p:cNvPicPr>
            <a:picLocks noGrp="1" noChangeAspect="1" noChangeArrowheads="1"/>
          </p:cNvPicPr>
          <p:nvPr>
            <p:ph sz="quarter" idx="1"/>
          </p:nvPr>
        </p:nvPicPr>
        <p:blipFill>
          <a:blip r:embed="rId2"/>
          <a:srcRect/>
          <a:stretch>
            <a:fillRect/>
          </a:stretch>
        </p:blipFill>
        <p:spPr>
          <a:xfrm>
            <a:off x="381000" y="908051"/>
            <a:ext cx="8382000" cy="1073150"/>
          </a:xfrm>
          <a:noFill/>
          <a:ln/>
        </p:spPr>
      </p:pic>
      <p:pic>
        <p:nvPicPr>
          <p:cNvPr id="15370" name="Picture 10"/>
          <p:cNvPicPr>
            <a:picLocks noGrp="1" noChangeAspect="1" noChangeArrowheads="1"/>
          </p:cNvPicPr>
          <p:nvPr>
            <p:ph sz="quarter" idx="2"/>
          </p:nvPr>
        </p:nvPicPr>
        <p:blipFill>
          <a:blip r:embed="rId3">
            <a:grayscl/>
          </a:blip>
          <a:srcRect/>
          <a:stretch>
            <a:fillRect/>
          </a:stretch>
        </p:blipFill>
        <p:spPr>
          <a:xfrm>
            <a:off x="2268538" y="2057400"/>
            <a:ext cx="3960812" cy="720725"/>
          </a:xfrm>
          <a:noFill/>
          <a:ln/>
        </p:spPr>
      </p:pic>
      <p:pic>
        <p:nvPicPr>
          <p:cNvPr id="15371" name="Picture 11"/>
          <p:cNvPicPr>
            <a:picLocks noGrp="1" noChangeAspect="1" noChangeArrowheads="1"/>
          </p:cNvPicPr>
          <p:nvPr>
            <p:ph sz="quarter" idx="3"/>
          </p:nvPr>
        </p:nvPicPr>
        <p:blipFill>
          <a:blip r:embed="rId4"/>
          <a:srcRect b="58425"/>
          <a:stretch>
            <a:fillRect/>
          </a:stretch>
        </p:blipFill>
        <p:spPr>
          <a:xfrm>
            <a:off x="381000" y="2895600"/>
            <a:ext cx="8359775" cy="838200"/>
          </a:xfrm>
          <a:noFill/>
          <a:ln/>
        </p:spPr>
      </p:pic>
      <p:pic>
        <p:nvPicPr>
          <p:cNvPr id="15372" name="Picture 12"/>
          <p:cNvPicPr>
            <a:picLocks noGrp="1" noChangeAspect="1" noChangeArrowheads="1"/>
          </p:cNvPicPr>
          <p:nvPr>
            <p:ph sz="quarter" idx="4"/>
          </p:nvPr>
        </p:nvPicPr>
        <p:blipFill>
          <a:blip r:embed="rId5"/>
          <a:srcRect b="50116"/>
          <a:stretch>
            <a:fillRect/>
          </a:stretch>
        </p:blipFill>
        <p:spPr>
          <a:xfrm>
            <a:off x="1066800" y="5260975"/>
            <a:ext cx="7566025" cy="682625"/>
          </a:xfrm>
          <a:noFill/>
          <a:ln/>
        </p:spPr>
      </p:pic>
      <p:pic>
        <p:nvPicPr>
          <p:cNvPr id="9" name="Picture 11"/>
          <p:cNvPicPr>
            <a:picLocks noChangeAspect="1" noChangeArrowheads="1"/>
          </p:cNvPicPr>
          <p:nvPr/>
        </p:nvPicPr>
        <p:blipFill>
          <a:blip r:embed="rId4"/>
          <a:srcRect t="41575"/>
          <a:stretch>
            <a:fillRect/>
          </a:stretch>
        </p:blipFill>
        <p:spPr>
          <a:xfrm>
            <a:off x="381000" y="3962400"/>
            <a:ext cx="8359775" cy="1177925"/>
          </a:xfrm>
          <a:prstGeom prst="rect">
            <a:avLst/>
          </a:prstGeom>
          <a:noFill/>
          <a:ln/>
        </p:spPr>
      </p:pic>
      <p:pic>
        <p:nvPicPr>
          <p:cNvPr id="10" name="Picture 12"/>
          <p:cNvPicPr>
            <a:picLocks noChangeAspect="1" noChangeArrowheads="1"/>
          </p:cNvPicPr>
          <p:nvPr/>
        </p:nvPicPr>
        <p:blipFill>
          <a:blip r:embed="rId5"/>
          <a:srcRect t="55452"/>
          <a:stretch>
            <a:fillRect/>
          </a:stretch>
        </p:blipFill>
        <p:spPr>
          <a:xfrm>
            <a:off x="1066800" y="6019800"/>
            <a:ext cx="7566025" cy="6096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blinds(horizontal)">
                                      <p:cBhvr>
                                        <p:cTn id="12" dur="500"/>
                                        <p:tgtEl>
                                          <p:spTgt spid="153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70"/>
                                        </p:tgtEl>
                                        <p:attrNameLst>
                                          <p:attrName>style.visibility</p:attrName>
                                        </p:attrNameLst>
                                      </p:cBhvr>
                                      <p:to>
                                        <p:strVal val="visible"/>
                                      </p:to>
                                    </p:set>
                                    <p:animEffect transition="in" filter="blinds(horizontal)">
                                      <p:cBhvr>
                                        <p:cTn id="17" dur="500"/>
                                        <p:tgtEl>
                                          <p:spTgt spid="153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71"/>
                                        </p:tgtEl>
                                        <p:attrNameLst>
                                          <p:attrName>style.visibility</p:attrName>
                                        </p:attrNameLst>
                                      </p:cBhvr>
                                      <p:to>
                                        <p:strVal val="visible"/>
                                      </p:to>
                                    </p:set>
                                    <p:animEffect transition="in" filter="blinds(horizontal)">
                                      <p:cBhvr>
                                        <p:cTn id="22" dur="500"/>
                                        <p:tgtEl>
                                          <p:spTgt spid="1537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blinds(horizontal)">
                                      <p:cBhvr>
                                        <p:cTn id="32" dur="500"/>
                                        <p:tgtEl>
                                          <p:spTgt spid="1537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DCB428F3-8A22-4803-A284-0127C64B961E}" type="slidenum">
              <a:rPr lang="en-US"/>
              <a:pPr/>
              <a:t>108</a:t>
            </a:fld>
            <a:endParaRPr lang="en-US"/>
          </a:p>
        </p:txBody>
      </p:sp>
      <p:pic>
        <p:nvPicPr>
          <p:cNvPr id="17416" name="Picture 8"/>
          <p:cNvPicPr>
            <a:picLocks noGrp="1" noChangeAspect="1" noChangeArrowheads="1"/>
          </p:cNvPicPr>
          <p:nvPr>
            <p:ph sz="half" idx="1"/>
          </p:nvPr>
        </p:nvPicPr>
        <p:blipFill>
          <a:blip r:embed="rId2"/>
          <a:srcRect/>
          <a:stretch>
            <a:fillRect/>
          </a:stretch>
        </p:blipFill>
        <p:spPr>
          <a:xfrm>
            <a:off x="468313" y="620713"/>
            <a:ext cx="8070850" cy="2503487"/>
          </a:xfrm>
          <a:noFill/>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143000" y="304800"/>
            <a:ext cx="70866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algn="r" rtl="1">
              <a:spcBef>
                <a:spcPts val="1800"/>
              </a:spcBef>
              <a:defRPr/>
            </a:pPr>
            <a:endParaRPr lang="en-GB" sz="2400" dirty="0">
              <a:solidFill>
                <a:srgbClr val="C00000"/>
              </a:solidFill>
            </a:endParaRPr>
          </a:p>
        </p:txBody>
      </p:sp>
      <p:sp>
        <p:nvSpPr>
          <p:cNvPr id="60425" name="TextBox 1"/>
          <p:cNvSpPr txBox="1">
            <a:spLocks noChangeArrowheads="1"/>
          </p:cNvSpPr>
          <p:nvPr/>
        </p:nvSpPr>
        <p:spPr bwMode="auto">
          <a:xfrm>
            <a:off x="4237038" y="488950"/>
            <a:ext cx="3763962" cy="584775"/>
          </a:xfrm>
          <a:prstGeom prst="rect">
            <a:avLst/>
          </a:prstGeom>
          <a:noFill/>
          <a:ln w="9525">
            <a:noFill/>
            <a:miter lim="800000"/>
            <a:headEnd/>
            <a:tailEnd/>
          </a:ln>
        </p:spPr>
        <p:txBody>
          <a:bodyPr>
            <a:spAutoFit/>
          </a:bodyPr>
          <a:lstStyle/>
          <a:p>
            <a:pPr algn="ctr"/>
            <a:r>
              <a:rPr lang="ar-SA" altLang="ar-SA" sz="3200" b="1" dirty="0">
                <a:latin typeface="Simplified Arabic" pitchFamily="18" charset="-78"/>
                <a:cs typeface="Simplified Arabic" pitchFamily="18" charset="-78"/>
              </a:rPr>
              <a:t>التباين والانحراف المعياري</a:t>
            </a:r>
            <a:endParaRPr lang="en-US" altLang="ar-SA" sz="3200" b="1" dirty="0">
              <a:latin typeface="Simplified Arabic" pitchFamily="18" charset="-78"/>
              <a:cs typeface="Simplified Arabic" pitchFamily="18" charset="-78"/>
            </a:endParaRPr>
          </a:p>
        </p:txBody>
      </p:sp>
      <p:sp>
        <p:nvSpPr>
          <p:cNvPr id="10" name="وسيلة شرح مع سهم إلى اليسار 2"/>
          <p:cNvSpPr/>
          <p:nvPr/>
        </p:nvSpPr>
        <p:spPr>
          <a:xfrm>
            <a:off x="6781800" y="2898775"/>
            <a:ext cx="1871663" cy="1368425"/>
          </a:xfrm>
          <a:prstGeom prst="leftArrowCallout">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400" b="1" kern="0" dirty="0">
                <a:solidFill>
                  <a:srgbClr val="0033CC"/>
                </a:solidFill>
                <a:effectLst>
                  <a:outerShdw blurRad="38100" dist="38100" dir="2700000" algn="tl">
                    <a:srgbClr val="000000">
                      <a:alpha val="43137"/>
                    </a:srgbClr>
                  </a:outerShdw>
                </a:effectLst>
                <a:latin typeface="Arial Narrow"/>
              </a:rPr>
              <a:t>التباين للعينة</a:t>
            </a:r>
          </a:p>
        </p:txBody>
      </p:sp>
      <p:sp>
        <p:nvSpPr>
          <p:cNvPr id="11" name="مستطيل مستدير الزوايا 3"/>
          <p:cNvSpPr>
            <a:spLocks noRot="1" noChangeAspect="1" noMove="1" noResize="1" noEditPoints="1" noAdjustHandles="1" noChangeArrowheads="1" noChangeShapeType="1" noTextEdit="1"/>
          </p:cNvSpPr>
          <p:nvPr/>
        </p:nvSpPr>
        <p:spPr>
          <a:xfrm>
            <a:off x="539552" y="1911926"/>
            <a:ext cx="6253134" cy="3823855"/>
          </a:xfrm>
          <a:prstGeom prst="roundRect">
            <a:avLst/>
          </a:prstGeom>
          <a:blipFill rotWithShape="1">
            <a:blip r:embed="rId3" cstate="print"/>
            <a:stretch>
              <a:fillRect/>
            </a:stretch>
          </a:blipFill>
        </p:spPr>
        <p:txBody>
          <a:bodyPr/>
          <a:lstStyle/>
          <a:p>
            <a:pPr>
              <a:defRPr/>
            </a:pPr>
            <a:r>
              <a:rPr lang="en-US">
                <a:noFill/>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25"/>
                                        </p:tgtEl>
                                        <p:attrNameLst>
                                          <p:attrName>style.visibility</p:attrName>
                                        </p:attrNameLst>
                                      </p:cBhvr>
                                      <p:to>
                                        <p:strVal val="visible"/>
                                      </p:to>
                                    </p:set>
                                    <p:animEffect transition="in" filter="blinds(horizontal)">
                                      <p:cBhvr>
                                        <p:cTn id="12" dur="500"/>
                                        <p:tgtEl>
                                          <p:spTgt spid="604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0425"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81200" y="533400"/>
            <a:ext cx="6845300" cy="584200"/>
          </a:xfrm>
          <a:prstGeom prst="rect">
            <a:avLst/>
          </a:prstGeom>
          <a:noFill/>
        </p:spPr>
        <p:txBody>
          <a:bodyPr>
            <a:spAutoFit/>
          </a:bodyPr>
          <a:lstStyle/>
          <a:p>
            <a:pPr algn="r" rtl="1">
              <a:defRPr/>
            </a:pPr>
            <a:r>
              <a:rPr lang="ar-SA" sz="3200" b="1" dirty="0" smtClean="0">
                <a:solidFill>
                  <a:srgbClr val="C00000"/>
                </a:solidFill>
                <a:effectLst>
                  <a:outerShdw blurRad="38100" dist="38100" dir="2700000" algn="tl">
                    <a:srgbClr val="000000"/>
                  </a:outerShdw>
                </a:effectLst>
                <a:latin typeface="Simplified Arabic" pitchFamily="2" charset="-78"/>
                <a:cs typeface="Simplified Arabic" pitchFamily="2" charset="-78"/>
              </a:rPr>
              <a:t>3- المتغير </a:t>
            </a:r>
            <a:r>
              <a:rPr lang="ar-SA" sz="3200" b="1" dirty="0">
                <a:solidFill>
                  <a:srgbClr val="C00000"/>
                </a:solidFill>
                <a:effectLst>
                  <a:outerShdw blurRad="38100" dist="38100" dir="2700000" algn="tl">
                    <a:srgbClr val="000000"/>
                  </a:outerShdw>
                </a:effectLst>
                <a:latin typeface="Simplified Arabic" pitchFamily="2" charset="-78"/>
                <a:cs typeface="Simplified Arabic" pitchFamily="2" charset="-78"/>
              </a:rPr>
              <a:t>الاحصائي     </a:t>
            </a:r>
            <a:endParaRPr lang="en-GB" sz="3200" dirty="0">
              <a:solidFill>
                <a:srgbClr val="C00000"/>
              </a:solidFill>
            </a:endParaRPr>
          </a:p>
        </p:txBody>
      </p:sp>
      <p:sp>
        <p:nvSpPr>
          <p:cNvPr id="4" name="Rectangle 3"/>
          <p:cNvSpPr/>
          <p:nvPr/>
        </p:nvSpPr>
        <p:spPr>
          <a:xfrm>
            <a:off x="533400" y="1447800"/>
            <a:ext cx="8229600" cy="3200876"/>
          </a:xfrm>
          <a:prstGeom prst="rect">
            <a:avLst/>
          </a:prstGeom>
        </p:spPr>
        <p:txBody>
          <a:bodyPr wrap="square">
            <a:spAutoFit/>
          </a:bodyPr>
          <a:lstStyle/>
          <a:p>
            <a:pPr algn="just" rtl="1">
              <a:lnSpc>
                <a:spcPct val="150000"/>
              </a:lnSpc>
              <a:spcAft>
                <a:spcPts val="1200"/>
              </a:spcAft>
              <a:defRPr/>
            </a:pPr>
            <a:r>
              <a:rPr lang="ar-SA" sz="3200" dirty="0">
                <a:latin typeface="Simplified Arabic" pitchFamily="18" charset="-78"/>
                <a:ea typeface="Mudir MT"/>
                <a:cs typeface="Simplified Arabic" pitchFamily="18" charset="-78"/>
              </a:rPr>
              <a:t>هو مجموعة القيم والمشاهدات حول ظاهرة معينة:</a:t>
            </a:r>
          </a:p>
          <a:p>
            <a:pPr marL="720000" indent="-457200" algn="just" rtl="1">
              <a:lnSpc>
                <a:spcPct val="150000"/>
              </a:lnSpc>
              <a:buFont typeface="Wingdings" pitchFamily="2" charset="2"/>
              <a:buChar char="ü"/>
              <a:defRPr/>
            </a:pPr>
            <a:r>
              <a:rPr lang="ar-SA" sz="3200" dirty="0" smtClean="0">
                <a:latin typeface="Simplified Arabic" pitchFamily="18" charset="-78"/>
                <a:ea typeface="Mudir MT"/>
                <a:cs typeface="Simplified Arabic" pitchFamily="18" charset="-78"/>
              </a:rPr>
              <a:t>الصادرات السنوية لبلد ما.</a:t>
            </a:r>
            <a:endParaRPr lang="ar-SA" sz="3200" dirty="0">
              <a:latin typeface="Simplified Arabic" pitchFamily="18" charset="-78"/>
              <a:ea typeface="Mudir MT"/>
              <a:cs typeface="Simplified Arabic" pitchFamily="18" charset="-78"/>
            </a:endParaRPr>
          </a:p>
          <a:p>
            <a:pPr marL="720000" indent="-457200" algn="just" rtl="1">
              <a:lnSpc>
                <a:spcPct val="150000"/>
              </a:lnSpc>
              <a:buFont typeface="Wingdings" pitchFamily="2" charset="2"/>
              <a:buChar char="ü"/>
              <a:defRPr/>
            </a:pPr>
            <a:r>
              <a:rPr lang="ar-SA" sz="3200" dirty="0">
                <a:latin typeface="Simplified Arabic" pitchFamily="18" charset="-78"/>
                <a:ea typeface="Mudir MT"/>
                <a:cs typeface="Simplified Arabic" pitchFamily="18" charset="-78"/>
              </a:rPr>
              <a:t>الدخول الشهرية لمجموعة من الاسر في </a:t>
            </a:r>
            <a:r>
              <a:rPr lang="ar-SA" sz="3200" dirty="0" smtClean="0">
                <a:latin typeface="Simplified Arabic" pitchFamily="18" charset="-78"/>
                <a:ea typeface="Mudir MT"/>
                <a:cs typeface="Simplified Arabic" pitchFamily="18" charset="-78"/>
              </a:rPr>
              <a:t>مدينة</a:t>
            </a:r>
            <a:r>
              <a:rPr lang="ar-IQ" sz="3200" dirty="0" smtClean="0">
                <a:latin typeface="Simplified Arabic" pitchFamily="18" charset="-78"/>
                <a:ea typeface="Mudir MT"/>
                <a:cs typeface="Simplified Arabic" pitchFamily="18" charset="-78"/>
              </a:rPr>
              <a:t> ما</a:t>
            </a:r>
            <a:r>
              <a:rPr lang="ar-SA" sz="3200" dirty="0" smtClean="0">
                <a:latin typeface="Simplified Arabic" pitchFamily="18" charset="-78"/>
                <a:ea typeface="Mudir MT"/>
                <a:cs typeface="Simplified Arabic" pitchFamily="18" charset="-78"/>
              </a:rPr>
              <a:t>.</a:t>
            </a:r>
            <a:endParaRPr lang="ar-SA" sz="3200" dirty="0">
              <a:latin typeface="Simplified Arabic" pitchFamily="18" charset="-78"/>
              <a:ea typeface="Mudir MT"/>
              <a:cs typeface="Simplified Arabic" pitchFamily="18" charset="-78"/>
            </a:endParaRPr>
          </a:p>
          <a:p>
            <a:pPr marL="720000" indent="-457200" algn="just" rtl="1">
              <a:lnSpc>
                <a:spcPct val="150000"/>
              </a:lnSpc>
              <a:buFont typeface="Wingdings" pitchFamily="2" charset="2"/>
              <a:buChar char="ü"/>
              <a:defRPr/>
            </a:pPr>
            <a:r>
              <a:rPr lang="ar-SA" sz="3200" dirty="0" smtClean="0">
                <a:latin typeface="Simplified Arabic" pitchFamily="18" charset="-78"/>
                <a:ea typeface="Mudir MT"/>
                <a:cs typeface="Simplified Arabic" pitchFamily="18" charset="-78"/>
              </a:rPr>
              <a:t>المستو</a:t>
            </a:r>
            <a:r>
              <a:rPr lang="ar-IQ" sz="3200" dirty="0" smtClean="0">
                <a:latin typeface="Simplified Arabic" pitchFamily="18" charset="-78"/>
                <a:ea typeface="Mudir MT"/>
                <a:cs typeface="Simplified Arabic" pitchFamily="18" charset="-78"/>
              </a:rPr>
              <a:t>ى</a:t>
            </a:r>
            <a:r>
              <a:rPr lang="ar-SA" sz="3200" dirty="0" smtClean="0">
                <a:latin typeface="Simplified Arabic" pitchFamily="18" charset="-78"/>
                <a:ea typeface="Mudir MT"/>
                <a:cs typeface="Simplified Arabic" pitchFamily="18" charset="-78"/>
              </a:rPr>
              <a:t> </a:t>
            </a:r>
            <a:r>
              <a:rPr lang="ar-SA" sz="3200" dirty="0">
                <a:latin typeface="Simplified Arabic" pitchFamily="18" charset="-78"/>
                <a:ea typeface="Mudir MT"/>
                <a:cs typeface="Simplified Arabic" pitchFamily="18" charset="-78"/>
              </a:rPr>
              <a:t>التعليمي للموظفين </a:t>
            </a:r>
            <a:r>
              <a:rPr lang="ar-SA" sz="3200" dirty="0" smtClean="0">
                <a:latin typeface="Simplified Arabic" pitchFamily="18" charset="-78"/>
                <a:ea typeface="Mudir MT"/>
                <a:cs typeface="Simplified Arabic" pitchFamily="18" charset="-78"/>
              </a:rPr>
              <a:t>بوزارة ما</a:t>
            </a:r>
            <a:r>
              <a:rPr lang="ar-IQ" sz="3200" dirty="0" smtClean="0">
                <a:latin typeface="Simplified Arabic" pitchFamily="18" charset="-78"/>
                <a:ea typeface="Mudir MT"/>
                <a:cs typeface="Simplified Arabic" pitchFamily="18" charset="-78"/>
              </a:rPr>
              <a:t>.</a:t>
            </a:r>
            <a:endParaRPr lang="en-GB" sz="3200" dirty="0">
              <a:latin typeface="Simplified Arabic" pitchFamily="18" charset="-78"/>
              <a:ea typeface="Mudir MT"/>
              <a:cs typeface="Simplified Arabic" pitchFamily="18"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33400" y="3810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algn="r" rtl="1">
              <a:spcBef>
                <a:spcPts val="1800"/>
              </a:spcBef>
              <a:defRPr/>
            </a:pPr>
            <a:endParaRPr lang="en-GB" sz="2400" dirty="0">
              <a:solidFill>
                <a:srgbClr val="C00000"/>
              </a:solidFill>
            </a:endParaRPr>
          </a:p>
        </p:txBody>
      </p:sp>
      <p:sp>
        <p:nvSpPr>
          <p:cNvPr id="61449" name="TextBox 1"/>
          <p:cNvSpPr txBox="1">
            <a:spLocks noChangeArrowheads="1"/>
          </p:cNvSpPr>
          <p:nvPr/>
        </p:nvSpPr>
        <p:spPr bwMode="auto">
          <a:xfrm>
            <a:off x="2576513" y="558225"/>
            <a:ext cx="3765550" cy="584775"/>
          </a:xfrm>
          <a:prstGeom prst="rect">
            <a:avLst/>
          </a:prstGeom>
          <a:noFill/>
          <a:ln w="9525">
            <a:noFill/>
            <a:miter lim="800000"/>
            <a:headEnd/>
            <a:tailEnd/>
          </a:ln>
        </p:spPr>
        <p:txBody>
          <a:bodyPr>
            <a:spAutoFit/>
          </a:bodyPr>
          <a:lstStyle/>
          <a:p>
            <a:pPr algn="ctr"/>
            <a:r>
              <a:rPr lang="ar-SA" altLang="ar-SA" sz="3200" b="1" dirty="0">
                <a:solidFill>
                  <a:srgbClr val="336600"/>
                </a:solidFill>
                <a:cs typeface="+mj-cs"/>
              </a:rPr>
              <a:t>التباين والانحراف المعياري</a:t>
            </a:r>
            <a:endParaRPr lang="en-US" altLang="ar-SA" sz="3200" b="1" dirty="0">
              <a:solidFill>
                <a:srgbClr val="336600"/>
              </a:solidFill>
              <a:cs typeface="+mj-cs"/>
            </a:endParaRPr>
          </a:p>
        </p:txBody>
      </p:sp>
      <p:sp>
        <p:nvSpPr>
          <p:cNvPr id="12" name="وسيلة شرح مع سهم إلى اليسار 2"/>
          <p:cNvSpPr/>
          <p:nvPr/>
        </p:nvSpPr>
        <p:spPr>
          <a:xfrm>
            <a:off x="6884407" y="3048000"/>
            <a:ext cx="1871663" cy="1368425"/>
          </a:xfrm>
          <a:prstGeom prst="leftArrowCallout">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2400" b="1" kern="0" dirty="0">
                <a:solidFill>
                  <a:schemeClr val="tx2"/>
                </a:solidFill>
                <a:effectLst>
                  <a:outerShdw blurRad="38100" dist="38100" dir="2700000" algn="tl">
                    <a:srgbClr val="000000">
                      <a:alpha val="43137"/>
                    </a:srgbClr>
                  </a:outerShdw>
                </a:effectLst>
                <a:latin typeface="Arial Narrow"/>
              </a:rPr>
              <a:t>الانحراف المعياري</a:t>
            </a:r>
          </a:p>
        </p:txBody>
      </p:sp>
      <p:sp>
        <p:nvSpPr>
          <p:cNvPr id="13" name="مستطيل مستدير الزوايا 3"/>
          <p:cNvSpPr>
            <a:spLocks noRot="1" noChangeAspect="1" noMove="1" noResize="1" noEditPoints="1" noAdjustHandles="1" noChangeArrowheads="1" noChangeShapeType="1" noTextEdit="1"/>
          </p:cNvSpPr>
          <p:nvPr/>
        </p:nvSpPr>
        <p:spPr>
          <a:xfrm>
            <a:off x="539552" y="2252437"/>
            <a:ext cx="6348136" cy="2830202"/>
          </a:xfrm>
          <a:prstGeom prst="roundRect">
            <a:avLst/>
          </a:prstGeom>
          <a:blipFill rotWithShape="1">
            <a:blip r:embed="rId3" cstate="print"/>
            <a:stretch>
              <a:fillRect/>
            </a:stretch>
          </a:blipFill>
          <a:ln/>
        </p:spPr>
        <p:txBody>
          <a:bodyPr/>
          <a:lstStyle/>
          <a:p>
            <a:pPr>
              <a:defRPr/>
            </a:pPr>
            <a:endParaRPr lang="en-US" dirty="0">
              <a:no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9"/>
                                        </p:tgtEl>
                                        <p:attrNameLst>
                                          <p:attrName>style.visibility</p:attrName>
                                        </p:attrNameLst>
                                      </p:cBhvr>
                                      <p:to>
                                        <p:strVal val="visible"/>
                                      </p:to>
                                    </p:set>
                                    <p:animEffect transition="in" filter="blinds(horizontal)">
                                      <p:cBhvr>
                                        <p:cTn id="12" dur="500"/>
                                        <p:tgtEl>
                                          <p:spTgt spid="614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1449" grpId="0"/>
      <p:bldP spid="12" grpId="0" animBg="1"/>
      <p:bldP spid="1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09600" y="152400"/>
            <a:ext cx="7708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algn="r" rtl="1">
              <a:spcBef>
                <a:spcPts val="1800"/>
              </a:spcBef>
              <a:defRPr/>
            </a:pPr>
            <a:endParaRPr lang="en-GB" sz="2400" b="1" dirty="0">
              <a:solidFill>
                <a:srgbClr val="C00000"/>
              </a:solidFill>
            </a:endParaRPr>
          </a:p>
        </p:txBody>
      </p:sp>
      <p:sp>
        <p:nvSpPr>
          <p:cNvPr id="62473" name="TextBox 1"/>
          <p:cNvSpPr txBox="1">
            <a:spLocks noChangeArrowheads="1"/>
          </p:cNvSpPr>
          <p:nvPr/>
        </p:nvSpPr>
        <p:spPr bwMode="auto">
          <a:xfrm>
            <a:off x="1295400" y="384312"/>
            <a:ext cx="5791200" cy="646331"/>
          </a:xfrm>
          <a:prstGeom prst="rect">
            <a:avLst/>
          </a:prstGeom>
          <a:noFill/>
          <a:ln w="9525">
            <a:noFill/>
            <a:miter lim="800000"/>
            <a:headEnd/>
            <a:tailEnd/>
          </a:ln>
        </p:spPr>
        <p:txBody>
          <a:bodyPr wrap="square">
            <a:spAutoFit/>
          </a:bodyPr>
          <a:lstStyle/>
          <a:p>
            <a:pPr algn="ctr"/>
            <a:r>
              <a:rPr lang="ar-SA" altLang="ar-SA" sz="3600" b="1" dirty="0">
                <a:solidFill>
                  <a:srgbClr val="336600"/>
                </a:solidFill>
                <a:latin typeface="Simplified Arabic" pitchFamily="18" charset="-78"/>
                <a:cs typeface="Simplified Arabic" pitchFamily="18" charset="-78"/>
              </a:rPr>
              <a:t>التباين والانحراف المعياري</a:t>
            </a:r>
            <a:endParaRPr lang="en-US" altLang="ar-SA" sz="3600" b="1" dirty="0">
              <a:solidFill>
                <a:srgbClr val="336600"/>
              </a:solidFill>
              <a:latin typeface="Simplified Arabic" pitchFamily="18" charset="-78"/>
              <a:cs typeface="Simplified Arabic" pitchFamily="18" charset="-78"/>
            </a:endParaRPr>
          </a:p>
        </p:txBody>
      </p:sp>
      <p:sp>
        <p:nvSpPr>
          <p:cNvPr id="14" name="مربع نص 2"/>
          <p:cNvSpPr txBox="1"/>
          <p:nvPr/>
        </p:nvSpPr>
        <p:spPr>
          <a:xfrm>
            <a:off x="585788" y="1371600"/>
            <a:ext cx="6653212" cy="831850"/>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fontAlgn="auto">
              <a:spcBef>
                <a:spcPts val="0"/>
              </a:spcBef>
              <a:spcAft>
                <a:spcPts val="0"/>
              </a:spcAft>
              <a:defRPr/>
            </a:pPr>
            <a:r>
              <a:rPr lang="ar-SA" sz="2400" b="1" kern="0" dirty="0" smtClean="0">
                <a:solidFill>
                  <a:sysClr val="windowText" lastClr="000000"/>
                </a:solidFill>
                <a:latin typeface="Arial Narrow"/>
              </a:rPr>
              <a:t>    أوجد </a:t>
            </a:r>
            <a:r>
              <a:rPr lang="ar-SA" sz="2400" b="1" kern="0" dirty="0">
                <a:solidFill>
                  <a:sysClr val="windowText" lastClr="000000"/>
                </a:solidFill>
                <a:latin typeface="Arial Narrow"/>
              </a:rPr>
              <a:t>التباين والانحراف المعياري للبيانات التالية:</a:t>
            </a:r>
          </a:p>
          <a:p>
            <a:pPr algn="ctr" rtl="1" fontAlgn="auto">
              <a:spcBef>
                <a:spcPts val="0"/>
              </a:spcBef>
              <a:spcAft>
                <a:spcPts val="0"/>
              </a:spcAft>
              <a:defRPr/>
            </a:pPr>
            <a:r>
              <a:rPr lang="en-US" sz="2400" b="1" kern="0" dirty="0">
                <a:solidFill>
                  <a:srgbClr val="DD8047">
                    <a:lumMod val="75000"/>
                  </a:srgbClr>
                </a:solidFill>
                <a:latin typeface="Arial Narrow"/>
              </a:rPr>
              <a:t>6     7     10     8     5     4     9     7</a:t>
            </a:r>
          </a:p>
        </p:txBody>
      </p:sp>
      <p:sp>
        <p:nvSpPr>
          <p:cNvPr id="15" name="TextBox 14"/>
          <p:cNvSpPr txBox="1"/>
          <p:nvPr/>
        </p:nvSpPr>
        <p:spPr>
          <a:xfrm>
            <a:off x="7467600" y="1524000"/>
            <a:ext cx="1254125" cy="58477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r">
              <a:defRPr/>
            </a:pPr>
            <a:r>
              <a:rPr lang="ar-SA" sz="3200" b="1" dirty="0"/>
              <a:t>مثال</a:t>
            </a:r>
            <a:endParaRPr lang="en-US" sz="3200" b="1" dirty="0"/>
          </a:p>
        </p:txBody>
      </p:sp>
      <p:sp>
        <p:nvSpPr>
          <p:cNvPr id="16" name="سهم مخطط إلى اليمين 4"/>
          <p:cNvSpPr/>
          <p:nvPr/>
        </p:nvSpPr>
        <p:spPr>
          <a:xfrm flipH="1">
            <a:off x="7003871" y="2286000"/>
            <a:ext cx="1784058" cy="1371600"/>
          </a:xfrm>
          <a:prstGeom prst="stripedRightArrow">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1" anchor="ctr"/>
          <a:lstStyle/>
          <a:p>
            <a:pPr algn="ctr">
              <a:defRPr/>
            </a:pPr>
            <a:r>
              <a:rPr lang="ar-SA" sz="2000" b="1" dirty="0">
                <a:effectLst>
                  <a:outerShdw blurRad="38100" dist="38100" dir="2700000" algn="tl">
                    <a:srgbClr val="000000">
                      <a:alpha val="43137"/>
                    </a:srgbClr>
                  </a:outerShdw>
                </a:effectLst>
              </a:rPr>
              <a:t>نوجد الوسط الحسابي</a:t>
            </a:r>
          </a:p>
        </p:txBody>
      </p:sp>
      <p:sp>
        <p:nvSpPr>
          <p:cNvPr id="18" name="مربع نص 3"/>
          <p:cNvSpPr txBox="1">
            <a:spLocks noRot="1" noChangeAspect="1" noMove="1" noResize="1" noEditPoints="1" noAdjustHandles="1" noChangeArrowheads="1" noChangeShapeType="1" noTextEdit="1"/>
          </p:cNvSpPr>
          <p:nvPr/>
        </p:nvSpPr>
        <p:spPr>
          <a:xfrm>
            <a:off x="585536" y="2591205"/>
            <a:ext cx="6031370" cy="697050"/>
          </a:xfrm>
          <a:prstGeom prst="rect">
            <a:avLst/>
          </a:prstGeom>
          <a:blipFill rotWithShape="1">
            <a:blip r:embed="rId3" cstate="print"/>
            <a:stretch>
              <a:fillRect/>
            </a:stretch>
          </a:blipFill>
          <a:ln/>
        </p:spPr>
        <p:txBody>
          <a:bodyPr/>
          <a:lstStyle/>
          <a:p>
            <a:pPr>
              <a:defRPr/>
            </a:pPr>
            <a:r>
              <a:rPr lang="en-US">
                <a:noFill/>
              </a:rPr>
              <a:t> </a:t>
            </a:r>
          </a:p>
        </p:txBody>
      </p:sp>
      <p:sp>
        <p:nvSpPr>
          <p:cNvPr id="19" name="سهم مخطط إلى اليمين 5"/>
          <p:cNvSpPr/>
          <p:nvPr/>
        </p:nvSpPr>
        <p:spPr>
          <a:xfrm flipH="1">
            <a:off x="7010400" y="3962400"/>
            <a:ext cx="1936750" cy="1139825"/>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defRPr/>
            </a:pPr>
            <a:r>
              <a:rPr lang="ar-SA" sz="2400" b="1" dirty="0">
                <a:effectLst>
                  <a:outerShdw blurRad="38100" dist="38100" dir="2700000" algn="tl">
                    <a:srgbClr val="000000">
                      <a:alpha val="43137"/>
                    </a:srgbClr>
                  </a:outerShdw>
                </a:effectLst>
              </a:rPr>
              <a:t>نوجد التباين</a:t>
            </a:r>
          </a:p>
        </p:txBody>
      </p:sp>
      <p:pic>
        <p:nvPicPr>
          <p:cNvPr id="62481" name="Picture 3"/>
          <p:cNvPicPr>
            <a:picLocks noChangeAspect="1" noChangeArrowheads="1"/>
          </p:cNvPicPr>
          <p:nvPr/>
        </p:nvPicPr>
        <p:blipFill>
          <a:blip r:embed="rId4"/>
          <a:srcRect/>
          <a:stretch>
            <a:fillRect/>
          </a:stretch>
        </p:blipFill>
        <p:spPr bwMode="auto">
          <a:xfrm>
            <a:off x="2976563" y="3441700"/>
            <a:ext cx="3957637" cy="3052763"/>
          </a:xfrm>
          <a:prstGeom prst="rect">
            <a:avLst/>
          </a:prstGeom>
          <a:noFill/>
          <a:ln w="12700" cap="sq">
            <a:noFill/>
            <a:miter lim="800000"/>
            <a:headEnd type="none" w="sm" len="sm"/>
            <a:tailEnd type="none" w="sm" len="sm"/>
          </a:ln>
        </p:spPr>
      </p:pic>
      <p:sp>
        <p:nvSpPr>
          <p:cNvPr id="20" name="مستطيل مستدير الزوايا 8"/>
          <p:cNvSpPr>
            <a:spLocks noRot="1" noChangeAspect="1" noMove="1" noResize="1" noEditPoints="1" noAdjustHandles="1" noChangeArrowheads="1" noChangeShapeType="1" noTextEdit="1"/>
          </p:cNvSpPr>
          <p:nvPr/>
        </p:nvSpPr>
        <p:spPr>
          <a:xfrm>
            <a:off x="593739" y="3779139"/>
            <a:ext cx="2232248" cy="2232248"/>
          </a:xfrm>
          <a:prstGeom prst="roundRect">
            <a:avLst/>
          </a:prstGeom>
          <a:blipFill rotWithShape="1">
            <a:blip r:embed="rId5" cstate="print"/>
            <a:stretch>
              <a:fillRect/>
            </a:stretch>
          </a:blipFill>
          <a:ln/>
        </p:spPr>
        <p:txBody>
          <a:bodyPr/>
          <a:lstStyle/>
          <a:p>
            <a:pPr>
              <a:defRPr/>
            </a:pPr>
            <a:r>
              <a:rPr lang="en-US" sz="3600">
                <a:noFill/>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73"/>
                                        </p:tgtEl>
                                        <p:attrNameLst>
                                          <p:attrName>style.visibility</p:attrName>
                                        </p:attrNameLst>
                                      </p:cBhvr>
                                      <p:to>
                                        <p:strVal val="visible"/>
                                      </p:to>
                                    </p:set>
                                    <p:animEffect transition="in" filter="blinds(horizontal)">
                                      <p:cBhvr>
                                        <p:cTn id="12" dur="500"/>
                                        <p:tgtEl>
                                          <p:spTgt spid="624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2481"/>
                                        </p:tgtEl>
                                        <p:attrNameLst>
                                          <p:attrName>style.visibility</p:attrName>
                                        </p:attrNameLst>
                                      </p:cBhvr>
                                      <p:to>
                                        <p:strVal val="visible"/>
                                      </p:to>
                                    </p:set>
                                    <p:animEffect transition="in" filter="blinds(horizontal)">
                                      <p:cBhvr>
                                        <p:cTn id="42" dur="500"/>
                                        <p:tgtEl>
                                          <p:spTgt spid="6248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2473" grpId="0"/>
      <p:bldP spid="14" grpId="0" animBg="1"/>
      <p:bldP spid="15" grpId="0" animBg="1"/>
      <p:bldP spid="16" grpId="0" animBg="1"/>
      <p:bldP spid="18" grpId="0" animBg="1"/>
      <p:bldP spid="19" grpId="0" animBg="1"/>
      <p:bldP spid="2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62000" y="292100"/>
            <a:ext cx="77724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algn="r" rtl="1">
              <a:spcBef>
                <a:spcPts val="1800"/>
              </a:spcBef>
              <a:defRPr/>
            </a:pPr>
            <a:endParaRPr lang="en-GB" sz="2400" dirty="0">
              <a:solidFill>
                <a:srgbClr val="C00000"/>
              </a:solidFill>
            </a:endParaRPr>
          </a:p>
        </p:txBody>
      </p:sp>
      <p:sp>
        <p:nvSpPr>
          <p:cNvPr id="64521" name="Rectangle 1"/>
          <p:cNvSpPr>
            <a:spLocks noChangeArrowheads="1"/>
          </p:cNvSpPr>
          <p:nvPr/>
        </p:nvSpPr>
        <p:spPr bwMode="auto">
          <a:xfrm>
            <a:off x="5410200" y="457200"/>
            <a:ext cx="3121025" cy="584775"/>
          </a:xfrm>
          <a:prstGeom prst="rect">
            <a:avLst/>
          </a:prstGeom>
          <a:noFill/>
          <a:ln w="9525">
            <a:noFill/>
            <a:miter lim="800000"/>
            <a:headEnd/>
            <a:tailEnd/>
          </a:ln>
        </p:spPr>
        <p:txBody>
          <a:bodyPr>
            <a:spAutoFit/>
          </a:bodyPr>
          <a:lstStyle/>
          <a:p>
            <a:pPr algn="r" rtl="1">
              <a:spcBef>
                <a:spcPts val="1800"/>
              </a:spcBef>
            </a:pPr>
            <a:r>
              <a:rPr lang="ar-SA" altLang="ar-SA" sz="3200" b="1" dirty="0" smtClean="0">
                <a:solidFill>
                  <a:srgbClr val="336600"/>
                </a:solidFill>
                <a:latin typeface="Simplified Arabic" pitchFamily="18" charset="-78"/>
                <a:cs typeface="Simplified Arabic" pitchFamily="18" charset="-78"/>
              </a:rPr>
              <a:t> معامل </a:t>
            </a:r>
            <a:r>
              <a:rPr lang="ar-SA" altLang="ar-SA" sz="3200" b="1" dirty="0">
                <a:solidFill>
                  <a:srgbClr val="336600"/>
                </a:solidFill>
                <a:latin typeface="Simplified Arabic" pitchFamily="18" charset="-78"/>
                <a:cs typeface="Simplified Arabic" pitchFamily="18" charset="-78"/>
              </a:rPr>
              <a:t>التغير</a:t>
            </a:r>
            <a:endParaRPr lang="en-US" altLang="ar-SA" sz="3200" b="1" dirty="0">
              <a:solidFill>
                <a:srgbClr val="336600"/>
              </a:solidFill>
              <a:latin typeface="Simplified Arabic" pitchFamily="18" charset="-78"/>
              <a:cs typeface="Simplified Arabic" pitchFamily="18" charset="-78"/>
            </a:endParaRPr>
          </a:p>
        </p:txBody>
      </p:sp>
      <p:sp>
        <p:nvSpPr>
          <p:cNvPr id="11" name="مستطيل مستدير الزوايا 2"/>
          <p:cNvSpPr/>
          <p:nvPr/>
        </p:nvSpPr>
        <p:spPr>
          <a:xfrm>
            <a:off x="457200" y="1425575"/>
            <a:ext cx="8212138" cy="2090738"/>
          </a:xfrm>
          <a:prstGeom prst="roundRect">
            <a:avLst/>
          </a:prstGeom>
          <a:ln/>
        </p:spPr>
        <p:style>
          <a:lnRef idx="2">
            <a:schemeClr val="accent6"/>
          </a:lnRef>
          <a:fillRef idx="1">
            <a:schemeClr val="lt1"/>
          </a:fillRef>
          <a:effectRef idx="0">
            <a:schemeClr val="accent6"/>
          </a:effectRef>
          <a:fontRef idx="minor">
            <a:schemeClr val="dk1"/>
          </a:fontRef>
        </p:style>
        <p:txBody>
          <a:bodyPr rtlCol="1" anchor="ctr"/>
          <a:lstStyle/>
          <a:p>
            <a:pPr algn="just" rtl="1" fontAlgn="auto">
              <a:spcBef>
                <a:spcPts val="0"/>
              </a:spcBef>
              <a:spcAft>
                <a:spcPts val="0"/>
              </a:spcAft>
              <a:defRPr/>
            </a:pPr>
            <a:r>
              <a:rPr lang="ar-SA" sz="2400" b="1" kern="0" dirty="0" smtClean="0">
                <a:solidFill>
                  <a:srgbClr val="0033CC"/>
                </a:solidFill>
                <a:latin typeface="Simplified Arabic" pitchFamily="18" charset="-78"/>
                <a:cs typeface="Simplified Arabic" pitchFamily="18" charset="-78"/>
              </a:rPr>
              <a:t>	المقاييس </a:t>
            </a:r>
            <a:r>
              <a:rPr lang="ar-SA" sz="2400" b="1" kern="0" dirty="0">
                <a:solidFill>
                  <a:srgbClr val="0033CC"/>
                </a:solidFill>
                <a:latin typeface="Simplified Arabic" pitchFamily="18" charset="-78"/>
                <a:cs typeface="Simplified Arabic" pitchFamily="18" charset="-78"/>
              </a:rPr>
              <a:t>السابقة تسمى بالمقاييس المطلقة لأنها تأخذ نفس وحدة القياس </a:t>
            </a:r>
            <a:r>
              <a:rPr lang="ar-SA" sz="2400" b="1" kern="0" dirty="0" smtClean="0">
                <a:solidFill>
                  <a:srgbClr val="0033CC"/>
                </a:solidFill>
                <a:latin typeface="Simplified Arabic" pitchFamily="18" charset="-78"/>
                <a:cs typeface="Simplified Arabic" pitchFamily="18" charset="-78"/>
              </a:rPr>
              <a:t>وتستخدم </a:t>
            </a:r>
            <a:r>
              <a:rPr lang="ar-SA" sz="2400" b="1" kern="0" dirty="0">
                <a:solidFill>
                  <a:srgbClr val="0033CC"/>
                </a:solidFill>
                <a:latin typeface="Simplified Arabic" pitchFamily="18" charset="-78"/>
                <a:cs typeface="Simplified Arabic" pitchFamily="18" charset="-78"/>
              </a:rPr>
              <a:t>في المقارنة بين مجموعات البيانات التي لها نفس </a:t>
            </a:r>
            <a:r>
              <a:rPr lang="ar-SA" sz="2400" b="1" kern="0" dirty="0" smtClean="0">
                <a:solidFill>
                  <a:srgbClr val="0033CC"/>
                </a:solidFill>
                <a:latin typeface="Simplified Arabic" pitchFamily="18" charset="-78"/>
                <a:cs typeface="Simplified Arabic" pitchFamily="18" charset="-78"/>
              </a:rPr>
              <a:t>وحدة القياس و </a:t>
            </a:r>
            <a:r>
              <a:rPr lang="ar-SA" sz="2400" b="1" kern="0" dirty="0">
                <a:solidFill>
                  <a:srgbClr val="0033CC"/>
                </a:solidFill>
                <a:latin typeface="Simplified Arabic" pitchFamily="18" charset="-78"/>
                <a:cs typeface="Simplified Arabic" pitchFamily="18" charset="-78"/>
              </a:rPr>
              <a:t>نفس الوسط الحسابي</a:t>
            </a:r>
            <a:r>
              <a:rPr lang="ar-SA" sz="2400" b="1" kern="0" dirty="0" smtClean="0">
                <a:solidFill>
                  <a:srgbClr val="0033CC"/>
                </a:solidFill>
                <a:latin typeface="Simplified Arabic" pitchFamily="18" charset="-78"/>
                <a:cs typeface="Simplified Arabic" pitchFamily="18" charset="-78"/>
              </a:rPr>
              <a:t>. أما </a:t>
            </a:r>
            <a:r>
              <a:rPr lang="ar-SA" sz="2400" b="1" kern="0" dirty="0">
                <a:solidFill>
                  <a:srgbClr val="0033CC"/>
                </a:solidFill>
                <a:latin typeface="Simplified Arabic" pitchFamily="18" charset="-78"/>
                <a:cs typeface="Simplified Arabic" pitchFamily="18" charset="-78"/>
              </a:rPr>
              <a:t>عند المقارنة بين مجموعات مختلفة الوحدة  أو تختلف في وسطها نستخدم المقاييس التالية لأنها لا تعتمد على الوحدة.</a:t>
            </a:r>
          </a:p>
        </p:txBody>
      </p:sp>
      <p:sp>
        <p:nvSpPr>
          <p:cNvPr id="12" name="مستطيل مستدير الزوايا 3"/>
          <p:cNvSpPr>
            <a:spLocks noRot="1" noChangeAspect="1" noMove="1" noResize="1" noEditPoints="1" noAdjustHandles="1" noChangeArrowheads="1" noChangeShapeType="1" noTextEdit="1"/>
          </p:cNvSpPr>
          <p:nvPr/>
        </p:nvSpPr>
        <p:spPr>
          <a:xfrm>
            <a:off x="3559605" y="3660090"/>
            <a:ext cx="5175112" cy="2448272"/>
          </a:xfrm>
          <a:prstGeom prst="roundRect">
            <a:avLst/>
          </a:prstGeom>
          <a:blipFill rotWithShape="1">
            <a:blip r:embed="rId3" cstate="print"/>
            <a:stretch>
              <a:fillRect/>
            </a:stretch>
          </a:blipFill>
          <a:ln/>
        </p:spPr>
        <p:txBody>
          <a:bodyPr/>
          <a:lstStyle/>
          <a:p>
            <a:pPr>
              <a:defRPr/>
            </a:pPr>
            <a:r>
              <a:rPr lang="en-US">
                <a:noFill/>
              </a:rPr>
              <a:t> </a:t>
            </a:r>
          </a:p>
        </p:txBody>
      </p:sp>
      <p:sp>
        <p:nvSpPr>
          <p:cNvPr id="13" name="وسيلة شرح بيضاوية 4"/>
          <p:cNvSpPr/>
          <p:nvPr/>
        </p:nvSpPr>
        <p:spPr>
          <a:xfrm>
            <a:off x="228600" y="4060824"/>
            <a:ext cx="2828925" cy="1806575"/>
          </a:xfrm>
          <a:prstGeom prst="wedgeEllipseCallout">
            <a:avLst>
              <a:gd name="adj1" fmla="val 108712"/>
              <a:gd name="adj2" fmla="val 10121"/>
            </a:avLst>
          </a:prstGeom>
          <a:ln/>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r>
              <a:rPr lang="ar-SA" sz="2400" b="1" kern="0" dirty="0">
                <a:solidFill>
                  <a:schemeClr val="tx2">
                    <a:lumMod val="60000"/>
                    <a:lumOff val="40000"/>
                  </a:schemeClr>
                </a:solidFill>
                <a:effectLst>
                  <a:outerShdw blurRad="38100" dist="38100" dir="2700000" algn="tl">
                    <a:srgbClr val="000000">
                      <a:alpha val="43137"/>
                    </a:srgbClr>
                  </a:outerShdw>
                </a:effectLst>
                <a:latin typeface="Simplified Arabic" pitchFamily="18" charset="-78"/>
                <a:cs typeface="Simplified Arabic" pitchFamily="18" charset="-78"/>
              </a:rPr>
              <a:t>كلما كان معامل التغير أكبر كانت البيانات أكثر تشتتاً</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521"/>
                                        </p:tgtEl>
                                        <p:attrNameLst>
                                          <p:attrName>style.visibility</p:attrName>
                                        </p:attrNameLst>
                                      </p:cBhvr>
                                      <p:to>
                                        <p:strVal val="visible"/>
                                      </p:to>
                                    </p:set>
                                    <p:animEffect transition="in" filter="blinds(horizontal)">
                                      <p:cBhvr>
                                        <p:cTn id="12" dur="500"/>
                                        <p:tgtEl>
                                          <p:spTgt spid="6452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randombar(horizontal)">
                                      <p:cBhvr>
                                        <p:cTn id="17" dur="500"/>
                                        <p:tgtEl>
                                          <p:spTgt spid="11">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4521" grpId="0"/>
      <p:bldP spid="11" grpId="0" uiExpand="1" build="p" animBg="1"/>
      <p:bldP spid="11" grpId="1" animBg="1"/>
      <p:bldP spid="12" grpId="0" animBg="1"/>
      <p:bldP spid="1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20" name="Rectangle 4"/>
          <p:cNvSpPr>
            <a:spLocks noGrp="1" noChangeArrowheads="1"/>
          </p:cNvSpPr>
          <p:nvPr>
            <p:ph type="title" sz="quarter"/>
          </p:nvPr>
        </p:nvSpPr>
        <p:spPr>
          <a:xfrm>
            <a:off x="457200" y="274638"/>
            <a:ext cx="8229600" cy="490537"/>
          </a:xfrm>
          <a:solidFill>
            <a:schemeClr val="bg2">
              <a:lumMod val="90000"/>
            </a:schemeClr>
          </a:solidFill>
        </p:spPr>
        <p:txBody>
          <a:bodyPr>
            <a:normAutofit fontScale="90000"/>
          </a:bodyPr>
          <a:lstStyle/>
          <a:p>
            <a:pPr algn="r" rtl="1"/>
            <a:r>
              <a:rPr lang="ar-SA" sz="3600" b="1" dirty="0" smtClean="0">
                <a:solidFill>
                  <a:schemeClr val="accent2"/>
                </a:solidFill>
                <a:cs typeface="Simplified Arabic" pitchFamily="2" charset="-78"/>
              </a:rPr>
              <a:t> مثال </a:t>
            </a:r>
            <a:r>
              <a:rPr lang="ar-SA" sz="3600" b="1" dirty="0">
                <a:solidFill>
                  <a:schemeClr val="accent2"/>
                </a:solidFill>
                <a:cs typeface="Simplified Arabic" pitchFamily="2" charset="-78"/>
              </a:rPr>
              <a:t>:</a:t>
            </a:r>
            <a:endParaRPr lang="en-US" sz="3600" b="1" dirty="0">
              <a:solidFill>
                <a:schemeClr val="accent2"/>
              </a:solidFill>
              <a:cs typeface="Simplified Arabic" pitchFamily="2" charset="-78"/>
            </a:endParaRPr>
          </a:p>
        </p:txBody>
      </p:sp>
      <p:pic>
        <p:nvPicPr>
          <p:cNvPr id="111625" name="Picture 9"/>
          <p:cNvPicPr>
            <a:picLocks noGrp="1" noChangeAspect="1" noChangeArrowheads="1"/>
          </p:cNvPicPr>
          <p:nvPr>
            <p:ph sz="quarter" idx="1"/>
          </p:nvPr>
        </p:nvPicPr>
        <p:blipFill>
          <a:blip r:embed="rId2"/>
          <a:srcRect/>
          <a:stretch>
            <a:fillRect/>
          </a:stretch>
        </p:blipFill>
        <p:spPr>
          <a:xfrm>
            <a:off x="468313" y="908050"/>
            <a:ext cx="8213725" cy="1873250"/>
          </a:xfrm>
          <a:noFill/>
          <a:ln/>
        </p:spPr>
      </p:pic>
      <p:pic>
        <p:nvPicPr>
          <p:cNvPr id="111626" name="Picture 10"/>
          <p:cNvPicPr>
            <a:picLocks noGrp="1" noChangeAspect="1" noChangeArrowheads="1"/>
          </p:cNvPicPr>
          <p:nvPr>
            <p:ph sz="quarter" idx="2"/>
          </p:nvPr>
        </p:nvPicPr>
        <p:blipFill>
          <a:blip r:embed="rId3"/>
          <a:srcRect/>
          <a:stretch>
            <a:fillRect/>
          </a:stretch>
        </p:blipFill>
        <p:spPr>
          <a:xfrm>
            <a:off x="5334000" y="3124200"/>
            <a:ext cx="3173412" cy="2663825"/>
          </a:xfrm>
          <a:noFill/>
          <a:ln/>
        </p:spPr>
      </p:pic>
      <p:pic>
        <p:nvPicPr>
          <p:cNvPr id="111628" name="Picture 12"/>
          <p:cNvPicPr>
            <a:picLocks noGrp="1" noChangeAspect="1" noChangeArrowheads="1"/>
          </p:cNvPicPr>
          <p:nvPr>
            <p:ph sz="quarter" idx="4"/>
          </p:nvPr>
        </p:nvPicPr>
        <p:blipFill>
          <a:blip r:embed="rId4"/>
          <a:srcRect/>
          <a:stretch>
            <a:fillRect/>
          </a:stretch>
        </p:blipFill>
        <p:spPr>
          <a:xfrm>
            <a:off x="2124075" y="5734050"/>
            <a:ext cx="5267325" cy="895350"/>
          </a:xfrm>
          <a:noFill/>
          <a:ln/>
        </p:spPr>
      </p:pic>
      <p:pic>
        <p:nvPicPr>
          <p:cNvPr id="111630" name="Picture 14"/>
          <p:cNvPicPr>
            <a:picLocks noGrp="1" noChangeAspect="1" noChangeArrowheads="1"/>
          </p:cNvPicPr>
          <p:nvPr>
            <p:ph sz="quarter" idx="3"/>
          </p:nvPr>
        </p:nvPicPr>
        <p:blipFill>
          <a:blip r:embed="rId5"/>
          <a:srcRect/>
          <a:stretch>
            <a:fillRect/>
          </a:stretch>
        </p:blipFill>
        <p:spPr>
          <a:xfrm>
            <a:off x="609600" y="2997200"/>
            <a:ext cx="3228975" cy="26638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blinds(horizontal)">
                                      <p:cBhvr>
                                        <p:cTn id="7" dur="500"/>
                                        <p:tgtEl>
                                          <p:spTgt spid="1116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1625"/>
                                        </p:tgtEl>
                                        <p:attrNameLst>
                                          <p:attrName>style.visibility</p:attrName>
                                        </p:attrNameLst>
                                      </p:cBhvr>
                                      <p:to>
                                        <p:strVal val="visible"/>
                                      </p:to>
                                    </p:set>
                                    <p:animEffect transition="in" filter="blinds(horizontal)">
                                      <p:cBhvr>
                                        <p:cTn id="12" dur="500"/>
                                        <p:tgtEl>
                                          <p:spTgt spid="1116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1626"/>
                                        </p:tgtEl>
                                        <p:attrNameLst>
                                          <p:attrName>style.visibility</p:attrName>
                                        </p:attrNameLst>
                                      </p:cBhvr>
                                      <p:to>
                                        <p:strVal val="visible"/>
                                      </p:to>
                                    </p:set>
                                    <p:animEffect transition="in" filter="blinds(horizontal)">
                                      <p:cBhvr>
                                        <p:cTn id="17" dur="500"/>
                                        <p:tgtEl>
                                          <p:spTgt spid="1116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1630"/>
                                        </p:tgtEl>
                                        <p:attrNameLst>
                                          <p:attrName>style.visibility</p:attrName>
                                        </p:attrNameLst>
                                      </p:cBhvr>
                                      <p:to>
                                        <p:strVal val="visible"/>
                                      </p:to>
                                    </p:set>
                                    <p:animEffect transition="in" filter="blinds(horizontal)">
                                      <p:cBhvr>
                                        <p:cTn id="22" dur="500"/>
                                        <p:tgtEl>
                                          <p:spTgt spid="1116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1628"/>
                                        </p:tgtEl>
                                        <p:attrNameLst>
                                          <p:attrName>style.visibility</p:attrName>
                                        </p:attrNameLst>
                                      </p:cBhvr>
                                      <p:to>
                                        <p:strVal val="visible"/>
                                      </p:to>
                                    </p:set>
                                    <p:animEffect transition="in" filter="blinds(horizontal)">
                                      <p:cBhvr>
                                        <p:cTn id="27" dur="500"/>
                                        <p:tgtEl>
                                          <p:spTgt spid="111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just" rtl="1"/>
            <a:r>
              <a:rPr lang="ar-SA" sz="3600" dirty="0">
                <a:cs typeface="Simplified Arabic" pitchFamily="2" charset="-78"/>
              </a:rPr>
              <a:t>الدرجة المعيارية :</a:t>
            </a:r>
            <a:r>
              <a:rPr lang="en-US" sz="3600" dirty="0">
                <a:latin typeface="Times New Roman" pitchFamily="18" charset="0"/>
                <a:cs typeface="Times New Roman" pitchFamily="18" charset="0"/>
              </a:rPr>
              <a:t>Standardized degree </a:t>
            </a:r>
          </a:p>
        </p:txBody>
      </p:sp>
      <p:pic>
        <p:nvPicPr>
          <p:cNvPr id="141320" name="Picture 8"/>
          <p:cNvPicPr>
            <a:picLocks noGrp="1" noChangeAspect="1" noChangeArrowheads="1"/>
          </p:cNvPicPr>
          <p:nvPr>
            <p:ph sz="quarter" idx="2"/>
          </p:nvPr>
        </p:nvPicPr>
        <p:blipFill>
          <a:blip r:embed="rId2"/>
          <a:srcRect/>
          <a:stretch>
            <a:fillRect/>
          </a:stretch>
        </p:blipFill>
        <p:spPr>
          <a:xfrm>
            <a:off x="1905000" y="3124200"/>
            <a:ext cx="3084512" cy="1511300"/>
          </a:xfrm>
          <a:noFill/>
          <a:ln/>
        </p:spPr>
      </p:pic>
      <p:pic>
        <p:nvPicPr>
          <p:cNvPr id="141321" name="Picture 9"/>
          <p:cNvPicPr>
            <a:picLocks noGrp="1" noChangeAspect="1" noChangeArrowheads="1"/>
          </p:cNvPicPr>
          <p:nvPr>
            <p:ph sz="quarter" idx="3"/>
          </p:nvPr>
        </p:nvPicPr>
        <p:blipFill>
          <a:blip r:embed="rId3"/>
          <a:srcRect/>
          <a:stretch>
            <a:fillRect/>
          </a:stretch>
        </p:blipFill>
        <p:spPr>
          <a:xfrm>
            <a:off x="457200" y="4724400"/>
            <a:ext cx="7920038" cy="576262"/>
          </a:xfrm>
          <a:noFill/>
          <a:ln/>
        </p:spPr>
      </p:pic>
      <p:grpSp>
        <p:nvGrpSpPr>
          <p:cNvPr id="2" name="Group 11"/>
          <p:cNvGrpSpPr>
            <a:grpSpLocks/>
          </p:cNvGrpSpPr>
          <p:nvPr/>
        </p:nvGrpSpPr>
        <p:grpSpPr bwMode="auto">
          <a:xfrm>
            <a:off x="285720" y="1412875"/>
            <a:ext cx="8534430" cy="1944688"/>
            <a:chOff x="113" y="890"/>
            <a:chExt cx="5443" cy="1497"/>
          </a:xfrm>
        </p:grpSpPr>
        <p:pic>
          <p:nvPicPr>
            <p:cNvPr id="141319" name="Picture 7"/>
            <p:cNvPicPr>
              <a:picLocks noChangeAspect="1" noChangeArrowheads="1"/>
            </p:cNvPicPr>
            <p:nvPr/>
          </p:nvPicPr>
          <p:blipFill>
            <a:blip r:embed="rId4"/>
            <a:srcRect/>
            <a:stretch>
              <a:fillRect/>
            </a:stretch>
          </p:blipFill>
          <p:spPr bwMode="auto">
            <a:xfrm>
              <a:off x="113" y="890"/>
              <a:ext cx="5443" cy="1497"/>
            </a:xfrm>
            <a:prstGeom prst="rect">
              <a:avLst/>
            </a:prstGeom>
            <a:noFill/>
            <a:ln>
              <a:noFill/>
            </a:ln>
            <a:effectLst/>
          </p:spPr>
        </p:pic>
        <p:sp>
          <p:nvSpPr>
            <p:cNvPr id="141322" name="Rectangle 10"/>
            <p:cNvSpPr>
              <a:spLocks noChangeArrowheads="1"/>
            </p:cNvSpPr>
            <p:nvPr/>
          </p:nvSpPr>
          <p:spPr bwMode="auto">
            <a:xfrm>
              <a:off x="385" y="935"/>
              <a:ext cx="408" cy="272"/>
            </a:xfrm>
            <a:prstGeom prst="rect">
              <a:avLst/>
            </a:prstGeom>
            <a:solidFill>
              <a:schemeClr val="bg1"/>
            </a:solidFill>
            <a:ln w="9525">
              <a:noFill/>
              <a:miter lim="800000"/>
              <a:headEnd/>
              <a:tailEnd/>
            </a:ln>
            <a:effectLst/>
          </p:spPr>
          <p:txBody>
            <a:bodyPr wrap="none" anchor="ctr"/>
            <a:lstStyle/>
            <a:p>
              <a:endParaRPr lang="en-US"/>
            </a:p>
          </p:txBody>
        </p:sp>
      </p:grpSp>
      <p:sp>
        <p:nvSpPr>
          <p:cNvPr id="9" name="TextBox 8"/>
          <p:cNvSpPr txBox="1"/>
          <p:nvPr/>
        </p:nvSpPr>
        <p:spPr>
          <a:xfrm>
            <a:off x="457200" y="5558135"/>
            <a:ext cx="8305800" cy="830997"/>
          </a:xfrm>
          <a:prstGeom prst="rect">
            <a:avLst/>
          </a:prstGeom>
          <a:noFill/>
        </p:spPr>
        <p:txBody>
          <a:bodyPr wrap="square" rtlCol="0">
            <a:spAutoFit/>
          </a:bodyPr>
          <a:lstStyle/>
          <a:p>
            <a:pPr algn="r" rtl="1"/>
            <a:r>
              <a:rPr lang="ar-SA" sz="2400" b="1" dirty="0" smtClean="0">
                <a:solidFill>
                  <a:schemeClr val="accent2"/>
                </a:solidFill>
                <a:latin typeface="Simplified Arabic" pitchFamily="18" charset="-78"/>
                <a:cs typeface="Simplified Arabic" pitchFamily="18" charset="-78"/>
              </a:rPr>
              <a:t>أفضل قيمة للمتغير (</a:t>
            </a:r>
            <a:r>
              <a:rPr lang="en-US" sz="2400" b="1" dirty="0" smtClean="0">
                <a:solidFill>
                  <a:schemeClr val="accent2"/>
                </a:solidFill>
                <a:latin typeface="Simplified Arabic" pitchFamily="18" charset="-78"/>
                <a:cs typeface="Simplified Arabic" pitchFamily="18" charset="-78"/>
              </a:rPr>
              <a:t>x</a:t>
            </a:r>
            <a:r>
              <a:rPr lang="ar-SA" sz="2400" b="1" dirty="0" smtClean="0">
                <a:solidFill>
                  <a:schemeClr val="accent2"/>
                </a:solidFill>
                <a:latin typeface="Simplified Arabic" pitchFamily="18" charset="-78"/>
                <a:cs typeface="Simplified Arabic" pitchFamily="18" charset="-78"/>
              </a:rPr>
              <a:t>) عندما تكون درجته المعيارية أبعد ما يمكن من المركز (نقطة الاصل) .</a:t>
            </a:r>
            <a:endParaRPr lang="en-US" sz="2400" b="1" dirty="0">
              <a:solidFill>
                <a:schemeClr val="accent2"/>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blinds(horizontal)">
                                      <p:cBhvr>
                                        <p:cTn id="7" dur="500"/>
                                        <p:tgtEl>
                                          <p:spTgt spid="1413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1320"/>
                                        </p:tgtEl>
                                        <p:attrNameLst>
                                          <p:attrName>style.visibility</p:attrName>
                                        </p:attrNameLst>
                                      </p:cBhvr>
                                      <p:to>
                                        <p:strVal val="visible"/>
                                      </p:to>
                                    </p:set>
                                    <p:animEffect transition="in" filter="blinds(horizontal)">
                                      <p:cBhvr>
                                        <p:cTn id="17" dur="500"/>
                                        <p:tgtEl>
                                          <p:spTgt spid="1413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1321"/>
                                        </p:tgtEl>
                                        <p:attrNameLst>
                                          <p:attrName>style.visibility</p:attrName>
                                        </p:attrNameLst>
                                      </p:cBhvr>
                                      <p:to>
                                        <p:strVal val="visible"/>
                                      </p:to>
                                    </p:set>
                                    <p:animEffect transition="in" filter="blinds(horizontal)">
                                      <p:cBhvr>
                                        <p:cTn id="22" dur="500"/>
                                        <p:tgtEl>
                                          <p:spTgt spid="1413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9"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a:bodyPr>
          <a:lstStyle/>
          <a:p>
            <a:pPr algn="just" rtl="1"/>
            <a:r>
              <a:rPr lang="ar-SA" sz="3200" dirty="0" smtClean="0">
                <a:cs typeface="Simplified Arabic" pitchFamily="2" charset="-78"/>
              </a:rPr>
              <a:t>المعلومات بالجدول أدناه توضح درجات متدرب </a:t>
            </a:r>
            <a:r>
              <a:rPr lang="ar-SA" sz="3200" dirty="0" smtClean="0">
                <a:cs typeface="Simplified Arabic" pitchFamily="2" charset="-78"/>
              </a:rPr>
              <a:t>ف</a:t>
            </a:r>
            <a:r>
              <a:rPr lang="ar-IQ" sz="3200" dirty="0" smtClean="0">
                <a:cs typeface="Simplified Arabic" pitchFamily="2" charset="-78"/>
              </a:rPr>
              <a:t>ي</a:t>
            </a:r>
            <a:r>
              <a:rPr lang="ar-SA" sz="3200" dirty="0" smtClean="0">
                <a:cs typeface="Simplified Arabic" pitchFamily="2" charset="-78"/>
              </a:rPr>
              <a:t> </a:t>
            </a:r>
            <a:r>
              <a:rPr lang="ar-SA" sz="3200" dirty="0" smtClean="0">
                <a:cs typeface="Simplified Arabic" pitchFamily="2" charset="-78"/>
              </a:rPr>
              <a:t>ثلاثة مواد تدريبية، </a:t>
            </a:r>
            <a:r>
              <a:rPr lang="ar-SA" sz="3200" dirty="0" smtClean="0">
                <a:cs typeface="Simplified Arabic" pitchFamily="2" charset="-78"/>
              </a:rPr>
              <a:t>فف</a:t>
            </a:r>
            <a:r>
              <a:rPr lang="ar-IQ" sz="3200" dirty="0" smtClean="0">
                <a:cs typeface="Simplified Arabic" pitchFamily="2" charset="-78"/>
              </a:rPr>
              <a:t>ي</a:t>
            </a:r>
            <a:r>
              <a:rPr lang="ar-SA" sz="3200" dirty="0" smtClean="0">
                <a:cs typeface="Simplified Arabic" pitchFamily="2" charset="-78"/>
              </a:rPr>
              <a:t> أ</a:t>
            </a:r>
            <a:r>
              <a:rPr lang="ar-IQ" sz="3200" dirty="0" smtClean="0">
                <a:cs typeface="Simplified Arabic" pitchFamily="2" charset="-78"/>
              </a:rPr>
              <a:t>ي</a:t>
            </a:r>
            <a:r>
              <a:rPr lang="ar-SA" sz="3200" dirty="0" smtClean="0">
                <a:cs typeface="Simplified Arabic" pitchFamily="2" charset="-78"/>
              </a:rPr>
              <a:t> </a:t>
            </a:r>
            <a:r>
              <a:rPr lang="ar-SA" sz="3200" dirty="0" smtClean="0">
                <a:cs typeface="Simplified Arabic" pitchFamily="2" charset="-78"/>
              </a:rPr>
              <a:t>المواد كان تحصيله أفضل .</a:t>
            </a:r>
            <a:endParaRPr lang="en-US" sz="3200"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23311315"/>
              </p:ext>
            </p:extLst>
          </p:nvPr>
        </p:nvGraphicFramePr>
        <p:xfrm>
          <a:off x="457200" y="2514600"/>
          <a:ext cx="8229600" cy="2895600"/>
        </p:xfrm>
        <a:graphic>
          <a:graphicData uri="http://schemas.openxmlformats.org/drawingml/2006/table">
            <a:tbl>
              <a:tblPr firstRow="1" bandRow="1">
                <a:tableStyleId>{5C22544A-7EE6-4342-B048-85BDC9FD1C3A}</a:tableStyleId>
              </a:tblPr>
              <a:tblGrid>
                <a:gridCol w="2057400"/>
                <a:gridCol w="2057400"/>
                <a:gridCol w="2057400"/>
                <a:gridCol w="2057400"/>
              </a:tblGrid>
              <a:tr h="723900">
                <a:tc>
                  <a:txBody>
                    <a:bodyPr/>
                    <a:lstStyle/>
                    <a:p>
                      <a:pPr algn="ctr"/>
                      <a:r>
                        <a:rPr lang="ar-SA" sz="2400" dirty="0" smtClean="0">
                          <a:solidFill>
                            <a:schemeClr val="tx1"/>
                          </a:solidFill>
                          <a:latin typeface="Simplified Arabic" pitchFamily="18" charset="-78"/>
                          <a:cs typeface="Simplified Arabic" pitchFamily="18" charset="-78"/>
                        </a:rPr>
                        <a:t>الاقتصاد </a:t>
                      </a:r>
                      <a:r>
                        <a:rPr lang="ar-SA" sz="2400" dirty="0" smtClean="0">
                          <a:solidFill>
                            <a:schemeClr val="tx1"/>
                          </a:solidFill>
                          <a:latin typeface="Simplified Arabic" pitchFamily="18" charset="-78"/>
                          <a:cs typeface="Simplified Arabic" pitchFamily="18" charset="-78"/>
                        </a:rPr>
                        <a:t>القياس</a:t>
                      </a:r>
                      <a:r>
                        <a:rPr lang="ar-IQ" sz="2400" dirty="0" smtClean="0">
                          <a:solidFill>
                            <a:schemeClr val="tx1"/>
                          </a:solidFill>
                          <a:latin typeface="Simplified Arabic" pitchFamily="18" charset="-78"/>
                          <a:cs typeface="Simplified Arabic" pitchFamily="18" charset="-78"/>
                        </a:rPr>
                        <a:t>ي</a:t>
                      </a:r>
                      <a:endParaRPr lang="en-US" sz="2400" dirty="0">
                        <a:solidFill>
                          <a:schemeClr val="tx1"/>
                        </a:solidFill>
                        <a:latin typeface="Simplified Arabic" pitchFamily="18" charset="-78"/>
                        <a:cs typeface="Simplified Arabic" pitchFamily="18" charset="-78"/>
                      </a:endParaRPr>
                    </a:p>
                  </a:txBody>
                  <a:tcPr anchor="ctr">
                    <a:solidFill>
                      <a:schemeClr val="accent2">
                        <a:lumMod val="40000"/>
                        <a:lumOff val="60000"/>
                      </a:schemeClr>
                    </a:solidFill>
                  </a:tcPr>
                </a:tc>
                <a:tc>
                  <a:txBody>
                    <a:bodyPr/>
                    <a:lstStyle/>
                    <a:p>
                      <a:pPr algn="ctr"/>
                      <a:r>
                        <a:rPr lang="ar-SA" sz="2400" dirty="0" smtClean="0">
                          <a:solidFill>
                            <a:schemeClr val="tx1"/>
                          </a:solidFill>
                          <a:latin typeface="Simplified Arabic" pitchFamily="18" charset="-78"/>
                          <a:cs typeface="Simplified Arabic" pitchFamily="18" charset="-78"/>
                        </a:rPr>
                        <a:t>الاحصاء </a:t>
                      </a:r>
                      <a:endParaRPr lang="en-US" sz="2400" dirty="0">
                        <a:solidFill>
                          <a:schemeClr val="tx1"/>
                        </a:solidFill>
                        <a:latin typeface="Simplified Arabic" pitchFamily="18" charset="-78"/>
                        <a:cs typeface="Simplified Arabic" pitchFamily="18" charset="-78"/>
                      </a:endParaRPr>
                    </a:p>
                  </a:txBody>
                  <a:tcPr anchor="ctr">
                    <a:solidFill>
                      <a:schemeClr val="accent2">
                        <a:lumMod val="40000"/>
                        <a:lumOff val="60000"/>
                      </a:schemeClr>
                    </a:solidFill>
                  </a:tcPr>
                </a:tc>
                <a:tc>
                  <a:txBody>
                    <a:bodyPr/>
                    <a:lstStyle/>
                    <a:p>
                      <a:pPr algn="ctr"/>
                      <a:r>
                        <a:rPr lang="ar-SA" sz="2400" dirty="0" smtClean="0">
                          <a:solidFill>
                            <a:schemeClr val="tx1"/>
                          </a:solidFill>
                          <a:latin typeface="Simplified Arabic" pitchFamily="18" charset="-78"/>
                          <a:cs typeface="Simplified Arabic" pitchFamily="18" charset="-78"/>
                        </a:rPr>
                        <a:t>الحاسوب</a:t>
                      </a:r>
                      <a:endParaRPr lang="en-US" sz="2400" dirty="0">
                        <a:solidFill>
                          <a:schemeClr val="tx1"/>
                        </a:solidFill>
                        <a:latin typeface="Simplified Arabic" pitchFamily="18" charset="-78"/>
                        <a:cs typeface="Simplified Arabic" pitchFamily="18" charset="-78"/>
                      </a:endParaRPr>
                    </a:p>
                  </a:txBody>
                  <a:tcPr anchor="ctr">
                    <a:solidFill>
                      <a:schemeClr val="accent2">
                        <a:lumMod val="40000"/>
                        <a:lumOff val="60000"/>
                      </a:schemeClr>
                    </a:solidFill>
                  </a:tcPr>
                </a:tc>
                <a:tc>
                  <a:txBody>
                    <a:bodyPr/>
                    <a:lstStyle/>
                    <a:p>
                      <a:pPr algn="ctr"/>
                      <a:r>
                        <a:rPr lang="ar-SA" sz="2400" dirty="0" smtClean="0">
                          <a:solidFill>
                            <a:schemeClr val="tx1"/>
                          </a:solidFill>
                          <a:latin typeface="Simplified Arabic" pitchFamily="18" charset="-78"/>
                          <a:cs typeface="Simplified Arabic" pitchFamily="18" charset="-78"/>
                        </a:rPr>
                        <a:t>المادة التدريبية</a:t>
                      </a:r>
                      <a:endParaRPr lang="en-US" sz="2400" dirty="0">
                        <a:solidFill>
                          <a:schemeClr val="tx1"/>
                        </a:solidFill>
                        <a:latin typeface="Simplified Arabic" pitchFamily="18" charset="-78"/>
                        <a:cs typeface="Simplified Arabic" pitchFamily="18" charset="-78"/>
                      </a:endParaRPr>
                    </a:p>
                  </a:txBody>
                  <a:tcPr anchor="ctr">
                    <a:solidFill>
                      <a:schemeClr val="accent2">
                        <a:lumMod val="40000"/>
                        <a:lumOff val="60000"/>
                      </a:schemeClr>
                    </a:solidFill>
                  </a:tcPr>
                </a:tc>
              </a:tr>
              <a:tr h="723900">
                <a:tc>
                  <a:txBody>
                    <a:bodyPr/>
                    <a:lstStyle/>
                    <a:p>
                      <a:pPr algn="ctr"/>
                      <a:r>
                        <a:rPr lang="ar-SA" sz="2400" dirty="0" smtClean="0">
                          <a:solidFill>
                            <a:schemeClr val="tx1"/>
                          </a:solidFill>
                          <a:latin typeface="Simplified Arabic" pitchFamily="18" charset="-78"/>
                          <a:cs typeface="Simplified Arabic" pitchFamily="18" charset="-78"/>
                        </a:rPr>
                        <a:t>75</a:t>
                      </a:r>
                      <a:endParaRPr lang="en-US" sz="2400" dirty="0">
                        <a:solidFill>
                          <a:schemeClr val="tx1"/>
                        </a:solidFill>
                        <a:latin typeface="Simplified Arabic" pitchFamily="18" charset="-78"/>
                        <a:cs typeface="Simplified Arabic" pitchFamily="18" charset="-78"/>
                      </a:endParaRPr>
                    </a:p>
                  </a:txBody>
                  <a:tcPr anchor="ctr"/>
                </a:tc>
                <a:tc>
                  <a:txBody>
                    <a:bodyPr/>
                    <a:lstStyle/>
                    <a:p>
                      <a:pPr algn="ctr"/>
                      <a:r>
                        <a:rPr lang="ar-SA" sz="2400" dirty="0" smtClean="0">
                          <a:solidFill>
                            <a:schemeClr val="tx1"/>
                          </a:solidFill>
                          <a:latin typeface="Simplified Arabic" pitchFamily="18" charset="-78"/>
                          <a:cs typeface="Simplified Arabic" pitchFamily="18" charset="-78"/>
                        </a:rPr>
                        <a:t>90</a:t>
                      </a:r>
                      <a:endParaRPr lang="en-US" sz="2400" dirty="0">
                        <a:solidFill>
                          <a:schemeClr val="tx1"/>
                        </a:solidFill>
                        <a:latin typeface="Simplified Arabic" pitchFamily="18" charset="-78"/>
                        <a:cs typeface="Simplified Arabic" pitchFamily="18" charset="-78"/>
                      </a:endParaRPr>
                    </a:p>
                  </a:txBody>
                  <a:tcPr anchor="ctr"/>
                </a:tc>
                <a:tc>
                  <a:txBody>
                    <a:bodyPr/>
                    <a:lstStyle/>
                    <a:p>
                      <a:pPr algn="ctr"/>
                      <a:r>
                        <a:rPr lang="ar-SA" sz="2400" dirty="0" smtClean="0">
                          <a:solidFill>
                            <a:schemeClr val="tx1"/>
                          </a:solidFill>
                          <a:latin typeface="Simplified Arabic" pitchFamily="18" charset="-78"/>
                          <a:cs typeface="Simplified Arabic" pitchFamily="18" charset="-78"/>
                        </a:rPr>
                        <a:t>80</a:t>
                      </a:r>
                      <a:endParaRPr lang="en-US" sz="2400" dirty="0">
                        <a:solidFill>
                          <a:schemeClr val="tx1"/>
                        </a:solidFill>
                        <a:latin typeface="Simplified Arabic" pitchFamily="18" charset="-78"/>
                        <a:cs typeface="Simplified Arabic" pitchFamily="18" charset="-78"/>
                      </a:endParaRPr>
                    </a:p>
                  </a:txBody>
                  <a:tcPr anchor="ctr"/>
                </a:tc>
                <a:tc>
                  <a:txBody>
                    <a:bodyPr/>
                    <a:lstStyle/>
                    <a:p>
                      <a:pPr algn="ctr"/>
                      <a:r>
                        <a:rPr lang="ar-SA" sz="2400" dirty="0" smtClean="0">
                          <a:solidFill>
                            <a:schemeClr val="tx1"/>
                          </a:solidFill>
                          <a:latin typeface="Simplified Arabic" pitchFamily="18" charset="-78"/>
                          <a:cs typeface="Simplified Arabic" pitchFamily="18" charset="-78"/>
                        </a:rPr>
                        <a:t>الدرجة</a:t>
                      </a:r>
                      <a:endParaRPr lang="en-US" sz="2400" dirty="0">
                        <a:solidFill>
                          <a:schemeClr val="tx1"/>
                        </a:solidFill>
                        <a:latin typeface="Simplified Arabic" pitchFamily="18" charset="-78"/>
                        <a:cs typeface="Simplified Arabic" pitchFamily="18" charset="-78"/>
                      </a:endParaRPr>
                    </a:p>
                  </a:txBody>
                  <a:tcPr anchor="ctr"/>
                </a:tc>
              </a:tr>
              <a:tr h="723900">
                <a:tc>
                  <a:txBody>
                    <a:bodyPr/>
                    <a:lstStyle/>
                    <a:p>
                      <a:pPr algn="ctr"/>
                      <a:r>
                        <a:rPr lang="ar-SA" sz="2400" dirty="0" smtClean="0">
                          <a:solidFill>
                            <a:schemeClr val="tx1"/>
                          </a:solidFill>
                          <a:latin typeface="Simplified Arabic" pitchFamily="18" charset="-78"/>
                          <a:cs typeface="Simplified Arabic" pitchFamily="18" charset="-78"/>
                        </a:rPr>
                        <a:t>70</a:t>
                      </a:r>
                      <a:endParaRPr lang="en-US" sz="2400" dirty="0">
                        <a:solidFill>
                          <a:schemeClr val="tx1"/>
                        </a:solidFill>
                        <a:latin typeface="Simplified Arabic" pitchFamily="18" charset="-78"/>
                        <a:cs typeface="Simplified Arabic" pitchFamily="18" charset="-78"/>
                      </a:endParaRPr>
                    </a:p>
                  </a:txBody>
                  <a:tcPr anchor="ctr"/>
                </a:tc>
                <a:tc>
                  <a:txBody>
                    <a:bodyPr/>
                    <a:lstStyle/>
                    <a:p>
                      <a:pPr algn="ctr"/>
                      <a:r>
                        <a:rPr lang="ar-SA" sz="2400" dirty="0" smtClean="0">
                          <a:solidFill>
                            <a:schemeClr val="tx1"/>
                          </a:solidFill>
                          <a:latin typeface="Simplified Arabic" pitchFamily="18" charset="-78"/>
                          <a:cs typeface="Simplified Arabic" pitchFamily="18" charset="-78"/>
                        </a:rPr>
                        <a:t>70</a:t>
                      </a:r>
                      <a:endParaRPr lang="en-US" sz="2400" dirty="0">
                        <a:solidFill>
                          <a:schemeClr val="tx1"/>
                        </a:solidFill>
                        <a:latin typeface="Simplified Arabic" pitchFamily="18" charset="-78"/>
                        <a:cs typeface="Simplified Arabic" pitchFamily="18" charset="-78"/>
                      </a:endParaRPr>
                    </a:p>
                  </a:txBody>
                  <a:tcPr anchor="ctr"/>
                </a:tc>
                <a:tc>
                  <a:txBody>
                    <a:bodyPr/>
                    <a:lstStyle/>
                    <a:p>
                      <a:pPr algn="ctr"/>
                      <a:r>
                        <a:rPr lang="ar-SA" sz="2400" dirty="0" smtClean="0">
                          <a:solidFill>
                            <a:schemeClr val="tx1"/>
                          </a:solidFill>
                          <a:latin typeface="Simplified Arabic" pitchFamily="18" charset="-78"/>
                          <a:cs typeface="Simplified Arabic" pitchFamily="18" charset="-78"/>
                        </a:rPr>
                        <a:t>60</a:t>
                      </a:r>
                      <a:endParaRPr lang="en-US" sz="2400" dirty="0">
                        <a:solidFill>
                          <a:schemeClr val="tx1"/>
                        </a:solidFill>
                        <a:latin typeface="Simplified Arabic" pitchFamily="18" charset="-78"/>
                        <a:cs typeface="Simplified Arabic" pitchFamily="18" charset="-78"/>
                      </a:endParaRPr>
                    </a:p>
                  </a:txBody>
                  <a:tcPr anchor="ctr"/>
                </a:tc>
                <a:tc>
                  <a:txBody>
                    <a:bodyPr/>
                    <a:lstStyle/>
                    <a:p>
                      <a:pPr algn="ctr"/>
                      <a:r>
                        <a:rPr lang="ar-SA" sz="2400" dirty="0" smtClean="0">
                          <a:solidFill>
                            <a:schemeClr val="tx1"/>
                          </a:solidFill>
                          <a:latin typeface="Simplified Arabic" pitchFamily="18" charset="-78"/>
                          <a:cs typeface="Simplified Arabic" pitchFamily="18" charset="-78"/>
                        </a:rPr>
                        <a:t>الوسط </a:t>
                      </a:r>
                      <a:r>
                        <a:rPr lang="ar-SA" sz="2400" dirty="0" smtClean="0">
                          <a:solidFill>
                            <a:schemeClr val="tx1"/>
                          </a:solidFill>
                          <a:latin typeface="Simplified Arabic" pitchFamily="18" charset="-78"/>
                          <a:cs typeface="Simplified Arabic" pitchFamily="18" charset="-78"/>
                        </a:rPr>
                        <a:t>الحساب</a:t>
                      </a:r>
                      <a:r>
                        <a:rPr lang="ar-IQ" sz="2400" dirty="0" smtClean="0">
                          <a:solidFill>
                            <a:schemeClr val="tx1"/>
                          </a:solidFill>
                          <a:latin typeface="Simplified Arabic" pitchFamily="18" charset="-78"/>
                          <a:cs typeface="Simplified Arabic" pitchFamily="18" charset="-78"/>
                        </a:rPr>
                        <a:t>ي</a:t>
                      </a:r>
                      <a:endParaRPr lang="en-US" sz="2400" dirty="0">
                        <a:solidFill>
                          <a:schemeClr val="tx1"/>
                        </a:solidFill>
                        <a:latin typeface="Simplified Arabic" pitchFamily="18" charset="-78"/>
                        <a:cs typeface="Simplified Arabic" pitchFamily="18" charset="-78"/>
                      </a:endParaRPr>
                    </a:p>
                  </a:txBody>
                  <a:tcPr anchor="ctr"/>
                </a:tc>
              </a:tr>
              <a:tr h="723900">
                <a:tc>
                  <a:txBody>
                    <a:bodyPr/>
                    <a:lstStyle/>
                    <a:p>
                      <a:pPr algn="ctr"/>
                      <a:r>
                        <a:rPr lang="ar-SA" sz="2400" dirty="0" smtClean="0">
                          <a:solidFill>
                            <a:schemeClr val="tx1"/>
                          </a:solidFill>
                          <a:latin typeface="Simplified Arabic" pitchFamily="18" charset="-78"/>
                          <a:cs typeface="Simplified Arabic" pitchFamily="18" charset="-78"/>
                        </a:rPr>
                        <a:t>5</a:t>
                      </a:r>
                      <a:endParaRPr lang="en-US" sz="2400" dirty="0">
                        <a:solidFill>
                          <a:schemeClr val="tx1"/>
                        </a:solidFill>
                        <a:latin typeface="Simplified Arabic" pitchFamily="18" charset="-78"/>
                        <a:cs typeface="Simplified Arabic" pitchFamily="18" charset="-78"/>
                      </a:endParaRPr>
                    </a:p>
                  </a:txBody>
                  <a:tcPr anchor="ctr"/>
                </a:tc>
                <a:tc>
                  <a:txBody>
                    <a:bodyPr/>
                    <a:lstStyle/>
                    <a:p>
                      <a:pPr algn="ctr"/>
                      <a:r>
                        <a:rPr lang="ar-SA" sz="2400" dirty="0" smtClean="0">
                          <a:solidFill>
                            <a:schemeClr val="tx1"/>
                          </a:solidFill>
                          <a:latin typeface="Simplified Arabic" pitchFamily="18" charset="-78"/>
                          <a:cs typeface="Simplified Arabic" pitchFamily="18" charset="-78"/>
                        </a:rPr>
                        <a:t>10</a:t>
                      </a:r>
                      <a:endParaRPr lang="en-US" sz="2400" dirty="0">
                        <a:solidFill>
                          <a:schemeClr val="tx1"/>
                        </a:solidFill>
                        <a:latin typeface="Simplified Arabic" pitchFamily="18" charset="-78"/>
                        <a:cs typeface="Simplified Arabic" pitchFamily="18" charset="-78"/>
                      </a:endParaRPr>
                    </a:p>
                  </a:txBody>
                  <a:tcPr anchor="ctr"/>
                </a:tc>
                <a:tc>
                  <a:txBody>
                    <a:bodyPr/>
                    <a:lstStyle/>
                    <a:p>
                      <a:pPr algn="ctr"/>
                      <a:r>
                        <a:rPr lang="ar-SA" sz="2400" dirty="0" smtClean="0">
                          <a:solidFill>
                            <a:schemeClr val="tx1"/>
                          </a:solidFill>
                          <a:latin typeface="Simplified Arabic" pitchFamily="18" charset="-78"/>
                          <a:cs typeface="Simplified Arabic" pitchFamily="18" charset="-78"/>
                        </a:rPr>
                        <a:t>2</a:t>
                      </a:r>
                      <a:endParaRPr lang="en-US" sz="2400" dirty="0">
                        <a:solidFill>
                          <a:schemeClr val="tx1"/>
                        </a:solidFill>
                        <a:latin typeface="Simplified Arabic" pitchFamily="18" charset="-78"/>
                        <a:cs typeface="Simplified Arabic" pitchFamily="18" charset="-78"/>
                      </a:endParaRPr>
                    </a:p>
                  </a:txBody>
                  <a:tcPr anchor="ctr"/>
                </a:tc>
                <a:tc>
                  <a:txBody>
                    <a:bodyPr/>
                    <a:lstStyle/>
                    <a:p>
                      <a:pPr algn="ctr"/>
                      <a:r>
                        <a:rPr lang="ar-SA" sz="2400" dirty="0" smtClean="0">
                          <a:solidFill>
                            <a:schemeClr val="tx1"/>
                          </a:solidFill>
                          <a:latin typeface="Simplified Arabic" pitchFamily="18" charset="-78"/>
                          <a:cs typeface="Simplified Arabic" pitchFamily="18" charset="-78"/>
                        </a:rPr>
                        <a:t>الانحراف </a:t>
                      </a:r>
                      <a:r>
                        <a:rPr lang="ar-SA" sz="2400" dirty="0" smtClean="0">
                          <a:solidFill>
                            <a:schemeClr val="tx1"/>
                          </a:solidFill>
                          <a:latin typeface="Simplified Arabic" pitchFamily="18" charset="-78"/>
                          <a:cs typeface="Simplified Arabic" pitchFamily="18" charset="-78"/>
                        </a:rPr>
                        <a:t>المعيار</a:t>
                      </a:r>
                      <a:r>
                        <a:rPr lang="ar-IQ" sz="2400" dirty="0" smtClean="0">
                          <a:solidFill>
                            <a:schemeClr val="tx1"/>
                          </a:solidFill>
                          <a:latin typeface="Simplified Arabic" pitchFamily="18" charset="-78"/>
                          <a:cs typeface="Simplified Arabic" pitchFamily="18" charset="-78"/>
                        </a:rPr>
                        <a:t>ي</a:t>
                      </a:r>
                      <a:endParaRPr lang="en-US" sz="2400" dirty="0">
                        <a:solidFill>
                          <a:schemeClr val="tx1"/>
                        </a:solidFill>
                        <a:latin typeface="Simplified Arabic" pitchFamily="18" charset="-78"/>
                        <a:cs typeface="Simplified Arabic" pitchFamily="18" charset="-78"/>
                      </a:endParaRPr>
                    </a:p>
                  </a:txBody>
                  <a:tcPr anchor="ctr"/>
                </a:tc>
              </a:tr>
            </a:tbl>
          </a:graphicData>
        </a:graphic>
      </p:graphicFrame>
      <p:sp>
        <p:nvSpPr>
          <p:cNvPr id="4" name="Rounded Rectangle 3"/>
          <p:cNvSpPr/>
          <p:nvPr/>
        </p:nvSpPr>
        <p:spPr>
          <a:xfrm>
            <a:off x="6019800" y="304800"/>
            <a:ext cx="25146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solidFill>
                  <a:schemeClr val="tx1"/>
                </a:solidFill>
                <a:latin typeface="Simplified Arabic" pitchFamily="18" charset="-78"/>
                <a:cs typeface="Simplified Arabic" pitchFamily="18" charset="-78"/>
              </a:rPr>
              <a:t>مثال: </a:t>
            </a:r>
            <a:endParaRPr lang="en-US" sz="4000" b="1"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295400" y="228600"/>
            <a:ext cx="4953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800" b="1" dirty="0" smtClean="0">
              <a:latin typeface="Simplified Arabic" pitchFamily="18" charset="-78"/>
              <a:cs typeface="Simplified Arabic" pitchFamily="18" charset="-78"/>
            </a:endParaRPr>
          </a:p>
          <a:p>
            <a:pPr algn="ctr"/>
            <a:r>
              <a:rPr lang="ar-SA" sz="2800" b="1" dirty="0" smtClean="0">
                <a:latin typeface="Simplified Arabic" pitchFamily="18" charset="-78"/>
                <a:cs typeface="Simplified Arabic" pitchFamily="18" charset="-78"/>
              </a:rPr>
              <a:t>درجته المعيارية </a:t>
            </a:r>
            <a:r>
              <a:rPr lang="ar-SA" sz="2800" b="1" dirty="0" smtClean="0">
                <a:latin typeface="Simplified Arabic" pitchFamily="18" charset="-78"/>
                <a:cs typeface="Simplified Arabic" pitchFamily="18" charset="-78"/>
              </a:rPr>
              <a:t>ف</a:t>
            </a:r>
            <a:r>
              <a:rPr lang="ar-IQ" sz="2800" b="1" dirty="0" smtClean="0">
                <a:latin typeface="Simplified Arabic" pitchFamily="18" charset="-78"/>
                <a:cs typeface="Simplified Arabic" pitchFamily="18" charset="-78"/>
              </a:rPr>
              <a:t>ي</a:t>
            </a:r>
            <a:r>
              <a:rPr lang="ar-SA" sz="2800" b="1"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الحاسوب</a:t>
            </a:r>
            <a:endParaRPr lang="en-US" sz="2800" b="1" dirty="0" smtClean="0">
              <a:latin typeface="Simplified Arabic" pitchFamily="18" charset="-78"/>
              <a:cs typeface="Simplified Arabic" pitchFamily="18" charset="-78"/>
            </a:endParaRPr>
          </a:p>
          <a:p>
            <a:pPr algn="ctr"/>
            <a:r>
              <a:rPr lang="en-US" sz="2800" b="1" dirty="0" smtClean="0">
                <a:latin typeface="Simplified Arabic" pitchFamily="18" charset="-78"/>
                <a:cs typeface="Simplified Arabic" pitchFamily="18" charset="-78"/>
              </a:rPr>
              <a:t>           =(80 - 60)/2</a:t>
            </a:r>
          </a:p>
          <a:p>
            <a:pPr algn="ctr"/>
            <a:r>
              <a:rPr lang="en-US" sz="2800" b="1" dirty="0" smtClean="0">
                <a:latin typeface="Simplified Arabic" pitchFamily="18" charset="-78"/>
                <a:cs typeface="Simplified Arabic" pitchFamily="18" charset="-78"/>
              </a:rPr>
              <a:t>= 10</a:t>
            </a:r>
            <a:endParaRPr lang="ar-SA" sz="2800" b="1" dirty="0" smtClean="0">
              <a:latin typeface="Simplified Arabic" pitchFamily="18" charset="-78"/>
              <a:cs typeface="Simplified Arabic" pitchFamily="18" charset="-78"/>
            </a:endParaRPr>
          </a:p>
          <a:p>
            <a:pPr algn="ctr"/>
            <a:endParaRPr lang="en-US" sz="2800" b="1" dirty="0">
              <a:latin typeface="Simplified Arabic" pitchFamily="18" charset="-78"/>
              <a:cs typeface="Simplified Arabic" pitchFamily="18" charset="-78"/>
            </a:endParaRPr>
          </a:p>
        </p:txBody>
      </p:sp>
      <p:sp>
        <p:nvSpPr>
          <p:cNvPr id="30" name="Rounded Rectangle 29"/>
          <p:cNvSpPr/>
          <p:nvPr/>
        </p:nvSpPr>
        <p:spPr>
          <a:xfrm>
            <a:off x="1371600" y="1905000"/>
            <a:ext cx="4953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800" b="1" dirty="0" smtClean="0">
              <a:latin typeface="Simplified Arabic" pitchFamily="18" charset="-78"/>
              <a:cs typeface="Simplified Arabic" pitchFamily="18" charset="-78"/>
            </a:endParaRPr>
          </a:p>
          <a:p>
            <a:pPr algn="ctr"/>
            <a:r>
              <a:rPr lang="ar-SA" sz="2800" b="1" dirty="0" smtClean="0">
                <a:latin typeface="Simplified Arabic" pitchFamily="18" charset="-78"/>
                <a:cs typeface="Simplified Arabic" pitchFamily="18" charset="-78"/>
              </a:rPr>
              <a:t>درجته المعيارية </a:t>
            </a:r>
            <a:r>
              <a:rPr lang="ar-SA" sz="2800" b="1" dirty="0" smtClean="0">
                <a:latin typeface="Simplified Arabic" pitchFamily="18" charset="-78"/>
                <a:cs typeface="Simplified Arabic" pitchFamily="18" charset="-78"/>
              </a:rPr>
              <a:t>ف</a:t>
            </a:r>
            <a:r>
              <a:rPr lang="ar-IQ" sz="2800" b="1" dirty="0" smtClean="0">
                <a:latin typeface="Simplified Arabic" pitchFamily="18" charset="-78"/>
                <a:cs typeface="Simplified Arabic" pitchFamily="18" charset="-78"/>
              </a:rPr>
              <a:t>ي</a:t>
            </a:r>
            <a:r>
              <a:rPr lang="ar-SA" sz="2800" b="1"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الاحصاء</a:t>
            </a:r>
            <a:endParaRPr lang="en-US" sz="2800" b="1" dirty="0" smtClean="0">
              <a:latin typeface="Simplified Arabic" pitchFamily="18" charset="-78"/>
              <a:cs typeface="Simplified Arabic" pitchFamily="18" charset="-78"/>
            </a:endParaRPr>
          </a:p>
          <a:p>
            <a:pPr algn="ctr"/>
            <a:r>
              <a:rPr lang="en-US" sz="2800" b="1" dirty="0" smtClean="0">
                <a:latin typeface="Simplified Arabic" pitchFamily="18" charset="-78"/>
                <a:cs typeface="Simplified Arabic" pitchFamily="18" charset="-78"/>
              </a:rPr>
              <a:t>           =(90 - 70)/10</a:t>
            </a:r>
          </a:p>
          <a:p>
            <a:pPr algn="ctr"/>
            <a:r>
              <a:rPr lang="en-US" sz="2800" b="1" dirty="0" smtClean="0">
                <a:latin typeface="Simplified Arabic" pitchFamily="18" charset="-78"/>
                <a:cs typeface="Simplified Arabic" pitchFamily="18" charset="-78"/>
              </a:rPr>
              <a:t>= 2</a:t>
            </a:r>
            <a:endParaRPr lang="ar-SA" sz="2800" b="1" dirty="0" smtClean="0">
              <a:latin typeface="Simplified Arabic" pitchFamily="18" charset="-78"/>
              <a:cs typeface="Simplified Arabic" pitchFamily="18" charset="-78"/>
            </a:endParaRPr>
          </a:p>
          <a:p>
            <a:pPr algn="ctr"/>
            <a:endParaRPr lang="en-US" sz="2800" b="1" dirty="0">
              <a:latin typeface="Simplified Arabic" pitchFamily="18" charset="-78"/>
              <a:cs typeface="Simplified Arabic" pitchFamily="18" charset="-78"/>
            </a:endParaRPr>
          </a:p>
        </p:txBody>
      </p:sp>
      <p:sp>
        <p:nvSpPr>
          <p:cNvPr id="32" name="Rounded Rectangle 31"/>
          <p:cNvSpPr/>
          <p:nvPr/>
        </p:nvSpPr>
        <p:spPr>
          <a:xfrm>
            <a:off x="1371600" y="3581400"/>
            <a:ext cx="49530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800" b="1" dirty="0" smtClean="0">
              <a:latin typeface="Simplified Arabic" pitchFamily="18" charset="-78"/>
              <a:cs typeface="Simplified Arabic" pitchFamily="18" charset="-78"/>
            </a:endParaRPr>
          </a:p>
          <a:p>
            <a:pPr algn="ctr"/>
            <a:r>
              <a:rPr lang="ar-SA" sz="2800" b="1" dirty="0" smtClean="0">
                <a:latin typeface="Simplified Arabic" pitchFamily="18" charset="-78"/>
                <a:cs typeface="Simplified Arabic" pitchFamily="18" charset="-78"/>
              </a:rPr>
              <a:t>درجته المعيارية </a:t>
            </a:r>
            <a:r>
              <a:rPr lang="ar-SA" sz="2800" b="1" dirty="0" smtClean="0">
                <a:latin typeface="Simplified Arabic" pitchFamily="18" charset="-78"/>
                <a:cs typeface="Simplified Arabic" pitchFamily="18" charset="-78"/>
              </a:rPr>
              <a:t>ف</a:t>
            </a:r>
            <a:r>
              <a:rPr lang="ar-IQ" sz="2800" b="1" dirty="0" smtClean="0">
                <a:latin typeface="Simplified Arabic" pitchFamily="18" charset="-78"/>
                <a:cs typeface="Simplified Arabic" pitchFamily="18" charset="-78"/>
              </a:rPr>
              <a:t>ي</a:t>
            </a:r>
            <a:r>
              <a:rPr lang="ar-SA" sz="2800" b="1" dirty="0" smtClean="0">
                <a:latin typeface="Simplified Arabic" pitchFamily="18" charset="-78"/>
                <a:cs typeface="Simplified Arabic" pitchFamily="18" charset="-78"/>
              </a:rPr>
              <a:t> </a:t>
            </a:r>
            <a:r>
              <a:rPr lang="ar-SA" sz="2800" b="1" dirty="0" smtClean="0">
                <a:latin typeface="Simplified Arabic" pitchFamily="18" charset="-78"/>
                <a:cs typeface="Simplified Arabic" pitchFamily="18" charset="-78"/>
              </a:rPr>
              <a:t>الاقتصاد </a:t>
            </a:r>
            <a:r>
              <a:rPr lang="ar-SA" sz="2800" b="1" dirty="0" smtClean="0">
                <a:latin typeface="Simplified Arabic" pitchFamily="18" charset="-78"/>
                <a:cs typeface="Simplified Arabic" pitchFamily="18" charset="-78"/>
              </a:rPr>
              <a:t>القياس</a:t>
            </a:r>
            <a:r>
              <a:rPr lang="ar-IQ" sz="2800" b="1" dirty="0" smtClean="0">
                <a:latin typeface="Simplified Arabic" pitchFamily="18" charset="-78"/>
                <a:cs typeface="Simplified Arabic" pitchFamily="18" charset="-78"/>
              </a:rPr>
              <a:t>ي</a:t>
            </a:r>
            <a:r>
              <a:rPr lang="en-US" sz="2800" b="1" dirty="0" smtClean="0">
                <a:latin typeface="Simplified Arabic" pitchFamily="18" charset="-78"/>
                <a:cs typeface="Simplified Arabic" pitchFamily="18" charset="-78"/>
              </a:rPr>
              <a:t>           </a:t>
            </a:r>
            <a:r>
              <a:rPr lang="en-US" sz="2800" b="1" dirty="0" smtClean="0">
                <a:latin typeface="Simplified Arabic" pitchFamily="18" charset="-78"/>
                <a:cs typeface="Simplified Arabic" pitchFamily="18" charset="-78"/>
              </a:rPr>
              <a:t>=(75 - 70)/5</a:t>
            </a:r>
          </a:p>
          <a:p>
            <a:pPr algn="ctr"/>
            <a:r>
              <a:rPr lang="en-US" sz="2800" b="1" dirty="0" smtClean="0">
                <a:latin typeface="Simplified Arabic" pitchFamily="18" charset="-78"/>
                <a:cs typeface="Simplified Arabic" pitchFamily="18" charset="-78"/>
              </a:rPr>
              <a:t>= 1</a:t>
            </a:r>
            <a:endParaRPr lang="ar-SA" sz="2800" b="1" dirty="0" smtClean="0">
              <a:latin typeface="Simplified Arabic" pitchFamily="18" charset="-78"/>
              <a:cs typeface="Simplified Arabic" pitchFamily="18" charset="-78"/>
            </a:endParaRPr>
          </a:p>
          <a:p>
            <a:pPr algn="ctr"/>
            <a:endParaRPr lang="en-US" sz="2800" b="1" dirty="0">
              <a:latin typeface="Simplified Arabic" pitchFamily="18" charset="-78"/>
              <a:cs typeface="Simplified Arabic" pitchFamily="18" charset="-78"/>
            </a:endParaRPr>
          </a:p>
        </p:txBody>
      </p:sp>
      <p:sp>
        <p:nvSpPr>
          <p:cNvPr id="33" name="Rounded Rectangle 32"/>
          <p:cNvSpPr/>
          <p:nvPr/>
        </p:nvSpPr>
        <p:spPr>
          <a:xfrm>
            <a:off x="7543800" y="228600"/>
            <a:ext cx="1371600" cy="685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chemeClr val="tx1"/>
                </a:solidFill>
              </a:rPr>
              <a:t>الحل </a:t>
            </a:r>
            <a:endParaRPr lang="en-US" sz="3200" b="1" dirty="0">
              <a:solidFill>
                <a:schemeClr val="tx1"/>
              </a:solidFill>
            </a:endParaRPr>
          </a:p>
        </p:txBody>
      </p:sp>
      <p:sp>
        <p:nvSpPr>
          <p:cNvPr id="43" name="Rounded Rectangle 42"/>
          <p:cNvSpPr/>
          <p:nvPr/>
        </p:nvSpPr>
        <p:spPr>
          <a:xfrm>
            <a:off x="1066800" y="5486400"/>
            <a:ext cx="5943600" cy="685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b="1" dirty="0" smtClean="0">
                <a:solidFill>
                  <a:srgbClr val="000000"/>
                </a:solidFill>
                <a:latin typeface="Simplified Arabic" pitchFamily="18" charset="-78"/>
                <a:cs typeface="Simplified Arabic" pitchFamily="18" charset="-78"/>
              </a:rPr>
              <a:t>نتيجة : درجته فى الحاسوب أفضل</a:t>
            </a:r>
            <a:endParaRPr 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animBg="1"/>
      <p:bldP spid="33" grpId="0" animBg="1"/>
      <p:bldP spid="4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2583" name="Picture 7"/>
          <p:cNvPicPr>
            <a:picLocks noGrp="1" noChangeAspect="1" noChangeArrowheads="1"/>
          </p:cNvPicPr>
          <p:nvPr>
            <p:ph sz="quarter" idx="1"/>
          </p:nvPr>
        </p:nvPicPr>
        <p:blipFill>
          <a:blip r:embed="rId2"/>
          <a:srcRect/>
          <a:stretch>
            <a:fillRect/>
          </a:stretch>
        </p:blipFill>
        <p:spPr>
          <a:xfrm>
            <a:off x="228600" y="1628774"/>
            <a:ext cx="8610600" cy="1495426"/>
          </a:xfrm>
          <a:noFill/>
          <a:ln/>
        </p:spPr>
      </p:pic>
      <p:pic>
        <p:nvPicPr>
          <p:cNvPr id="152588" name="Picture 12"/>
          <p:cNvPicPr>
            <a:picLocks noGrp="1" noChangeAspect="1" noChangeArrowheads="1"/>
          </p:cNvPicPr>
          <p:nvPr>
            <p:ph sz="quarter" idx="2"/>
          </p:nvPr>
        </p:nvPicPr>
        <p:blipFill>
          <a:blip r:embed="rId3"/>
          <a:srcRect/>
          <a:stretch>
            <a:fillRect/>
          </a:stretch>
        </p:blipFill>
        <p:spPr>
          <a:xfrm>
            <a:off x="533400" y="3505200"/>
            <a:ext cx="8150225" cy="1943100"/>
          </a:xfrm>
          <a:noFill/>
          <a:ln/>
        </p:spPr>
      </p:pic>
      <p:sp>
        <p:nvSpPr>
          <p:cNvPr id="7" name="Rounded Rectangle 6"/>
          <p:cNvSpPr/>
          <p:nvPr/>
        </p:nvSpPr>
        <p:spPr>
          <a:xfrm>
            <a:off x="1524000" y="609600"/>
            <a:ext cx="5943600" cy="685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b="1" dirty="0" smtClean="0">
                <a:solidFill>
                  <a:srgbClr val="000000"/>
                </a:solidFill>
                <a:latin typeface="Simplified Arabic" pitchFamily="18" charset="-78"/>
                <a:cs typeface="Simplified Arabic" pitchFamily="18" charset="-78"/>
              </a:rPr>
              <a:t>القاعدة العملية</a:t>
            </a:r>
            <a:endParaRPr 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2583"/>
                                        </p:tgtEl>
                                        <p:attrNameLst>
                                          <p:attrName>style.visibility</p:attrName>
                                        </p:attrNameLst>
                                      </p:cBhvr>
                                      <p:to>
                                        <p:strVal val="visible"/>
                                      </p:to>
                                    </p:set>
                                    <p:animEffect transition="in" filter="blinds(horizontal)">
                                      <p:cBhvr>
                                        <p:cTn id="12" dur="500"/>
                                        <p:tgtEl>
                                          <p:spTgt spid="1525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2588"/>
                                        </p:tgtEl>
                                        <p:attrNameLst>
                                          <p:attrName>style.visibility</p:attrName>
                                        </p:attrNameLst>
                                      </p:cBhvr>
                                      <p:to>
                                        <p:strVal val="visible"/>
                                      </p:to>
                                    </p:set>
                                    <p:animEffect transition="in" filter="blinds(horizontal)">
                                      <p:cBhvr>
                                        <p:cTn id="17" dur="500"/>
                                        <p:tgtEl>
                                          <p:spTgt spid="152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4631" name="Picture 7"/>
          <p:cNvPicPr>
            <a:picLocks noGrp="1" noChangeAspect="1" noChangeArrowheads="1"/>
          </p:cNvPicPr>
          <p:nvPr>
            <p:ph sz="half" idx="1"/>
          </p:nvPr>
        </p:nvPicPr>
        <p:blipFill>
          <a:blip r:embed="rId2"/>
          <a:srcRect/>
          <a:stretch>
            <a:fillRect/>
          </a:stretch>
        </p:blipFill>
        <p:spPr>
          <a:xfrm>
            <a:off x="2771775" y="333375"/>
            <a:ext cx="3597275" cy="576263"/>
          </a:xfrm>
          <a:noFill/>
          <a:ln/>
        </p:spPr>
      </p:pic>
      <p:pic>
        <p:nvPicPr>
          <p:cNvPr id="154632" name="Picture 8"/>
          <p:cNvPicPr>
            <a:picLocks noGrp="1" noChangeAspect="1" noChangeArrowheads="1"/>
          </p:cNvPicPr>
          <p:nvPr>
            <p:ph sz="half" idx="2"/>
          </p:nvPr>
        </p:nvPicPr>
        <p:blipFill>
          <a:blip r:embed="rId3"/>
          <a:srcRect/>
          <a:stretch>
            <a:fillRect/>
          </a:stretch>
        </p:blipFill>
        <p:spPr>
          <a:xfrm>
            <a:off x="395288" y="1125538"/>
            <a:ext cx="8280400" cy="4535487"/>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705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347099" y="2717799"/>
            <a:ext cx="553998" cy="1840753"/>
          </a:xfrm>
          <a:prstGeom prst="rect">
            <a:avLst/>
          </a:prstGeom>
          <a:noFill/>
        </p:spPr>
        <p:txBody>
          <a:bodyPr vert="vert270">
            <a:spAutoFit/>
          </a:bodyPr>
          <a:lstStyle/>
          <a:p>
            <a:pPr>
              <a:defRPr/>
            </a:pPr>
            <a:r>
              <a:rPr lang="ar-SA" sz="2400" b="1" dirty="0">
                <a:solidFill>
                  <a:schemeClr val="bg1"/>
                </a:solidFill>
                <a:effectLst>
                  <a:outerShdw blurRad="50800" dist="50800" dir="5400000" algn="ctr" rotWithShape="0">
                    <a:srgbClr val="000000">
                      <a:alpha val="56000"/>
                    </a:srgbClr>
                  </a:outerShdw>
                  <a:reflection stA="88000" endPos="65000" dist="50800" dir="5400000" sy="-100000" algn="bl" rotWithShape="0"/>
                </a:effectLst>
              </a:rPr>
              <a:t>أنواع المتغيرات</a:t>
            </a:r>
            <a:endParaRPr lang="en-GB" sz="2400" b="1" dirty="0">
              <a:solidFill>
                <a:schemeClr val="bg1"/>
              </a:solidFill>
              <a:effectLst>
                <a:outerShdw blurRad="50800" dist="50800" dir="5400000" algn="ctr" rotWithShape="0">
                  <a:srgbClr val="000000">
                    <a:alpha val="56000"/>
                  </a:srgbClr>
                </a:outerShdw>
                <a:reflection stA="88000" endPos="65000" dist="50800" dir="5400000" sy="-100000" algn="bl" rotWithShape="0"/>
              </a:effectLst>
            </a:endParaRPr>
          </a:p>
        </p:txBody>
      </p:sp>
      <p:sp>
        <p:nvSpPr>
          <p:cNvPr id="6" name="Rectangle 5"/>
          <p:cNvSpPr/>
          <p:nvPr/>
        </p:nvSpPr>
        <p:spPr bwMode="auto">
          <a:xfrm>
            <a:off x="1143000" y="292100"/>
            <a:ext cx="75438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nchor="ctr"/>
          <a:lstStyle/>
          <a:p>
            <a:pPr algn="r" rtl="1">
              <a:spcBef>
                <a:spcPts val="1800"/>
              </a:spcBef>
              <a:defRPr/>
            </a:pPr>
            <a:r>
              <a:rPr lang="en-US" sz="3600" b="1" dirty="0" smtClean="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600" b="1" dirty="0" smtClean="0">
                <a:solidFill>
                  <a:srgbClr val="0033CC"/>
                </a:solidFill>
                <a:effectLst>
                  <a:outerShdw blurRad="38100" dist="38100" dir="2700000" algn="tl">
                    <a:srgbClr val="000000"/>
                  </a:outerShdw>
                </a:effectLst>
                <a:latin typeface="Simplified Arabic" pitchFamily="2" charset="-78"/>
                <a:cs typeface="Simplified Arabic" pitchFamily="2" charset="-78"/>
              </a:rPr>
              <a:t>أنواع </a:t>
            </a:r>
            <a:r>
              <a:rPr lang="ar-SA" sz="3600" b="1" dirty="0">
                <a:solidFill>
                  <a:srgbClr val="0033CC"/>
                </a:solidFill>
                <a:effectLst>
                  <a:outerShdw blurRad="38100" dist="38100" dir="2700000" algn="tl">
                    <a:srgbClr val="000000"/>
                  </a:outerShdw>
                </a:effectLst>
                <a:latin typeface="Simplified Arabic" pitchFamily="2" charset="-78"/>
                <a:cs typeface="Simplified Arabic" pitchFamily="2" charset="-78"/>
              </a:rPr>
              <a:t>المتغيرات الإحصائية</a:t>
            </a:r>
            <a:endParaRPr lang="en-GB" sz="3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37A793B0-0612-46B2-A015-691CFDA3F423}"/>
                                            </p:graphicEl>
                                          </p:spTgt>
                                        </p:tgtEl>
                                        <p:attrNameLst>
                                          <p:attrName>style.visibility</p:attrName>
                                        </p:attrNameLst>
                                      </p:cBhvr>
                                      <p:to>
                                        <p:strVal val="visible"/>
                                      </p:to>
                                    </p:set>
                                    <p:anim calcmode="lin" valueType="num">
                                      <p:cBhvr additive="base">
                                        <p:cTn id="17" dur="500" fill="hold"/>
                                        <p:tgtEl>
                                          <p:spTgt spid="4">
                                            <p:graphicEl>
                                              <a:dgm id="{37A793B0-0612-46B2-A015-691CFDA3F42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37A793B0-0612-46B2-A015-691CFDA3F423}"/>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3DC38FFE-6F95-49B8-ABD0-D72BC8E9A8EE}"/>
                                            </p:graphicEl>
                                          </p:spTgt>
                                        </p:tgtEl>
                                        <p:attrNameLst>
                                          <p:attrName>style.visibility</p:attrName>
                                        </p:attrNameLst>
                                      </p:cBhvr>
                                      <p:to>
                                        <p:strVal val="visible"/>
                                      </p:to>
                                    </p:set>
                                    <p:anim calcmode="lin" valueType="num">
                                      <p:cBhvr additive="base">
                                        <p:cTn id="21" dur="500" fill="hold"/>
                                        <p:tgtEl>
                                          <p:spTgt spid="4">
                                            <p:graphicEl>
                                              <a:dgm id="{3DC38FFE-6F95-49B8-ABD0-D72BC8E9A8EE}"/>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3DC38FFE-6F95-49B8-ABD0-D72BC8E9A8EE}"/>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D42B0184-2826-41FB-9B91-86061018B1E7}"/>
                                            </p:graphicEl>
                                          </p:spTgt>
                                        </p:tgtEl>
                                        <p:attrNameLst>
                                          <p:attrName>style.visibility</p:attrName>
                                        </p:attrNameLst>
                                      </p:cBhvr>
                                      <p:to>
                                        <p:strVal val="visible"/>
                                      </p:to>
                                    </p:set>
                                    <p:anim calcmode="lin" valueType="num">
                                      <p:cBhvr additive="base">
                                        <p:cTn id="27" dur="500" fill="hold"/>
                                        <p:tgtEl>
                                          <p:spTgt spid="4">
                                            <p:graphicEl>
                                              <a:dgm id="{D42B0184-2826-41FB-9B91-86061018B1E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D42B0184-2826-41FB-9B91-86061018B1E7}"/>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E9D98696-C63E-4D8A-9DF2-0C691B83F42D}"/>
                                            </p:graphicEl>
                                          </p:spTgt>
                                        </p:tgtEl>
                                        <p:attrNameLst>
                                          <p:attrName>style.visibility</p:attrName>
                                        </p:attrNameLst>
                                      </p:cBhvr>
                                      <p:to>
                                        <p:strVal val="visible"/>
                                      </p:to>
                                    </p:set>
                                    <p:anim calcmode="lin" valueType="num">
                                      <p:cBhvr additive="base">
                                        <p:cTn id="31" dur="500" fill="hold"/>
                                        <p:tgtEl>
                                          <p:spTgt spid="4">
                                            <p:graphicEl>
                                              <a:dgm id="{E9D98696-C63E-4D8A-9DF2-0C691B83F42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E9D98696-C63E-4D8A-9DF2-0C691B83F42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371600" y="304800"/>
          <a:ext cx="62865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8" name="Rounded Rectangle 2"/>
          <p:cNvSpPr>
            <a:spLocks noChangeArrowheads="1"/>
          </p:cNvSpPr>
          <p:nvPr/>
        </p:nvSpPr>
        <p:spPr bwMode="auto">
          <a:xfrm>
            <a:off x="2209800" y="762000"/>
            <a:ext cx="4673600" cy="787400"/>
          </a:xfrm>
          <a:prstGeom prst="roundRect">
            <a:avLst>
              <a:gd name="adj" fmla="val 16667"/>
            </a:avLst>
          </a:prstGeom>
          <a:solidFill>
            <a:schemeClr val="accent1"/>
          </a:solidFill>
          <a:ln w="12700" cap="sq" algn="ctr">
            <a:solidFill>
              <a:schemeClr val="tx1"/>
            </a:solidFill>
            <a:round/>
            <a:headEnd type="none" w="sm" len="sm"/>
            <a:tailEnd type="none" w="sm" len="sm"/>
          </a:ln>
        </p:spPr>
        <p:txBody>
          <a:bodyPr/>
          <a:lstStyle/>
          <a:p>
            <a:pPr algn="ctr"/>
            <a:r>
              <a:rPr lang="ar-SA" altLang="ar-SA" sz="2800" b="1" dirty="0">
                <a:solidFill>
                  <a:schemeClr val="bg1"/>
                </a:solidFill>
                <a:latin typeface="Simplified Arabic" pitchFamily="2" charset="-78"/>
                <a:ea typeface="Mudir MT" pitchFamily="2" charset="-78"/>
                <a:cs typeface="Simplified Arabic" pitchFamily="2" charset="-78"/>
              </a:rPr>
              <a:t>المتغيرات النوعية (الوصفية)</a:t>
            </a:r>
            <a:endParaRPr lang="en-GB" altLang="ar-SA" sz="2800" b="1" dirty="0">
              <a:solidFill>
                <a:schemeClr val="bg1"/>
              </a:solidFill>
              <a:latin typeface="Simplified Arabic" pitchFamily="2" charset="-78"/>
              <a:ea typeface="Mudir MT" pitchFamily="2" charset="-78"/>
              <a:cs typeface="Simplified Arabic" pitchFamily="2" charset="-78"/>
            </a:endParaRPr>
          </a:p>
        </p:txBody>
      </p:sp>
      <p:sp>
        <p:nvSpPr>
          <p:cNvPr id="11" name="مستطيل مستدير الزوايا 4"/>
          <p:cNvSpPr/>
          <p:nvPr/>
        </p:nvSpPr>
        <p:spPr>
          <a:xfrm>
            <a:off x="1371600" y="4343400"/>
            <a:ext cx="6172200" cy="1676400"/>
          </a:xfrm>
          <a:prstGeom prst="roundRect">
            <a:avLst/>
          </a:prstGeom>
          <a:gradFill>
            <a:gsLst>
              <a:gs pos="0">
                <a:schemeClr val="accent1"/>
              </a:gs>
              <a:gs pos="35000">
                <a:schemeClr val="accent5">
                  <a:tint val="37000"/>
                  <a:satMod val="30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t>البيانات التي يمكن حصرها في عدة أوجه وصفية و لا يمكن إجراء العمليات الحسابية عليها كالجمع و الطرح</a:t>
            </a:r>
            <a:endParaRPr lang="ar-SA"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A8F5AA5B-2C9D-44CC-BC35-2566032F352F}"/>
                                            </p:graphicEl>
                                          </p:spTgt>
                                        </p:tgtEl>
                                        <p:attrNameLst>
                                          <p:attrName>style.visibility</p:attrName>
                                        </p:attrNameLst>
                                      </p:cBhvr>
                                      <p:to>
                                        <p:strVal val="visible"/>
                                      </p:to>
                                    </p:set>
                                    <p:anim calcmode="lin" valueType="num">
                                      <p:cBhvr additive="base">
                                        <p:cTn id="7" dur="500" fill="hold"/>
                                        <p:tgtEl>
                                          <p:spTgt spid="2">
                                            <p:graphicEl>
                                              <a:dgm id="{A8F5AA5B-2C9D-44CC-BC35-2566032F352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A8F5AA5B-2C9D-44CC-BC35-2566032F352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A03A9D02-2CC8-4DCD-9918-755050E3923D}"/>
                                            </p:graphicEl>
                                          </p:spTgt>
                                        </p:tgtEl>
                                        <p:attrNameLst>
                                          <p:attrName>style.visibility</p:attrName>
                                        </p:attrNameLst>
                                      </p:cBhvr>
                                      <p:to>
                                        <p:strVal val="visible"/>
                                      </p:to>
                                    </p:set>
                                    <p:anim calcmode="lin" valueType="num">
                                      <p:cBhvr additive="base">
                                        <p:cTn id="13" dur="500" fill="hold"/>
                                        <p:tgtEl>
                                          <p:spTgt spid="2">
                                            <p:graphicEl>
                                              <a:dgm id="{A03A9D02-2CC8-4DCD-9918-755050E3923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A03A9D02-2CC8-4DCD-9918-755050E3923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94AE5A6A-78CC-48CB-99B0-DF89F40B15CC}"/>
                                            </p:graphicEl>
                                          </p:spTgt>
                                        </p:tgtEl>
                                        <p:attrNameLst>
                                          <p:attrName>style.visibility</p:attrName>
                                        </p:attrNameLst>
                                      </p:cBhvr>
                                      <p:to>
                                        <p:strVal val="visible"/>
                                      </p:to>
                                    </p:set>
                                    <p:anim calcmode="lin" valueType="num">
                                      <p:cBhvr additive="base">
                                        <p:cTn id="17" dur="500" fill="hold"/>
                                        <p:tgtEl>
                                          <p:spTgt spid="2">
                                            <p:graphicEl>
                                              <a:dgm id="{94AE5A6A-78CC-48CB-99B0-DF89F40B15C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94AE5A6A-78CC-48CB-99B0-DF89F40B15CC}"/>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1173135559"/>
              </p:ext>
            </p:extLst>
          </p:nvPr>
        </p:nvGraphicFramePr>
        <p:xfrm>
          <a:off x="1524000" y="1268760"/>
          <a:ext cx="6096000"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سهم منحني إلى الأسفل 4"/>
          <p:cNvSpPr/>
          <p:nvPr/>
        </p:nvSpPr>
        <p:spPr>
          <a:xfrm>
            <a:off x="2771800" y="836712"/>
            <a:ext cx="3312368" cy="864096"/>
          </a:xfrm>
          <a:prstGeom prst="curvedDownArrow">
            <a:avLst>
              <a:gd name="adj1" fmla="val 25000"/>
              <a:gd name="adj2" fmla="val 55410"/>
              <a:gd name="adj3" fmla="val 4515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bg1"/>
                </a:solidFill>
              </a:rPr>
              <a:t>أمثلة</a:t>
            </a:r>
            <a:endParaRPr lang="ar-SA" sz="3200" b="1" dirty="0">
              <a:solidFill>
                <a:schemeClr val="bg1"/>
              </a:solidFill>
            </a:endParaRPr>
          </a:p>
        </p:txBody>
      </p:sp>
    </p:spTree>
    <p:extLst>
      <p:ext uri="{BB962C8B-B14F-4D97-AF65-F5344CB8AC3E}">
        <p14:creationId xmlns:p14="http://schemas.microsoft.com/office/powerpoint/2010/main" val="327245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graphicEl>
                                              <a:dgm id="{CF2BDB03-328E-4C4A-BEEA-5244F8DE38E3}"/>
                                            </p:graphicEl>
                                          </p:spTgt>
                                        </p:tgtEl>
                                        <p:attrNameLst>
                                          <p:attrName>style.visibility</p:attrName>
                                        </p:attrNameLst>
                                      </p:cBhvr>
                                      <p:to>
                                        <p:strVal val="visible"/>
                                      </p:to>
                                    </p:set>
                                    <p:animEffect transition="in" filter="circle(in)">
                                      <p:cBhvr>
                                        <p:cTn id="14" dur="2000"/>
                                        <p:tgtEl>
                                          <p:spTgt spid="3">
                                            <p:graphicEl>
                                              <a:dgm id="{CF2BDB03-328E-4C4A-BEEA-5244F8DE38E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graphicEl>
                                              <a:dgm id="{4363AB4B-99ED-442B-B4CD-B42C61D70FF1}"/>
                                            </p:graphicEl>
                                          </p:spTgt>
                                        </p:tgtEl>
                                        <p:attrNameLst>
                                          <p:attrName>style.visibility</p:attrName>
                                        </p:attrNameLst>
                                      </p:cBhvr>
                                      <p:to>
                                        <p:strVal val="visible"/>
                                      </p:to>
                                    </p:set>
                                    <p:animEffect transition="in" filter="circle(in)">
                                      <p:cBhvr>
                                        <p:cTn id="19" dur="2000"/>
                                        <p:tgtEl>
                                          <p:spTgt spid="3">
                                            <p:graphicEl>
                                              <a:dgm id="{4363AB4B-99ED-442B-B4CD-B42C61D70FF1}"/>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graphicEl>
                                              <a:dgm id="{05A8E7D9-12AC-4C07-8869-CB9513EA2A86}"/>
                                            </p:graphicEl>
                                          </p:spTgt>
                                        </p:tgtEl>
                                        <p:attrNameLst>
                                          <p:attrName>style.visibility</p:attrName>
                                        </p:attrNameLst>
                                      </p:cBhvr>
                                      <p:to>
                                        <p:strVal val="visible"/>
                                      </p:to>
                                    </p:set>
                                    <p:animEffect transition="in" filter="circle(in)">
                                      <p:cBhvr>
                                        <p:cTn id="24" dur="2000"/>
                                        <p:tgtEl>
                                          <p:spTgt spid="3">
                                            <p:graphicEl>
                                              <a:dgm id="{05A8E7D9-12AC-4C07-8869-CB9513EA2A86}"/>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graphicEl>
                                              <a:dgm id="{30E5A7D3-DE25-4585-B1BD-CD545F3C637A}"/>
                                            </p:graphicEl>
                                          </p:spTgt>
                                        </p:tgtEl>
                                        <p:attrNameLst>
                                          <p:attrName>style.visibility</p:attrName>
                                        </p:attrNameLst>
                                      </p:cBhvr>
                                      <p:to>
                                        <p:strVal val="visible"/>
                                      </p:to>
                                    </p:set>
                                    <p:animEffect transition="in" filter="circle(in)">
                                      <p:cBhvr>
                                        <p:cTn id="29" dur="2000"/>
                                        <p:tgtEl>
                                          <p:spTgt spid="3">
                                            <p:graphicEl>
                                              <a:dgm id="{30E5A7D3-DE25-4585-B1BD-CD545F3C637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graphicEl>
                                              <a:dgm id="{91C5F4EB-0861-4EA0-81F1-3DB10B459270}"/>
                                            </p:graphicEl>
                                          </p:spTgt>
                                        </p:tgtEl>
                                        <p:attrNameLst>
                                          <p:attrName>style.visibility</p:attrName>
                                        </p:attrNameLst>
                                      </p:cBhvr>
                                      <p:to>
                                        <p:strVal val="visible"/>
                                      </p:to>
                                    </p:set>
                                    <p:animEffect transition="in" filter="circle(in)">
                                      <p:cBhvr>
                                        <p:cTn id="34" dur="2000"/>
                                        <p:tgtEl>
                                          <p:spTgt spid="3">
                                            <p:graphicEl>
                                              <a:dgm id="{91C5F4EB-0861-4EA0-81F1-3DB10B45927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graphicEl>
                                              <a:dgm id="{6DDF934F-78A2-47A9-A330-0CBF74165C75}"/>
                                            </p:graphicEl>
                                          </p:spTgt>
                                        </p:tgtEl>
                                        <p:attrNameLst>
                                          <p:attrName>style.visibility</p:attrName>
                                        </p:attrNameLst>
                                      </p:cBhvr>
                                      <p:to>
                                        <p:strVal val="visible"/>
                                      </p:to>
                                    </p:set>
                                    <p:animEffect transition="in" filter="circle(in)">
                                      <p:cBhvr>
                                        <p:cTn id="39" dur="2000"/>
                                        <p:tgtEl>
                                          <p:spTgt spid="3">
                                            <p:graphicEl>
                                              <a:dgm id="{6DDF934F-78A2-47A9-A330-0CBF74165C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إلى اليسار 1"/>
          <p:cNvSpPr/>
          <p:nvPr/>
        </p:nvSpPr>
        <p:spPr>
          <a:xfrm>
            <a:off x="6228184" y="800708"/>
            <a:ext cx="2304256" cy="1440160"/>
          </a:xfrm>
          <a:prstGeom prst="lef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bg1"/>
                </a:solidFill>
                <a:effectLst>
                  <a:outerShdw blurRad="38100" dist="38100" dir="2700000" algn="tl">
                    <a:srgbClr val="000000">
                      <a:alpha val="43137"/>
                    </a:srgbClr>
                  </a:outerShdw>
                </a:effectLst>
              </a:rPr>
              <a:t>البيانات الكمية</a:t>
            </a:r>
            <a:endParaRPr lang="ar-SA" sz="2400" b="1" dirty="0">
              <a:solidFill>
                <a:schemeClr val="bg1"/>
              </a:solidFill>
              <a:effectLst>
                <a:outerShdw blurRad="38100" dist="38100" dir="2700000" algn="tl">
                  <a:srgbClr val="000000">
                    <a:alpha val="43137"/>
                  </a:srgbClr>
                </a:outerShdw>
              </a:effectLst>
            </a:endParaRPr>
          </a:p>
        </p:txBody>
      </p:sp>
      <p:sp>
        <p:nvSpPr>
          <p:cNvPr id="3" name="مستطيل مستدير الزوايا 2"/>
          <p:cNvSpPr/>
          <p:nvPr/>
        </p:nvSpPr>
        <p:spPr>
          <a:xfrm>
            <a:off x="737118" y="638690"/>
            <a:ext cx="5275042" cy="214223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800" b="1" dirty="0" smtClean="0"/>
              <a:t>البيانات التي يتم الحصول عليها على شكل أعداد و يمكن ترتيبها.</a:t>
            </a:r>
          </a:p>
        </p:txBody>
      </p:sp>
      <p:sp>
        <p:nvSpPr>
          <p:cNvPr id="5" name="سهم للأسفل 4"/>
          <p:cNvSpPr/>
          <p:nvPr/>
        </p:nvSpPr>
        <p:spPr>
          <a:xfrm>
            <a:off x="2627784" y="3789040"/>
            <a:ext cx="4464496" cy="2232248"/>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effectLst>
                  <a:outerShdw blurRad="38100" dist="38100" dir="2700000" algn="tl">
                    <a:srgbClr val="000000">
                      <a:alpha val="43137"/>
                    </a:srgbClr>
                  </a:outerShdw>
                </a:effectLst>
              </a:rPr>
              <a:t>و تنقسم إلى قسمين</a:t>
            </a:r>
            <a:endParaRPr lang="ar-SA"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442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4076164099"/>
              </p:ext>
            </p:extLst>
          </p:nvPr>
        </p:nvGraphicFramePr>
        <p:xfrm>
          <a:off x="395536" y="476672"/>
          <a:ext cx="849694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45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B40A0DC3-EA21-4322-9F0F-F640332BEF08}"/>
                                            </p:graphicEl>
                                          </p:spTgt>
                                        </p:tgtEl>
                                        <p:attrNameLst>
                                          <p:attrName>style.visibility</p:attrName>
                                        </p:attrNameLst>
                                      </p:cBhvr>
                                      <p:to>
                                        <p:strVal val="visible"/>
                                      </p:to>
                                    </p:set>
                                    <p:animEffect transition="in" filter="fade">
                                      <p:cBhvr>
                                        <p:cTn id="7" dur="1000"/>
                                        <p:tgtEl>
                                          <p:spTgt spid="2">
                                            <p:graphicEl>
                                              <a:dgm id="{B40A0DC3-EA21-4322-9F0F-F640332BEF08}"/>
                                            </p:graphicEl>
                                          </p:spTgt>
                                        </p:tgtEl>
                                      </p:cBhvr>
                                    </p:animEffect>
                                    <p:anim calcmode="lin" valueType="num">
                                      <p:cBhvr>
                                        <p:cTn id="8" dur="1000" fill="hold"/>
                                        <p:tgtEl>
                                          <p:spTgt spid="2">
                                            <p:graphicEl>
                                              <a:dgm id="{B40A0DC3-EA21-4322-9F0F-F640332BEF08}"/>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B40A0DC3-EA21-4322-9F0F-F640332BEF0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2DF2E697-1E48-4E7F-9098-4A0BB33AC6A7}"/>
                                            </p:graphicEl>
                                          </p:spTgt>
                                        </p:tgtEl>
                                        <p:attrNameLst>
                                          <p:attrName>style.visibility</p:attrName>
                                        </p:attrNameLst>
                                      </p:cBhvr>
                                      <p:to>
                                        <p:strVal val="visible"/>
                                      </p:to>
                                    </p:set>
                                    <p:animEffect transition="in" filter="fade">
                                      <p:cBhvr>
                                        <p:cTn id="14" dur="1000"/>
                                        <p:tgtEl>
                                          <p:spTgt spid="2">
                                            <p:graphicEl>
                                              <a:dgm id="{2DF2E697-1E48-4E7F-9098-4A0BB33AC6A7}"/>
                                            </p:graphicEl>
                                          </p:spTgt>
                                        </p:tgtEl>
                                      </p:cBhvr>
                                    </p:animEffect>
                                    <p:anim calcmode="lin" valueType="num">
                                      <p:cBhvr>
                                        <p:cTn id="15" dur="1000" fill="hold"/>
                                        <p:tgtEl>
                                          <p:spTgt spid="2">
                                            <p:graphicEl>
                                              <a:dgm id="{2DF2E697-1E48-4E7F-9098-4A0BB33AC6A7}"/>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2DF2E697-1E48-4E7F-9098-4A0BB33AC6A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44224EB3-6859-40E7-96C7-0DD7888E7D00}"/>
                                            </p:graphicEl>
                                          </p:spTgt>
                                        </p:tgtEl>
                                        <p:attrNameLst>
                                          <p:attrName>style.visibility</p:attrName>
                                        </p:attrNameLst>
                                      </p:cBhvr>
                                      <p:to>
                                        <p:strVal val="visible"/>
                                      </p:to>
                                    </p:set>
                                    <p:animEffect transition="in" filter="fade">
                                      <p:cBhvr>
                                        <p:cTn id="21" dur="1000"/>
                                        <p:tgtEl>
                                          <p:spTgt spid="2">
                                            <p:graphicEl>
                                              <a:dgm id="{44224EB3-6859-40E7-96C7-0DD7888E7D00}"/>
                                            </p:graphicEl>
                                          </p:spTgt>
                                        </p:tgtEl>
                                      </p:cBhvr>
                                    </p:animEffect>
                                    <p:anim calcmode="lin" valueType="num">
                                      <p:cBhvr>
                                        <p:cTn id="22" dur="1000" fill="hold"/>
                                        <p:tgtEl>
                                          <p:spTgt spid="2">
                                            <p:graphicEl>
                                              <a:dgm id="{44224EB3-6859-40E7-96C7-0DD7888E7D00}"/>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44224EB3-6859-40E7-96C7-0DD7888E7D0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3B091CE6-D826-4840-9804-D4267D6BAF4C}"/>
                                            </p:graphicEl>
                                          </p:spTgt>
                                        </p:tgtEl>
                                        <p:attrNameLst>
                                          <p:attrName>style.visibility</p:attrName>
                                        </p:attrNameLst>
                                      </p:cBhvr>
                                      <p:to>
                                        <p:strVal val="visible"/>
                                      </p:to>
                                    </p:set>
                                    <p:animEffect transition="in" filter="fade">
                                      <p:cBhvr>
                                        <p:cTn id="28" dur="1000"/>
                                        <p:tgtEl>
                                          <p:spTgt spid="2">
                                            <p:graphicEl>
                                              <a:dgm id="{3B091CE6-D826-4840-9804-D4267D6BAF4C}"/>
                                            </p:graphicEl>
                                          </p:spTgt>
                                        </p:tgtEl>
                                      </p:cBhvr>
                                    </p:animEffect>
                                    <p:anim calcmode="lin" valueType="num">
                                      <p:cBhvr>
                                        <p:cTn id="29" dur="1000" fill="hold"/>
                                        <p:tgtEl>
                                          <p:spTgt spid="2">
                                            <p:graphicEl>
                                              <a:dgm id="{3B091CE6-D826-4840-9804-D4267D6BAF4C}"/>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3B091CE6-D826-4840-9804-D4267D6BAF4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هم منحني إلى الأسفل 1"/>
          <p:cNvSpPr/>
          <p:nvPr/>
        </p:nvSpPr>
        <p:spPr>
          <a:xfrm>
            <a:off x="2771800" y="836712"/>
            <a:ext cx="3312368" cy="864096"/>
          </a:xfrm>
          <a:prstGeom prst="curvedDownArrow">
            <a:avLst>
              <a:gd name="adj1" fmla="val 25000"/>
              <a:gd name="adj2" fmla="val 55410"/>
              <a:gd name="adj3" fmla="val 4515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solidFill>
              </a:rPr>
              <a:t>أمثلة</a:t>
            </a:r>
            <a:endParaRPr lang="ar-SA" sz="3200" b="1" dirty="0">
              <a:solidFill>
                <a:schemeClr val="tx1"/>
              </a:solidFill>
            </a:endParaRPr>
          </a:p>
        </p:txBody>
      </p:sp>
      <p:graphicFrame>
        <p:nvGraphicFramePr>
          <p:cNvPr id="3" name="رسم تخطيطي 2"/>
          <p:cNvGraphicFramePr/>
          <p:nvPr>
            <p:extLst>
              <p:ext uri="{D42A27DB-BD31-4B8C-83A1-F6EECF244321}">
                <p14:modId xmlns:p14="http://schemas.microsoft.com/office/powerpoint/2010/main" val="2563242619"/>
              </p:ext>
            </p:extLst>
          </p:nvPr>
        </p:nvGraphicFramePr>
        <p:xfrm>
          <a:off x="1547664"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17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graphicEl>
                                              <a:dgm id="{CE6DB648-8247-4DD8-84F7-42D63BD1F950}"/>
                                            </p:graphicEl>
                                          </p:spTgt>
                                        </p:tgtEl>
                                        <p:attrNameLst>
                                          <p:attrName>style.visibility</p:attrName>
                                        </p:attrNameLst>
                                      </p:cBhvr>
                                      <p:to>
                                        <p:strVal val="visible"/>
                                      </p:to>
                                    </p:set>
                                    <p:animEffect transition="in" filter="randombar(horizontal)">
                                      <p:cBhvr>
                                        <p:cTn id="14" dur="500"/>
                                        <p:tgtEl>
                                          <p:spTgt spid="3">
                                            <p:graphicEl>
                                              <a:dgm id="{CE6DB648-8247-4DD8-84F7-42D63BD1F950}"/>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graphicEl>
                                              <a:dgm id="{E7507733-B967-48A4-8437-E3452688CA8D}"/>
                                            </p:graphicEl>
                                          </p:spTgt>
                                        </p:tgtEl>
                                        <p:attrNameLst>
                                          <p:attrName>style.visibility</p:attrName>
                                        </p:attrNameLst>
                                      </p:cBhvr>
                                      <p:to>
                                        <p:strVal val="visible"/>
                                      </p:to>
                                    </p:set>
                                    <p:animEffect transition="in" filter="randombar(horizontal)">
                                      <p:cBhvr>
                                        <p:cTn id="19" dur="500"/>
                                        <p:tgtEl>
                                          <p:spTgt spid="3">
                                            <p:graphicEl>
                                              <a:dgm id="{E7507733-B967-48A4-8437-E3452688CA8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graphicEl>
                                              <a:dgm id="{E7701849-AE79-4664-9EEB-938344E3F700}"/>
                                            </p:graphicEl>
                                          </p:spTgt>
                                        </p:tgtEl>
                                        <p:attrNameLst>
                                          <p:attrName>style.visibility</p:attrName>
                                        </p:attrNameLst>
                                      </p:cBhvr>
                                      <p:to>
                                        <p:strVal val="visible"/>
                                      </p:to>
                                    </p:set>
                                    <p:animEffect transition="in" filter="randombar(horizontal)">
                                      <p:cBhvr>
                                        <p:cTn id="24" dur="500"/>
                                        <p:tgtEl>
                                          <p:spTgt spid="3">
                                            <p:graphicEl>
                                              <a:dgm id="{E7701849-AE79-4664-9EEB-938344E3F7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b="1" dirty="0">
                <a:solidFill>
                  <a:srgbClr val="FF0000"/>
                </a:solidFill>
              </a:rPr>
              <a:t>Cross-Section </a:t>
            </a:r>
            <a:r>
              <a:rPr lang="en-GB" b="1" dirty="0" smtClean="0">
                <a:solidFill>
                  <a:srgbClr val="FF0000"/>
                </a:solidFill>
              </a:rPr>
              <a:t>Data</a:t>
            </a:r>
            <a:r>
              <a:rPr lang="ar-SA" b="1" dirty="0" smtClean="0">
                <a:solidFill>
                  <a:srgbClr val="FF0000"/>
                </a:solidFill>
              </a:rPr>
              <a:t>البيانات المقطعية : </a:t>
            </a:r>
            <a:endParaRPr lang="en-GB" b="1" dirty="0">
              <a:solidFill>
                <a:srgbClr val="FF0000"/>
              </a:solidFill>
            </a:endParaRPr>
          </a:p>
        </p:txBody>
      </p:sp>
      <p:sp>
        <p:nvSpPr>
          <p:cNvPr id="26627" name="Rectangle 3"/>
          <p:cNvSpPr>
            <a:spLocks noGrp="1" noChangeArrowheads="1"/>
          </p:cNvSpPr>
          <p:nvPr>
            <p:ph type="body" idx="1"/>
          </p:nvPr>
        </p:nvSpPr>
        <p:spPr>
          <a:xfrm>
            <a:off x="304800" y="1295401"/>
            <a:ext cx="8559800" cy="1524000"/>
          </a:xfrm>
        </p:spPr>
        <p:txBody>
          <a:bodyPr>
            <a:noAutofit/>
          </a:bodyPr>
          <a:lstStyle/>
          <a:p>
            <a:pPr marL="0" lvl="1" indent="234950" algn="just" rtl="1">
              <a:lnSpc>
                <a:spcPct val="150000"/>
              </a:lnSpc>
              <a:buFont typeface="Wingdings" pitchFamily="2" charset="2"/>
              <a:buChar char=" "/>
            </a:pPr>
            <a:r>
              <a:rPr lang="ar-SA" sz="3200" b="1" dirty="0" smtClean="0">
                <a:solidFill>
                  <a:schemeClr val="folHlink"/>
                </a:solidFill>
                <a:latin typeface="Simplified Arabic" pitchFamily="18" charset="-78"/>
                <a:cs typeface="Simplified Arabic" pitchFamily="18" charset="-78"/>
              </a:rPr>
              <a:t>ه</a:t>
            </a:r>
            <a:r>
              <a:rPr lang="ar-IQ" sz="3200" b="1" dirty="0" smtClean="0">
                <a:solidFill>
                  <a:schemeClr val="folHlink"/>
                </a:solidFill>
                <a:latin typeface="Simplified Arabic" pitchFamily="18" charset="-78"/>
                <a:cs typeface="Simplified Arabic" pitchFamily="18" charset="-78"/>
              </a:rPr>
              <a:t>ي</a:t>
            </a:r>
            <a:r>
              <a:rPr lang="ar-SA" sz="3200" b="1" dirty="0" smtClean="0">
                <a:solidFill>
                  <a:schemeClr val="folHlink"/>
                </a:solidFill>
                <a:latin typeface="Simplified Arabic" pitchFamily="18" charset="-78"/>
                <a:cs typeface="Simplified Arabic" pitchFamily="18" charset="-78"/>
              </a:rPr>
              <a:t> الت</a:t>
            </a:r>
            <a:r>
              <a:rPr lang="ar-IQ" sz="3200" b="1" dirty="0" smtClean="0">
                <a:solidFill>
                  <a:schemeClr val="folHlink"/>
                </a:solidFill>
                <a:latin typeface="Simplified Arabic" pitchFamily="18" charset="-78"/>
                <a:cs typeface="Simplified Arabic" pitchFamily="18" charset="-78"/>
              </a:rPr>
              <a:t>ي</a:t>
            </a:r>
            <a:r>
              <a:rPr lang="ar-SA" sz="3200" b="1" dirty="0" smtClean="0">
                <a:solidFill>
                  <a:schemeClr val="folHlink"/>
                </a:solidFill>
                <a:latin typeface="Simplified Arabic" pitchFamily="18" charset="-78"/>
                <a:cs typeface="Simplified Arabic" pitchFamily="18" charset="-78"/>
              </a:rPr>
              <a:t> يتم جمعها من عناصر مختلفة لها نفس وحدة القياس لنفس الفترة الزمنية . </a:t>
            </a:r>
          </a:p>
          <a:p>
            <a:pPr algn="just">
              <a:lnSpc>
                <a:spcPct val="150000"/>
              </a:lnSpc>
              <a:buFont typeface="Wingdings" pitchFamily="2" charset="2"/>
              <a:buChar char=" "/>
            </a:pPr>
            <a:endParaRPr lang="en-GB" b="1" dirty="0">
              <a:latin typeface="Simplified Arabic" pitchFamily="18" charset="-78"/>
              <a:cs typeface="Simplified Arabic" pitchFamily="18" charset="-78"/>
            </a:endParaRPr>
          </a:p>
        </p:txBody>
      </p:sp>
      <p:sp>
        <p:nvSpPr>
          <p:cNvPr id="5" name="Rectangle 4"/>
          <p:cNvSpPr/>
          <p:nvPr/>
        </p:nvSpPr>
        <p:spPr>
          <a:xfrm>
            <a:off x="304800" y="2895600"/>
            <a:ext cx="8534400" cy="1331134"/>
          </a:xfrm>
          <a:prstGeom prst="rect">
            <a:avLst/>
          </a:prstGeom>
        </p:spPr>
        <p:txBody>
          <a:bodyPr wrap="square">
            <a:spAutoFit/>
          </a:bodyPr>
          <a:lstStyle/>
          <a:p>
            <a:pPr marL="0" lvl="1" indent="55563" algn="just" rtl="1">
              <a:lnSpc>
                <a:spcPct val="150000"/>
              </a:lnSpc>
              <a:buFont typeface="Wingdings" pitchFamily="2" charset="2"/>
              <a:buChar char=" "/>
            </a:pPr>
            <a:r>
              <a:rPr lang="ar-SA" sz="2800" b="1" dirty="0" smtClean="0">
                <a:solidFill>
                  <a:schemeClr val="folHlink"/>
                </a:solidFill>
                <a:latin typeface="Simplified Arabic" pitchFamily="18" charset="-78"/>
                <a:cs typeface="Simplified Arabic" pitchFamily="18" charset="-78"/>
              </a:rPr>
              <a:t>- الدخل الشهر</a:t>
            </a:r>
            <a:r>
              <a:rPr lang="ar-IQ" sz="2800" b="1" dirty="0" smtClean="0">
                <a:solidFill>
                  <a:schemeClr val="folHlink"/>
                </a:solidFill>
                <a:latin typeface="Simplified Arabic" pitchFamily="18" charset="-78"/>
                <a:cs typeface="Simplified Arabic" pitchFamily="18" charset="-78"/>
              </a:rPr>
              <a:t>ي</a:t>
            </a:r>
            <a:r>
              <a:rPr lang="ar-SA" sz="2800" b="1" dirty="0" smtClean="0">
                <a:solidFill>
                  <a:schemeClr val="folHlink"/>
                </a:solidFill>
                <a:latin typeface="Simplified Arabic" pitchFamily="18" charset="-78"/>
                <a:cs typeface="Simplified Arabic" pitchFamily="18" charset="-78"/>
              </a:rPr>
              <a:t> = المرتب الاساس</a:t>
            </a:r>
            <a:r>
              <a:rPr lang="ar-IQ" sz="2800" b="1" dirty="0" smtClean="0">
                <a:solidFill>
                  <a:schemeClr val="folHlink"/>
                </a:solidFill>
                <a:latin typeface="Simplified Arabic" pitchFamily="18" charset="-78"/>
                <a:cs typeface="Simplified Arabic" pitchFamily="18" charset="-78"/>
              </a:rPr>
              <a:t>ي</a:t>
            </a:r>
            <a:r>
              <a:rPr lang="ar-SA" sz="2800" b="1" dirty="0" smtClean="0">
                <a:solidFill>
                  <a:schemeClr val="folHlink"/>
                </a:solidFill>
                <a:latin typeface="Simplified Arabic" pitchFamily="18" charset="-78"/>
                <a:cs typeface="Simplified Arabic" pitchFamily="18" charset="-78"/>
              </a:rPr>
              <a:t>+ غلاء المعيشة+ البدلات + العلاوات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additive="base">
                                        <p:cTn id="12"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uiExpand="1"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68362"/>
          </a:xfrm>
        </p:spPr>
        <p:txBody>
          <a:bodyPr/>
          <a:lstStyle/>
          <a:p>
            <a:r>
              <a:rPr lang="en-GB" sz="2800" b="1" dirty="0" smtClean="0">
                <a:solidFill>
                  <a:schemeClr val="tx1"/>
                </a:solidFill>
              </a:rPr>
              <a:t>Ex: 2002 </a:t>
            </a:r>
            <a:r>
              <a:rPr lang="en-GB" sz="2800" b="1" dirty="0">
                <a:solidFill>
                  <a:schemeClr val="tx1"/>
                </a:solidFill>
              </a:rPr>
              <a:t>Net Worth of Six Persons </a:t>
            </a:r>
            <a:endParaRPr lang="en-GB" sz="2800" b="1" dirty="0"/>
          </a:p>
        </p:txBody>
      </p:sp>
      <p:graphicFrame>
        <p:nvGraphicFramePr>
          <p:cNvPr id="27690" name="Group 42"/>
          <p:cNvGraphicFramePr>
            <a:graphicFrameLocks noGrp="1"/>
          </p:cNvGraphicFramePr>
          <p:nvPr/>
        </p:nvGraphicFramePr>
        <p:xfrm>
          <a:off x="1219200" y="1219200"/>
          <a:ext cx="6361113" cy="4108704"/>
        </p:xfrm>
        <a:graphic>
          <a:graphicData uri="http://schemas.openxmlformats.org/drawingml/2006/table">
            <a:tbl>
              <a:tblPr/>
              <a:tblGrid>
                <a:gridCol w="3181350"/>
                <a:gridCol w="3179763"/>
              </a:tblGrid>
              <a:tr h="10080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Name</a:t>
                      </a:r>
                    </a:p>
                  </a:txBody>
                  <a:tcPr anchor="b" horzOverflow="overflow">
                    <a:lnL cap="flat">
                      <a:noFill/>
                    </a:lnL>
                    <a:lnR>
                      <a:noFill/>
                    </a:lnR>
                    <a:lnT w="762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2002 Net Worth</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(billions of dollars)</a:t>
                      </a:r>
                    </a:p>
                  </a:txBody>
                  <a:tcPr horzOverflow="overflow">
                    <a:lnL>
                      <a:noFill/>
                    </a:lnL>
                    <a:lnR cap="flat">
                      <a:noFill/>
                    </a:lnR>
                    <a:lnT w="762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032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Bill Gates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Warren Buffett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Helen Walton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George Lucas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Ted Turner</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Ralph Lauren</a:t>
                      </a:r>
                    </a:p>
                  </a:txBody>
                  <a:tcPr horzOverflow="overflow">
                    <a:lnL cap="flat">
                      <a:noFill/>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43.0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36.0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18.8</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3.0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2.2</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800" b="0" i="0" u="none" strike="noStrike" cap="none" normalizeH="0" baseline="0" dirty="0" smtClean="0">
                          <a:ln>
                            <a:noFill/>
                          </a:ln>
                          <a:solidFill>
                            <a:schemeClr val="tx1"/>
                          </a:solidFill>
                          <a:effectLst/>
                          <a:latin typeface="Tahoma" pitchFamily="34" charset="0"/>
                        </a:rPr>
                        <a:t>2.0</a:t>
                      </a:r>
                    </a:p>
                  </a:txBody>
                  <a:tcPr horzOverflow="overflow">
                    <a:lnL>
                      <a:noFill/>
                    </a:lnL>
                    <a:lnR cap="flat">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90"/>
                                        </p:tgtEl>
                                        <p:attrNameLst>
                                          <p:attrName>style.visibility</p:attrName>
                                        </p:attrNameLst>
                                      </p:cBhvr>
                                      <p:to>
                                        <p:strVal val="visible"/>
                                      </p:to>
                                    </p:set>
                                    <p:animEffect transition="in" filter="blinds(horizontal)">
                                      <p:cBhvr>
                                        <p:cTn id="12" dur="500"/>
                                        <p:tgtEl>
                                          <p:spTgt spid="27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33400"/>
            <a:ext cx="8153400" cy="5909310"/>
          </a:xfrm>
          <a:prstGeom prst="rect">
            <a:avLst/>
          </a:prstGeom>
        </p:spPr>
        <p:txBody>
          <a:bodyPr wrap="square">
            <a:spAutoFit/>
          </a:bodyPr>
          <a:lstStyle/>
          <a:p>
            <a:pPr lvl="0" algn="just" rtl="1">
              <a:lnSpc>
                <a:spcPct val="150000"/>
              </a:lnSpc>
              <a:spcAft>
                <a:spcPts val="0"/>
              </a:spcAft>
            </a:pPr>
            <a:r>
              <a:rPr lang="ar-SA" sz="2800" dirty="0" smtClean="0">
                <a:latin typeface="Simplified Arabic" pitchFamily="18" charset="-78"/>
                <a:ea typeface="Mudir MT"/>
                <a:cs typeface="Simplified Arabic" pitchFamily="18" charset="-78"/>
              </a:rPr>
              <a:t>	تهدف هذه ال</a:t>
            </a:r>
            <a:r>
              <a:rPr lang="ar-IQ" sz="2800" dirty="0" smtClean="0">
                <a:latin typeface="Simplified Arabic" pitchFamily="18" charset="-78"/>
                <a:ea typeface="Mudir MT"/>
                <a:cs typeface="Simplified Arabic" pitchFamily="18" charset="-78"/>
              </a:rPr>
              <a:t>محاض</a:t>
            </a:r>
            <a:r>
              <a:rPr lang="ar-SA" sz="2800" dirty="0" smtClean="0">
                <a:latin typeface="Simplified Arabic" pitchFamily="18" charset="-78"/>
                <a:ea typeface="Mudir MT"/>
                <a:cs typeface="Simplified Arabic" pitchFamily="18" charset="-78"/>
              </a:rPr>
              <a:t>رة إلى إستخدام الأساليب الاحصائية والقياسية ، وذلك بهدف إكساب </a:t>
            </a:r>
            <a:r>
              <a:rPr lang="ar-SA" sz="2800" dirty="0" smtClean="0">
                <a:latin typeface="Simplified Arabic" pitchFamily="18" charset="-78"/>
                <a:ea typeface="Mudir MT"/>
                <a:cs typeface="Simplified Arabic" pitchFamily="18" charset="-78"/>
              </a:rPr>
              <a:t>ال</a:t>
            </a:r>
            <a:r>
              <a:rPr lang="ar-IQ" sz="2800" dirty="0" smtClean="0">
                <a:latin typeface="Simplified Arabic" pitchFamily="18" charset="-78"/>
                <a:ea typeface="Mudir MT"/>
                <a:cs typeface="Simplified Arabic" pitchFamily="18" charset="-78"/>
              </a:rPr>
              <a:t>طال</a:t>
            </a:r>
            <a:r>
              <a:rPr lang="ar-SA" sz="2800" dirty="0" smtClean="0">
                <a:latin typeface="Simplified Arabic" pitchFamily="18" charset="-78"/>
                <a:ea typeface="Mudir MT"/>
                <a:cs typeface="Simplified Arabic" pitchFamily="18" charset="-78"/>
              </a:rPr>
              <a:t>ب </a:t>
            </a:r>
            <a:r>
              <a:rPr lang="ar-SA" sz="2800" dirty="0" smtClean="0">
                <a:latin typeface="Simplified Arabic" pitchFamily="18" charset="-78"/>
                <a:ea typeface="Mudir MT"/>
                <a:cs typeface="Simplified Arabic" pitchFamily="18" charset="-78"/>
              </a:rPr>
              <a:t>مجموعة من المهارات والخبرات في مجال علم الإحصاء ليتمكن في النهاية من عرض النتائج بصورة كمية واضحة ودقيقة. وذلك من خلال معرفته </a:t>
            </a:r>
            <a:r>
              <a:rPr lang="ar-SA" sz="2800" dirty="0" smtClean="0">
                <a:latin typeface="Simplified Arabic" pitchFamily="18" charset="-78"/>
                <a:ea typeface="Mudir MT"/>
                <a:cs typeface="Simplified Arabic" pitchFamily="18" charset="-78"/>
              </a:rPr>
              <a:t>بالآت</a:t>
            </a:r>
            <a:r>
              <a:rPr lang="ar-IQ" sz="2800" dirty="0" smtClean="0">
                <a:latin typeface="Simplified Arabic" pitchFamily="18" charset="-78"/>
                <a:ea typeface="Mudir MT"/>
                <a:cs typeface="Simplified Arabic" pitchFamily="18" charset="-78"/>
              </a:rPr>
              <a:t>ي</a:t>
            </a:r>
            <a:r>
              <a:rPr lang="ar-SA" sz="2800" dirty="0" smtClean="0">
                <a:latin typeface="Simplified Arabic" pitchFamily="18" charset="-78"/>
                <a:ea typeface="Mudir MT"/>
                <a:cs typeface="Simplified Arabic" pitchFamily="18" charset="-78"/>
              </a:rPr>
              <a:t> </a:t>
            </a:r>
            <a:r>
              <a:rPr lang="ar-SA" sz="2800" dirty="0" smtClean="0">
                <a:latin typeface="Simplified Arabic" pitchFamily="18" charset="-78"/>
                <a:ea typeface="Mudir MT"/>
                <a:cs typeface="Simplified Arabic" pitchFamily="18" charset="-78"/>
              </a:rPr>
              <a:t>: </a:t>
            </a:r>
          </a:p>
          <a:p>
            <a:pPr lvl="0" algn="just" rtl="1">
              <a:lnSpc>
                <a:spcPct val="150000"/>
              </a:lnSpc>
              <a:spcAft>
                <a:spcPts val="0"/>
              </a:spcAft>
              <a:buFontTx/>
              <a:buChar char="-"/>
            </a:pPr>
            <a:r>
              <a:rPr lang="ar-SA" sz="2800" dirty="0" smtClean="0">
                <a:latin typeface="Simplified Arabic" pitchFamily="18" charset="-78"/>
                <a:ea typeface="Mudir MT"/>
                <a:cs typeface="Simplified Arabic" pitchFamily="18" charset="-78"/>
              </a:rPr>
              <a:t> الأساليب الوصفية في التحليل الاحصائي </a:t>
            </a:r>
          </a:p>
          <a:p>
            <a:pPr lvl="0" algn="just" rtl="1">
              <a:lnSpc>
                <a:spcPct val="150000"/>
              </a:lnSpc>
              <a:spcAft>
                <a:spcPts val="0"/>
              </a:spcAft>
              <a:buFontTx/>
              <a:buChar char="-"/>
            </a:pPr>
            <a:r>
              <a:rPr lang="ar-SA" sz="2800" dirty="0">
                <a:latin typeface="Simplified Arabic" pitchFamily="18" charset="-78"/>
                <a:ea typeface="Mudir MT"/>
                <a:cs typeface="Simplified Arabic" pitchFamily="18" charset="-78"/>
              </a:rPr>
              <a:t> </a:t>
            </a:r>
            <a:r>
              <a:rPr lang="ar-SA" sz="2800" dirty="0" smtClean="0">
                <a:latin typeface="Simplified Arabic" pitchFamily="18" charset="-78"/>
                <a:ea typeface="Mudir MT"/>
                <a:cs typeface="Simplified Arabic" pitchFamily="18" charset="-78"/>
              </a:rPr>
              <a:t>الأساليب الاستدلالية في التحليل الاحصائي.</a:t>
            </a:r>
          </a:p>
          <a:p>
            <a:pPr lvl="0" algn="just" rtl="1">
              <a:lnSpc>
                <a:spcPct val="150000"/>
              </a:lnSpc>
              <a:spcAft>
                <a:spcPts val="0"/>
              </a:spcAft>
              <a:buFontTx/>
              <a:buChar char="-"/>
            </a:pPr>
            <a:r>
              <a:rPr lang="ar-SA" sz="2800" dirty="0">
                <a:latin typeface="Simplified Arabic" pitchFamily="18" charset="-78"/>
                <a:ea typeface="Mudir MT"/>
                <a:cs typeface="Simplified Arabic" pitchFamily="18" charset="-78"/>
              </a:rPr>
              <a:t> </a:t>
            </a:r>
            <a:r>
              <a:rPr lang="ar-SA" sz="2800" dirty="0" smtClean="0">
                <a:latin typeface="Simplified Arabic" pitchFamily="18" charset="-78"/>
                <a:ea typeface="Mudir MT"/>
                <a:cs typeface="Simplified Arabic" pitchFamily="18" charset="-78"/>
              </a:rPr>
              <a:t>إستخدام التحليل </a:t>
            </a:r>
            <a:r>
              <a:rPr lang="ar-SA" sz="2800" dirty="0" smtClean="0">
                <a:latin typeface="Simplified Arabic" pitchFamily="18" charset="-78"/>
                <a:ea typeface="Mudir MT"/>
                <a:cs typeface="Simplified Arabic" pitchFamily="18" charset="-78"/>
              </a:rPr>
              <a:t>الاحصائ</a:t>
            </a:r>
            <a:r>
              <a:rPr lang="ar-IQ" sz="2800" dirty="0" smtClean="0">
                <a:latin typeface="Simplified Arabic" pitchFamily="18" charset="-78"/>
                <a:ea typeface="Mudir MT"/>
                <a:cs typeface="Simplified Arabic" pitchFamily="18" charset="-78"/>
              </a:rPr>
              <a:t>ي</a:t>
            </a:r>
            <a:r>
              <a:rPr lang="ar-SA" sz="2800" dirty="0" smtClean="0">
                <a:latin typeface="Simplified Arabic" pitchFamily="18" charset="-78"/>
                <a:ea typeface="Mudir MT"/>
                <a:cs typeface="Simplified Arabic" pitchFamily="18" charset="-78"/>
              </a:rPr>
              <a:t> </a:t>
            </a:r>
            <a:r>
              <a:rPr lang="ar-SA" sz="2800" dirty="0" smtClean="0">
                <a:latin typeface="Simplified Arabic" pitchFamily="18" charset="-78"/>
                <a:ea typeface="Mudir MT"/>
                <a:cs typeface="Simplified Arabic" pitchFamily="18" charset="-78"/>
              </a:rPr>
              <a:t>فى المجالات الاقتصادية.</a:t>
            </a:r>
          </a:p>
          <a:p>
            <a:pPr lvl="0" algn="just" rtl="1">
              <a:lnSpc>
                <a:spcPct val="150000"/>
              </a:lnSpc>
              <a:spcAft>
                <a:spcPts val="0"/>
              </a:spcAft>
              <a:buFontTx/>
              <a:buChar char="-"/>
            </a:pPr>
            <a:r>
              <a:rPr lang="ar-SA" sz="2800" dirty="0">
                <a:latin typeface="Simplified Arabic" pitchFamily="18" charset="-78"/>
                <a:ea typeface="Mudir MT"/>
                <a:cs typeface="Simplified Arabic" pitchFamily="18" charset="-78"/>
              </a:rPr>
              <a:t> </a:t>
            </a:r>
            <a:r>
              <a:rPr lang="ar-SA" sz="2800" dirty="0" smtClean="0">
                <a:latin typeface="Simplified Arabic" pitchFamily="18" charset="-78"/>
                <a:ea typeface="Mudir MT"/>
                <a:cs typeface="Simplified Arabic" pitchFamily="18" charset="-78"/>
              </a:rPr>
              <a:t>إستخدام الحزمة الاحصائية </a:t>
            </a:r>
            <a:r>
              <a:rPr lang="en-US" sz="2800" dirty="0" smtClean="0">
                <a:latin typeface="Simplified Arabic" pitchFamily="18" charset="-78"/>
                <a:ea typeface="Mudir MT"/>
                <a:cs typeface="Simplified Arabic" pitchFamily="18" charset="-78"/>
              </a:rPr>
              <a:t>SPSS</a:t>
            </a:r>
            <a:r>
              <a:rPr lang="ar-SA" sz="2800" dirty="0" smtClean="0">
                <a:latin typeface="Simplified Arabic" pitchFamily="18" charset="-78"/>
                <a:ea typeface="Mudir MT"/>
                <a:cs typeface="Simplified Arabic" pitchFamily="18" charset="-78"/>
              </a:rPr>
              <a:t> .</a:t>
            </a:r>
          </a:p>
          <a:p>
            <a:pPr lvl="0" algn="just" rtl="1">
              <a:lnSpc>
                <a:spcPct val="150000"/>
              </a:lnSpc>
              <a:spcAft>
                <a:spcPts val="0"/>
              </a:spcAft>
              <a:buFontTx/>
              <a:buChar char="-"/>
            </a:pPr>
            <a:r>
              <a:rPr lang="ar-SA" sz="2800" dirty="0">
                <a:latin typeface="Simplified Arabic" pitchFamily="18" charset="-78"/>
                <a:ea typeface="Mudir MT"/>
                <a:cs typeface="Simplified Arabic" pitchFamily="18" charset="-78"/>
              </a:rPr>
              <a:t> </a:t>
            </a:r>
            <a:r>
              <a:rPr lang="ar-SA" sz="2800" dirty="0" smtClean="0">
                <a:latin typeface="Simplified Arabic" pitchFamily="18" charset="-78"/>
                <a:ea typeface="Mudir MT"/>
                <a:cs typeface="Simplified Arabic" pitchFamily="18" charset="-78"/>
              </a:rPr>
              <a:t>إستعراض بعض النماذج الاقتصادية وتطبيقاتها.</a:t>
            </a:r>
            <a:endParaRPr lang="en-GB" sz="28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27038"/>
            <a:ext cx="8229600" cy="868362"/>
          </a:xfrm>
        </p:spPr>
        <p:txBody>
          <a:bodyPr>
            <a:normAutofit fontScale="90000"/>
          </a:bodyPr>
          <a:lstStyle/>
          <a:p>
            <a:r>
              <a:rPr lang="ar-SA" b="1" dirty="0" smtClean="0">
                <a:solidFill>
                  <a:srgbClr val="FF0000"/>
                </a:solidFill>
              </a:rPr>
              <a:t>)</a:t>
            </a:r>
            <a:r>
              <a:rPr lang="en-GB" b="1" dirty="0" smtClean="0">
                <a:solidFill>
                  <a:srgbClr val="FF0000"/>
                </a:solidFill>
              </a:rPr>
              <a:t>Time-Series Data</a:t>
            </a:r>
            <a:r>
              <a:rPr lang="ar-SA" b="1" dirty="0" smtClean="0">
                <a:solidFill>
                  <a:srgbClr val="FF0000"/>
                </a:solidFill>
              </a:rPr>
              <a:t>بيانات السلسلة الزمنية (</a:t>
            </a:r>
            <a:endParaRPr lang="en-GB" b="1" dirty="0">
              <a:solidFill>
                <a:srgbClr val="FF0000"/>
              </a:solidFill>
            </a:endParaRPr>
          </a:p>
        </p:txBody>
      </p:sp>
      <p:sp>
        <p:nvSpPr>
          <p:cNvPr id="28675" name="Rectangle 3"/>
          <p:cNvSpPr>
            <a:spLocks noGrp="1" noChangeArrowheads="1"/>
          </p:cNvSpPr>
          <p:nvPr>
            <p:ph type="body" idx="1"/>
          </p:nvPr>
        </p:nvSpPr>
        <p:spPr>
          <a:xfrm>
            <a:off x="381000" y="1447800"/>
            <a:ext cx="8443912" cy="2362200"/>
          </a:xfrm>
        </p:spPr>
        <p:txBody>
          <a:bodyPr>
            <a:normAutofit/>
          </a:bodyPr>
          <a:lstStyle/>
          <a:p>
            <a:pPr algn="just" rtl="1">
              <a:lnSpc>
                <a:spcPct val="200000"/>
              </a:lnSpc>
              <a:buFont typeface="Wingdings" pitchFamily="2" charset="2"/>
              <a:buChar char=" "/>
            </a:pPr>
            <a:r>
              <a:rPr lang="ar-SA" b="1" dirty="0" smtClean="0">
                <a:solidFill>
                  <a:schemeClr val="folHlink"/>
                </a:solidFill>
              </a:rPr>
              <a:t>ه</a:t>
            </a:r>
            <a:r>
              <a:rPr lang="ar-IQ" b="1" dirty="0" smtClean="0">
                <a:solidFill>
                  <a:schemeClr val="folHlink"/>
                </a:solidFill>
              </a:rPr>
              <a:t>ي</a:t>
            </a:r>
            <a:r>
              <a:rPr lang="ar-SA" b="1" dirty="0" smtClean="0">
                <a:solidFill>
                  <a:schemeClr val="folHlink"/>
                </a:solidFill>
              </a:rPr>
              <a:t> البيانات الت</a:t>
            </a:r>
            <a:r>
              <a:rPr lang="ar-IQ" b="1" dirty="0" smtClean="0">
                <a:solidFill>
                  <a:schemeClr val="folHlink"/>
                </a:solidFill>
              </a:rPr>
              <a:t>ي</a:t>
            </a:r>
            <a:r>
              <a:rPr lang="ar-SA" b="1" dirty="0" smtClean="0">
                <a:solidFill>
                  <a:schemeClr val="folHlink"/>
                </a:solidFill>
              </a:rPr>
              <a:t> يتم جمعها لنفس العنصر وبنفس وحدة القياس لفترات زمنية مختلفة </a:t>
            </a:r>
          </a:p>
          <a:p>
            <a:pPr algn="just">
              <a:lnSpc>
                <a:spcPct val="200000"/>
              </a:lnSpc>
              <a:buFont typeface="Wingdings" pitchFamily="2" charset="2"/>
              <a:buChar char=" "/>
            </a:pPr>
            <a:endParaRPr lang="en-GB" b="1" dirty="0"/>
          </a:p>
          <a:p>
            <a:pPr algn="just">
              <a:lnSpc>
                <a:spcPct val="200000"/>
              </a:lnSpc>
              <a:buFont typeface="Wingdings" pitchFamily="2" charset="2"/>
              <a:buChar char=" "/>
            </a:pPr>
            <a:endParaRPr lang="en-GB" b="1" dirty="0"/>
          </a:p>
        </p:txBody>
      </p:sp>
      <p:sp>
        <p:nvSpPr>
          <p:cNvPr id="5" name="Rectangle 3"/>
          <p:cNvSpPr txBox="1">
            <a:spLocks noChangeArrowheads="1"/>
          </p:cNvSpPr>
          <p:nvPr/>
        </p:nvSpPr>
        <p:spPr>
          <a:xfrm>
            <a:off x="381000" y="3581400"/>
            <a:ext cx="8443912" cy="1066800"/>
          </a:xfrm>
          <a:prstGeom prst="rect">
            <a:avLst/>
          </a:prstGeom>
        </p:spPr>
        <p:txBody>
          <a:bodyPr vert="horz" lIns="91440" tIns="45720" rIns="91440" bIns="45720" rtlCol="0">
            <a:normAutofit/>
          </a:bodyPr>
          <a:lstStyle/>
          <a:p>
            <a:pPr marL="342900" marR="0" lvl="0" indent="-342900" algn="just" defTabSz="914400" rtl="1" eaLnBrk="1" fontAlgn="auto" latinLnBrk="0" hangingPunct="1">
              <a:lnSpc>
                <a:spcPct val="200000"/>
              </a:lnSpc>
              <a:spcBef>
                <a:spcPct val="20000"/>
              </a:spcBef>
              <a:spcAft>
                <a:spcPts val="0"/>
              </a:spcAft>
              <a:buClrTx/>
              <a:buSzTx/>
              <a:buFont typeface="Wingdings" pitchFamily="2" charset="2"/>
              <a:buChar char=" "/>
              <a:tabLst/>
              <a:defRPr/>
            </a:pPr>
            <a:r>
              <a:rPr kumimoji="0" lang="ar-SA" sz="3200" b="1" i="0" u="none" strike="noStrike" kern="1200" cap="none" spc="0" normalizeH="0" baseline="0" noProof="0" dirty="0" smtClean="0">
                <a:ln>
                  <a:noFill/>
                </a:ln>
                <a:solidFill>
                  <a:schemeClr val="folHlink"/>
                </a:solidFill>
                <a:effectLst/>
                <a:uLnTx/>
                <a:uFillTx/>
                <a:latin typeface="+mn-lt"/>
                <a:ea typeface="+mn-ea"/>
                <a:cs typeface="+mn-cs"/>
              </a:rPr>
              <a:t>قيمة </a:t>
            </a:r>
            <a:r>
              <a:rPr kumimoji="0" lang="ar-SA" sz="3200" b="1" i="0" u="none" strike="noStrike" kern="1200" cap="none" spc="0" normalizeH="0" baseline="0" noProof="0" dirty="0" smtClean="0">
                <a:ln>
                  <a:noFill/>
                </a:ln>
                <a:solidFill>
                  <a:schemeClr val="folHlink"/>
                </a:solidFill>
                <a:effectLst/>
                <a:uLnTx/>
                <a:uFillTx/>
                <a:latin typeface="+mn-lt"/>
                <a:ea typeface="+mn-ea"/>
                <a:cs typeface="+mn-cs"/>
              </a:rPr>
              <a:t>الصادر</a:t>
            </a:r>
            <a:r>
              <a:rPr kumimoji="0" lang="ar-IQ" sz="3200" b="1" i="0" u="none" strike="noStrike" kern="1200" cap="none" spc="0" normalizeH="0" baseline="0" noProof="0" dirty="0" smtClean="0">
                <a:ln>
                  <a:noFill/>
                </a:ln>
                <a:solidFill>
                  <a:schemeClr val="folHlink"/>
                </a:solidFill>
                <a:effectLst/>
                <a:uLnTx/>
                <a:uFillTx/>
                <a:latin typeface="+mn-lt"/>
                <a:ea typeface="+mn-ea"/>
                <a:cs typeface="+mn-cs"/>
              </a:rPr>
              <a:t>ات</a:t>
            </a:r>
            <a:r>
              <a:rPr kumimoji="0" lang="ar-SA" sz="3200" b="1" i="0" u="none" strike="noStrike" kern="1200" cap="none" spc="0" normalizeH="0" baseline="0" noProof="0" dirty="0" smtClean="0">
                <a:ln>
                  <a:noFill/>
                </a:ln>
                <a:solidFill>
                  <a:schemeClr val="folHlink"/>
                </a:solidFill>
                <a:effectLst/>
                <a:uLnTx/>
                <a:uFillTx/>
                <a:latin typeface="+mn-lt"/>
                <a:ea typeface="+mn-ea"/>
                <a:cs typeface="+mn-cs"/>
              </a:rPr>
              <a:t> السنو</a:t>
            </a:r>
            <a:r>
              <a:rPr kumimoji="0" lang="ar-IQ" sz="3200" b="1" i="0" u="none" strike="noStrike" kern="1200" cap="none" spc="0" normalizeH="0" baseline="0" noProof="0" dirty="0" smtClean="0">
                <a:ln>
                  <a:noFill/>
                </a:ln>
                <a:solidFill>
                  <a:schemeClr val="folHlink"/>
                </a:solidFill>
                <a:effectLst/>
                <a:uLnTx/>
                <a:uFillTx/>
                <a:latin typeface="+mn-lt"/>
                <a:ea typeface="+mn-ea"/>
                <a:cs typeface="+mn-cs"/>
              </a:rPr>
              <a:t>ية</a:t>
            </a:r>
            <a:r>
              <a:rPr kumimoji="0" lang="ar-SA" sz="3200" b="1" i="0" u="none" strike="noStrike" kern="1200" cap="none" spc="0" normalizeH="0" baseline="0" noProof="0" dirty="0" smtClean="0">
                <a:ln>
                  <a:noFill/>
                </a:ln>
                <a:solidFill>
                  <a:schemeClr val="folHlink"/>
                </a:solidFill>
                <a:effectLst/>
                <a:uLnTx/>
                <a:uFillTx/>
                <a:latin typeface="+mn-lt"/>
                <a:ea typeface="+mn-ea"/>
                <a:cs typeface="+mn-cs"/>
              </a:rPr>
              <a:t> </a:t>
            </a:r>
            <a:r>
              <a:rPr kumimoji="0" lang="ar-SA" sz="3200" b="1" i="0" u="none" strike="noStrike" kern="1200" cap="none" spc="0" normalizeH="0" baseline="0" noProof="0" dirty="0" smtClean="0">
                <a:ln>
                  <a:noFill/>
                </a:ln>
                <a:solidFill>
                  <a:schemeClr val="folHlink"/>
                </a:solidFill>
                <a:effectLst/>
                <a:uLnTx/>
                <a:uFillTx/>
                <a:latin typeface="+mn-lt"/>
                <a:ea typeface="+mn-ea"/>
                <a:cs typeface="+mn-cs"/>
              </a:rPr>
              <a:t>= مجموع قيم الصادرات الشهرية</a:t>
            </a:r>
          </a:p>
          <a:p>
            <a:pPr marL="342900" marR="0" lvl="0" indent="-342900" algn="just" defTabSz="914400" rtl="0" eaLnBrk="1" fontAlgn="auto" latinLnBrk="0" hangingPunct="1">
              <a:lnSpc>
                <a:spcPct val="200000"/>
              </a:lnSpc>
              <a:spcBef>
                <a:spcPct val="20000"/>
              </a:spcBef>
              <a:spcAft>
                <a:spcPts val="0"/>
              </a:spcAft>
              <a:buClrTx/>
              <a:buSzTx/>
              <a:buFont typeface="Wingdings" pitchFamily="2" charset="2"/>
              <a:buChar char=" "/>
              <a:tabLst/>
              <a:defRPr/>
            </a:pPr>
            <a:endParaRPr kumimoji="0" lang="en-GB"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200000"/>
              </a:lnSpc>
              <a:spcBef>
                <a:spcPct val="20000"/>
              </a:spcBef>
              <a:spcAft>
                <a:spcPts val="0"/>
              </a:spcAft>
              <a:buClrTx/>
              <a:buSzTx/>
              <a:buFont typeface="Wingdings" pitchFamily="2" charset="2"/>
              <a:buChar char=" "/>
              <a:tabLst/>
              <a:defRPr/>
            </a:pPr>
            <a:endParaRPr kumimoji="0" lang="en-GB"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12" dur="500"/>
                                        <p:tgtEl>
                                          <p:spTgt spid="286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74638"/>
            <a:ext cx="8382000" cy="792162"/>
          </a:xfrm>
        </p:spPr>
        <p:txBody>
          <a:bodyPr>
            <a:noAutofit/>
          </a:bodyPr>
          <a:lstStyle/>
          <a:p>
            <a:r>
              <a:rPr lang="ar-SA" sz="3200" b="1" dirty="0" smtClean="0">
                <a:solidFill>
                  <a:srgbClr val="FF0000"/>
                </a:solidFill>
              </a:rPr>
              <a:t/>
            </a:r>
            <a:br>
              <a:rPr lang="ar-SA" sz="3200" b="1" dirty="0" smtClean="0">
                <a:solidFill>
                  <a:srgbClr val="FF0000"/>
                </a:solidFill>
              </a:rPr>
            </a:br>
            <a:r>
              <a:rPr lang="ar-SA" sz="3200" b="1" dirty="0" smtClean="0">
                <a:solidFill>
                  <a:srgbClr val="FF0000"/>
                </a:solidFill>
              </a:rPr>
              <a:t>مثال: الصادرات البترولية السنوية</a:t>
            </a:r>
            <a:r>
              <a:rPr lang="ar-IQ" sz="3200" b="1" dirty="0" smtClean="0">
                <a:solidFill>
                  <a:srgbClr val="FF0000"/>
                </a:solidFill>
              </a:rPr>
              <a:t> </a:t>
            </a:r>
            <a:r>
              <a:rPr lang="ar-SA" sz="3200" b="1" dirty="0" smtClean="0">
                <a:solidFill>
                  <a:srgbClr val="FF0000"/>
                </a:solidFill>
              </a:rPr>
              <a:t>(بملايين ال</a:t>
            </a:r>
            <a:r>
              <a:rPr lang="ar-IQ" sz="3200" b="1" dirty="0" smtClean="0">
                <a:solidFill>
                  <a:srgbClr val="FF0000"/>
                </a:solidFill>
              </a:rPr>
              <a:t>دولار</a:t>
            </a:r>
            <a:r>
              <a:rPr lang="ar-SA" sz="3200" b="1" dirty="0" smtClean="0">
                <a:solidFill>
                  <a:srgbClr val="FF0000"/>
                </a:solidFill>
              </a:rPr>
              <a:t>ات) لبلد ما </a:t>
            </a:r>
            <a:r>
              <a:rPr lang="en-GB" sz="3200" b="1" dirty="0">
                <a:solidFill>
                  <a:srgbClr val="FF0000"/>
                </a:solidFill>
              </a:rPr>
              <a:t/>
            </a:r>
            <a:br>
              <a:rPr lang="en-GB" sz="3200" b="1" dirty="0">
                <a:solidFill>
                  <a:srgbClr val="FF0000"/>
                </a:solidFill>
              </a:rPr>
            </a:br>
            <a:endParaRPr lang="en-GB" sz="3200" b="1" dirty="0">
              <a:solidFill>
                <a:srgbClr val="FF0000"/>
              </a:solidFill>
            </a:endParaRPr>
          </a:p>
        </p:txBody>
      </p:sp>
      <p:graphicFrame>
        <p:nvGraphicFramePr>
          <p:cNvPr id="29771" name="Group 75"/>
          <p:cNvGraphicFramePr>
            <a:graphicFrameLocks noGrp="1"/>
          </p:cNvGraphicFramePr>
          <p:nvPr/>
        </p:nvGraphicFramePr>
        <p:xfrm>
          <a:off x="457200" y="1143001"/>
          <a:ext cx="8153400" cy="5123326"/>
        </p:xfrm>
        <a:graphic>
          <a:graphicData uri="http://schemas.openxmlformats.org/drawingml/2006/table">
            <a:tbl>
              <a:tblPr/>
              <a:tblGrid>
                <a:gridCol w="2663059"/>
                <a:gridCol w="5490341"/>
              </a:tblGrid>
              <a:tr h="61430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Year</a:t>
                      </a:r>
                    </a:p>
                  </a:txBody>
                  <a:tcPr anchor="b" horzOverflow="overflow">
                    <a:lnL cap="flat">
                      <a:noFill/>
                    </a:lnL>
                    <a:lnR>
                      <a:noFill/>
                    </a:lnR>
                    <a:lnT w="7620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Annual exports (in million dollars) </a:t>
                      </a:r>
                    </a:p>
                  </a:txBody>
                  <a:tcPr anchor="ctr" horzOverflow="overflow">
                    <a:lnL>
                      <a:noFill/>
                    </a:lnL>
                    <a:lnR cap="flat">
                      <a:noFill/>
                    </a:lnR>
                    <a:lnT w="7620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r>
              <a:tr h="450902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1993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1994</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1995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1996</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1997</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1998</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1999</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2000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2001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2002</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2003</a:t>
                      </a:r>
                    </a:p>
                  </a:txBody>
                  <a:tcPr horzOverflow="overflow">
                    <a:lnL cap="flat">
                      <a:noFill/>
                    </a:lnL>
                    <a:lnR>
                      <a:noFill/>
                    </a:lnR>
                    <a:lnT w="1905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4000000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4500000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6300000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3000000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3500000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5100000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7800000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4750000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4956000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5300000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2000" b="0" i="0" u="none" strike="noStrike" cap="none" normalizeH="0" baseline="0" dirty="0" smtClean="0">
                          <a:ln>
                            <a:noFill/>
                          </a:ln>
                          <a:solidFill>
                            <a:schemeClr val="tx1"/>
                          </a:solidFill>
                          <a:effectLst/>
                          <a:latin typeface="Tahoma" pitchFamily="34" charset="0"/>
                        </a:rPr>
                        <a:t>6720000</a:t>
                      </a:r>
                    </a:p>
                  </a:txBody>
                  <a:tcPr horzOverflow="overflow">
                    <a:lnL>
                      <a:noFill/>
                    </a:lnL>
                    <a:lnR cap="flat">
                      <a:noFill/>
                    </a:lnR>
                    <a:lnT w="1905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29773" name="Rectangle 77"/>
          <p:cNvSpPr>
            <a:spLocks noChangeArrowheads="1"/>
          </p:cNvSpPr>
          <p:nvPr/>
        </p:nvSpPr>
        <p:spPr bwMode="auto">
          <a:xfrm>
            <a:off x="304800" y="228600"/>
            <a:ext cx="8534400" cy="954107"/>
          </a:xfrm>
          <a:prstGeom prst="rect">
            <a:avLst/>
          </a:prstGeom>
          <a:noFill/>
          <a:ln w="9525">
            <a:noFill/>
            <a:miter lim="800000"/>
            <a:headEnd/>
            <a:tailEnd/>
          </a:ln>
          <a:effectLst/>
        </p:spPr>
        <p:txBody>
          <a:bodyPr wrap="square">
            <a:spAutoFit/>
          </a:bodyPr>
          <a:lstStyle/>
          <a:p>
            <a:pPr lvl="0" algn="r" rtl="1"/>
            <a:endParaRPr lang="ar-SA" sz="2800" dirty="0" smtClean="0">
              <a:latin typeface="Simplified Arabic" pitchFamily="18" charset="-78"/>
              <a:cs typeface="Simplified Arabic" pitchFamily="18" charset="-78"/>
            </a:endParaRPr>
          </a:p>
          <a:p>
            <a:pPr algn="r" rtl="1"/>
            <a:endParaRPr lang="en-US" sz="2800" dirty="0">
              <a:latin typeface="Simplified Arabic" pitchFamily="18" charset="-78"/>
              <a:cs typeface="Simplified Arabic"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9773"/>
                                        </p:tgtEl>
                                        <p:attrNameLst>
                                          <p:attrName>style.visibility</p:attrName>
                                        </p:attrNameLst>
                                      </p:cBhvr>
                                      <p:to>
                                        <p:strVal val="visible"/>
                                      </p:to>
                                    </p:set>
                                    <p:animEffect transition="in" filter="blinds(horizontal)">
                                      <p:cBhvr>
                                        <p:cTn id="7" dur="500"/>
                                        <p:tgtEl>
                                          <p:spTgt spid="297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771"/>
                                        </p:tgtEl>
                                        <p:attrNameLst>
                                          <p:attrName>style.visibility</p:attrName>
                                        </p:attrNameLst>
                                      </p:cBhvr>
                                      <p:to>
                                        <p:strVal val="visible"/>
                                      </p:to>
                                    </p:set>
                                    <p:animEffect transition="in" filter="blinds(horizontal)">
                                      <p:cBhvr>
                                        <p:cTn id="12" dur="500"/>
                                        <p:tgtEl>
                                          <p:spTgt spid="29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6876256" y="74531"/>
            <a:ext cx="1872208" cy="136815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effectLst>
                  <a:outerShdw blurRad="38100" dist="38100" dir="2700000" algn="tl">
                    <a:srgbClr val="000000">
                      <a:alpha val="43137"/>
                    </a:srgbClr>
                  </a:outerShdw>
                </a:effectLst>
                <a:latin typeface="Hacen Samra" pitchFamily="2" charset="-78"/>
                <a:cs typeface="Hacen Samra" pitchFamily="2" charset="-78"/>
              </a:rPr>
              <a:t>تدريب</a:t>
            </a:r>
            <a:endParaRPr lang="ar-SA" b="1" dirty="0">
              <a:effectLst>
                <a:outerShdw blurRad="38100" dist="38100" dir="2700000" algn="tl">
                  <a:srgbClr val="000000">
                    <a:alpha val="43137"/>
                  </a:srgbClr>
                </a:outerShdw>
              </a:effectLst>
              <a:latin typeface="Hacen Samra" pitchFamily="2" charset="-78"/>
              <a:cs typeface="Hacen Samra" pitchFamily="2" charset="-78"/>
            </a:endParaRPr>
          </a:p>
        </p:txBody>
      </p:sp>
      <p:sp>
        <p:nvSpPr>
          <p:cNvPr id="3" name="مربع نص 2"/>
          <p:cNvSpPr txBox="1"/>
          <p:nvPr/>
        </p:nvSpPr>
        <p:spPr>
          <a:xfrm>
            <a:off x="611560" y="404664"/>
            <a:ext cx="6120680" cy="707886"/>
          </a:xfrm>
          <a:prstGeom prst="rect">
            <a:avLst/>
          </a:prstGeom>
          <a:noFill/>
        </p:spPr>
        <p:txBody>
          <a:bodyPr wrap="square" rtlCol="1">
            <a:spAutoFit/>
          </a:bodyPr>
          <a:lstStyle/>
          <a:p>
            <a:pPr algn="r"/>
            <a:r>
              <a:rPr lang="ar-SA" sz="4000" b="1" dirty="0" smtClean="0">
                <a:solidFill>
                  <a:schemeClr val="tx2">
                    <a:lumMod val="75000"/>
                  </a:schemeClr>
                </a:solidFill>
                <a:effectLst>
                  <a:outerShdw blurRad="38100" dist="38100" dir="2700000" algn="tl">
                    <a:srgbClr val="000000">
                      <a:alpha val="43137"/>
                    </a:srgbClr>
                  </a:outerShdw>
                </a:effectLst>
                <a:latin typeface="Hacen Samra" pitchFamily="2" charset="-78"/>
                <a:cs typeface="Hacen Samra" pitchFamily="2" charset="-78"/>
              </a:rPr>
              <a:t>حدد </a:t>
            </a:r>
            <a:r>
              <a:rPr lang="ar-SA" sz="4000" b="1" dirty="0">
                <a:solidFill>
                  <a:schemeClr val="tx2">
                    <a:lumMod val="75000"/>
                  </a:schemeClr>
                </a:solidFill>
                <a:effectLst>
                  <a:outerShdw blurRad="38100" dist="38100" dir="2700000" algn="tl">
                    <a:srgbClr val="000000">
                      <a:alpha val="43137"/>
                    </a:srgbClr>
                  </a:outerShdw>
                </a:effectLst>
                <a:latin typeface="Hacen Samra" pitchFamily="2" charset="-78"/>
                <a:cs typeface="Hacen Samra" pitchFamily="2" charset="-78"/>
              </a:rPr>
              <a:t>نوع المتغيرات التالية:</a:t>
            </a:r>
          </a:p>
        </p:txBody>
      </p:sp>
      <p:graphicFrame>
        <p:nvGraphicFramePr>
          <p:cNvPr id="4" name="جدول 3"/>
          <p:cNvGraphicFramePr>
            <a:graphicFrameLocks noGrp="1"/>
          </p:cNvGraphicFramePr>
          <p:nvPr>
            <p:extLst>
              <p:ext uri="{D42A27DB-BD31-4B8C-83A1-F6EECF244321}">
                <p14:modId xmlns:p14="http://schemas.microsoft.com/office/powerpoint/2010/main" val="1316443064"/>
              </p:ext>
            </p:extLst>
          </p:nvPr>
        </p:nvGraphicFramePr>
        <p:xfrm>
          <a:off x="304800" y="1772816"/>
          <a:ext cx="8011616" cy="4392489"/>
        </p:xfrm>
        <a:graphic>
          <a:graphicData uri="http://schemas.openxmlformats.org/drawingml/2006/table">
            <a:tbl>
              <a:tblPr rtl="1" firstRow="1" bandRow="1">
                <a:tableStyleId>{ED083AE6-46FA-4A59-8FB0-9F97EB10719F}</a:tableStyleId>
              </a:tblPr>
              <a:tblGrid>
                <a:gridCol w="3931452"/>
                <a:gridCol w="1759528"/>
                <a:gridCol w="1191490"/>
                <a:gridCol w="1129146"/>
              </a:tblGrid>
              <a:tr h="868843">
                <a:tc>
                  <a:txBody>
                    <a:bodyPr/>
                    <a:lstStyle/>
                    <a:p>
                      <a:pPr algn="ctr" rtl="1"/>
                      <a:r>
                        <a:rPr lang="ar-SA" sz="2000" b="1" dirty="0" smtClean="0">
                          <a:solidFill>
                            <a:schemeClr val="tx1"/>
                          </a:solidFill>
                        </a:rPr>
                        <a:t>المتغير</a:t>
                      </a:r>
                      <a:endParaRPr lang="ar-SA" sz="2000" b="1" dirty="0">
                        <a:solidFill>
                          <a:schemeClr val="tx1"/>
                        </a:solidFill>
                      </a:endParaRPr>
                    </a:p>
                  </a:txBody>
                  <a:tcPr anchor="ctr"/>
                </a:tc>
                <a:tc>
                  <a:txBody>
                    <a:bodyPr/>
                    <a:lstStyle/>
                    <a:p>
                      <a:pPr algn="ctr" rtl="1"/>
                      <a:r>
                        <a:rPr lang="ar-SA" sz="2000" b="1" dirty="0" smtClean="0">
                          <a:solidFill>
                            <a:schemeClr val="tx1"/>
                          </a:solidFill>
                        </a:rPr>
                        <a:t>وصفي</a:t>
                      </a:r>
                      <a:endParaRPr lang="ar-SA" sz="2000" b="1" dirty="0">
                        <a:solidFill>
                          <a:schemeClr val="tx1"/>
                        </a:solidFill>
                      </a:endParaRPr>
                    </a:p>
                  </a:txBody>
                  <a:tcPr anchor="ctr"/>
                </a:tc>
                <a:tc>
                  <a:txBody>
                    <a:bodyPr/>
                    <a:lstStyle/>
                    <a:p>
                      <a:pPr algn="ctr" rtl="1"/>
                      <a:r>
                        <a:rPr lang="ar-SA" sz="2000" b="1" dirty="0" smtClean="0">
                          <a:solidFill>
                            <a:schemeClr val="tx1"/>
                          </a:solidFill>
                        </a:rPr>
                        <a:t>كمي منفصل</a:t>
                      </a:r>
                      <a:endParaRPr lang="ar-SA" sz="2000" b="1" dirty="0">
                        <a:solidFill>
                          <a:schemeClr val="tx1"/>
                        </a:solidFill>
                      </a:endParaRPr>
                    </a:p>
                  </a:txBody>
                  <a:tcPr anchor="ctr"/>
                </a:tc>
                <a:tc>
                  <a:txBody>
                    <a:bodyPr/>
                    <a:lstStyle/>
                    <a:p>
                      <a:pPr algn="ctr" rtl="1"/>
                      <a:r>
                        <a:rPr lang="ar-SA" sz="2000" b="1" dirty="0" smtClean="0">
                          <a:solidFill>
                            <a:schemeClr val="tx1"/>
                          </a:solidFill>
                        </a:rPr>
                        <a:t>كمي متصل</a:t>
                      </a:r>
                      <a:endParaRPr lang="ar-SA" sz="2000" b="1" dirty="0">
                        <a:solidFill>
                          <a:schemeClr val="tx1"/>
                        </a:solidFill>
                      </a:endParaRPr>
                    </a:p>
                  </a:txBody>
                  <a:tcPr anchor="ctr"/>
                </a:tc>
              </a:tr>
              <a:tr h="503378">
                <a:tc>
                  <a:txBody>
                    <a:bodyPr/>
                    <a:lstStyle/>
                    <a:p>
                      <a:pPr algn="ctr" rtl="1"/>
                      <a:r>
                        <a:rPr lang="ar-SA" sz="2000" b="1" dirty="0" smtClean="0">
                          <a:solidFill>
                            <a:schemeClr val="tx1"/>
                          </a:solidFill>
                        </a:rPr>
                        <a:t>فصيلة الدم</a:t>
                      </a:r>
                      <a:endParaRPr lang="ar-SA" sz="2000" b="1" dirty="0">
                        <a:solidFill>
                          <a:schemeClr val="tx1"/>
                        </a:solidFill>
                      </a:endParaRPr>
                    </a:p>
                  </a:txBody>
                  <a:tcPr anchor="ctr"/>
                </a:tc>
                <a:tc>
                  <a:txBody>
                    <a:bodyPr/>
                    <a:lstStyle/>
                    <a:p>
                      <a:pPr algn="ctr" rtl="1"/>
                      <a:endParaRPr lang="ar-SA" sz="2000" b="1"/>
                    </a:p>
                  </a:txBody>
                  <a:tcPr anchor="ctr"/>
                </a:tc>
                <a:tc>
                  <a:txBody>
                    <a:bodyPr/>
                    <a:lstStyle/>
                    <a:p>
                      <a:pPr algn="ctr" rtl="1"/>
                      <a:endParaRPr lang="ar-SA" sz="2000" b="1"/>
                    </a:p>
                  </a:txBody>
                  <a:tcPr anchor="ctr"/>
                </a:tc>
                <a:tc>
                  <a:txBody>
                    <a:bodyPr/>
                    <a:lstStyle/>
                    <a:p>
                      <a:pPr algn="ctr" rtl="1"/>
                      <a:endParaRPr lang="ar-SA" sz="2000" b="1"/>
                    </a:p>
                  </a:txBody>
                  <a:tcPr anchor="ctr"/>
                </a:tc>
              </a:tr>
              <a:tr h="503378">
                <a:tc>
                  <a:txBody>
                    <a:bodyPr/>
                    <a:lstStyle/>
                    <a:p>
                      <a:pPr algn="ctr" rtl="1"/>
                      <a:r>
                        <a:rPr lang="ar-SA" sz="2000" b="1" dirty="0" smtClean="0">
                          <a:solidFill>
                            <a:schemeClr val="tx1"/>
                          </a:solidFill>
                        </a:rPr>
                        <a:t>معدلات التضخم</a:t>
                      </a:r>
                      <a:endParaRPr lang="ar-SA" sz="2000" b="1" dirty="0">
                        <a:solidFill>
                          <a:schemeClr val="tx1"/>
                        </a:solidFill>
                      </a:endParaRPr>
                    </a:p>
                  </a:txBody>
                  <a:tcPr anchor="ctr"/>
                </a:tc>
                <a:tc>
                  <a:txBody>
                    <a:bodyPr/>
                    <a:lstStyle/>
                    <a:p>
                      <a:pPr algn="ctr" rtl="1"/>
                      <a:endParaRPr lang="ar-SA" sz="2000" b="1"/>
                    </a:p>
                  </a:txBody>
                  <a:tcPr anchor="ctr"/>
                </a:tc>
                <a:tc>
                  <a:txBody>
                    <a:bodyPr/>
                    <a:lstStyle/>
                    <a:p>
                      <a:pPr algn="ctr" rtl="1"/>
                      <a:endParaRPr lang="ar-SA" sz="2000" b="1"/>
                    </a:p>
                  </a:txBody>
                  <a:tcPr anchor="ctr"/>
                </a:tc>
                <a:tc>
                  <a:txBody>
                    <a:bodyPr/>
                    <a:lstStyle/>
                    <a:p>
                      <a:pPr algn="ctr" rtl="1"/>
                      <a:endParaRPr lang="ar-SA" sz="2000" b="1"/>
                    </a:p>
                  </a:txBody>
                  <a:tcPr anchor="ctr"/>
                </a:tc>
              </a:tr>
              <a:tr h="503378">
                <a:tc>
                  <a:txBody>
                    <a:bodyPr/>
                    <a:lstStyle/>
                    <a:p>
                      <a:pPr algn="ctr" rtl="1"/>
                      <a:r>
                        <a:rPr lang="ar-SA" sz="2000" b="1" dirty="0" smtClean="0">
                          <a:solidFill>
                            <a:schemeClr val="tx1"/>
                          </a:solidFill>
                        </a:rPr>
                        <a:t>الناتج الاجمال</a:t>
                      </a:r>
                      <a:r>
                        <a:rPr lang="ar-IQ" sz="2000" b="1" dirty="0" smtClean="0">
                          <a:solidFill>
                            <a:schemeClr val="tx1"/>
                          </a:solidFill>
                        </a:rPr>
                        <a:t>ي</a:t>
                      </a:r>
                      <a:r>
                        <a:rPr lang="ar-SA" sz="2000" b="1" dirty="0" smtClean="0">
                          <a:solidFill>
                            <a:schemeClr val="tx1"/>
                          </a:solidFill>
                        </a:rPr>
                        <a:t> القوم</a:t>
                      </a:r>
                      <a:r>
                        <a:rPr lang="ar-IQ" sz="2000" b="1" dirty="0" smtClean="0">
                          <a:solidFill>
                            <a:schemeClr val="tx1"/>
                          </a:solidFill>
                        </a:rPr>
                        <a:t>ي</a:t>
                      </a:r>
                      <a:endParaRPr lang="ar-SA" sz="2000" b="1" dirty="0">
                        <a:solidFill>
                          <a:schemeClr val="tx1"/>
                        </a:solidFill>
                      </a:endParaRPr>
                    </a:p>
                  </a:txBody>
                  <a:tcPr anchor="ctr"/>
                </a:tc>
                <a:tc>
                  <a:txBody>
                    <a:bodyPr/>
                    <a:lstStyle/>
                    <a:p>
                      <a:pPr algn="ctr" rtl="1"/>
                      <a:endParaRPr lang="ar-SA" sz="2000" b="1"/>
                    </a:p>
                  </a:txBody>
                  <a:tcPr anchor="ctr"/>
                </a:tc>
                <a:tc>
                  <a:txBody>
                    <a:bodyPr/>
                    <a:lstStyle/>
                    <a:p>
                      <a:pPr algn="ctr" rtl="1"/>
                      <a:endParaRPr lang="ar-SA" sz="2000" b="1"/>
                    </a:p>
                  </a:txBody>
                  <a:tcPr anchor="ctr"/>
                </a:tc>
                <a:tc>
                  <a:txBody>
                    <a:bodyPr/>
                    <a:lstStyle/>
                    <a:p>
                      <a:pPr algn="ctr" rtl="1"/>
                      <a:endParaRPr lang="ar-SA" sz="2000" b="1"/>
                    </a:p>
                  </a:txBody>
                  <a:tcPr anchor="ctr"/>
                </a:tc>
              </a:tr>
              <a:tr h="503378">
                <a:tc>
                  <a:txBody>
                    <a:bodyPr/>
                    <a:lstStyle/>
                    <a:p>
                      <a:pPr algn="ctr" rtl="1"/>
                      <a:r>
                        <a:rPr lang="ar-SA" sz="2000" b="1" dirty="0" smtClean="0">
                          <a:solidFill>
                            <a:schemeClr val="tx1"/>
                          </a:solidFill>
                        </a:rPr>
                        <a:t>سعر الصرف الحقيق</a:t>
                      </a:r>
                      <a:r>
                        <a:rPr lang="ar-IQ" sz="2000" b="1" dirty="0" smtClean="0">
                          <a:solidFill>
                            <a:schemeClr val="tx1"/>
                          </a:solidFill>
                        </a:rPr>
                        <a:t>ي</a:t>
                      </a:r>
                      <a:endParaRPr lang="ar-SA" sz="2000" b="1" dirty="0">
                        <a:solidFill>
                          <a:schemeClr val="tx1"/>
                        </a:solidFill>
                      </a:endParaRPr>
                    </a:p>
                  </a:txBody>
                  <a:tcPr anchor="ctr"/>
                </a:tc>
                <a:tc>
                  <a:txBody>
                    <a:bodyPr/>
                    <a:lstStyle/>
                    <a:p>
                      <a:pPr algn="ctr" rtl="1"/>
                      <a:endParaRPr lang="ar-SA" sz="2000" b="1"/>
                    </a:p>
                  </a:txBody>
                  <a:tcPr anchor="ctr"/>
                </a:tc>
                <a:tc>
                  <a:txBody>
                    <a:bodyPr/>
                    <a:lstStyle/>
                    <a:p>
                      <a:pPr algn="ctr" rtl="1"/>
                      <a:endParaRPr lang="ar-SA" sz="2000" b="1"/>
                    </a:p>
                  </a:txBody>
                  <a:tcPr anchor="ctr"/>
                </a:tc>
                <a:tc>
                  <a:txBody>
                    <a:bodyPr/>
                    <a:lstStyle/>
                    <a:p>
                      <a:pPr algn="ctr" rtl="1"/>
                      <a:endParaRPr lang="ar-SA" sz="2000" b="1"/>
                    </a:p>
                  </a:txBody>
                  <a:tcPr anchor="ctr"/>
                </a:tc>
              </a:tr>
              <a:tr h="503378">
                <a:tc>
                  <a:txBody>
                    <a:bodyPr/>
                    <a:lstStyle/>
                    <a:p>
                      <a:pPr algn="ctr" rtl="1"/>
                      <a:r>
                        <a:rPr lang="ar-SA" sz="2000" b="1" dirty="0" smtClean="0">
                          <a:solidFill>
                            <a:schemeClr val="tx1"/>
                          </a:solidFill>
                        </a:rPr>
                        <a:t>أنواع سعر الصرف</a:t>
                      </a:r>
                      <a:endParaRPr lang="ar-SA" sz="2000" b="1" dirty="0">
                        <a:solidFill>
                          <a:schemeClr val="tx1"/>
                        </a:solidFill>
                      </a:endParaRPr>
                    </a:p>
                  </a:txBody>
                  <a:tcPr anchor="ctr"/>
                </a:tc>
                <a:tc>
                  <a:txBody>
                    <a:bodyPr/>
                    <a:lstStyle/>
                    <a:p>
                      <a:pPr algn="ctr" rtl="1"/>
                      <a:endParaRPr lang="ar-SA" sz="2000" b="1"/>
                    </a:p>
                  </a:txBody>
                  <a:tcPr anchor="ctr"/>
                </a:tc>
                <a:tc>
                  <a:txBody>
                    <a:bodyPr/>
                    <a:lstStyle/>
                    <a:p>
                      <a:pPr algn="ctr" rtl="1"/>
                      <a:endParaRPr lang="ar-SA" sz="2000" b="1"/>
                    </a:p>
                  </a:txBody>
                  <a:tcPr anchor="ctr"/>
                </a:tc>
                <a:tc>
                  <a:txBody>
                    <a:bodyPr/>
                    <a:lstStyle/>
                    <a:p>
                      <a:pPr algn="ctr" rtl="1"/>
                      <a:endParaRPr lang="ar-SA" sz="2000" b="1"/>
                    </a:p>
                  </a:txBody>
                  <a:tcPr anchor="ctr"/>
                </a:tc>
              </a:tr>
              <a:tr h="503378">
                <a:tc>
                  <a:txBody>
                    <a:bodyPr/>
                    <a:lstStyle/>
                    <a:p>
                      <a:pPr algn="ctr" rtl="1"/>
                      <a:r>
                        <a:rPr lang="ar-SA" sz="2000" b="1" dirty="0" smtClean="0">
                          <a:solidFill>
                            <a:schemeClr val="tx1"/>
                          </a:solidFill>
                        </a:rPr>
                        <a:t>سعر</a:t>
                      </a:r>
                      <a:r>
                        <a:rPr lang="ar-SA" sz="2000" b="1" baseline="0" dirty="0" smtClean="0">
                          <a:solidFill>
                            <a:schemeClr val="tx1"/>
                          </a:solidFill>
                        </a:rPr>
                        <a:t> الفائدة</a:t>
                      </a:r>
                      <a:endParaRPr lang="ar-SA" sz="2000" b="1" dirty="0">
                        <a:solidFill>
                          <a:schemeClr val="tx1"/>
                        </a:solidFill>
                      </a:endParaRPr>
                    </a:p>
                  </a:txBody>
                  <a:tcPr anchor="ctr"/>
                </a:tc>
                <a:tc>
                  <a:txBody>
                    <a:bodyPr/>
                    <a:lstStyle/>
                    <a:p>
                      <a:pPr algn="ctr" rtl="1"/>
                      <a:endParaRPr lang="ar-SA" sz="2000" b="1"/>
                    </a:p>
                  </a:txBody>
                  <a:tcPr anchor="ctr"/>
                </a:tc>
                <a:tc>
                  <a:txBody>
                    <a:bodyPr/>
                    <a:lstStyle/>
                    <a:p>
                      <a:pPr algn="ctr" rtl="1"/>
                      <a:endParaRPr lang="ar-SA" sz="2000" b="1"/>
                    </a:p>
                  </a:txBody>
                  <a:tcPr anchor="ctr"/>
                </a:tc>
                <a:tc>
                  <a:txBody>
                    <a:bodyPr/>
                    <a:lstStyle/>
                    <a:p>
                      <a:pPr algn="ctr" rtl="1"/>
                      <a:endParaRPr lang="ar-SA" sz="2000" b="1"/>
                    </a:p>
                  </a:txBody>
                  <a:tcPr anchor="ctr"/>
                </a:tc>
              </a:tr>
              <a:tr h="503378">
                <a:tc>
                  <a:txBody>
                    <a:bodyPr/>
                    <a:lstStyle/>
                    <a:p>
                      <a:pPr algn="ctr" rtl="1"/>
                      <a:r>
                        <a:rPr lang="ar-SA" sz="2000" b="1" dirty="0" smtClean="0">
                          <a:solidFill>
                            <a:schemeClr val="tx1"/>
                          </a:solidFill>
                        </a:rPr>
                        <a:t>الصادرات البترولية</a:t>
                      </a:r>
                      <a:endParaRPr lang="ar-SA" sz="2000" b="1" dirty="0">
                        <a:solidFill>
                          <a:schemeClr val="tx1"/>
                        </a:solidFill>
                      </a:endParaRPr>
                    </a:p>
                  </a:txBody>
                  <a:tcPr anchor="ctr"/>
                </a:tc>
                <a:tc>
                  <a:txBody>
                    <a:bodyPr/>
                    <a:lstStyle/>
                    <a:p>
                      <a:pPr algn="ctr" rtl="1"/>
                      <a:endParaRPr lang="ar-SA" sz="2000" b="1"/>
                    </a:p>
                  </a:txBody>
                  <a:tcPr anchor="ctr"/>
                </a:tc>
                <a:tc>
                  <a:txBody>
                    <a:bodyPr/>
                    <a:lstStyle/>
                    <a:p>
                      <a:pPr algn="ctr" rtl="1"/>
                      <a:endParaRPr lang="ar-SA" sz="2000" b="1"/>
                    </a:p>
                  </a:txBody>
                  <a:tcPr anchor="ctr"/>
                </a:tc>
                <a:tc>
                  <a:txBody>
                    <a:bodyPr/>
                    <a:lstStyle/>
                    <a:p>
                      <a:pPr algn="ctr" rtl="1"/>
                      <a:endParaRPr lang="ar-SA" sz="2000" b="1" dirty="0"/>
                    </a:p>
                  </a:txBody>
                  <a:tcPr anchor="ctr"/>
                </a:tc>
              </a:tr>
            </a:tbl>
          </a:graphicData>
        </a:graphic>
      </p:graphicFrame>
    </p:spTree>
    <p:extLst>
      <p:ext uri="{BB962C8B-B14F-4D97-AF65-F5344CB8AC3E}">
        <p14:creationId xmlns:p14="http://schemas.microsoft.com/office/powerpoint/2010/main" val="172348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81000" y="609600"/>
          <a:ext cx="8229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19691A88-44E5-4083-AA23-AEEDB4CDB818}"/>
                                            </p:graphicEl>
                                          </p:spTgt>
                                        </p:tgtEl>
                                        <p:attrNameLst>
                                          <p:attrName>style.visibility</p:attrName>
                                        </p:attrNameLst>
                                      </p:cBhvr>
                                      <p:to>
                                        <p:strVal val="visible"/>
                                      </p:to>
                                    </p:set>
                                    <p:anim calcmode="lin" valueType="num">
                                      <p:cBhvr additive="base">
                                        <p:cTn id="7" dur="500" fill="hold"/>
                                        <p:tgtEl>
                                          <p:spTgt spid="3">
                                            <p:graphicEl>
                                              <a:dgm id="{19691A88-44E5-4083-AA23-AEEDB4CDB81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19691A88-44E5-4083-AA23-AEEDB4CDB81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dgm id="{6991FB90-52E0-4EF4-A88B-434D4C6C1B53}"/>
                                            </p:graphicEl>
                                          </p:spTgt>
                                        </p:tgtEl>
                                        <p:attrNameLst>
                                          <p:attrName>style.visibility</p:attrName>
                                        </p:attrNameLst>
                                      </p:cBhvr>
                                      <p:to>
                                        <p:strVal val="visible"/>
                                      </p:to>
                                    </p:set>
                                    <p:anim calcmode="lin" valueType="num">
                                      <p:cBhvr additive="base">
                                        <p:cTn id="11" dur="500" fill="hold"/>
                                        <p:tgtEl>
                                          <p:spTgt spid="3">
                                            <p:graphicEl>
                                              <a:dgm id="{6991FB90-52E0-4EF4-A88B-434D4C6C1B53}"/>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graphicEl>
                                              <a:dgm id="{6991FB90-52E0-4EF4-A88B-434D4C6C1B53}"/>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graphicEl>
                                              <a:dgm id="{7712E7D2-FBF9-4BE1-95B6-59F654108902}"/>
                                            </p:graphicEl>
                                          </p:spTgt>
                                        </p:tgtEl>
                                        <p:attrNameLst>
                                          <p:attrName>style.visibility</p:attrName>
                                        </p:attrNameLst>
                                      </p:cBhvr>
                                      <p:to>
                                        <p:strVal val="visible"/>
                                      </p:to>
                                    </p:set>
                                    <p:anim calcmode="lin" valueType="num">
                                      <p:cBhvr additive="base">
                                        <p:cTn id="17" dur="500" fill="hold"/>
                                        <p:tgtEl>
                                          <p:spTgt spid="3">
                                            <p:graphicEl>
                                              <a:dgm id="{7712E7D2-FBF9-4BE1-95B6-59F65410890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7712E7D2-FBF9-4BE1-95B6-59F65410890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F4A3186E-3658-46E3-A32E-C4590166990F}"/>
                                            </p:graphicEl>
                                          </p:spTgt>
                                        </p:tgtEl>
                                        <p:attrNameLst>
                                          <p:attrName>style.visibility</p:attrName>
                                        </p:attrNameLst>
                                      </p:cBhvr>
                                      <p:to>
                                        <p:strVal val="visible"/>
                                      </p:to>
                                    </p:set>
                                    <p:anim calcmode="lin" valueType="num">
                                      <p:cBhvr additive="base">
                                        <p:cTn id="23" dur="500" fill="hold"/>
                                        <p:tgtEl>
                                          <p:spTgt spid="3">
                                            <p:graphicEl>
                                              <a:dgm id="{F4A3186E-3658-46E3-A32E-C4590166990F}"/>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F4A3186E-3658-46E3-A32E-C4590166990F}"/>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graphicEl>
                                              <a:dgm id="{A3F8C5BC-46D7-4630-883C-351F9F30A30C}"/>
                                            </p:graphicEl>
                                          </p:spTgt>
                                        </p:tgtEl>
                                        <p:attrNameLst>
                                          <p:attrName>style.visibility</p:attrName>
                                        </p:attrNameLst>
                                      </p:cBhvr>
                                      <p:to>
                                        <p:strVal val="visible"/>
                                      </p:to>
                                    </p:set>
                                    <p:anim calcmode="lin" valueType="num">
                                      <p:cBhvr additive="base">
                                        <p:cTn id="29" dur="500" fill="hold"/>
                                        <p:tgtEl>
                                          <p:spTgt spid="3">
                                            <p:graphicEl>
                                              <a:dgm id="{A3F8C5BC-46D7-4630-883C-351F9F30A30C}"/>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graphicEl>
                                              <a:dgm id="{A3F8C5BC-46D7-4630-883C-351F9F30A30C}"/>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graphicEl>
                                              <a:dgm id="{5B39D73A-404B-4FEB-9A4F-AF3E170E246E}"/>
                                            </p:graphicEl>
                                          </p:spTgt>
                                        </p:tgtEl>
                                        <p:attrNameLst>
                                          <p:attrName>style.visibility</p:attrName>
                                        </p:attrNameLst>
                                      </p:cBhvr>
                                      <p:to>
                                        <p:strVal val="visible"/>
                                      </p:to>
                                    </p:set>
                                    <p:anim calcmode="lin" valueType="num">
                                      <p:cBhvr additive="base">
                                        <p:cTn id="35" dur="500" fill="hold"/>
                                        <p:tgtEl>
                                          <p:spTgt spid="3">
                                            <p:graphicEl>
                                              <a:dgm id="{5B39D73A-404B-4FEB-9A4F-AF3E170E246E}"/>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graphicEl>
                                              <a:dgm id="{5B39D73A-404B-4FEB-9A4F-AF3E170E246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72200" y="457200"/>
            <a:ext cx="2592376" cy="64633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spAutoFit/>
          </a:bodyPr>
          <a:lstStyle/>
          <a:p>
            <a:pPr>
              <a:defRPr/>
            </a:pPr>
            <a:r>
              <a:rPr lang="ar-SA" sz="3600" b="1" dirty="0">
                <a:solidFill>
                  <a:srgbClr val="C00000"/>
                </a:solidFill>
                <a:latin typeface="Simplified Arabic" pitchFamily="18" charset="-78"/>
                <a:ea typeface="Mudir MT"/>
                <a:cs typeface="Simplified Arabic" pitchFamily="18" charset="-78"/>
              </a:rPr>
              <a:t>المقياس</a:t>
            </a:r>
            <a:r>
              <a:rPr lang="ar-SA" sz="3600" dirty="0">
                <a:solidFill>
                  <a:srgbClr val="C00000"/>
                </a:solidFill>
                <a:latin typeface="Simplified Arabic" pitchFamily="18" charset="-78"/>
                <a:ea typeface="Mudir MT"/>
                <a:cs typeface="Simplified Arabic" pitchFamily="18" charset="-78"/>
              </a:rPr>
              <a:t> </a:t>
            </a:r>
            <a:r>
              <a:rPr lang="ar-SA" sz="3600" b="1" dirty="0">
                <a:solidFill>
                  <a:srgbClr val="C00000"/>
                </a:solidFill>
                <a:latin typeface="Simplified Arabic" pitchFamily="18" charset="-78"/>
                <a:ea typeface="Mudir MT"/>
                <a:cs typeface="Simplified Arabic" pitchFamily="18" charset="-78"/>
              </a:rPr>
              <a:t>الإسمي</a:t>
            </a:r>
          </a:p>
        </p:txBody>
      </p:sp>
      <p:sp>
        <p:nvSpPr>
          <p:cNvPr id="21514" name="Rectangle 2"/>
          <p:cNvSpPr>
            <a:spLocks noChangeArrowheads="1"/>
          </p:cNvSpPr>
          <p:nvPr/>
        </p:nvSpPr>
        <p:spPr bwMode="auto">
          <a:xfrm>
            <a:off x="457200" y="1371600"/>
            <a:ext cx="8293100" cy="1685077"/>
          </a:xfrm>
          <a:prstGeom prst="rect">
            <a:avLst/>
          </a:prstGeom>
          <a:noFill/>
          <a:ln w="9525">
            <a:noFill/>
            <a:miter lim="800000"/>
            <a:headEnd/>
            <a:tailEnd/>
          </a:ln>
        </p:spPr>
        <p:txBody>
          <a:bodyPr wrap="square">
            <a:spAutoFit/>
          </a:bodyPr>
          <a:lstStyle/>
          <a:p>
            <a:pPr marL="719138" indent="-457200" algn="just" rtl="1">
              <a:lnSpc>
                <a:spcPct val="150000"/>
              </a:lnSpc>
              <a:spcBef>
                <a:spcPts val="1800"/>
              </a:spcBef>
              <a:spcAft>
                <a:spcPts val="1800"/>
              </a:spcAft>
              <a:buFont typeface="Wingdings" pitchFamily="2" charset="2"/>
              <a:buChar char="ü"/>
            </a:pPr>
            <a:r>
              <a:rPr lang="ar-SA" altLang="ar-SA" sz="3600" dirty="0">
                <a:solidFill>
                  <a:srgbClr val="0033CC"/>
                </a:solidFill>
                <a:latin typeface="Simplified Arabic" pitchFamily="18" charset="-78"/>
                <a:cs typeface="Simplified Arabic" pitchFamily="18" charset="-78"/>
              </a:rPr>
              <a:t>وفقاً </a:t>
            </a:r>
            <a:r>
              <a:rPr lang="ar-SA" altLang="ar-SA" sz="3600" dirty="0" smtClean="0">
                <a:solidFill>
                  <a:srgbClr val="0033CC"/>
                </a:solidFill>
                <a:latin typeface="Simplified Arabic" pitchFamily="18" charset="-78"/>
                <a:cs typeface="Simplified Arabic" pitchFamily="18" charset="-78"/>
              </a:rPr>
              <a:t>لهذ</a:t>
            </a:r>
            <a:r>
              <a:rPr lang="ar-IQ" altLang="ar-SA" sz="3600" dirty="0" smtClean="0">
                <a:solidFill>
                  <a:srgbClr val="0033CC"/>
                </a:solidFill>
                <a:latin typeface="Simplified Arabic" pitchFamily="18" charset="-78"/>
                <a:cs typeface="Simplified Arabic" pitchFamily="18" charset="-78"/>
              </a:rPr>
              <a:t>ا</a:t>
            </a:r>
            <a:r>
              <a:rPr lang="ar-SA" altLang="ar-SA" sz="3600" dirty="0" smtClean="0">
                <a:solidFill>
                  <a:srgbClr val="0033CC"/>
                </a:solidFill>
                <a:latin typeface="Simplified Arabic" pitchFamily="18" charset="-78"/>
                <a:cs typeface="Simplified Arabic" pitchFamily="18" charset="-78"/>
              </a:rPr>
              <a:t> </a:t>
            </a:r>
            <a:r>
              <a:rPr lang="ar-SA" altLang="ar-SA" sz="3600" dirty="0">
                <a:solidFill>
                  <a:srgbClr val="0033CC"/>
                </a:solidFill>
                <a:latin typeface="Simplified Arabic" pitchFamily="18" charset="-78"/>
                <a:cs typeface="Simplified Arabic" pitchFamily="18" charset="-78"/>
              </a:rPr>
              <a:t>المقياس، فإنه يمكن تصنيف البيانات وفقاً لخاصية معينة مثل الجنسية والحالة الاجتماعية</a:t>
            </a:r>
            <a:r>
              <a:rPr lang="ar-SA" altLang="ar-SA" sz="3600" dirty="0" smtClean="0">
                <a:solidFill>
                  <a:srgbClr val="0033CC"/>
                </a:solidFill>
                <a:latin typeface="Simplified Arabic" pitchFamily="18" charset="-78"/>
                <a:cs typeface="Simplified Arabic" pitchFamily="18" charset="-78"/>
              </a:rPr>
              <a:t>.</a:t>
            </a:r>
          </a:p>
        </p:txBody>
      </p:sp>
      <p:sp>
        <p:nvSpPr>
          <p:cNvPr id="11" name="Rectangle 10"/>
          <p:cNvSpPr/>
          <p:nvPr/>
        </p:nvSpPr>
        <p:spPr>
          <a:xfrm>
            <a:off x="304800" y="3276600"/>
            <a:ext cx="8382000" cy="1685077"/>
          </a:xfrm>
          <a:prstGeom prst="rect">
            <a:avLst/>
          </a:prstGeom>
        </p:spPr>
        <p:txBody>
          <a:bodyPr wrap="square">
            <a:spAutoFit/>
          </a:bodyPr>
          <a:lstStyle/>
          <a:p>
            <a:pPr marL="719138" lvl="2" indent="-457200" algn="just" rtl="1">
              <a:lnSpc>
                <a:spcPct val="150000"/>
              </a:lnSpc>
              <a:spcBef>
                <a:spcPts val="1800"/>
              </a:spcBef>
              <a:spcAft>
                <a:spcPts val="1800"/>
              </a:spcAft>
              <a:buFont typeface="Wingdings" pitchFamily="2" charset="2"/>
              <a:buChar char="ü"/>
            </a:pPr>
            <a:r>
              <a:rPr lang="ar-SA" altLang="ar-SA" sz="3600" dirty="0" smtClean="0">
                <a:solidFill>
                  <a:srgbClr val="0033CC"/>
                </a:solidFill>
                <a:latin typeface="Simplified Arabic" pitchFamily="18" charset="-78"/>
                <a:ea typeface="Mudir MT" pitchFamily="2" charset="-78"/>
                <a:cs typeface="Simplified Arabic" pitchFamily="18" charset="-78"/>
              </a:rPr>
              <a:t>لا يمكن ترتيب البيانات أو إجراء أي عمليات حسابية عليها.</a:t>
            </a:r>
            <a:endParaRPr lang="ar-SA" altLang="ar-SA" sz="3600" dirty="0">
              <a:solidFill>
                <a:srgbClr val="0033CC"/>
              </a:solidFill>
              <a:latin typeface="Simplified Arabic" pitchFamily="18" charset="-78"/>
              <a:ea typeface="Mudir MT" pitchFamily="2" charset="-78"/>
              <a:cs typeface="Simplified Arabic" pitchFamily="18"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514">
                                            <p:txEl>
                                              <p:pRg st="0" end="0"/>
                                            </p:txEl>
                                          </p:spTgt>
                                        </p:tgtEl>
                                        <p:attrNameLst>
                                          <p:attrName>style.visibility</p:attrName>
                                        </p:attrNameLst>
                                      </p:cBhvr>
                                      <p:to>
                                        <p:strVal val="visible"/>
                                      </p:to>
                                    </p:set>
                                    <p:anim calcmode="lin" valueType="num">
                                      <p:cBhvr additive="base">
                                        <p:cTn id="12" dur="500" fill="hold"/>
                                        <p:tgtEl>
                                          <p:spTgt spid="215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514" grpId="0" build="p"/>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72200" y="457200"/>
            <a:ext cx="2640466" cy="64633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spAutoFit/>
          </a:bodyPr>
          <a:lstStyle/>
          <a:p>
            <a:pPr>
              <a:defRPr/>
            </a:pPr>
            <a:r>
              <a:rPr lang="ar-SA" sz="3600" b="1" dirty="0">
                <a:solidFill>
                  <a:srgbClr val="C00000"/>
                </a:solidFill>
                <a:latin typeface="Simplified Arabic" pitchFamily="18" charset="-78"/>
                <a:ea typeface="Mudir MT"/>
                <a:cs typeface="Simplified Arabic" pitchFamily="18" charset="-78"/>
              </a:rPr>
              <a:t>المقياس الترتيبي</a:t>
            </a:r>
          </a:p>
        </p:txBody>
      </p:sp>
      <p:sp>
        <p:nvSpPr>
          <p:cNvPr id="22538" name="Rectangle 2"/>
          <p:cNvSpPr>
            <a:spLocks noChangeArrowheads="1"/>
          </p:cNvSpPr>
          <p:nvPr/>
        </p:nvSpPr>
        <p:spPr bwMode="auto">
          <a:xfrm>
            <a:off x="533400" y="1371600"/>
            <a:ext cx="8216900" cy="2219838"/>
          </a:xfrm>
          <a:prstGeom prst="rect">
            <a:avLst/>
          </a:prstGeom>
          <a:noFill/>
          <a:ln w="9525">
            <a:noFill/>
            <a:miter lim="800000"/>
            <a:headEnd/>
            <a:tailEnd/>
          </a:ln>
        </p:spPr>
        <p:txBody>
          <a:bodyPr wrap="square">
            <a:spAutoFit/>
          </a:bodyPr>
          <a:lstStyle/>
          <a:p>
            <a:pPr marL="719138" indent="-457200" algn="just" rtl="1">
              <a:lnSpc>
                <a:spcPct val="150000"/>
              </a:lnSpc>
              <a:spcBef>
                <a:spcPts val="1800"/>
              </a:spcBef>
              <a:spcAft>
                <a:spcPts val="1800"/>
              </a:spcAft>
              <a:buFont typeface="Wingdings" pitchFamily="2" charset="2"/>
              <a:buChar char="ü"/>
            </a:pPr>
            <a:r>
              <a:rPr lang="ar-SA" altLang="ar-SA" sz="3200" dirty="0">
                <a:solidFill>
                  <a:srgbClr val="0033CC"/>
                </a:solidFill>
                <a:latin typeface="Simplified Arabic" pitchFamily="18" charset="-78"/>
                <a:cs typeface="Simplified Arabic" pitchFamily="18" charset="-78"/>
              </a:rPr>
              <a:t>وفقاً </a:t>
            </a:r>
            <a:r>
              <a:rPr lang="ar-SA" altLang="ar-SA" sz="3200" dirty="0" smtClean="0">
                <a:solidFill>
                  <a:srgbClr val="0033CC"/>
                </a:solidFill>
                <a:latin typeface="Simplified Arabic" pitchFamily="18" charset="-78"/>
                <a:cs typeface="Simplified Arabic" pitchFamily="18" charset="-78"/>
              </a:rPr>
              <a:t>لهذ</a:t>
            </a:r>
            <a:r>
              <a:rPr lang="ar-IQ" altLang="ar-SA" sz="3200" dirty="0" smtClean="0">
                <a:solidFill>
                  <a:srgbClr val="0033CC"/>
                </a:solidFill>
                <a:latin typeface="Simplified Arabic" pitchFamily="18" charset="-78"/>
                <a:cs typeface="Simplified Arabic" pitchFamily="18" charset="-78"/>
              </a:rPr>
              <a:t>ا</a:t>
            </a:r>
            <a:r>
              <a:rPr lang="ar-SA" altLang="ar-SA" sz="3200" dirty="0" smtClean="0">
                <a:solidFill>
                  <a:srgbClr val="0033CC"/>
                </a:solidFill>
                <a:latin typeface="Simplified Arabic" pitchFamily="18" charset="-78"/>
                <a:cs typeface="Simplified Arabic" pitchFamily="18" charset="-78"/>
              </a:rPr>
              <a:t> </a:t>
            </a:r>
            <a:r>
              <a:rPr lang="ar-SA" altLang="ar-SA" sz="3200" dirty="0">
                <a:solidFill>
                  <a:srgbClr val="0033CC"/>
                </a:solidFill>
                <a:latin typeface="Simplified Arabic" pitchFamily="18" charset="-78"/>
                <a:cs typeface="Simplified Arabic" pitchFamily="18" charset="-78"/>
              </a:rPr>
              <a:t>المقياس، فإنه يمكن تصنيف البيانات وترتيبها وفقاً لخاصية معينة مثل المستوى التعليمي، تقديرات الطلاب</a:t>
            </a:r>
            <a:r>
              <a:rPr lang="ar-SA" altLang="ar-SA" sz="3200" dirty="0" smtClean="0">
                <a:solidFill>
                  <a:srgbClr val="0033CC"/>
                </a:solidFill>
                <a:latin typeface="Simplified Arabic" pitchFamily="18" charset="-78"/>
                <a:cs typeface="Simplified Arabic" pitchFamily="18" charset="-78"/>
              </a:rPr>
              <a:t>.</a:t>
            </a:r>
            <a:endParaRPr lang="en-US" altLang="ar-SA" sz="3200" dirty="0">
              <a:solidFill>
                <a:srgbClr val="0033CC"/>
              </a:solidFill>
              <a:latin typeface="Simplified Arabic" pitchFamily="18" charset="-78"/>
              <a:cs typeface="Simplified Arabic" pitchFamily="18" charset="-78"/>
            </a:endParaRPr>
          </a:p>
        </p:txBody>
      </p:sp>
      <p:sp>
        <p:nvSpPr>
          <p:cNvPr id="11" name="Rectangle 10"/>
          <p:cNvSpPr/>
          <p:nvPr/>
        </p:nvSpPr>
        <p:spPr>
          <a:xfrm>
            <a:off x="457200" y="4038600"/>
            <a:ext cx="8077200" cy="1569660"/>
          </a:xfrm>
          <a:prstGeom prst="rect">
            <a:avLst/>
          </a:prstGeom>
        </p:spPr>
        <p:txBody>
          <a:bodyPr wrap="square">
            <a:spAutoFit/>
          </a:bodyPr>
          <a:lstStyle/>
          <a:p>
            <a:pPr marL="719138" lvl="2" indent="-457200" algn="just" rtl="1">
              <a:lnSpc>
                <a:spcPct val="150000"/>
              </a:lnSpc>
              <a:spcBef>
                <a:spcPts val="1800"/>
              </a:spcBef>
              <a:spcAft>
                <a:spcPts val="1800"/>
              </a:spcAft>
              <a:buFont typeface="Wingdings" pitchFamily="2" charset="2"/>
              <a:buChar char="ü"/>
            </a:pPr>
            <a:r>
              <a:rPr lang="ar-SA" altLang="ar-SA" sz="3200" dirty="0" smtClean="0">
                <a:solidFill>
                  <a:srgbClr val="0033CC"/>
                </a:solidFill>
                <a:latin typeface="Simplified Arabic" pitchFamily="2" charset="-78"/>
                <a:ea typeface="Mudir MT" pitchFamily="2" charset="-78"/>
                <a:cs typeface="Simplified Arabic" pitchFamily="2" charset="-78"/>
              </a:rPr>
              <a:t>ترتيب البيانات له معنى ولا يمكن إجراء أي عمليات حسابية عليها.</a:t>
            </a:r>
            <a:endParaRPr lang="ar-SA" altLang="ar-SA" sz="3200" dirty="0">
              <a:solidFill>
                <a:srgbClr val="0033CC"/>
              </a:solidFill>
              <a:latin typeface="Simplified Arabic" pitchFamily="2" charset="-78"/>
              <a:ea typeface="Mudir MT" pitchFamily="2" charset="-78"/>
              <a:cs typeface="Simplified Arabic"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538">
                                            <p:txEl>
                                              <p:pRg st="0" end="0"/>
                                            </p:txEl>
                                          </p:spTgt>
                                        </p:tgtEl>
                                        <p:attrNameLst>
                                          <p:attrName>style.visibility</p:attrName>
                                        </p:attrNameLst>
                                      </p:cBhvr>
                                      <p:to>
                                        <p:strVal val="visible"/>
                                      </p:to>
                                    </p:set>
                                    <p:anim calcmode="lin" valueType="num">
                                      <p:cBhvr additive="base">
                                        <p:cTn id="12" dur="500" fill="hold"/>
                                        <p:tgtEl>
                                          <p:spTgt spid="2253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5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538" grpId="0" build="p"/>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304800"/>
            <a:ext cx="4648200" cy="64633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a:spAutoFit/>
          </a:bodyPr>
          <a:lstStyle/>
          <a:p>
            <a:pPr algn="r" rtl="1">
              <a:defRPr/>
            </a:pPr>
            <a:r>
              <a:rPr lang="ar-SA" sz="3600" b="1" dirty="0" smtClean="0">
                <a:solidFill>
                  <a:srgbClr val="C00000"/>
                </a:solidFill>
                <a:latin typeface="Simplified Arabic" pitchFamily="18" charset="-78"/>
                <a:ea typeface="Mudir MT"/>
                <a:cs typeface="Simplified Arabic" pitchFamily="18" charset="-78"/>
              </a:rPr>
              <a:t>   مقياس </a:t>
            </a:r>
            <a:r>
              <a:rPr lang="ar-SA" sz="3600" b="1" dirty="0">
                <a:solidFill>
                  <a:srgbClr val="C00000"/>
                </a:solidFill>
                <a:latin typeface="Simplified Arabic" pitchFamily="18" charset="-78"/>
                <a:ea typeface="Mudir MT"/>
                <a:cs typeface="Simplified Arabic" pitchFamily="18" charset="-78"/>
              </a:rPr>
              <a:t>الفترة</a:t>
            </a:r>
          </a:p>
        </p:txBody>
      </p:sp>
      <p:sp>
        <p:nvSpPr>
          <p:cNvPr id="23562" name="Rectangle 2"/>
          <p:cNvSpPr>
            <a:spLocks noChangeArrowheads="1"/>
          </p:cNvSpPr>
          <p:nvPr/>
        </p:nvSpPr>
        <p:spPr bwMode="auto">
          <a:xfrm>
            <a:off x="533400" y="990600"/>
            <a:ext cx="8283575" cy="2985433"/>
          </a:xfrm>
          <a:prstGeom prst="rect">
            <a:avLst/>
          </a:prstGeom>
          <a:noFill/>
          <a:ln w="9525">
            <a:noFill/>
            <a:miter lim="800000"/>
            <a:headEnd/>
            <a:tailEnd/>
          </a:ln>
        </p:spPr>
        <p:txBody>
          <a:bodyPr>
            <a:spAutoFit/>
          </a:bodyPr>
          <a:lstStyle/>
          <a:p>
            <a:pPr marL="719138" indent="-457200" algn="just" rtl="1">
              <a:lnSpc>
                <a:spcPct val="150000"/>
              </a:lnSpc>
              <a:spcBef>
                <a:spcPts val="600"/>
              </a:spcBef>
              <a:spcAft>
                <a:spcPts val="2400"/>
              </a:spcAft>
              <a:buFont typeface="Wingdings" pitchFamily="2" charset="2"/>
              <a:buChar char="ü"/>
            </a:pPr>
            <a:r>
              <a:rPr lang="ar-SA" altLang="ar-SA" sz="3200" dirty="0">
                <a:solidFill>
                  <a:srgbClr val="0033CC"/>
                </a:solidFill>
                <a:latin typeface="Simplified Arabic" pitchFamily="2" charset="-78"/>
                <a:ea typeface="Mudir MT" pitchFamily="2" charset="-78"/>
                <a:cs typeface="Simplified Arabic" pitchFamily="2" charset="-78"/>
              </a:rPr>
              <a:t>وفقا لهذا المقياس، فإن البيانات تأخذ </a:t>
            </a:r>
            <a:r>
              <a:rPr lang="ar-SA" altLang="ar-SA" sz="3200" dirty="0" smtClean="0">
                <a:solidFill>
                  <a:srgbClr val="0033CC"/>
                </a:solidFill>
                <a:latin typeface="Simplified Arabic" pitchFamily="2" charset="-78"/>
                <a:ea typeface="Mudir MT" pitchFamily="2" charset="-78"/>
                <a:cs typeface="Simplified Arabic" pitchFamily="2" charset="-78"/>
              </a:rPr>
              <a:t>قيم</a:t>
            </a:r>
            <a:r>
              <a:rPr lang="ar-IQ" altLang="ar-SA" sz="3200" dirty="0" smtClean="0">
                <a:solidFill>
                  <a:srgbClr val="0033CC"/>
                </a:solidFill>
                <a:latin typeface="Simplified Arabic" pitchFamily="2" charset="-78"/>
                <a:ea typeface="Mudir MT" pitchFamily="2" charset="-78"/>
                <a:cs typeface="Simplified Arabic" pitchFamily="2" charset="-78"/>
              </a:rPr>
              <a:t>ا ً</a:t>
            </a:r>
            <a:r>
              <a:rPr lang="ar-SA" altLang="ar-SA" sz="3200" dirty="0" smtClean="0">
                <a:solidFill>
                  <a:srgbClr val="0033CC"/>
                </a:solidFill>
                <a:latin typeface="Simplified Arabic" pitchFamily="2" charset="-78"/>
                <a:ea typeface="Mudir MT" pitchFamily="2" charset="-78"/>
                <a:cs typeface="Simplified Arabic" pitchFamily="2" charset="-78"/>
              </a:rPr>
              <a:t> </a:t>
            </a:r>
            <a:r>
              <a:rPr lang="ar-SA" altLang="ar-SA" sz="3200" dirty="0">
                <a:solidFill>
                  <a:srgbClr val="0033CC"/>
                </a:solidFill>
                <a:latin typeface="Simplified Arabic" pitchFamily="2" charset="-78"/>
                <a:ea typeface="Mudir MT" pitchFamily="2" charset="-78"/>
                <a:cs typeface="Simplified Arabic" pitchFamily="2" charset="-78"/>
              </a:rPr>
              <a:t>كمية تعكس مدلول الصفة ولها معنى رياضي في مفهوم أكبر أو أصغر(يمكن ترتيبها) والفروقات لها معنى حقيقي، مثل درجة الحرارة</a:t>
            </a:r>
            <a:r>
              <a:rPr lang="ar-SA" altLang="ar-SA" sz="3200" dirty="0" smtClean="0">
                <a:solidFill>
                  <a:srgbClr val="0033CC"/>
                </a:solidFill>
                <a:latin typeface="Simplified Arabic" pitchFamily="2" charset="-78"/>
                <a:ea typeface="Mudir MT" pitchFamily="2" charset="-78"/>
                <a:cs typeface="Simplified Arabic" pitchFamily="2" charset="-78"/>
              </a:rPr>
              <a:t>.</a:t>
            </a:r>
            <a:endParaRPr lang="ar-SA" altLang="ar-SA" sz="3200" dirty="0">
              <a:solidFill>
                <a:srgbClr val="0033CC"/>
              </a:solidFill>
              <a:latin typeface="Simplified Arabic" pitchFamily="2" charset="-78"/>
              <a:ea typeface="Mudir MT" pitchFamily="2" charset="-78"/>
              <a:cs typeface="Simplified Arabic" pitchFamily="2" charset="-78"/>
            </a:endParaRPr>
          </a:p>
        </p:txBody>
      </p:sp>
      <p:sp>
        <p:nvSpPr>
          <p:cNvPr id="11" name="Rectangle 10"/>
          <p:cNvSpPr/>
          <p:nvPr/>
        </p:nvSpPr>
        <p:spPr>
          <a:xfrm>
            <a:off x="762000" y="4038600"/>
            <a:ext cx="8001000" cy="2308324"/>
          </a:xfrm>
          <a:prstGeom prst="rect">
            <a:avLst/>
          </a:prstGeom>
        </p:spPr>
        <p:txBody>
          <a:bodyPr wrap="square">
            <a:spAutoFit/>
          </a:bodyPr>
          <a:lstStyle/>
          <a:p>
            <a:pPr marL="719138" indent="-457200" algn="just" rtl="1">
              <a:lnSpc>
                <a:spcPct val="150000"/>
              </a:lnSpc>
              <a:spcBef>
                <a:spcPts val="600"/>
              </a:spcBef>
              <a:spcAft>
                <a:spcPts val="2400"/>
              </a:spcAft>
              <a:buFont typeface="Wingdings" pitchFamily="2" charset="2"/>
              <a:buChar char="ü"/>
            </a:pPr>
            <a:r>
              <a:rPr lang="ar-SA" altLang="ar-SA" sz="3200" dirty="0" smtClean="0">
                <a:solidFill>
                  <a:srgbClr val="0033CC"/>
                </a:solidFill>
                <a:latin typeface="Simplified Arabic" pitchFamily="2" charset="-78"/>
                <a:ea typeface="Mudir MT" pitchFamily="2" charset="-78"/>
                <a:cs typeface="Simplified Arabic" pitchFamily="2" charset="-78"/>
              </a:rPr>
              <a:t>الصفر ليس له معنى حقيقي ( لا يعني انعدام الصفة) فلا توجد نقطة بداية حقيقية بل تكون افتراضية أو اختيارية.</a:t>
            </a:r>
            <a:endParaRPr lang="ar-SA" altLang="ar-SA" sz="3200" dirty="0">
              <a:solidFill>
                <a:srgbClr val="0033CC"/>
              </a:solidFill>
              <a:latin typeface="Simplified Arabic" pitchFamily="2" charset="-78"/>
              <a:ea typeface="Mudir MT" pitchFamily="2" charset="-78"/>
              <a:cs typeface="Simplified Arabic"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62"/>
                                        </p:tgtEl>
                                        <p:attrNameLst>
                                          <p:attrName>style.visibility</p:attrName>
                                        </p:attrNameLst>
                                      </p:cBhvr>
                                      <p:to>
                                        <p:strVal val="visible"/>
                                      </p:to>
                                    </p:set>
                                    <p:animEffect transition="in" filter="blinds(horizontal)">
                                      <p:cBhvr>
                                        <p:cTn id="12" dur="500"/>
                                        <p:tgtEl>
                                          <p:spTgt spid="235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562"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72200" y="381000"/>
            <a:ext cx="2534668" cy="64633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spAutoFit/>
          </a:bodyPr>
          <a:lstStyle/>
          <a:p>
            <a:pPr>
              <a:defRPr/>
            </a:pPr>
            <a:r>
              <a:rPr lang="ar-SA" sz="3600" b="1" dirty="0">
                <a:solidFill>
                  <a:srgbClr val="C00000"/>
                </a:solidFill>
                <a:latin typeface="Simplified Arabic" pitchFamily="18" charset="-78"/>
                <a:ea typeface="Mudir MT"/>
                <a:cs typeface="Simplified Arabic" pitchFamily="18" charset="-78"/>
              </a:rPr>
              <a:t>المقياس النسبي</a:t>
            </a:r>
          </a:p>
        </p:txBody>
      </p:sp>
      <p:sp>
        <p:nvSpPr>
          <p:cNvPr id="24586" name="Rectangle 2"/>
          <p:cNvSpPr>
            <a:spLocks noChangeArrowheads="1"/>
          </p:cNvSpPr>
          <p:nvPr/>
        </p:nvSpPr>
        <p:spPr bwMode="auto">
          <a:xfrm>
            <a:off x="533400" y="1219200"/>
            <a:ext cx="8283575" cy="2985433"/>
          </a:xfrm>
          <a:prstGeom prst="rect">
            <a:avLst/>
          </a:prstGeom>
          <a:noFill/>
          <a:ln w="9525">
            <a:noFill/>
            <a:miter lim="800000"/>
            <a:headEnd/>
            <a:tailEnd/>
          </a:ln>
        </p:spPr>
        <p:txBody>
          <a:bodyPr>
            <a:spAutoFit/>
          </a:bodyPr>
          <a:lstStyle/>
          <a:p>
            <a:pPr marL="719138" indent="-457200" algn="just" rtl="1">
              <a:lnSpc>
                <a:spcPct val="150000"/>
              </a:lnSpc>
              <a:spcBef>
                <a:spcPts val="600"/>
              </a:spcBef>
              <a:spcAft>
                <a:spcPts val="2400"/>
              </a:spcAft>
              <a:buFont typeface="Wingdings" pitchFamily="2" charset="2"/>
              <a:buChar char="ü"/>
            </a:pPr>
            <a:r>
              <a:rPr lang="ar-SA" altLang="ar-SA" sz="3200" dirty="0">
                <a:solidFill>
                  <a:srgbClr val="0033CC"/>
                </a:solidFill>
                <a:latin typeface="Simplified Arabic" pitchFamily="2" charset="-78"/>
                <a:ea typeface="Mudir MT" pitchFamily="2" charset="-78"/>
                <a:cs typeface="Simplified Arabic" pitchFamily="2" charset="-78"/>
              </a:rPr>
              <a:t>وفقا لهذا المقياس، فإن البيانات تأخذ </a:t>
            </a:r>
            <a:r>
              <a:rPr lang="ar-SA" altLang="ar-SA" sz="3200" dirty="0" smtClean="0">
                <a:solidFill>
                  <a:srgbClr val="0033CC"/>
                </a:solidFill>
                <a:latin typeface="Simplified Arabic" pitchFamily="2" charset="-78"/>
                <a:ea typeface="Mudir MT" pitchFamily="2" charset="-78"/>
                <a:cs typeface="Simplified Arabic" pitchFamily="2" charset="-78"/>
              </a:rPr>
              <a:t>قيم</a:t>
            </a:r>
            <a:r>
              <a:rPr lang="ar-IQ" altLang="ar-SA" sz="3200" dirty="0" smtClean="0">
                <a:solidFill>
                  <a:srgbClr val="0033CC"/>
                </a:solidFill>
                <a:latin typeface="Simplified Arabic" pitchFamily="2" charset="-78"/>
                <a:ea typeface="Mudir MT" pitchFamily="2" charset="-78"/>
                <a:cs typeface="Simplified Arabic" pitchFamily="2" charset="-78"/>
              </a:rPr>
              <a:t>ا ً</a:t>
            </a:r>
            <a:r>
              <a:rPr lang="ar-SA" altLang="ar-SA" sz="3200" dirty="0" smtClean="0">
                <a:solidFill>
                  <a:srgbClr val="0033CC"/>
                </a:solidFill>
                <a:latin typeface="Simplified Arabic" pitchFamily="2" charset="-78"/>
                <a:ea typeface="Mudir MT" pitchFamily="2" charset="-78"/>
                <a:cs typeface="Simplified Arabic" pitchFamily="2" charset="-78"/>
              </a:rPr>
              <a:t> </a:t>
            </a:r>
            <a:r>
              <a:rPr lang="ar-SA" altLang="ar-SA" sz="3200" dirty="0">
                <a:solidFill>
                  <a:srgbClr val="0033CC"/>
                </a:solidFill>
                <a:latin typeface="Simplified Arabic" pitchFamily="2" charset="-78"/>
                <a:ea typeface="Mudir MT" pitchFamily="2" charset="-78"/>
                <a:cs typeface="Simplified Arabic" pitchFamily="2" charset="-78"/>
              </a:rPr>
              <a:t>كمية تعكس مدلول الصفة ولها معنى رياضي في مفهوم أكبر أو أصغر(يمكن ترتيبها) والفروقات لها معنى حقيقي، والنسبة لها معنى، مثل الوزن، المسافة</a:t>
            </a:r>
            <a:r>
              <a:rPr lang="ar-SA" altLang="ar-SA" sz="3200" dirty="0" smtClean="0">
                <a:solidFill>
                  <a:srgbClr val="0033CC"/>
                </a:solidFill>
                <a:latin typeface="Simplified Arabic" pitchFamily="2" charset="-78"/>
                <a:ea typeface="Mudir MT" pitchFamily="2" charset="-78"/>
                <a:cs typeface="Simplified Arabic" pitchFamily="2" charset="-78"/>
              </a:rPr>
              <a:t>.</a:t>
            </a:r>
            <a:endParaRPr lang="ar-SA" altLang="ar-SA" sz="3200" dirty="0">
              <a:solidFill>
                <a:srgbClr val="0033CC"/>
              </a:solidFill>
              <a:latin typeface="Simplified Arabic" pitchFamily="2" charset="-78"/>
              <a:ea typeface="Mudir MT" pitchFamily="2" charset="-78"/>
              <a:cs typeface="Simplified Arabic" pitchFamily="2" charset="-78"/>
            </a:endParaRPr>
          </a:p>
        </p:txBody>
      </p:sp>
      <p:sp>
        <p:nvSpPr>
          <p:cNvPr id="11" name="Rectangle 10"/>
          <p:cNvSpPr/>
          <p:nvPr/>
        </p:nvSpPr>
        <p:spPr>
          <a:xfrm>
            <a:off x="228600" y="4267200"/>
            <a:ext cx="8534400" cy="1508105"/>
          </a:xfrm>
          <a:prstGeom prst="rect">
            <a:avLst/>
          </a:prstGeom>
        </p:spPr>
        <p:txBody>
          <a:bodyPr wrap="square">
            <a:spAutoFit/>
          </a:bodyPr>
          <a:lstStyle/>
          <a:p>
            <a:pPr marL="719138" indent="-457200" algn="just" rtl="1">
              <a:lnSpc>
                <a:spcPct val="150000"/>
              </a:lnSpc>
              <a:spcBef>
                <a:spcPts val="600"/>
              </a:spcBef>
              <a:spcAft>
                <a:spcPts val="2400"/>
              </a:spcAft>
              <a:buFont typeface="Wingdings" pitchFamily="2" charset="2"/>
              <a:buChar char="ü"/>
            </a:pPr>
            <a:r>
              <a:rPr lang="ar-SA" altLang="ar-SA" sz="3200" dirty="0" smtClean="0">
                <a:solidFill>
                  <a:srgbClr val="0033CC"/>
                </a:solidFill>
                <a:latin typeface="Simplified Arabic" pitchFamily="2" charset="-78"/>
                <a:ea typeface="Mudir MT" pitchFamily="2" charset="-78"/>
                <a:cs typeface="Simplified Arabic" pitchFamily="2" charset="-78"/>
              </a:rPr>
              <a:t>الصفر له معنى حقيقي ( يعني انعدام الصفة) حيث توجد نقطة بداية حقيقية.</a:t>
            </a:r>
            <a:endParaRPr lang="ar-SA" altLang="ar-SA" sz="3200" dirty="0">
              <a:solidFill>
                <a:srgbClr val="0033CC"/>
              </a:solidFill>
              <a:latin typeface="Simplified Arabic" pitchFamily="2" charset="-78"/>
              <a:ea typeface="Mudir MT" pitchFamily="2" charset="-78"/>
              <a:cs typeface="Simplified Arabic"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86"/>
                                        </p:tgtEl>
                                        <p:attrNameLst>
                                          <p:attrName>style.visibility</p:attrName>
                                        </p:attrNameLst>
                                      </p:cBhvr>
                                      <p:to>
                                        <p:strVal val="visible"/>
                                      </p:to>
                                    </p:set>
                                    <p:animEffect transition="in" filter="blinds(horizontal)">
                                      <p:cBhvr>
                                        <p:cTn id="12" dur="500"/>
                                        <p:tgtEl>
                                          <p:spTgt spid="245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586"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7578818"/>
              </p:ext>
            </p:extLst>
          </p:nvPr>
        </p:nvGraphicFramePr>
        <p:xfrm>
          <a:off x="304800" y="609601"/>
          <a:ext cx="8553449" cy="5075759"/>
        </p:xfrm>
        <a:graphic>
          <a:graphicData uri="http://schemas.openxmlformats.org/drawingml/2006/table">
            <a:tbl>
              <a:tblPr firstRow="1" bandRow="1">
                <a:effectLst/>
                <a:tableStyleId>{5C22544A-7EE6-4342-B048-85BDC9FD1C3A}</a:tableStyleId>
              </a:tblPr>
              <a:tblGrid>
                <a:gridCol w="2120821"/>
                <a:gridCol w="1917779"/>
                <a:gridCol w="2057400"/>
                <a:gridCol w="2457449"/>
              </a:tblGrid>
              <a:tr h="501114">
                <a:tc gridSpan="4">
                  <a:txBody>
                    <a:bodyPr/>
                    <a:lstStyle/>
                    <a:p>
                      <a:pPr algn="ctr"/>
                      <a:r>
                        <a:rPr lang="ar-SA" sz="3200" b="1" kern="1200" dirty="0" smtClean="0">
                          <a:solidFill>
                            <a:schemeClr val="bg1"/>
                          </a:solidFill>
                          <a:latin typeface="Simplified Arabic" pitchFamily="18" charset="-78"/>
                          <a:ea typeface="Mudir MT"/>
                          <a:cs typeface="Simplified Arabic" pitchFamily="18" charset="-78"/>
                        </a:rPr>
                        <a:t>مقاييس</a:t>
                      </a:r>
                      <a:r>
                        <a:rPr lang="ar-SA" sz="3200" b="1" kern="1200" baseline="0" dirty="0" smtClean="0">
                          <a:solidFill>
                            <a:schemeClr val="bg1"/>
                          </a:solidFill>
                          <a:latin typeface="Simplified Arabic" pitchFamily="18" charset="-78"/>
                          <a:ea typeface="Mudir MT"/>
                          <a:cs typeface="Simplified Arabic" pitchFamily="18" charset="-78"/>
                        </a:rPr>
                        <a:t> البيانات</a:t>
                      </a:r>
                      <a:endParaRPr lang="en-GB" sz="32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0033CC"/>
                    </a:solidFill>
                  </a:tcPr>
                </a:tc>
                <a:tc hMerge="1">
                  <a:txBody>
                    <a:bodyPr/>
                    <a:lstStyle/>
                    <a:p>
                      <a:endParaRPr lang="en-GB" dirty="0"/>
                    </a:p>
                  </a:txBody>
                  <a:tcPr/>
                </a:tc>
                <a:tc hMerge="1">
                  <a:txBody>
                    <a:bodyPr/>
                    <a:lstStyle/>
                    <a:p>
                      <a:pPr algn="ctr"/>
                      <a:endParaRPr lang="en-GB" sz="21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0033CC"/>
                    </a:solidFill>
                  </a:tcPr>
                </a:tc>
                <a:tc hMerge="1">
                  <a:txBody>
                    <a:bodyPr/>
                    <a:lstStyle/>
                    <a:p>
                      <a:endParaRPr lang="en-GB" dirty="0"/>
                    </a:p>
                  </a:txBody>
                  <a:tcPr/>
                </a:tc>
              </a:tr>
              <a:tr h="775143">
                <a:tc>
                  <a:txBody>
                    <a:bodyPr/>
                    <a:lstStyle/>
                    <a:p>
                      <a:pPr algn="ctr"/>
                      <a:r>
                        <a:rPr lang="ar-SA" sz="2800" b="1" kern="1200" dirty="0" smtClean="0">
                          <a:solidFill>
                            <a:schemeClr val="bg1"/>
                          </a:solidFill>
                          <a:latin typeface="Simplified Arabic" pitchFamily="18" charset="-78"/>
                          <a:ea typeface="Mudir MT"/>
                          <a:cs typeface="Simplified Arabic" pitchFamily="18" charset="-78"/>
                        </a:rPr>
                        <a:t>البيانات النسبية</a:t>
                      </a:r>
                      <a:endParaRPr lang="en-GB" sz="28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C00000"/>
                    </a:solidFill>
                  </a:tcPr>
                </a:tc>
                <a:tc>
                  <a:txBody>
                    <a:bodyPr/>
                    <a:lstStyle/>
                    <a:p>
                      <a:pPr algn="ctr"/>
                      <a:r>
                        <a:rPr lang="ar-SA" sz="2800" b="1" kern="1200" dirty="0" smtClean="0">
                          <a:solidFill>
                            <a:schemeClr val="bg1"/>
                          </a:solidFill>
                          <a:latin typeface="Simplified Arabic" pitchFamily="18" charset="-78"/>
                          <a:ea typeface="Mudir MT"/>
                          <a:cs typeface="Simplified Arabic" pitchFamily="18" charset="-78"/>
                        </a:rPr>
                        <a:t>بيانات الفترة</a:t>
                      </a:r>
                      <a:endParaRPr lang="en-GB" sz="28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C00000"/>
                    </a:solidFill>
                  </a:tcPr>
                </a:tc>
                <a:tc>
                  <a:txBody>
                    <a:bodyPr/>
                    <a:lstStyle/>
                    <a:p>
                      <a:pPr algn="ctr"/>
                      <a:r>
                        <a:rPr lang="ar-SA" sz="2800" b="1" kern="1200" dirty="0" smtClean="0">
                          <a:solidFill>
                            <a:schemeClr val="bg1"/>
                          </a:solidFill>
                          <a:latin typeface="Simplified Arabic" pitchFamily="18" charset="-78"/>
                          <a:ea typeface="Mudir MT"/>
                          <a:cs typeface="Simplified Arabic" pitchFamily="18" charset="-78"/>
                        </a:rPr>
                        <a:t>البيانات الترتيبية</a:t>
                      </a:r>
                      <a:endParaRPr lang="en-GB" sz="28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C00000"/>
                    </a:solidFill>
                  </a:tcPr>
                </a:tc>
                <a:tc>
                  <a:txBody>
                    <a:bodyPr/>
                    <a:lstStyle/>
                    <a:p>
                      <a:pPr algn="ctr"/>
                      <a:r>
                        <a:rPr lang="ar-SA" sz="2800" b="1" kern="1200" dirty="0" smtClean="0">
                          <a:solidFill>
                            <a:schemeClr val="bg1"/>
                          </a:solidFill>
                          <a:latin typeface="Simplified Arabic" pitchFamily="18" charset="-78"/>
                          <a:ea typeface="Mudir MT"/>
                          <a:cs typeface="Simplified Arabic" pitchFamily="18" charset="-78"/>
                        </a:rPr>
                        <a:t>البيانات الاسمية</a:t>
                      </a:r>
                      <a:endParaRPr lang="en-GB" sz="2800" b="1" kern="1200" dirty="0">
                        <a:solidFill>
                          <a:schemeClr val="bg1"/>
                        </a:solidFill>
                        <a:latin typeface="Simplified Arabic" pitchFamily="18" charset="-78"/>
                        <a:ea typeface="Mudir MT"/>
                        <a:cs typeface="Simplified Arabic" pitchFamily="18" charset="-78"/>
                      </a:endParaRPr>
                    </a:p>
                  </a:txBody>
                  <a:tcPr marL="91437" marR="91437" marT="33524" marB="33524">
                    <a:solidFill>
                      <a:srgbClr val="C00000"/>
                    </a:solidFill>
                  </a:tcPr>
                </a:tc>
              </a:tr>
              <a:tr h="3600543">
                <a:tc>
                  <a:txBody>
                    <a:bodyPr/>
                    <a:lstStyle/>
                    <a:p>
                      <a:pPr marL="342900" indent="-342900" algn="r" defTabSz="914400" rtl="1" eaLnBrk="1" latinLnBrk="0" hangingPunct="1">
                        <a:buFont typeface="Wingdings" pitchFamily="2" charset="2"/>
                        <a:buChar char="§"/>
                      </a:pPr>
                      <a:r>
                        <a:rPr lang="ar-SA" sz="2100" b="1" kern="1200" dirty="0" smtClean="0">
                          <a:solidFill>
                            <a:srgbClr val="C00000"/>
                          </a:solidFill>
                          <a:latin typeface="Simplified Arabic" pitchFamily="18" charset="-78"/>
                          <a:ea typeface="Mudir MT"/>
                          <a:cs typeface="Simplified Arabic" pitchFamily="18" charset="-78"/>
                        </a:rPr>
                        <a:t>المسافة</a:t>
                      </a:r>
                    </a:p>
                    <a:p>
                      <a:pPr marL="342900" indent="-342900" algn="r" defTabSz="914400" rtl="1" eaLnBrk="1" latinLnBrk="0" hangingPunct="1">
                        <a:buFont typeface="Wingdings" pitchFamily="2" charset="2"/>
                        <a:buChar char="§"/>
                      </a:pPr>
                      <a:r>
                        <a:rPr lang="ar-SA" sz="2100" b="1" kern="1200" dirty="0" smtClean="0">
                          <a:solidFill>
                            <a:srgbClr val="C00000"/>
                          </a:solidFill>
                          <a:latin typeface="Simplified Arabic" pitchFamily="18" charset="-78"/>
                          <a:ea typeface="Mudir MT"/>
                          <a:cs typeface="Simplified Arabic" pitchFamily="18" charset="-78"/>
                        </a:rPr>
                        <a:t>عدد الاطفال</a:t>
                      </a:r>
                    </a:p>
                    <a:p>
                      <a:pPr marL="342900" indent="-342900" algn="r" defTabSz="914400" rtl="1" eaLnBrk="1" latinLnBrk="0" hangingPunct="1">
                        <a:buFont typeface="Wingdings" pitchFamily="2" charset="2"/>
                        <a:buChar char="§"/>
                      </a:pPr>
                      <a:r>
                        <a:rPr lang="ar-SA" sz="2100" b="1" kern="1200" dirty="0" smtClean="0">
                          <a:solidFill>
                            <a:srgbClr val="C00000"/>
                          </a:solidFill>
                          <a:latin typeface="Simplified Arabic" pitchFamily="18" charset="-78"/>
                          <a:ea typeface="Mudir MT"/>
                          <a:cs typeface="Simplified Arabic" pitchFamily="18" charset="-78"/>
                        </a:rPr>
                        <a:t>الوزن</a:t>
                      </a:r>
                    </a:p>
                    <a:p>
                      <a:pPr algn="r" rtl="1"/>
                      <a:r>
                        <a:rPr lang="ar-SA" sz="2100" b="1" kern="1200" dirty="0" smtClean="0">
                          <a:solidFill>
                            <a:srgbClr val="C00000"/>
                          </a:solidFill>
                          <a:latin typeface="Simplified Arabic" pitchFamily="18" charset="-78"/>
                          <a:ea typeface="Mudir MT"/>
                          <a:cs typeface="Simplified Arabic" pitchFamily="18" charset="-78"/>
                        </a:rPr>
                        <a:t>(</a:t>
                      </a:r>
                      <a:r>
                        <a:rPr lang="ar-SA" sz="2100" b="1" kern="1200" dirty="0" smtClean="0">
                          <a:solidFill>
                            <a:srgbClr val="0033CC"/>
                          </a:solidFill>
                          <a:latin typeface="Simplified Arabic" pitchFamily="18" charset="-78"/>
                          <a:ea typeface="Mudir MT"/>
                          <a:cs typeface="Simplified Arabic" pitchFamily="18" charset="-78"/>
                        </a:rPr>
                        <a:t>الصفر يعكس عدم توافر الصفه)</a:t>
                      </a:r>
                      <a:endParaRPr lang="en-GB" sz="2100" b="1" kern="1200" dirty="0">
                        <a:solidFill>
                          <a:srgbClr val="0033CC"/>
                        </a:solidFill>
                        <a:latin typeface="Simplified Arabic" pitchFamily="18" charset="-78"/>
                        <a:ea typeface="Mudir MT"/>
                        <a:cs typeface="Simplified Arabic" pitchFamily="18" charset="-78"/>
                      </a:endParaRPr>
                    </a:p>
                  </a:txBody>
                  <a:tcPr marL="91437" marR="91437" marT="33524" marB="33524">
                    <a:solidFill>
                      <a:schemeClr val="bg1">
                        <a:lumMod val="85000"/>
                      </a:schemeClr>
                    </a:solidFill>
                  </a:tcPr>
                </a:tc>
                <a:tc>
                  <a:txBody>
                    <a:bodyPr/>
                    <a:lstStyle/>
                    <a:p>
                      <a:pPr marL="342900" indent="-342900" algn="r" defTabSz="914400" rtl="1" eaLnBrk="1" latinLnBrk="0" hangingPunct="1">
                        <a:buFont typeface="Wingdings" pitchFamily="2" charset="2"/>
                        <a:buChar char="§"/>
                      </a:pPr>
                      <a:r>
                        <a:rPr lang="ar-SA" sz="2100" b="1" kern="1200" dirty="0" smtClean="0">
                          <a:solidFill>
                            <a:srgbClr val="C00000"/>
                          </a:solidFill>
                          <a:latin typeface="Simplified Arabic" pitchFamily="18" charset="-78"/>
                          <a:ea typeface="Mudir MT"/>
                          <a:cs typeface="Simplified Arabic" pitchFamily="18" charset="-78"/>
                        </a:rPr>
                        <a:t>درجات الحرارة</a:t>
                      </a:r>
                    </a:p>
                    <a:p>
                      <a:pPr algn="r" rtl="1"/>
                      <a:r>
                        <a:rPr lang="ar-SA" sz="2100" b="1" kern="1200" dirty="0" smtClean="0">
                          <a:solidFill>
                            <a:srgbClr val="0033CC"/>
                          </a:solidFill>
                          <a:latin typeface="Simplified Arabic" pitchFamily="18" charset="-78"/>
                          <a:ea typeface="Mudir MT"/>
                          <a:cs typeface="Simplified Arabic" pitchFamily="18" charset="-78"/>
                        </a:rPr>
                        <a:t>(الصفر لا يعني عدم توافر الصفه)</a:t>
                      </a:r>
                      <a:endParaRPr lang="en-GB" sz="2100" b="1" kern="1200" dirty="0">
                        <a:solidFill>
                          <a:srgbClr val="0033CC"/>
                        </a:solidFill>
                        <a:latin typeface="Simplified Arabic" pitchFamily="18" charset="-78"/>
                        <a:ea typeface="Mudir MT"/>
                        <a:cs typeface="Simplified Arabic" pitchFamily="18" charset="-78"/>
                      </a:endParaRPr>
                    </a:p>
                  </a:txBody>
                  <a:tcPr marL="91437" marR="91437" marT="33524" marB="33524">
                    <a:solidFill>
                      <a:schemeClr val="bg1">
                        <a:lumMod val="85000"/>
                      </a:schemeClr>
                    </a:solidFill>
                  </a:tcPr>
                </a:tc>
                <a:tc>
                  <a:txBody>
                    <a:bodyPr/>
                    <a:lstStyle/>
                    <a:p>
                      <a:pPr marL="342900" indent="-342900" algn="r" defTabSz="914400" rtl="1" eaLnBrk="1" latinLnBrk="0" hangingPunct="1">
                        <a:buFont typeface="Wingdings" pitchFamily="2" charset="2"/>
                        <a:buChar char="§"/>
                      </a:pPr>
                      <a:r>
                        <a:rPr lang="ar-SA" sz="2100" b="1" kern="1200" dirty="0" smtClean="0">
                          <a:solidFill>
                            <a:srgbClr val="C00000"/>
                          </a:solidFill>
                          <a:latin typeface="Simplified Arabic" pitchFamily="18" charset="-78"/>
                          <a:ea typeface="Mudir MT"/>
                          <a:cs typeface="Simplified Arabic" pitchFamily="18" charset="-78"/>
                        </a:rPr>
                        <a:t>وصف حجم نسبي لشئ ما</a:t>
                      </a:r>
                    </a:p>
                    <a:p>
                      <a:pPr marL="0" algn="r" defTabSz="914400" rtl="1" eaLnBrk="1" latinLnBrk="0" hangingPunct="1"/>
                      <a:r>
                        <a:rPr lang="ar-SA" sz="2100" b="1" kern="1200" dirty="0" smtClean="0">
                          <a:solidFill>
                            <a:srgbClr val="C00000"/>
                          </a:solidFill>
                          <a:latin typeface="Simplified Arabic" pitchFamily="18" charset="-78"/>
                          <a:ea typeface="Mudir MT"/>
                          <a:cs typeface="Simplified Arabic" pitchFamily="18" charset="-78"/>
                        </a:rPr>
                        <a:t>     </a:t>
                      </a:r>
                      <a:r>
                        <a:rPr lang="ar-SA" sz="2100" b="1" kern="1200" dirty="0" smtClean="0">
                          <a:solidFill>
                            <a:srgbClr val="0033CC"/>
                          </a:solidFill>
                          <a:latin typeface="Simplified Arabic" pitchFamily="18" charset="-78"/>
                          <a:ea typeface="Mudir MT"/>
                          <a:cs typeface="Simplified Arabic" pitchFamily="18" charset="-78"/>
                        </a:rPr>
                        <a:t>كبير = </a:t>
                      </a:r>
                      <a:r>
                        <a:rPr lang="en-US" sz="2100" b="1" kern="1200" dirty="0" smtClean="0">
                          <a:solidFill>
                            <a:srgbClr val="0033CC"/>
                          </a:solidFill>
                          <a:latin typeface="Simplified Arabic" pitchFamily="18" charset="-78"/>
                          <a:ea typeface="Mudir MT"/>
                          <a:cs typeface="Simplified Arabic" pitchFamily="18" charset="-78"/>
                        </a:rPr>
                        <a:t>A</a:t>
                      </a:r>
                      <a:endParaRPr lang="ar-SA" sz="2100" b="1" kern="1200" dirty="0" smtClean="0">
                        <a:solidFill>
                          <a:srgbClr val="0033CC"/>
                        </a:solidFill>
                        <a:latin typeface="Simplified Arabic" pitchFamily="18" charset="-78"/>
                        <a:ea typeface="Mudir MT"/>
                        <a:cs typeface="Simplified Arabic" pitchFamily="18" charset="-78"/>
                      </a:endParaRPr>
                    </a:p>
                    <a:p>
                      <a:pPr marL="0" algn="r" defTabSz="914400" rtl="1" eaLnBrk="1" latinLnBrk="0" hangingPunct="1"/>
                      <a:r>
                        <a:rPr lang="ar-SA" sz="2100" b="1" kern="1200" dirty="0" smtClean="0">
                          <a:solidFill>
                            <a:srgbClr val="0033CC"/>
                          </a:solidFill>
                          <a:latin typeface="Simplified Arabic" pitchFamily="18" charset="-78"/>
                          <a:ea typeface="Mudir MT"/>
                          <a:cs typeface="Simplified Arabic" pitchFamily="18" charset="-78"/>
                        </a:rPr>
                        <a:t>     وسط = </a:t>
                      </a:r>
                      <a:r>
                        <a:rPr lang="en-US" sz="2100" b="1" kern="1200" dirty="0" smtClean="0">
                          <a:solidFill>
                            <a:srgbClr val="0033CC"/>
                          </a:solidFill>
                          <a:latin typeface="Simplified Arabic" pitchFamily="18" charset="-78"/>
                          <a:ea typeface="Mudir MT"/>
                          <a:cs typeface="Simplified Arabic" pitchFamily="18" charset="-78"/>
                        </a:rPr>
                        <a:t>B</a:t>
                      </a:r>
                    </a:p>
                    <a:p>
                      <a:pPr marL="0" algn="r" defTabSz="914400" rtl="1" eaLnBrk="1" latinLnBrk="0" hangingPunct="1"/>
                      <a:r>
                        <a:rPr lang="ar-SA" sz="2100" b="1" kern="1200" dirty="0" smtClean="0">
                          <a:solidFill>
                            <a:srgbClr val="0033CC"/>
                          </a:solidFill>
                          <a:latin typeface="Simplified Arabic" pitchFamily="18" charset="-78"/>
                          <a:ea typeface="Mudir MT"/>
                          <a:cs typeface="Simplified Arabic" pitchFamily="18" charset="-78"/>
                        </a:rPr>
                        <a:t>     صغير = </a:t>
                      </a:r>
                      <a:r>
                        <a:rPr lang="en-US" sz="2100" b="1" kern="1200" dirty="0" smtClean="0">
                          <a:solidFill>
                            <a:srgbClr val="0033CC"/>
                          </a:solidFill>
                          <a:latin typeface="Simplified Arabic" pitchFamily="18" charset="-78"/>
                          <a:ea typeface="Mudir MT"/>
                          <a:cs typeface="Simplified Arabic" pitchFamily="18" charset="-78"/>
                        </a:rPr>
                        <a:t>C</a:t>
                      </a:r>
                      <a:endParaRPr lang="en-GB" sz="2100" b="1" kern="1200" dirty="0" smtClean="0">
                        <a:solidFill>
                          <a:srgbClr val="0033CC"/>
                        </a:solidFill>
                        <a:latin typeface="Simplified Arabic" pitchFamily="18" charset="-78"/>
                        <a:ea typeface="Mudir MT"/>
                        <a:cs typeface="Simplified Arabic" pitchFamily="18" charset="-78"/>
                      </a:endParaRPr>
                    </a:p>
                    <a:p>
                      <a:pPr marL="342900" indent="-342900" algn="r" defTabSz="914400" rtl="1" eaLnBrk="1" latinLnBrk="0" hangingPunct="1">
                        <a:buFont typeface="Wingdings" pitchFamily="2" charset="2"/>
                        <a:buChar char="§"/>
                      </a:pPr>
                      <a:r>
                        <a:rPr lang="ar-SA" sz="2100" b="1" kern="1200" dirty="0" smtClean="0">
                          <a:solidFill>
                            <a:srgbClr val="C00000"/>
                          </a:solidFill>
                          <a:latin typeface="Simplified Arabic" pitchFamily="18" charset="-78"/>
                          <a:ea typeface="Mudir MT"/>
                          <a:cs typeface="Simplified Arabic" pitchFamily="18" charset="-78"/>
                        </a:rPr>
                        <a:t>مستوى الدخل</a:t>
                      </a:r>
                    </a:p>
                    <a:p>
                      <a:pPr algn="r" rtl="1"/>
                      <a:r>
                        <a:rPr lang="ar-SA" sz="2100" b="1" kern="1200" dirty="0" smtClean="0">
                          <a:solidFill>
                            <a:srgbClr val="C00000"/>
                          </a:solidFill>
                          <a:latin typeface="Simplified Arabic" pitchFamily="18" charset="-78"/>
                          <a:ea typeface="Mudir MT"/>
                          <a:cs typeface="Simplified Arabic" pitchFamily="18" charset="-78"/>
                        </a:rPr>
                        <a:t>     </a:t>
                      </a:r>
                      <a:r>
                        <a:rPr lang="ar-SA" sz="2100" b="1" kern="1200" dirty="0" smtClean="0">
                          <a:solidFill>
                            <a:srgbClr val="0033CC"/>
                          </a:solidFill>
                          <a:latin typeface="Simplified Arabic" pitchFamily="18" charset="-78"/>
                          <a:ea typeface="Mudir MT"/>
                          <a:cs typeface="Simplified Arabic" pitchFamily="18" charset="-78"/>
                        </a:rPr>
                        <a:t>فقير، متوسط،</a:t>
                      </a:r>
                    </a:p>
                    <a:p>
                      <a:pPr algn="r" rtl="1"/>
                      <a:r>
                        <a:rPr lang="ar-SA" sz="2100" b="1" kern="1200" dirty="0" smtClean="0">
                          <a:solidFill>
                            <a:srgbClr val="0033CC"/>
                          </a:solidFill>
                          <a:latin typeface="Simplified Arabic" pitchFamily="18" charset="-78"/>
                          <a:ea typeface="Mudir MT"/>
                          <a:cs typeface="Simplified Arabic" pitchFamily="18" charset="-78"/>
                        </a:rPr>
                        <a:t>     غني</a:t>
                      </a:r>
                      <a:endParaRPr lang="en-US" sz="2100" b="1" kern="1200" dirty="0" smtClean="0">
                        <a:solidFill>
                          <a:srgbClr val="0033CC"/>
                        </a:solidFill>
                        <a:latin typeface="Simplified Arabic" pitchFamily="18" charset="-78"/>
                        <a:ea typeface="Mudir MT"/>
                        <a:cs typeface="Simplified Arabic" pitchFamily="18" charset="-78"/>
                      </a:endParaRPr>
                    </a:p>
                  </a:txBody>
                  <a:tcPr marL="91437" marR="91437" marT="33524" marB="33524">
                    <a:solidFill>
                      <a:schemeClr val="bg1">
                        <a:lumMod val="85000"/>
                      </a:schemeClr>
                    </a:solidFill>
                  </a:tcPr>
                </a:tc>
                <a:tc>
                  <a:txBody>
                    <a:bodyPr/>
                    <a:lstStyle/>
                    <a:p>
                      <a:pPr marL="342900" indent="-342900" algn="r" rtl="1">
                        <a:buFont typeface="Wingdings" pitchFamily="2" charset="2"/>
                        <a:buChar char="§"/>
                      </a:pPr>
                      <a:r>
                        <a:rPr lang="ar-SA" sz="2100" b="1" kern="1200" dirty="0" smtClean="0">
                          <a:solidFill>
                            <a:srgbClr val="C00000"/>
                          </a:solidFill>
                          <a:latin typeface="Simplified Arabic" pitchFamily="18" charset="-78"/>
                          <a:ea typeface="Mudir MT"/>
                          <a:cs typeface="Simplified Arabic" pitchFamily="18" charset="-78"/>
                        </a:rPr>
                        <a:t>متغير </a:t>
                      </a:r>
                      <a:r>
                        <a:rPr lang="ar-IQ" sz="2100" b="1" kern="1200" dirty="0" smtClean="0">
                          <a:solidFill>
                            <a:srgbClr val="C00000"/>
                          </a:solidFill>
                          <a:latin typeface="Simplified Arabic" pitchFamily="18" charset="-78"/>
                          <a:ea typeface="Mudir MT"/>
                          <a:cs typeface="Simplified Arabic" pitchFamily="18" charset="-78"/>
                        </a:rPr>
                        <a:t>النوع</a:t>
                      </a:r>
                      <a:r>
                        <a:rPr lang="ar-IQ" sz="2100" b="1" kern="1200" baseline="0" dirty="0" smtClean="0">
                          <a:solidFill>
                            <a:srgbClr val="C00000"/>
                          </a:solidFill>
                          <a:latin typeface="Simplified Arabic" pitchFamily="18" charset="-78"/>
                          <a:ea typeface="Mudir MT"/>
                          <a:cs typeface="Simplified Arabic" pitchFamily="18" charset="-78"/>
                        </a:rPr>
                        <a:t> (</a:t>
                      </a:r>
                      <a:r>
                        <a:rPr lang="ar-SA" sz="2100" b="1" kern="1200" dirty="0" smtClean="0">
                          <a:solidFill>
                            <a:srgbClr val="C00000"/>
                          </a:solidFill>
                          <a:latin typeface="Simplified Arabic" pitchFamily="18" charset="-78"/>
                          <a:ea typeface="Mudir MT"/>
                          <a:cs typeface="Simplified Arabic" pitchFamily="18" charset="-78"/>
                        </a:rPr>
                        <a:t>الجنس</a:t>
                      </a:r>
                      <a:r>
                        <a:rPr lang="ar-IQ" sz="2100" b="1" kern="1200" dirty="0" smtClean="0">
                          <a:solidFill>
                            <a:srgbClr val="C00000"/>
                          </a:solidFill>
                          <a:latin typeface="Simplified Arabic" pitchFamily="18" charset="-78"/>
                          <a:ea typeface="Mudir MT"/>
                          <a:cs typeface="Simplified Arabic" pitchFamily="18" charset="-78"/>
                        </a:rPr>
                        <a:t>)</a:t>
                      </a:r>
                      <a:endParaRPr lang="ar-SA" sz="2100" b="1" kern="1200" dirty="0" smtClean="0">
                        <a:solidFill>
                          <a:srgbClr val="C00000"/>
                        </a:solidFill>
                        <a:latin typeface="Simplified Arabic" pitchFamily="18" charset="-78"/>
                        <a:ea typeface="Mudir MT"/>
                        <a:cs typeface="Simplified Arabic" pitchFamily="18" charset="-78"/>
                      </a:endParaRPr>
                    </a:p>
                    <a:p>
                      <a:pPr algn="r"/>
                      <a:r>
                        <a:rPr lang="ar-SA" sz="2100" b="1" kern="1200" dirty="0" smtClean="0">
                          <a:solidFill>
                            <a:srgbClr val="0033CC"/>
                          </a:solidFill>
                          <a:latin typeface="Simplified Arabic" pitchFamily="18" charset="-78"/>
                          <a:ea typeface="Mudir MT"/>
                          <a:cs typeface="Simplified Arabic" pitchFamily="18" charset="-78"/>
                        </a:rPr>
                        <a:t>       (ذكر-انثى)</a:t>
                      </a:r>
                    </a:p>
                    <a:p>
                      <a:pPr marL="342900" indent="-342900" algn="r" defTabSz="914400" rtl="1" eaLnBrk="1" latinLnBrk="0" hangingPunct="1">
                        <a:buFont typeface="Wingdings" pitchFamily="2" charset="2"/>
                        <a:buChar char="§"/>
                      </a:pPr>
                      <a:r>
                        <a:rPr lang="ar-SA" sz="2100" b="1" kern="1200" dirty="0" smtClean="0">
                          <a:solidFill>
                            <a:srgbClr val="C00000"/>
                          </a:solidFill>
                          <a:latin typeface="Simplified Arabic" pitchFamily="18" charset="-78"/>
                          <a:ea typeface="Mudir MT"/>
                          <a:cs typeface="Simplified Arabic" pitchFamily="18" charset="-78"/>
                        </a:rPr>
                        <a:t>الحالة الإجتماعية</a:t>
                      </a:r>
                    </a:p>
                    <a:p>
                      <a:pPr algn="r" rtl="1"/>
                      <a:r>
                        <a:rPr lang="ar-SA" sz="2100" b="1" kern="1200" dirty="0" smtClean="0">
                          <a:solidFill>
                            <a:srgbClr val="C00000"/>
                          </a:solidFill>
                          <a:latin typeface="Simplified Arabic" pitchFamily="18" charset="-78"/>
                          <a:ea typeface="Mudir MT"/>
                          <a:cs typeface="Simplified Arabic" pitchFamily="18" charset="-78"/>
                        </a:rPr>
                        <a:t>      </a:t>
                      </a:r>
                      <a:r>
                        <a:rPr lang="ar-SA" sz="2100" b="1" kern="1200" dirty="0" smtClean="0">
                          <a:solidFill>
                            <a:srgbClr val="0033CC"/>
                          </a:solidFill>
                          <a:latin typeface="Simplified Arabic" pitchFamily="18" charset="-78"/>
                          <a:ea typeface="Mudir MT"/>
                          <a:cs typeface="Simplified Arabic" pitchFamily="18" charset="-78"/>
                        </a:rPr>
                        <a:t>أعزب  </a:t>
                      </a:r>
                    </a:p>
                    <a:p>
                      <a:pPr algn="r" rtl="1"/>
                      <a:r>
                        <a:rPr lang="ar-SA" sz="2100" b="1" kern="1200" dirty="0" smtClean="0">
                          <a:solidFill>
                            <a:srgbClr val="0033CC"/>
                          </a:solidFill>
                          <a:latin typeface="Simplified Arabic" pitchFamily="18" charset="-78"/>
                          <a:ea typeface="Mudir MT"/>
                          <a:cs typeface="Simplified Arabic" pitchFamily="18" charset="-78"/>
                        </a:rPr>
                        <a:t>      متزوج</a:t>
                      </a:r>
                    </a:p>
                    <a:p>
                      <a:pPr algn="r" rtl="1"/>
                      <a:r>
                        <a:rPr lang="ar-SA" sz="2100" b="1" kern="1200" dirty="0" smtClean="0">
                          <a:solidFill>
                            <a:srgbClr val="0033CC"/>
                          </a:solidFill>
                          <a:latin typeface="Simplified Arabic" pitchFamily="18" charset="-78"/>
                          <a:ea typeface="Mudir MT"/>
                          <a:cs typeface="Simplified Arabic" pitchFamily="18" charset="-78"/>
                        </a:rPr>
                        <a:t>      مطلق</a:t>
                      </a:r>
                    </a:p>
                    <a:p>
                      <a:pPr algn="r" rtl="1"/>
                      <a:r>
                        <a:rPr lang="ar-SA" sz="2100" b="1" kern="1200" dirty="0" smtClean="0">
                          <a:solidFill>
                            <a:srgbClr val="0033CC"/>
                          </a:solidFill>
                          <a:latin typeface="Simplified Arabic" pitchFamily="18" charset="-78"/>
                          <a:ea typeface="Mudir MT"/>
                          <a:cs typeface="Simplified Arabic" pitchFamily="18" charset="-78"/>
                        </a:rPr>
                        <a:t>      أرمل</a:t>
                      </a:r>
                      <a:endParaRPr lang="en-GB" sz="2100" b="1" kern="1200" dirty="0">
                        <a:solidFill>
                          <a:srgbClr val="0033CC"/>
                        </a:solidFill>
                        <a:latin typeface="Simplified Arabic" pitchFamily="18" charset="-78"/>
                        <a:ea typeface="Mudir MT"/>
                        <a:cs typeface="Simplified Arabic" pitchFamily="18" charset="-78"/>
                      </a:endParaRPr>
                    </a:p>
                  </a:txBody>
                  <a:tcPr marL="91437" marR="91437" marT="33524" marB="33524">
                    <a:solidFill>
                      <a:schemeClr val="bg1">
                        <a:lumMod val="85000"/>
                      </a:schemeClr>
                    </a:solidFill>
                  </a:tcPr>
                </a:tc>
              </a:tr>
            </a:tbl>
          </a:graphicData>
        </a:graphic>
      </p:graphicFrame>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990600" y="292100"/>
            <a:ext cx="77724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nchor="ctr"/>
          <a:lstStyle/>
          <a:p>
            <a:pPr algn="r" rtl="1">
              <a:spcBef>
                <a:spcPts val="1800"/>
              </a:spcBef>
              <a:defRPr/>
            </a:pPr>
            <a:r>
              <a:rPr lang="ar-SA" sz="3200" b="1" dirty="0" smtClean="0">
                <a:solidFill>
                  <a:srgbClr val="0033CC"/>
                </a:solidFill>
                <a:effectLst>
                  <a:outerShdw blurRad="38100" dist="38100" dir="2700000" algn="tl">
                    <a:srgbClr val="000000"/>
                  </a:outerShdw>
                </a:effectLst>
                <a:latin typeface="Simplified Arabic" pitchFamily="2" charset="-78"/>
                <a:cs typeface="Simplified Arabic" pitchFamily="2" charset="-78"/>
              </a:rPr>
              <a:t>أساليب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جمع البيانات</a:t>
            </a:r>
            <a:endParaRPr lang="en-GB" sz="3200" dirty="0"/>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graphicEl>
                                              <a:dgm id="{A260CD4F-E90F-4670-9A0E-F1EB9F94F1B0}"/>
                                            </p:graphicEl>
                                          </p:spTgt>
                                        </p:tgtEl>
                                        <p:attrNameLst>
                                          <p:attrName>style.visibility</p:attrName>
                                        </p:attrNameLst>
                                      </p:cBhvr>
                                      <p:to>
                                        <p:strVal val="visible"/>
                                      </p:to>
                                    </p:set>
                                    <p:anim calcmode="lin" valueType="num">
                                      <p:cBhvr additive="base">
                                        <p:cTn id="12" dur="500" fill="hold"/>
                                        <p:tgtEl>
                                          <p:spTgt spid="5">
                                            <p:graphicEl>
                                              <a:dgm id="{A260CD4F-E90F-4670-9A0E-F1EB9F94F1B0}"/>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graphicEl>
                                              <a:dgm id="{A260CD4F-E90F-4670-9A0E-F1EB9F94F1B0}"/>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graphicEl>
                                              <a:dgm id="{D0A1B7B4-E45D-4668-9292-D677BBF72D3E}"/>
                                            </p:graphicEl>
                                          </p:spTgt>
                                        </p:tgtEl>
                                        <p:attrNameLst>
                                          <p:attrName>style.visibility</p:attrName>
                                        </p:attrNameLst>
                                      </p:cBhvr>
                                      <p:to>
                                        <p:strVal val="visible"/>
                                      </p:to>
                                    </p:set>
                                    <p:anim calcmode="lin" valueType="num">
                                      <p:cBhvr additive="base">
                                        <p:cTn id="18" dur="500" fill="hold"/>
                                        <p:tgtEl>
                                          <p:spTgt spid="5">
                                            <p:graphicEl>
                                              <a:dgm id="{D0A1B7B4-E45D-4668-9292-D677BBF72D3E}"/>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graphicEl>
                                              <a:dgm id="{D0A1B7B4-E45D-4668-9292-D677BBF72D3E}"/>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graphicEl>
                                              <a:dgm id="{5A9721E4-13A0-49C2-9D52-1D0B0AA24AA4}"/>
                                            </p:graphicEl>
                                          </p:spTgt>
                                        </p:tgtEl>
                                        <p:attrNameLst>
                                          <p:attrName>style.visibility</p:attrName>
                                        </p:attrNameLst>
                                      </p:cBhvr>
                                      <p:to>
                                        <p:strVal val="visible"/>
                                      </p:to>
                                    </p:set>
                                    <p:anim calcmode="lin" valueType="num">
                                      <p:cBhvr additive="base">
                                        <p:cTn id="22" dur="500" fill="hold"/>
                                        <p:tgtEl>
                                          <p:spTgt spid="5">
                                            <p:graphicEl>
                                              <a:dgm id="{5A9721E4-13A0-49C2-9D52-1D0B0AA24AA4}"/>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graphicEl>
                                              <a:dgm id="{5A9721E4-13A0-49C2-9D52-1D0B0AA24AA4}"/>
                                            </p:graphic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graphicEl>
                                              <a:dgm id="{9BB8820E-6CD2-4E95-9482-76C7493EE1C4}"/>
                                            </p:graphicEl>
                                          </p:spTgt>
                                        </p:tgtEl>
                                        <p:attrNameLst>
                                          <p:attrName>style.visibility</p:attrName>
                                        </p:attrNameLst>
                                      </p:cBhvr>
                                      <p:to>
                                        <p:strVal val="visible"/>
                                      </p:to>
                                    </p:set>
                                    <p:anim calcmode="lin" valueType="num">
                                      <p:cBhvr additive="base">
                                        <p:cTn id="28" dur="500" fill="hold"/>
                                        <p:tgtEl>
                                          <p:spTgt spid="5">
                                            <p:graphicEl>
                                              <a:dgm id="{9BB8820E-6CD2-4E95-9482-76C7493EE1C4}"/>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graphicEl>
                                              <a:dgm id="{9BB8820E-6CD2-4E95-9482-76C7493EE1C4}"/>
                                            </p:graphic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
                                            <p:graphicEl>
                                              <a:dgm id="{C4199E8F-D98C-432F-9E7D-104FEB46165A}"/>
                                            </p:graphicEl>
                                          </p:spTgt>
                                        </p:tgtEl>
                                        <p:attrNameLst>
                                          <p:attrName>style.visibility</p:attrName>
                                        </p:attrNameLst>
                                      </p:cBhvr>
                                      <p:to>
                                        <p:strVal val="visible"/>
                                      </p:to>
                                    </p:set>
                                    <p:anim calcmode="lin" valueType="num">
                                      <p:cBhvr additive="base">
                                        <p:cTn id="32" dur="500" fill="hold"/>
                                        <p:tgtEl>
                                          <p:spTgt spid="5">
                                            <p:graphicEl>
                                              <a:dgm id="{C4199E8F-D98C-432F-9E7D-104FEB46165A}"/>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graphicEl>
                                              <a:dgm id="{C4199E8F-D98C-432F-9E7D-104FEB46165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5"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828800" y="381000"/>
            <a:ext cx="5257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latin typeface="Simplified Arabic" pitchFamily="18" charset="-78"/>
                <a:cs typeface="Simplified Arabic" pitchFamily="18" charset="-78"/>
              </a:rPr>
              <a:t>تعريف علم الاحصاء</a:t>
            </a:r>
            <a:endParaRPr lang="en-US" sz="3200" b="1" dirty="0">
              <a:latin typeface="Simplified Arabic" pitchFamily="18" charset="-78"/>
              <a:cs typeface="Simplified Arabic" pitchFamily="18" charset="-78"/>
            </a:endParaRPr>
          </a:p>
        </p:txBody>
      </p:sp>
      <p:sp>
        <p:nvSpPr>
          <p:cNvPr id="14" name="Rounded Rectangle 13"/>
          <p:cNvSpPr/>
          <p:nvPr/>
        </p:nvSpPr>
        <p:spPr>
          <a:xfrm>
            <a:off x="1828800" y="1143000"/>
            <a:ext cx="525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latin typeface="Simplified Arabic" pitchFamily="18" charset="-78"/>
                <a:cs typeface="Simplified Arabic" pitchFamily="18" charset="-78"/>
              </a:rPr>
              <a:t>أهمية علم الاحصاء</a:t>
            </a:r>
            <a:endParaRPr lang="en-US" sz="3200" b="1" dirty="0">
              <a:latin typeface="Simplified Arabic" pitchFamily="18" charset="-78"/>
              <a:cs typeface="Simplified Arabic" pitchFamily="18" charset="-78"/>
            </a:endParaRPr>
          </a:p>
        </p:txBody>
      </p:sp>
      <p:sp>
        <p:nvSpPr>
          <p:cNvPr id="16" name="Rounded Rectangle 15"/>
          <p:cNvSpPr/>
          <p:nvPr/>
        </p:nvSpPr>
        <p:spPr>
          <a:xfrm>
            <a:off x="1905000" y="2667000"/>
            <a:ext cx="518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latin typeface="Simplified Arabic" pitchFamily="18" charset="-78"/>
                <a:cs typeface="Simplified Arabic" pitchFamily="18" charset="-78"/>
              </a:rPr>
              <a:t>تقسيمات علم الاحصاء</a:t>
            </a:r>
            <a:endParaRPr lang="en-US" sz="3200" b="1" dirty="0">
              <a:latin typeface="Simplified Arabic" pitchFamily="18" charset="-78"/>
              <a:cs typeface="Simplified Arabic" pitchFamily="18" charset="-78"/>
            </a:endParaRPr>
          </a:p>
        </p:txBody>
      </p:sp>
      <p:sp>
        <p:nvSpPr>
          <p:cNvPr id="19" name="Rectangle 18"/>
          <p:cNvSpPr/>
          <p:nvPr/>
        </p:nvSpPr>
        <p:spPr>
          <a:xfrm>
            <a:off x="1905000" y="1905000"/>
            <a:ext cx="5181600" cy="533400"/>
          </a:xfrm>
          <a:prstGeom prst="rect">
            <a:avLst/>
          </a:prstGeom>
          <a:scene3d>
            <a:camera prst="orthographicFront">
              <a:rot lat="0" lon="0" rev="0"/>
            </a:camera>
            <a:lightRig rig="contrasting" dir="t">
              <a:rot lat="0" lon="0" rev="120000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ct val="0"/>
              </a:spcBef>
              <a:spcAft>
                <a:spcPct val="35000"/>
              </a:spcAft>
            </a:pPr>
            <a:r>
              <a:rPr lang="ar-SA" sz="3200" b="1" dirty="0">
                <a:latin typeface="Simplified Arabic" pitchFamily="18" charset="-78"/>
                <a:cs typeface="Simplified Arabic" pitchFamily="18" charset="-78"/>
              </a:rPr>
              <a:t>خطوات البحث أو التحليل الإحصائي</a:t>
            </a:r>
            <a:endParaRPr lang="en-GB" sz="3200" b="1" dirty="0">
              <a:latin typeface="Simplified Arabic" pitchFamily="18" charset="-78"/>
              <a:cs typeface="Simplified Arabic" pitchFamily="18" charset="-78"/>
            </a:endParaRPr>
          </a:p>
        </p:txBody>
      </p:sp>
      <p:sp>
        <p:nvSpPr>
          <p:cNvPr id="31" name="Rectangle 30"/>
          <p:cNvSpPr/>
          <p:nvPr/>
        </p:nvSpPr>
        <p:spPr>
          <a:xfrm>
            <a:off x="1981200" y="5026239"/>
            <a:ext cx="5105400" cy="612561"/>
          </a:xfrm>
          <a:prstGeom prst="rect">
            <a:avLst/>
          </a:prstGeom>
          <a:scene3d>
            <a:camera prst="orthographicFront">
              <a:rot lat="0" lon="0" rev="0"/>
            </a:camera>
            <a:lightRig rig="contrasting" dir="t">
              <a:rot lat="0" lon="0" rev="120000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ct val="0"/>
              </a:spcBef>
              <a:spcAft>
                <a:spcPct val="35000"/>
              </a:spcAft>
            </a:pPr>
            <a:r>
              <a:rPr lang="ar-SA" sz="3200" b="1" dirty="0">
                <a:latin typeface="Simplified Arabic" pitchFamily="18" charset="-78"/>
                <a:cs typeface="Simplified Arabic" pitchFamily="18" charset="-78"/>
              </a:rPr>
              <a:t>أساليب جمع البيانات الإحصائية</a:t>
            </a:r>
            <a:endParaRPr lang="en-GB" sz="3200" b="1" dirty="0">
              <a:latin typeface="Simplified Arabic" pitchFamily="18" charset="-78"/>
              <a:cs typeface="Simplified Arabic" pitchFamily="18" charset="-78"/>
            </a:endParaRPr>
          </a:p>
        </p:txBody>
      </p:sp>
      <p:sp>
        <p:nvSpPr>
          <p:cNvPr id="42" name="Rounded Rectangle 41"/>
          <p:cNvSpPr/>
          <p:nvPr/>
        </p:nvSpPr>
        <p:spPr>
          <a:xfrm>
            <a:off x="1905000" y="4191000"/>
            <a:ext cx="518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SA" sz="3200" b="1" dirty="0" smtClean="0">
              <a:latin typeface="Simplified Arabic" pitchFamily="18" charset="-78"/>
              <a:cs typeface="Simplified Arabic" pitchFamily="18" charset="-78"/>
            </a:endParaRPr>
          </a:p>
          <a:p>
            <a:pPr lvl="0" algn="ctr"/>
            <a:r>
              <a:rPr lang="ar-SA" sz="3200" b="1" dirty="0" smtClean="0">
                <a:latin typeface="Simplified Arabic" pitchFamily="18" charset="-78"/>
                <a:cs typeface="Simplified Arabic" pitchFamily="18" charset="-78"/>
              </a:rPr>
              <a:t>انواع البيانات الإحصائية</a:t>
            </a:r>
            <a:endParaRPr lang="en-GB" sz="3200" b="1" dirty="0" smtClean="0">
              <a:latin typeface="Simplified Arabic" pitchFamily="18" charset="-78"/>
              <a:cs typeface="Simplified Arabic" pitchFamily="18" charset="-78"/>
            </a:endParaRPr>
          </a:p>
          <a:p>
            <a:pPr algn="ctr"/>
            <a:endParaRPr lang="en-US" sz="3200" dirty="0"/>
          </a:p>
        </p:txBody>
      </p:sp>
      <p:sp>
        <p:nvSpPr>
          <p:cNvPr id="43" name="Rounded Rectangle 42"/>
          <p:cNvSpPr/>
          <p:nvPr/>
        </p:nvSpPr>
        <p:spPr>
          <a:xfrm>
            <a:off x="1905000" y="3429000"/>
            <a:ext cx="518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SA" sz="3200" b="1" dirty="0" smtClean="0">
              <a:latin typeface="Simplified Arabic" pitchFamily="18" charset="-78"/>
              <a:cs typeface="Simplified Arabic" pitchFamily="18" charset="-78"/>
            </a:endParaRPr>
          </a:p>
          <a:p>
            <a:pPr lvl="0" algn="ctr"/>
            <a:r>
              <a:rPr lang="ar-SA" sz="3200" b="1" dirty="0" smtClean="0">
                <a:latin typeface="Simplified Arabic" pitchFamily="18" charset="-78"/>
                <a:cs typeface="Simplified Arabic" pitchFamily="18" charset="-78"/>
              </a:rPr>
              <a:t>إستخدامات علم الإحصاء</a:t>
            </a:r>
            <a:endParaRPr lang="en-GB" sz="3200" b="1" dirty="0" smtClean="0">
              <a:latin typeface="Simplified Arabic" pitchFamily="18" charset="-78"/>
              <a:cs typeface="Simplified Arabic" pitchFamily="18" charset="-78"/>
            </a:endParaRPr>
          </a:p>
          <a:p>
            <a:pPr algn="ctr"/>
            <a:endParaRPr lang="en-US" sz="3200" dirty="0"/>
          </a:p>
        </p:txBody>
      </p:sp>
      <p:sp>
        <p:nvSpPr>
          <p:cNvPr id="45" name="Rounded Rectangle 44"/>
          <p:cNvSpPr/>
          <p:nvPr/>
        </p:nvSpPr>
        <p:spPr>
          <a:xfrm>
            <a:off x="1981200" y="5867400"/>
            <a:ext cx="5105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latin typeface="Simplified Arabic" pitchFamily="18" charset="-78"/>
                <a:cs typeface="Simplified Arabic" pitchFamily="18" charset="-78"/>
              </a:rPr>
              <a:t>عرض البيانات </a:t>
            </a:r>
            <a:endParaRPr lang="en-US" sz="3200" b="1" dirty="0">
              <a:latin typeface="Simplified Arabic" pitchFamily="18" charset="-78"/>
              <a:cs typeface="Simplified Arabic" pitchFamily="18"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linds(horizont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linds(horizontal)">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9" grpId="0" animBg="1"/>
      <p:bldP spid="31" grpId="0" animBg="1"/>
      <p:bldP spid="42" grpId="0" animBg="1"/>
      <p:bldP spid="43" grpId="0" animBg="1"/>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Rectangle 3"/>
          <p:cNvSpPr>
            <a:spLocks noChangeArrowheads="1"/>
          </p:cNvSpPr>
          <p:nvPr/>
        </p:nvSpPr>
        <p:spPr bwMode="auto">
          <a:xfrm>
            <a:off x="504825" y="2405063"/>
            <a:ext cx="8029575" cy="2516073"/>
          </a:xfrm>
          <a:prstGeom prst="rect">
            <a:avLst/>
          </a:prstGeom>
          <a:noFill/>
          <a:ln w="9525">
            <a:noFill/>
            <a:miter lim="800000"/>
            <a:headEnd/>
            <a:tailEnd/>
          </a:ln>
        </p:spPr>
        <p:txBody>
          <a:bodyPr>
            <a:spAutoFit/>
          </a:bodyPr>
          <a:lstStyle/>
          <a:p>
            <a:pPr marL="457200" indent="-457200" algn="just" rtl="1">
              <a:lnSpc>
                <a:spcPct val="150000"/>
              </a:lnSpc>
              <a:spcAft>
                <a:spcPts val="1800"/>
              </a:spcAft>
              <a:buFont typeface="Wingdings" pitchFamily="2" charset="2"/>
              <a:buChar char="§"/>
            </a:pPr>
            <a:r>
              <a:rPr lang="ar-SA" altLang="ar-SA" sz="3600" dirty="0">
                <a:latin typeface="Simplified Arabic" pitchFamily="2" charset="-78"/>
                <a:ea typeface="Mudir MT" pitchFamily="2" charset="-78"/>
                <a:cs typeface="Simplified Arabic" pitchFamily="2" charset="-78"/>
              </a:rPr>
              <a:t>يتم الحصول على البيانات عن طريق المشاهدة لنتائج  تجربة تم تصميمها، مثل التجارب الزراعية والتجارب الطبية. </a:t>
            </a:r>
          </a:p>
        </p:txBody>
      </p:sp>
      <p:sp>
        <p:nvSpPr>
          <p:cNvPr id="11" name="Rounded Rectangle 10"/>
          <p:cNvSpPr/>
          <p:nvPr/>
        </p:nvSpPr>
        <p:spPr>
          <a:xfrm>
            <a:off x="3505200" y="685800"/>
            <a:ext cx="4724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rgbClr val="C00000"/>
              </a:solidFill>
              <a:effectLst>
                <a:outerShdw blurRad="38100" dist="38100" dir="2700000" algn="tl">
                  <a:srgbClr val="000000"/>
                </a:outerShdw>
              </a:effectLst>
              <a:latin typeface="Simplified Arabic" pitchFamily="2" charset="-78"/>
              <a:cs typeface="Simplified Arabic" pitchFamily="2" charset="-78"/>
            </a:endParaRPr>
          </a:p>
          <a:p>
            <a:pPr algn="ctr"/>
            <a:r>
              <a:rPr lang="ar-SA" sz="3600" b="1" dirty="0" smtClean="0">
                <a:solidFill>
                  <a:srgbClr val="C00000"/>
                </a:solidFill>
                <a:effectLst>
                  <a:outerShdw blurRad="38100" dist="38100" dir="2700000" algn="tl">
                    <a:srgbClr val="000000"/>
                  </a:outerShdw>
                </a:effectLst>
                <a:latin typeface="Simplified Arabic" pitchFamily="2" charset="-78"/>
                <a:cs typeface="Simplified Arabic" pitchFamily="2" charset="-78"/>
              </a:rPr>
              <a:t>الأسلوب التجريبي</a:t>
            </a:r>
            <a:endParaRPr lang="en-GB" sz="3600" b="1" dirty="0" smtClean="0">
              <a:solidFill>
                <a:srgbClr val="C00000"/>
              </a:solidFill>
              <a:effectLst>
                <a:outerShdw blurRad="38100" dist="38100" dir="2700000" algn="tl">
                  <a:srgbClr val="000000"/>
                </a:outerShdw>
              </a:effectLst>
              <a:latin typeface="Simplified Arabic" pitchFamily="2" charset="-78"/>
              <a:cs typeface="Simplified Arabic" pitchFamily="2" charset="-78"/>
            </a:endParaRPr>
          </a:p>
          <a:p>
            <a:pPr algn="ctr"/>
            <a:endParaRPr lang="en-US" sz="3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8"/>
                                        </p:tgtEl>
                                        <p:attrNameLst>
                                          <p:attrName>style.visibility</p:attrName>
                                        </p:attrNameLst>
                                      </p:cBhvr>
                                      <p:to>
                                        <p:strVal val="visible"/>
                                      </p:to>
                                    </p:set>
                                    <p:animEffect transition="in" filter="blinds(horizontal)">
                                      <p:cBhvr>
                                        <p:cTn id="12"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638800" y="304800"/>
            <a:ext cx="3124200" cy="685800"/>
          </a:xfrm>
        </p:spPr>
        <p:txBody>
          <a:bodyPr>
            <a:normAutofit fontScale="90000"/>
          </a:bodyPr>
          <a:lstStyle/>
          <a:p>
            <a:pPr algn="r" eaLnBrk="1" fontAlgn="auto" hangingPunct="1">
              <a:spcAft>
                <a:spcPts val="0"/>
              </a:spcAft>
              <a:defRPr/>
            </a:pPr>
            <a:r>
              <a:rPr lang="ar-SA" b="1" dirty="0" smtClean="0">
                <a:solidFill>
                  <a:srgbClr val="FF0000"/>
                </a:solidFill>
                <a:latin typeface="Simplified Arabic" pitchFamily="18" charset="-78"/>
                <a:cs typeface="Simplified Arabic" pitchFamily="18" charset="-78"/>
              </a:rPr>
              <a:t>أسلوب المسح</a:t>
            </a:r>
            <a:endParaRPr lang="en-US" sz="4000" dirty="0">
              <a:latin typeface="Simplified Arabic" pitchFamily="18" charset="-78"/>
              <a:cs typeface="Simplified Arabic" pitchFamily="18" charset="-78"/>
            </a:endParaRPr>
          </a:p>
        </p:txBody>
      </p:sp>
      <p:sp>
        <p:nvSpPr>
          <p:cNvPr id="11267" name="Rectangle 3"/>
          <p:cNvSpPr>
            <a:spLocks noGrp="1" noChangeArrowheads="1"/>
          </p:cNvSpPr>
          <p:nvPr>
            <p:ph idx="1"/>
          </p:nvPr>
        </p:nvSpPr>
        <p:spPr>
          <a:xfrm>
            <a:off x="457200" y="960437"/>
            <a:ext cx="8229600" cy="5287963"/>
          </a:xfrm>
        </p:spPr>
        <p:txBody>
          <a:bodyPr/>
          <a:lstStyle/>
          <a:p>
            <a:pPr marL="0" indent="-273050" algn="just" rtl="1" eaLnBrk="1" hangingPunct="1">
              <a:lnSpc>
                <a:spcPct val="90000"/>
              </a:lnSpc>
            </a:pPr>
            <a:r>
              <a:rPr lang="ar-SA" sz="2800" dirty="0" smtClean="0">
                <a:latin typeface="Simplified Arabic" pitchFamily="18" charset="-78"/>
                <a:cs typeface="Simplified Arabic" pitchFamily="18" charset="-78"/>
              </a:rPr>
              <a:t>يستخدم الباحثون عادة لجمع البيانات المتعلقة بالظاهرة أو المشكلة أحد الأسلوبين :</a:t>
            </a:r>
          </a:p>
          <a:p>
            <a:pPr marL="0" indent="-273050" algn="just" rtl="1" eaLnBrk="1" hangingPunct="1">
              <a:lnSpc>
                <a:spcPct val="90000"/>
              </a:lnSpc>
            </a:pPr>
            <a:r>
              <a:rPr lang="ar-SA" sz="2800" dirty="0" smtClean="0">
                <a:solidFill>
                  <a:srgbClr val="FF0000"/>
                </a:solidFill>
                <a:latin typeface="Simplified Arabic" pitchFamily="18" charset="-78"/>
                <a:cs typeface="Simplified Arabic" pitchFamily="18" charset="-78"/>
              </a:rPr>
              <a:t>1-</a:t>
            </a:r>
            <a:r>
              <a:rPr lang="ar-SA" sz="2800" dirty="0" smtClean="0">
                <a:latin typeface="Simplified Arabic" pitchFamily="18" charset="-78"/>
                <a:cs typeface="Simplified Arabic" pitchFamily="18" charset="-78"/>
              </a:rPr>
              <a:t> </a:t>
            </a:r>
            <a:r>
              <a:rPr lang="ar-SA" sz="2800" b="1" dirty="0" smtClean="0">
                <a:solidFill>
                  <a:schemeClr val="hlink"/>
                </a:solidFill>
                <a:latin typeface="Simplified Arabic" pitchFamily="18" charset="-78"/>
                <a:cs typeface="Simplified Arabic" pitchFamily="18" charset="-78"/>
              </a:rPr>
              <a:t>أسلوب الحصر (المسح الشامل) أو أسلوب التعداد :</a:t>
            </a:r>
          </a:p>
          <a:p>
            <a:pPr marL="0" indent="-273050" algn="just" rtl="1" eaLnBrk="1" hangingPunct="1">
              <a:lnSpc>
                <a:spcPct val="90000"/>
              </a:lnSpc>
            </a:pPr>
            <a:r>
              <a:rPr lang="ar-SA" sz="2800" dirty="0" smtClean="0">
                <a:latin typeface="Simplified Arabic" pitchFamily="18" charset="-78"/>
                <a:cs typeface="Simplified Arabic" pitchFamily="18" charset="-78"/>
              </a:rPr>
              <a:t>حيث تجمع فيه البيانات من جميع الافراد أو العناصر الذين تتعلق بهم الظاهرة قيد الدراسة.</a:t>
            </a:r>
          </a:p>
          <a:p>
            <a:pPr marL="0" indent="-273050" algn="just" rtl="1" eaLnBrk="1" hangingPunct="1">
              <a:lnSpc>
                <a:spcPct val="90000"/>
              </a:lnSpc>
              <a:buFontTx/>
              <a:buNone/>
            </a:pPr>
            <a:r>
              <a:rPr lang="ar-SA" sz="2800" dirty="0" smtClean="0">
                <a:latin typeface="Simplified Arabic" pitchFamily="18" charset="-78"/>
                <a:cs typeface="Simplified Arabic" pitchFamily="18" charset="-78"/>
              </a:rPr>
              <a:t> </a:t>
            </a:r>
          </a:p>
          <a:p>
            <a:pPr marL="0" indent="-273050" algn="just" rtl="1" eaLnBrk="1" hangingPunct="1">
              <a:lnSpc>
                <a:spcPct val="90000"/>
              </a:lnSpc>
              <a:buFontTx/>
              <a:buNone/>
            </a:pPr>
            <a:r>
              <a:rPr lang="ar-SA" sz="2800" dirty="0" smtClean="0">
                <a:solidFill>
                  <a:srgbClr val="FF0000"/>
                </a:solidFill>
                <a:latin typeface="Simplified Arabic" pitchFamily="18" charset="-78"/>
                <a:cs typeface="Simplified Arabic" pitchFamily="18" charset="-78"/>
              </a:rPr>
              <a:t>2-</a:t>
            </a:r>
            <a:r>
              <a:rPr lang="ar-SA" sz="2800" dirty="0" smtClean="0">
                <a:latin typeface="Simplified Arabic" pitchFamily="18" charset="-78"/>
                <a:cs typeface="Simplified Arabic" pitchFamily="18" charset="-78"/>
              </a:rPr>
              <a:t> </a:t>
            </a:r>
            <a:r>
              <a:rPr lang="ar-SA" sz="2800" b="1" dirty="0" smtClean="0">
                <a:solidFill>
                  <a:schemeClr val="hlink"/>
                </a:solidFill>
                <a:latin typeface="Simplified Arabic" pitchFamily="18" charset="-78"/>
                <a:cs typeface="Simplified Arabic" pitchFamily="18" charset="-78"/>
              </a:rPr>
              <a:t>أسلوب العينة :</a:t>
            </a:r>
          </a:p>
          <a:p>
            <a:pPr marL="0" indent="-273050" algn="just" rtl="1" eaLnBrk="1" hangingPunct="1">
              <a:lnSpc>
                <a:spcPct val="90000"/>
              </a:lnSpc>
              <a:buFontTx/>
              <a:buNone/>
            </a:pPr>
            <a:r>
              <a:rPr lang="ar-SA" sz="2800" dirty="0" smtClean="0">
                <a:latin typeface="Simplified Arabic" pitchFamily="18" charset="-78"/>
                <a:cs typeface="Simplified Arabic" pitchFamily="18" charset="-78"/>
              </a:rPr>
              <a:t>حيث تجمع فيه البيانات من عدد محدود من افراد او عناصر المجتمع الاحصائي.</a:t>
            </a:r>
          </a:p>
          <a:p>
            <a:pPr marL="0" indent="-273050" algn="just" rtl="1" eaLnBrk="1" hangingPunct="1">
              <a:lnSpc>
                <a:spcPct val="90000"/>
              </a:lnSpc>
              <a:buFontTx/>
              <a:buNone/>
            </a:pPr>
            <a:r>
              <a:rPr lang="ar-SA" sz="2800" dirty="0" smtClean="0">
                <a:latin typeface="Simplified Arabic" pitchFamily="18" charset="-78"/>
                <a:cs typeface="Simplified Arabic" pitchFamily="18" charset="-78"/>
              </a:rPr>
              <a:t>وتسمى هذه المجموعة الجزئية من المجتمع الاحصائي </a:t>
            </a:r>
            <a:r>
              <a:rPr lang="ar-SA" sz="2800" b="1" dirty="0" smtClean="0">
                <a:solidFill>
                  <a:srgbClr val="C00000"/>
                </a:solidFill>
                <a:latin typeface="Simplified Arabic" pitchFamily="18" charset="-78"/>
                <a:cs typeface="Simplified Arabic" pitchFamily="18" charset="-78"/>
              </a:rPr>
              <a:t>بالعينة</a:t>
            </a:r>
          </a:p>
          <a:p>
            <a:pPr marL="0" indent="-273050" algn="just" rtl="1" eaLnBrk="1" hangingPunct="1">
              <a:lnSpc>
                <a:spcPct val="90000"/>
              </a:lnSpc>
              <a:buFontTx/>
              <a:buNone/>
            </a:pPr>
            <a:endParaRPr lang="en-US" sz="2800" dirty="0" smtClean="0">
              <a:latin typeface="Simplified Arabic" pitchFamily="18" charset="-78"/>
              <a:cs typeface="Simplified Arabic"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 calcmode="lin" valueType="num">
                                      <p:cBhvr additive="base">
                                        <p:cTn id="15"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additive="base">
                                        <p:cTn id="21"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267">
                                            <p:txEl>
                                              <p:pRg st="2" end="2"/>
                                            </p:txEl>
                                          </p:spTgt>
                                        </p:tgtEl>
                                        <p:attrNameLst>
                                          <p:attrName>style.visibility</p:attrName>
                                        </p:attrNameLst>
                                      </p:cBhvr>
                                      <p:to>
                                        <p:strVal val="visible"/>
                                      </p:to>
                                    </p:set>
                                    <p:anim calcmode="lin" valueType="num">
                                      <p:cBhvr additive="base">
                                        <p:cTn id="27"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267">
                                            <p:txEl>
                                              <p:pRg st="3" end="3"/>
                                            </p:txEl>
                                          </p:spTgt>
                                        </p:tgtEl>
                                        <p:attrNameLst>
                                          <p:attrName>style.visibility</p:attrName>
                                        </p:attrNameLst>
                                      </p:cBhvr>
                                      <p:to>
                                        <p:strVal val="visible"/>
                                      </p:to>
                                    </p:set>
                                    <p:anim calcmode="lin" valueType="num">
                                      <p:cBhvr additive="base">
                                        <p:cTn id="33"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267">
                                            <p:txEl>
                                              <p:pRg st="4" end="4"/>
                                            </p:txEl>
                                          </p:spTgt>
                                        </p:tgtEl>
                                        <p:attrNameLst>
                                          <p:attrName>style.visibility</p:attrName>
                                        </p:attrNameLst>
                                      </p:cBhvr>
                                      <p:to>
                                        <p:strVal val="visible"/>
                                      </p:to>
                                    </p:set>
                                    <p:anim calcmode="lin" valueType="num">
                                      <p:cBhvr additive="base">
                                        <p:cTn id="39"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267">
                                            <p:txEl>
                                              <p:pRg st="5" end="5"/>
                                            </p:txEl>
                                          </p:spTgt>
                                        </p:tgtEl>
                                        <p:attrNameLst>
                                          <p:attrName>style.visibility</p:attrName>
                                        </p:attrNameLst>
                                      </p:cBhvr>
                                      <p:to>
                                        <p:strVal val="visible"/>
                                      </p:to>
                                    </p:set>
                                    <p:anim calcmode="lin" valueType="num">
                                      <p:cBhvr additive="base">
                                        <p:cTn id="45"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267">
                                            <p:txEl>
                                              <p:pRg st="6" end="6"/>
                                            </p:txEl>
                                          </p:spTgt>
                                        </p:tgtEl>
                                        <p:attrNameLst>
                                          <p:attrName>style.visibility</p:attrName>
                                        </p:attrNameLst>
                                      </p:cBhvr>
                                      <p:to>
                                        <p:strVal val="visible"/>
                                      </p:to>
                                    </p:set>
                                    <p:anim calcmode="lin" valueType="num">
                                      <p:cBhvr additive="base">
                                        <p:cTn id="51"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112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27000" y="457200"/>
          <a:ext cx="8610600" cy="575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0933490F-70C6-4B20-9189-394865B25AE8}"/>
                                            </p:graphicEl>
                                          </p:spTgt>
                                        </p:tgtEl>
                                        <p:attrNameLst>
                                          <p:attrName>style.visibility</p:attrName>
                                        </p:attrNameLst>
                                      </p:cBhvr>
                                      <p:to>
                                        <p:strVal val="visible"/>
                                      </p:to>
                                    </p:set>
                                    <p:anim calcmode="lin" valueType="num">
                                      <p:cBhvr additive="base">
                                        <p:cTn id="7" dur="500" fill="hold"/>
                                        <p:tgtEl>
                                          <p:spTgt spid="7">
                                            <p:graphicEl>
                                              <a:dgm id="{0933490F-70C6-4B20-9189-394865B25AE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0933490F-70C6-4B20-9189-394865B25AE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39839F2F-4825-46D4-8BD6-702E199777D3}"/>
                                            </p:graphicEl>
                                          </p:spTgt>
                                        </p:tgtEl>
                                        <p:attrNameLst>
                                          <p:attrName>style.visibility</p:attrName>
                                        </p:attrNameLst>
                                      </p:cBhvr>
                                      <p:to>
                                        <p:strVal val="visible"/>
                                      </p:to>
                                    </p:set>
                                    <p:anim calcmode="lin" valueType="num">
                                      <p:cBhvr additive="base">
                                        <p:cTn id="11" dur="500" fill="hold"/>
                                        <p:tgtEl>
                                          <p:spTgt spid="7">
                                            <p:graphicEl>
                                              <a:dgm id="{39839F2F-4825-46D4-8BD6-702E199777D3}"/>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39839F2F-4825-46D4-8BD6-702E199777D3}"/>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graphicEl>
                                              <a:dgm id="{99703460-9023-4DE0-B430-9C2F8764E8F9}"/>
                                            </p:graphicEl>
                                          </p:spTgt>
                                        </p:tgtEl>
                                        <p:attrNameLst>
                                          <p:attrName>style.visibility</p:attrName>
                                        </p:attrNameLst>
                                      </p:cBhvr>
                                      <p:to>
                                        <p:strVal val="visible"/>
                                      </p:to>
                                    </p:set>
                                    <p:anim calcmode="lin" valueType="num">
                                      <p:cBhvr additive="base">
                                        <p:cTn id="17" dur="500" fill="hold"/>
                                        <p:tgtEl>
                                          <p:spTgt spid="7">
                                            <p:graphicEl>
                                              <a:dgm id="{99703460-9023-4DE0-B430-9C2F8764E8F9}"/>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99703460-9023-4DE0-B430-9C2F8764E8F9}"/>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graphicEl>
                                              <a:dgm id="{F159F769-C29B-4956-BEB5-651748C32AFD}"/>
                                            </p:graphicEl>
                                          </p:spTgt>
                                        </p:tgtEl>
                                        <p:attrNameLst>
                                          <p:attrName>style.visibility</p:attrName>
                                        </p:attrNameLst>
                                      </p:cBhvr>
                                      <p:to>
                                        <p:strVal val="visible"/>
                                      </p:to>
                                    </p:set>
                                    <p:anim calcmode="lin" valueType="num">
                                      <p:cBhvr additive="base">
                                        <p:cTn id="21" dur="500" fill="hold"/>
                                        <p:tgtEl>
                                          <p:spTgt spid="7">
                                            <p:graphicEl>
                                              <a:dgm id="{F159F769-C29B-4956-BEB5-651748C32AF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F159F769-C29B-4956-BEB5-651748C32AFD}"/>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graphicEl>
                                              <a:dgm id="{90B6201E-030C-4302-A03D-C955C29E6AC2}"/>
                                            </p:graphicEl>
                                          </p:spTgt>
                                        </p:tgtEl>
                                        <p:attrNameLst>
                                          <p:attrName>style.visibility</p:attrName>
                                        </p:attrNameLst>
                                      </p:cBhvr>
                                      <p:to>
                                        <p:strVal val="visible"/>
                                      </p:to>
                                    </p:set>
                                    <p:anim calcmode="lin" valueType="num">
                                      <p:cBhvr additive="base">
                                        <p:cTn id="25" dur="500" fill="hold"/>
                                        <p:tgtEl>
                                          <p:spTgt spid="7">
                                            <p:graphicEl>
                                              <a:dgm id="{90B6201E-030C-4302-A03D-C955C29E6AC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90B6201E-030C-4302-A03D-C955C29E6AC2}"/>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D3CF17DC-E0EB-4AA2-9D2A-05A212B2E34D}"/>
                                            </p:graphicEl>
                                          </p:spTgt>
                                        </p:tgtEl>
                                        <p:attrNameLst>
                                          <p:attrName>style.visibility</p:attrName>
                                        </p:attrNameLst>
                                      </p:cBhvr>
                                      <p:to>
                                        <p:strVal val="visible"/>
                                      </p:to>
                                    </p:set>
                                    <p:anim calcmode="lin" valueType="num">
                                      <p:cBhvr additive="base">
                                        <p:cTn id="31" dur="500" fill="hold"/>
                                        <p:tgtEl>
                                          <p:spTgt spid="7">
                                            <p:graphicEl>
                                              <a:dgm id="{D3CF17DC-E0EB-4AA2-9D2A-05A212B2E34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D3CF17DC-E0EB-4AA2-9D2A-05A212B2E34D}"/>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graphicEl>
                                              <a:dgm id="{EEFAAA82-CA1A-45F4-AD98-DA3D804C6374}"/>
                                            </p:graphicEl>
                                          </p:spTgt>
                                        </p:tgtEl>
                                        <p:attrNameLst>
                                          <p:attrName>style.visibility</p:attrName>
                                        </p:attrNameLst>
                                      </p:cBhvr>
                                      <p:to>
                                        <p:strVal val="visible"/>
                                      </p:to>
                                    </p:set>
                                    <p:anim calcmode="lin" valueType="num">
                                      <p:cBhvr additive="base">
                                        <p:cTn id="35" dur="500" fill="hold"/>
                                        <p:tgtEl>
                                          <p:spTgt spid="7">
                                            <p:graphicEl>
                                              <a:dgm id="{EEFAAA82-CA1A-45F4-AD98-DA3D804C6374}"/>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graphicEl>
                                              <a:dgm id="{EEFAAA82-CA1A-45F4-AD98-DA3D804C6374}"/>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graphicEl>
                                              <a:dgm id="{BBB8EDAE-F12F-4B90-9A04-5236E4507EA8}"/>
                                            </p:graphicEl>
                                          </p:spTgt>
                                        </p:tgtEl>
                                        <p:attrNameLst>
                                          <p:attrName>style.visibility</p:attrName>
                                        </p:attrNameLst>
                                      </p:cBhvr>
                                      <p:to>
                                        <p:strVal val="visible"/>
                                      </p:to>
                                    </p:set>
                                    <p:anim calcmode="lin" valueType="num">
                                      <p:cBhvr additive="base">
                                        <p:cTn id="39" dur="500" fill="hold"/>
                                        <p:tgtEl>
                                          <p:spTgt spid="7">
                                            <p:graphicEl>
                                              <a:dgm id="{BBB8EDAE-F12F-4B90-9A04-5236E4507EA8}"/>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graphicEl>
                                              <a:dgm id="{BBB8EDAE-F12F-4B90-9A04-5236E4507EA8}"/>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graphicEl>
                                              <a:dgm id="{AB9251BC-C3DB-4C85-8A87-AF57E6B08D9C}"/>
                                            </p:graphicEl>
                                          </p:spTgt>
                                        </p:tgtEl>
                                        <p:attrNameLst>
                                          <p:attrName>style.visibility</p:attrName>
                                        </p:attrNameLst>
                                      </p:cBhvr>
                                      <p:to>
                                        <p:strVal val="visible"/>
                                      </p:to>
                                    </p:set>
                                    <p:anim calcmode="lin" valueType="num">
                                      <p:cBhvr additive="base">
                                        <p:cTn id="45" dur="500" fill="hold"/>
                                        <p:tgtEl>
                                          <p:spTgt spid="7">
                                            <p:graphicEl>
                                              <a:dgm id="{AB9251BC-C3DB-4C85-8A87-AF57E6B08D9C}"/>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graphicEl>
                                              <a:dgm id="{AB9251BC-C3DB-4C85-8A87-AF57E6B08D9C}"/>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graphicEl>
                                              <a:dgm id="{FBEC67D4-7E3B-4BDE-B083-745D1D498110}"/>
                                            </p:graphicEl>
                                          </p:spTgt>
                                        </p:tgtEl>
                                        <p:attrNameLst>
                                          <p:attrName>style.visibility</p:attrName>
                                        </p:attrNameLst>
                                      </p:cBhvr>
                                      <p:to>
                                        <p:strVal val="visible"/>
                                      </p:to>
                                    </p:set>
                                    <p:anim calcmode="lin" valueType="num">
                                      <p:cBhvr additive="base">
                                        <p:cTn id="49" dur="500" fill="hold"/>
                                        <p:tgtEl>
                                          <p:spTgt spid="7">
                                            <p:graphicEl>
                                              <a:dgm id="{FBEC67D4-7E3B-4BDE-B083-745D1D498110}"/>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graphicEl>
                                              <a:dgm id="{FBEC67D4-7E3B-4BDE-B083-745D1D498110}"/>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
                                            <p:graphicEl>
                                              <a:dgm id="{08E95200-DADA-4DAE-9B09-5F3BB5C66604}"/>
                                            </p:graphicEl>
                                          </p:spTgt>
                                        </p:tgtEl>
                                        <p:attrNameLst>
                                          <p:attrName>style.visibility</p:attrName>
                                        </p:attrNameLst>
                                      </p:cBhvr>
                                      <p:to>
                                        <p:strVal val="visible"/>
                                      </p:to>
                                    </p:set>
                                    <p:anim calcmode="lin" valueType="num">
                                      <p:cBhvr additive="base">
                                        <p:cTn id="53" dur="500" fill="hold"/>
                                        <p:tgtEl>
                                          <p:spTgt spid="7">
                                            <p:graphicEl>
                                              <a:dgm id="{08E95200-DADA-4DAE-9B09-5F3BB5C66604}"/>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graphicEl>
                                              <a:dgm id="{08E95200-DADA-4DAE-9B09-5F3BB5C66604}"/>
                                            </p:graphic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graphicEl>
                                              <a:dgm id="{A44C25FC-BC39-4C87-9248-2EB2F8B8A5B5}"/>
                                            </p:graphicEl>
                                          </p:spTgt>
                                        </p:tgtEl>
                                        <p:attrNameLst>
                                          <p:attrName>style.visibility</p:attrName>
                                        </p:attrNameLst>
                                      </p:cBhvr>
                                      <p:to>
                                        <p:strVal val="visible"/>
                                      </p:to>
                                    </p:set>
                                    <p:anim calcmode="lin" valueType="num">
                                      <p:cBhvr additive="base">
                                        <p:cTn id="59" dur="500" fill="hold"/>
                                        <p:tgtEl>
                                          <p:spTgt spid="7">
                                            <p:graphicEl>
                                              <a:dgm id="{A44C25FC-BC39-4C87-9248-2EB2F8B8A5B5}"/>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graphicEl>
                                              <a:dgm id="{A44C25FC-BC39-4C87-9248-2EB2F8B8A5B5}"/>
                                            </p:graphic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
                                            <p:graphicEl>
                                              <a:dgm id="{FFD8D808-F2B7-42C3-A6B2-D5B75D5EEBA5}"/>
                                            </p:graphicEl>
                                          </p:spTgt>
                                        </p:tgtEl>
                                        <p:attrNameLst>
                                          <p:attrName>style.visibility</p:attrName>
                                        </p:attrNameLst>
                                      </p:cBhvr>
                                      <p:to>
                                        <p:strVal val="visible"/>
                                      </p:to>
                                    </p:set>
                                    <p:anim calcmode="lin" valueType="num">
                                      <p:cBhvr additive="base">
                                        <p:cTn id="63" dur="500" fill="hold"/>
                                        <p:tgtEl>
                                          <p:spTgt spid="7">
                                            <p:graphicEl>
                                              <a:dgm id="{FFD8D808-F2B7-42C3-A6B2-D5B75D5EEBA5}"/>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graphicEl>
                                              <a:dgm id="{FFD8D808-F2B7-42C3-A6B2-D5B75D5EEBA5}"/>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
                                            <p:graphicEl>
                                              <a:dgm id="{F3F74F3A-23B9-477B-B34B-B9AA3DBD4E32}"/>
                                            </p:graphicEl>
                                          </p:spTgt>
                                        </p:tgtEl>
                                        <p:attrNameLst>
                                          <p:attrName>style.visibility</p:attrName>
                                        </p:attrNameLst>
                                      </p:cBhvr>
                                      <p:to>
                                        <p:strVal val="visible"/>
                                      </p:to>
                                    </p:set>
                                    <p:anim calcmode="lin" valueType="num">
                                      <p:cBhvr additive="base">
                                        <p:cTn id="67" dur="500" fill="hold"/>
                                        <p:tgtEl>
                                          <p:spTgt spid="7">
                                            <p:graphicEl>
                                              <a:dgm id="{F3F74F3A-23B9-477B-B34B-B9AA3DBD4E32}"/>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graphicEl>
                                              <a:dgm id="{F3F74F3A-23B9-477B-B34B-B9AA3DBD4E3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09600" y="152400"/>
            <a:ext cx="8077200" cy="6096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algn="r" rtl="1">
              <a:spcBef>
                <a:spcPts val="1800"/>
              </a:spcBef>
              <a:defRPr/>
            </a:pPr>
            <a:r>
              <a:rPr lang="ar-SA" sz="4000" b="1" dirty="0" smtClean="0">
                <a:solidFill>
                  <a:srgbClr val="0033CC"/>
                </a:solidFill>
                <a:effectLst>
                  <a:outerShdw blurRad="38100" dist="38100" dir="2700000" algn="tl">
                    <a:srgbClr val="000000"/>
                  </a:outerShdw>
                </a:effectLst>
                <a:latin typeface="Simplified Arabic" pitchFamily="2" charset="-78"/>
                <a:cs typeface="Simplified Arabic" pitchFamily="2" charset="-78"/>
              </a:rPr>
              <a:t>  تعريف </a:t>
            </a:r>
            <a:r>
              <a:rPr lang="ar-SA" sz="4000" b="1" dirty="0">
                <a:solidFill>
                  <a:srgbClr val="0033CC"/>
                </a:solidFill>
                <a:effectLst>
                  <a:outerShdw blurRad="38100" dist="38100" dir="2700000" algn="tl">
                    <a:srgbClr val="000000"/>
                  </a:outerShdw>
                </a:effectLst>
                <a:latin typeface="Simplified Arabic" pitchFamily="2" charset="-78"/>
                <a:cs typeface="Simplified Arabic" pitchFamily="2" charset="-78"/>
              </a:rPr>
              <a:t>العينة</a:t>
            </a:r>
            <a:endParaRPr lang="en-GB" sz="4000" dirty="0"/>
          </a:p>
        </p:txBody>
      </p:sp>
      <p:sp>
        <p:nvSpPr>
          <p:cNvPr id="29705" name="Rectangle 2"/>
          <p:cNvSpPr>
            <a:spLocks noChangeArrowheads="1"/>
          </p:cNvSpPr>
          <p:nvPr/>
        </p:nvSpPr>
        <p:spPr bwMode="auto">
          <a:xfrm>
            <a:off x="533400" y="838201"/>
            <a:ext cx="8216900" cy="1384995"/>
          </a:xfrm>
          <a:prstGeom prst="rect">
            <a:avLst/>
          </a:prstGeom>
          <a:noFill/>
          <a:ln w="9525">
            <a:noFill/>
            <a:miter lim="800000"/>
            <a:headEnd/>
            <a:tailEnd/>
          </a:ln>
        </p:spPr>
        <p:txBody>
          <a:bodyPr wrap="square">
            <a:spAutoFit/>
          </a:bodyPr>
          <a:lstStyle/>
          <a:p>
            <a:pPr algn="just" rtl="1">
              <a:lnSpc>
                <a:spcPct val="150000"/>
              </a:lnSpc>
              <a:spcAft>
                <a:spcPts val="600"/>
              </a:spcAft>
            </a:pPr>
            <a:r>
              <a:rPr lang="ar-SA" altLang="ar-SA" sz="2800" dirty="0">
                <a:latin typeface="Simplified Arabic" pitchFamily="2" charset="-78"/>
                <a:ea typeface="Mudir MT" pitchFamily="2" charset="-78"/>
                <a:cs typeface="Simplified Arabic" pitchFamily="2" charset="-78"/>
              </a:rPr>
              <a:t>العينة هي </a:t>
            </a:r>
            <a:r>
              <a:rPr lang="ar-SA" altLang="ar-SA" sz="2800" b="1" dirty="0">
                <a:latin typeface="Simplified Arabic" pitchFamily="2" charset="-78"/>
                <a:ea typeface="Mudir MT" pitchFamily="2" charset="-78"/>
                <a:cs typeface="Simplified Arabic" pitchFamily="2" charset="-78"/>
              </a:rPr>
              <a:t>جزء</a:t>
            </a:r>
            <a:r>
              <a:rPr lang="ar-SA" altLang="ar-SA" sz="2800" dirty="0">
                <a:latin typeface="Simplified Arabic" pitchFamily="2" charset="-78"/>
                <a:ea typeface="Mudir MT" pitchFamily="2" charset="-78"/>
                <a:cs typeface="Simplified Arabic" pitchFamily="2" charset="-78"/>
              </a:rPr>
              <a:t> من مجتمع الدراسة وتحمل صفاته وخصائصه.  وتسمى عملية الاختيار للعينة </a:t>
            </a:r>
            <a:r>
              <a:rPr lang="ar-SA" altLang="ar-SA" sz="2800" b="1" dirty="0">
                <a:latin typeface="Simplified Arabic" pitchFamily="2" charset="-78"/>
                <a:ea typeface="Mudir MT" pitchFamily="2" charset="-78"/>
                <a:cs typeface="Simplified Arabic" pitchFamily="2" charset="-78"/>
              </a:rPr>
              <a:t>بالمعاينة</a:t>
            </a:r>
            <a:r>
              <a:rPr lang="ar-SA" altLang="ar-SA" sz="2800" dirty="0">
                <a:latin typeface="Simplified Arabic" pitchFamily="2" charset="-78"/>
                <a:ea typeface="Mudir MT" pitchFamily="2" charset="-78"/>
                <a:cs typeface="Simplified Arabic" pitchFamily="2" charset="-78"/>
              </a:rPr>
              <a:t>.</a:t>
            </a:r>
            <a:endParaRPr lang="en-GB" altLang="ar-SA" sz="2800" dirty="0">
              <a:latin typeface="Simplified Arabic" pitchFamily="2" charset="-78"/>
              <a:ea typeface="Mudir MT" pitchFamily="2" charset="-78"/>
              <a:cs typeface="Simplified Arabic" pitchFamily="2" charset="-78"/>
            </a:endParaRPr>
          </a:p>
        </p:txBody>
      </p:sp>
      <p:sp>
        <p:nvSpPr>
          <p:cNvPr id="10" name="Rectangle 9"/>
          <p:cNvSpPr/>
          <p:nvPr/>
        </p:nvSpPr>
        <p:spPr>
          <a:xfrm>
            <a:off x="4343400" y="2133600"/>
            <a:ext cx="4471096" cy="523220"/>
          </a:xfrm>
          <a:prstGeom prst="rect">
            <a:avLst/>
          </a:prstGeom>
        </p:spPr>
        <p:txBody>
          <a:bodyPr wrap="none">
            <a:spAutoFit/>
          </a:bodyPr>
          <a:lstStyle/>
          <a:p>
            <a:pPr algn="just" rtl="1">
              <a:defRPr/>
            </a:pPr>
            <a:r>
              <a:rPr lang="ar-SA" sz="2800" b="1" dirty="0">
                <a:solidFill>
                  <a:schemeClr val="accent2"/>
                </a:solidFill>
                <a:latin typeface="Simplified Arabic" pitchFamily="2" charset="-78"/>
                <a:cs typeface="Simplified Arabic" pitchFamily="2" charset="-78"/>
              </a:rPr>
              <a:t>أهم اسباب اللجوء إلى استخدام العينة</a:t>
            </a:r>
            <a:endParaRPr lang="en-GB" sz="2800" dirty="0">
              <a:solidFill>
                <a:schemeClr val="accent2"/>
              </a:solidFill>
            </a:endParaRPr>
          </a:p>
        </p:txBody>
      </p:sp>
      <p:sp>
        <p:nvSpPr>
          <p:cNvPr id="11" name="Rectangle 2"/>
          <p:cNvSpPr>
            <a:spLocks noChangeArrowheads="1"/>
          </p:cNvSpPr>
          <p:nvPr/>
        </p:nvSpPr>
        <p:spPr bwMode="auto">
          <a:xfrm>
            <a:off x="838200" y="2819400"/>
            <a:ext cx="8064500" cy="1815882"/>
          </a:xfrm>
          <a:prstGeom prst="rect">
            <a:avLst/>
          </a:prstGeom>
          <a:noFill/>
          <a:ln w="9525">
            <a:noFill/>
            <a:miter lim="800000"/>
            <a:headEnd/>
            <a:tailEnd/>
          </a:ln>
        </p:spPr>
        <p:txBody>
          <a:bodyPr>
            <a:spAutoFit/>
          </a:bodyPr>
          <a:lstStyle/>
          <a:p>
            <a:pPr marL="457200" indent="-457200" algn="just" rtl="1">
              <a:buFont typeface="Wingdings" pitchFamily="2" charset="2"/>
              <a:buChar char="ü"/>
            </a:pPr>
            <a:r>
              <a:rPr lang="ar-SA" altLang="ar-SA" sz="2800" dirty="0">
                <a:solidFill>
                  <a:schemeClr val="accent2"/>
                </a:solidFill>
                <a:latin typeface="Simplified Arabic" pitchFamily="2" charset="-78"/>
                <a:ea typeface="Mudir MT" pitchFamily="2" charset="-78"/>
                <a:cs typeface="Simplified Arabic" pitchFamily="2" charset="-78"/>
              </a:rPr>
              <a:t>تعذر الوصول إلى جميع أفراد المجتمع.</a:t>
            </a:r>
            <a:endParaRPr lang="en-GB" altLang="ar-SA" sz="2800" dirty="0">
              <a:solidFill>
                <a:schemeClr val="accent2"/>
              </a:solidFill>
              <a:latin typeface="Simplified Arabic" pitchFamily="2" charset="-78"/>
              <a:ea typeface="Mudir MT" pitchFamily="2" charset="-78"/>
              <a:cs typeface="Simplified Arabic" pitchFamily="2" charset="-78"/>
            </a:endParaRPr>
          </a:p>
          <a:p>
            <a:pPr marL="457200" indent="-457200" algn="just" rtl="1">
              <a:buFont typeface="Wingdings" pitchFamily="2" charset="2"/>
              <a:buChar char="ü"/>
            </a:pPr>
            <a:r>
              <a:rPr lang="ar-SA" altLang="ar-SA" sz="2800" dirty="0">
                <a:solidFill>
                  <a:schemeClr val="accent2"/>
                </a:solidFill>
                <a:latin typeface="Simplified Arabic" pitchFamily="2" charset="-78"/>
                <a:ea typeface="Mudir MT" pitchFamily="2" charset="-78"/>
                <a:cs typeface="Simplified Arabic" pitchFamily="2" charset="-78"/>
              </a:rPr>
              <a:t>تلف عناصر المجتمع نتيجة أخذ المشاهدات.</a:t>
            </a:r>
          </a:p>
          <a:p>
            <a:pPr marL="457200" indent="-457200" algn="just" rtl="1">
              <a:buFont typeface="Wingdings" pitchFamily="2" charset="2"/>
              <a:buChar char="ü"/>
            </a:pPr>
            <a:r>
              <a:rPr lang="ar-SA" altLang="ar-SA" sz="2800" dirty="0">
                <a:solidFill>
                  <a:schemeClr val="accent2"/>
                </a:solidFill>
                <a:latin typeface="Simplified Arabic" pitchFamily="2" charset="-78"/>
                <a:ea typeface="Mudir MT" pitchFamily="2" charset="-78"/>
                <a:cs typeface="Simplified Arabic" pitchFamily="2" charset="-78"/>
              </a:rPr>
              <a:t>تقييد الدراسة بمقدار محدد من </a:t>
            </a:r>
            <a:r>
              <a:rPr lang="ar-IQ" altLang="ar-SA" sz="2800" dirty="0" smtClean="0">
                <a:solidFill>
                  <a:schemeClr val="accent2"/>
                </a:solidFill>
                <a:latin typeface="Simplified Arabic" pitchFamily="2" charset="-78"/>
                <a:ea typeface="Mudir MT" pitchFamily="2" charset="-78"/>
                <a:cs typeface="Simplified Arabic" pitchFamily="2" charset="-78"/>
              </a:rPr>
              <a:t>ال</a:t>
            </a:r>
            <a:r>
              <a:rPr lang="ar-SA" altLang="ar-SA" sz="2800" dirty="0" smtClean="0">
                <a:solidFill>
                  <a:schemeClr val="accent2"/>
                </a:solidFill>
                <a:latin typeface="Simplified Arabic" pitchFamily="2" charset="-78"/>
                <a:ea typeface="Mudir MT" pitchFamily="2" charset="-78"/>
                <a:cs typeface="Simplified Arabic" pitchFamily="2" charset="-78"/>
              </a:rPr>
              <a:t>تكاليف </a:t>
            </a:r>
            <a:r>
              <a:rPr lang="ar-SA" altLang="ar-SA" sz="2800" dirty="0">
                <a:solidFill>
                  <a:schemeClr val="accent2"/>
                </a:solidFill>
                <a:latin typeface="Simplified Arabic" pitchFamily="2" charset="-78"/>
                <a:ea typeface="Mudir MT" pitchFamily="2" charset="-78"/>
                <a:cs typeface="Simplified Arabic" pitchFamily="2" charset="-78"/>
              </a:rPr>
              <a:t>و الزمن و الجهد المخصص لإنجازها.</a:t>
            </a:r>
            <a:endParaRPr lang="en-GB" altLang="ar-SA" sz="2800" dirty="0">
              <a:solidFill>
                <a:schemeClr val="accent2"/>
              </a:solidFill>
              <a:latin typeface="Simplified Arabic" pitchFamily="2" charset="-78"/>
              <a:ea typeface="Mudir MT" pitchFamily="2" charset="-78"/>
              <a:cs typeface="Simplified Arabic" pitchFamily="2" charset="-78"/>
            </a:endParaRPr>
          </a:p>
          <a:p>
            <a:pPr marL="457200" indent="-457200" algn="just" rtl="1">
              <a:buFont typeface="Wingdings" pitchFamily="2" charset="2"/>
              <a:buChar char="ü"/>
            </a:pPr>
            <a:r>
              <a:rPr lang="ar-SA" altLang="ar-SA" sz="2800" dirty="0">
                <a:solidFill>
                  <a:schemeClr val="accent2"/>
                </a:solidFill>
                <a:latin typeface="Simplified Arabic" pitchFamily="2" charset="-78"/>
                <a:ea typeface="Mudir MT" pitchFamily="2" charset="-78"/>
                <a:cs typeface="Simplified Arabic" pitchFamily="2" charset="-78"/>
              </a:rPr>
              <a:t>نتائج العينة تكون كافية للاستدلال على المجتمع.</a:t>
            </a:r>
            <a:endParaRPr lang="en-GB" altLang="ar-SA" sz="2800" dirty="0">
              <a:solidFill>
                <a:schemeClr val="accent2"/>
              </a:solidFill>
              <a:latin typeface="Simplified Arabic" pitchFamily="2" charset="-78"/>
              <a:ea typeface="Mudir MT" pitchFamily="2" charset="-78"/>
              <a:cs typeface="Simplified Arabic"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blinds(horizontal)">
                                      <p:cBhvr>
                                        <p:cTn id="12" dur="500"/>
                                        <p:tgtEl>
                                          <p:spTgt spid="2970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cBhvr additive="base">
                                        <p:cTn id="2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705" grpId="0"/>
      <p:bldP spid="10" grpId="0"/>
      <p:bldP spid="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noAutofit/>
          </a:bodyPr>
          <a:lstStyle/>
          <a:p>
            <a:pPr eaLnBrk="1" hangingPunct="1"/>
            <a:r>
              <a:rPr lang="ar-JO" sz="4800" cap="none" dirty="0" smtClean="0">
                <a:solidFill>
                  <a:srgbClr val="C00000"/>
                </a:solidFill>
                <a:latin typeface="Simplified Arabic" pitchFamily="18" charset="-78"/>
                <a:cs typeface="Simplified Arabic" pitchFamily="18" charset="-78"/>
              </a:rPr>
              <a:t>العينات الاحصائي</a:t>
            </a:r>
            <a:r>
              <a:rPr lang="ar-SA" sz="4800" cap="none" dirty="0" smtClean="0">
                <a:solidFill>
                  <a:srgbClr val="C00000"/>
                </a:solidFill>
                <a:latin typeface="Simplified Arabic" pitchFamily="18" charset="-78"/>
                <a:cs typeface="Simplified Arabic" pitchFamily="18" charset="-78"/>
              </a:rPr>
              <a:t>ة</a:t>
            </a:r>
            <a:endParaRPr lang="ar-JO" sz="4800" cap="none" dirty="0" smtClean="0">
              <a:solidFill>
                <a:srgbClr val="C00000"/>
              </a:solidFill>
              <a:latin typeface="Simplified Arabic" pitchFamily="18" charset="-78"/>
              <a:cs typeface="Simplified Arabic" pitchFamily="18" charset="-78"/>
            </a:endParaRPr>
          </a:p>
        </p:txBody>
      </p:sp>
      <p:sp>
        <p:nvSpPr>
          <p:cNvPr id="10243" name="Content Placeholder 2"/>
          <p:cNvSpPr>
            <a:spLocks noGrp="1"/>
          </p:cNvSpPr>
          <p:nvPr>
            <p:ph idx="1"/>
          </p:nvPr>
        </p:nvSpPr>
        <p:spPr>
          <a:xfrm>
            <a:off x="1676400" y="1524000"/>
            <a:ext cx="6400800" cy="3048000"/>
          </a:xfrm>
        </p:spPr>
        <p:txBody>
          <a:bodyPr>
            <a:normAutofit/>
          </a:bodyPr>
          <a:lstStyle/>
          <a:p>
            <a:pPr marL="0" indent="0" algn="just" rtl="1" eaLnBrk="1" hangingPunct="1">
              <a:lnSpc>
                <a:spcPct val="150000"/>
              </a:lnSpc>
              <a:buFont typeface="Wingdings" pitchFamily="2" charset="2"/>
              <a:buNone/>
            </a:pPr>
            <a:r>
              <a:rPr lang="ar-JO" u="sng" dirty="0" smtClean="0">
                <a:solidFill>
                  <a:srgbClr val="C00000"/>
                </a:solidFill>
                <a:latin typeface="Simplified Arabic" pitchFamily="18" charset="-78"/>
                <a:cs typeface="Simplified Arabic" pitchFamily="18" charset="-78"/>
              </a:rPr>
              <a:t>1-</a:t>
            </a:r>
            <a:r>
              <a:rPr lang="ar-SA" u="sng" dirty="0" smtClean="0">
                <a:solidFill>
                  <a:srgbClr val="C00000"/>
                </a:solidFill>
                <a:latin typeface="Simplified Arabic" pitchFamily="18" charset="-78"/>
                <a:cs typeface="Simplified Arabic" pitchFamily="18" charset="-78"/>
              </a:rPr>
              <a:t> </a:t>
            </a:r>
            <a:r>
              <a:rPr lang="ar-JO" u="sng" dirty="0" smtClean="0">
                <a:solidFill>
                  <a:srgbClr val="C00000"/>
                </a:solidFill>
                <a:latin typeface="Simplified Arabic" pitchFamily="18" charset="-78"/>
                <a:cs typeface="Simplified Arabic" pitchFamily="18" charset="-78"/>
              </a:rPr>
              <a:t>العينات الاح</a:t>
            </a:r>
            <a:r>
              <a:rPr lang="ar-SA" u="sng" dirty="0" smtClean="0">
                <a:solidFill>
                  <a:srgbClr val="C00000"/>
                </a:solidFill>
                <a:latin typeface="Simplified Arabic" pitchFamily="18" charset="-78"/>
                <a:cs typeface="Simplified Arabic" pitchFamily="18" charset="-78"/>
              </a:rPr>
              <a:t>تمالية</a:t>
            </a:r>
            <a:endParaRPr lang="ar-JO" u="sng" dirty="0" smtClean="0">
              <a:solidFill>
                <a:srgbClr val="C00000"/>
              </a:solidFill>
              <a:latin typeface="Simplified Arabic" pitchFamily="18" charset="-78"/>
              <a:cs typeface="Simplified Arabic" pitchFamily="18" charset="-78"/>
            </a:endParaRPr>
          </a:p>
          <a:p>
            <a:pPr marL="0" indent="0" algn="just" rtl="1" eaLnBrk="1" hangingPunct="1">
              <a:lnSpc>
                <a:spcPct val="150000"/>
              </a:lnSpc>
              <a:buFont typeface="Wingdings" pitchFamily="2" charset="2"/>
              <a:buNone/>
            </a:pPr>
            <a:r>
              <a:rPr lang="ar-JO" dirty="0" smtClean="0">
                <a:latin typeface="Simplified Arabic" pitchFamily="18" charset="-78"/>
                <a:cs typeface="Simplified Arabic" pitchFamily="18" charset="-78"/>
                <a:hlinkClick r:id="rId2" action="ppaction://hlinksldjump"/>
              </a:rPr>
              <a:t>2-</a:t>
            </a:r>
            <a:r>
              <a:rPr lang="ar-SA" dirty="0" smtClean="0">
                <a:latin typeface="Simplified Arabic" pitchFamily="18" charset="-78"/>
                <a:cs typeface="Simplified Arabic" pitchFamily="18" charset="-78"/>
                <a:hlinkClick r:id="rId2" action="ppaction://hlinksldjump"/>
              </a:rPr>
              <a:t> </a:t>
            </a:r>
            <a:r>
              <a:rPr lang="ar-JO" dirty="0" smtClean="0">
                <a:latin typeface="Simplified Arabic" pitchFamily="18" charset="-78"/>
                <a:cs typeface="Simplified Arabic" pitchFamily="18" charset="-78"/>
                <a:hlinkClick r:id="rId2" action="ppaction://hlinksldjump"/>
              </a:rPr>
              <a:t>العينات غير الاحتماليه</a:t>
            </a:r>
            <a:endParaRPr lang="ar-JO" b="1" dirty="0" smtClean="0">
              <a:latin typeface="Simplified Arabic" pitchFamily="18" charset="-78"/>
              <a:cs typeface="Simplified Arabic" pitchFamily="18" charset="-78"/>
            </a:endParaRPr>
          </a:p>
          <a:p>
            <a:pPr marL="0" indent="0" algn="just" rtl="1" eaLnBrk="1" hangingPunct="1">
              <a:lnSpc>
                <a:spcPct val="150000"/>
              </a:lnSpc>
              <a:buFont typeface="Wingdings" pitchFamily="2" charset="2"/>
              <a:buNone/>
            </a:pPr>
            <a:r>
              <a:rPr lang="ar-JO" dirty="0" smtClean="0">
                <a:latin typeface="Simplified Arabic" pitchFamily="18" charset="-78"/>
                <a:cs typeface="Simplified Arabic" pitchFamily="18" charset="-78"/>
                <a:hlinkClick r:id="rId3" action="ppaction://hlinksldjump"/>
              </a:rPr>
              <a:t>3-</a:t>
            </a:r>
            <a:r>
              <a:rPr lang="ar-SA" dirty="0" smtClean="0">
                <a:latin typeface="Simplified Arabic" pitchFamily="18" charset="-78"/>
                <a:cs typeface="Simplified Arabic" pitchFamily="18" charset="-78"/>
                <a:hlinkClick r:id="rId3" action="ppaction://hlinksldjump"/>
              </a:rPr>
              <a:t> </a:t>
            </a:r>
            <a:r>
              <a:rPr lang="ar-JO" dirty="0" smtClean="0">
                <a:latin typeface="Simplified Arabic" pitchFamily="18" charset="-78"/>
                <a:cs typeface="Simplified Arabic" pitchFamily="18" charset="-78"/>
                <a:hlinkClick r:id="rId3" action="ppaction://hlinksldjump"/>
              </a:rPr>
              <a:t>الاخطاء باستخدام اسلوب العينه</a:t>
            </a:r>
            <a:endParaRPr lang="ar-JO" dirty="0" smtClean="0">
              <a:latin typeface="Simplified Arabic" pitchFamily="18" charset="-78"/>
              <a:cs typeface="Simplified Arabic"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1000"/>
                                        <p:tgtEl>
                                          <p:spTgt spid="10243">
                                            <p:txEl>
                                              <p:pRg st="0" end="0"/>
                                            </p:txEl>
                                          </p:spTgt>
                                        </p:tgtEl>
                                      </p:cBhvr>
                                    </p:animEffect>
                                    <p:anim calcmode="lin" valueType="num">
                                      <p:cBhvr>
                                        <p:cTn id="13"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Effect transition="in" filter="fade">
                                      <p:cBhvr>
                                        <p:cTn id="19" dur="1000"/>
                                        <p:tgtEl>
                                          <p:spTgt spid="10243">
                                            <p:txEl>
                                              <p:pRg st="1" end="1"/>
                                            </p:txEl>
                                          </p:spTgt>
                                        </p:tgtEl>
                                      </p:cBhvr>
                                    </p:animEffect>
                                    <p:anim calcmode="lin" valueType="num">
                                      <p:cBhvr>
                                        <p:cTn id="20"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43">
                                            <p:txEl>
                                              <p:pRg st="2" end="2"/>
                                            </p:txEl>
                                          </p:spTgt>
                                        </p:tgtEl>
                                        <p:attrNameLst>
                                          <p:attrName>style.visibility</p:attrName>
                                        </p:attrNameLst>
                                      </p:cBhvr>
                                      <p:to>
                                        <p:strVal val="visible"/>
                                      </p:to>
                                    </p:set>
                                    <p:animEffect transition="in" filter="fade">
                                      <p:cBhvr>
                                        <p:cTn id="26" dur="1000"/>
                                        <p:tgtEl>
                                          <p:spTgt spid="10243">
                                            <p:txEl>
                                              <p:pRg st="2" end="2"/>
                                            </p:txEl>
                                          </p:spTgt>
                                        </p:tgtEl>
                                      </p:cBhvr>
                                    </p:animEffect>
                                    <p:anim calcmode="lin" valueType="num">
                                      <p:cBhvr>
                                        <p:cTn id="27"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228600" y="304800"/>
            <a:ext cx="8686800" cy="914400"/>
          </a:xfrm>
        </p:spPr>
        <p:txBody>
          <a:bodyPr>
            <a:noAutofit/>
          </a:bodyPr>
          <a:lstStyle/>
          <a:p>
            <a:pPr algn="just" eaLnBrk="1" fontAlgn="auto" hangingPunct="1">
              <a:spcAft>
                <a:spcPts val="0"/>
              </a:spcAft>
              <a:defRPr/>
            </a:pPr>
            <a:r>
              <a:rPr lang="ar-SA" sz="3000" u="sng" dirty="0">
                <a:solidFill>
                  <a:srgbClr val="C00000"/>
                </a:solidFill>
                <a:latin typeface="Simplified Arabic" pitchFamily="18" charset="-78"/>
                <a:cs typeface="Simplified Arabic" pitchFamily="18" charset="-78"/>
              </a:rPr>
              <a:t/>
            </a:r>
            <a:br>
              <a:rPr lang="ar-SA" sz="3000" u="sng" dirty="0">
                <a:solidFill>
                  <a:srgbClr val="C00000"/>
                </a:solidFill>
                <a:latin typeface="Simplified Arabic" pitchFamily="18" charset="-78"/>
                <a:cs typeface="Simplified Arabic" pitchFamily="18" charset="-78"/>
              </a:rPr>
            </a:br>
            <a:r>
              <a:rPr lang="ar-SA" sz="3000" dirty="0">
                <a:solidFill>
                  <a:srgbClr val="C00000"/>
                </a:solidFill>
                <a:latin typeface="Simplified Arabic" pitchFamily="18" charset="-78"/>
                <a:cs typeface="Simplified Arabic" pitchFamily="18" charset="-78"/>
              </a:rPr>
              <a:t> </a:t>
            </a:r>
            <a:r>
              <a:rPr lang="ar-SA" sz="3000" i="1" dirty="0">
                <a:solidFill>
                  <a:srgbClr val="C00000"/>
                </a:solidFill>
                <a:latin typeface="Simplified Arabic" pitchFamily="18" charset="-78"/>
                <a:cs typeface="Simplified Arabic" pitchFamily="18" charset="-78"/>
              </a:rPr>
              <a:t>الاعتبارات التي يعتمد عليها الباحث عند اختيار أسلوب دون </a:t>
            </a:r>
            <a:r>
              <a:rPr lang="ar-SA" sz="3000" i="1" dirty="0" smtClean="0">
                <a:solidFill>
                  <a:srgbClr val="C00000"/>
                </a:solidFill>
                <a:latin typeface="Simplified Arabic" pitchFamily="18" charset="-78"/>
                <a:cs typeface="Simplified Arabic" pitchFamily="18" charset="-78"/>
              </a:rPr>
              <a:t>اخر  </a:t>
            </a:r>
            <a:r>
              <a:rPr lang="ar-SA" sz="3000" i="1" dirty="0">
                <a:solidFill>
                  <a:srgbClr val="C00000"/>
                </a:solidFill>
                <a:latin typeface="Simplified Arabic" pitchFamily="18" charset="-78"/>
                <a:cs typeface="Simplified Arabic" pitchFamily="18" charset="-78"/>
              </a:rPr>
              <a:t>:</a:t>
            </a:r>
            <a:r>
              <a:rPr lang="ar-SA" sz="3000" i="1" u="sng" dirty="0">
                <a:solidFill>
                  <a:srgbClr val="C00000"/>
                </a:solidFill>
                <a:latin typeface="Simplified Arabic" pitchFamily="18" charset="-78"/>
                <a:cs typeface="Simplified Arabic" pitchFamily="18" charset="-78"/>
              </a:rPr>
              <a:t/>
            </a:r>
            <a:br>
              <a:rPr lang="ar-SA" sz="3000" i="1" u="sng" dirty="0">
                <a:solidFill>
                  <a:srgbClr val="C00000"/>
                </a:solidFill>
                <a:latin typeface="Simplified Arabic" pitchFamily="18" charset="-78"/>
                <a:cs typeface="Simplified Arabic" pitchFamily="18" charset="-78"/>
              </a:rPr>
            </a:br>
            <a:endParaRPr lang="en-US" sz="3000" i="1" u="sng" dirty="0">
              <a:solidFill>
                <a:srgbClr val="C00000"/>
              </a:solidFill>
              <a:latin typeface="Simplified Arabic" pitchFamily="18" charset="-78"/>
              <a:cs typeface="Simplified Arabic" pitchFamily="18" charset="-78"/>
            </a:endParaRPr>
          </a:p>
        </p:txBody>
      </p:sp>
      <p:sp>
        <p:nvSpPr>
          <p:cNvPr id="12291" name="Rectangle 5"/>
          <p:cNvSpPr>
            <a:spLocks noGrp="1" noChangeArrowheads="1"/>
          </p:cNvSpPr>
          <p:nvPr>
            <p:ph idx="1"/>
          </p:nvPr>
        </p:nvSpPr>
        <p:spPr>
          <a:xfrm>
            <a:off x="381000" y="1143000"/>
            <a:ext cx="8458200" cy="5257800"/>
          </a:xfrm>
        </p:spPr>
        <p:txBody>
          <a:bodyPr>
            <a:normAutofit/>
          </a:bodyPr>
          <a:lstStyle/>
          <a:p>
            <a:pPr marL="55563" indent="-55563" algn="just" rtl="1" eaLnBrk="1" hangingPunct="1">
              <a:lnSpc>
                <a:spcPct val="150000"/>
              </a:lnSpc>
              <a:buFont typeface="Wingdings" pitchFamily="2" charset="2"/>
              <a:buAutoNum type="arabicPeriod"/>
            </a:pPr>
            <a:r>
              <a:rPr lang="ar-SA" sz="2800" dirty="0" smtClean="0">
                <a:latin typeface="Simplified Arabic" pitchFamily="18" charset="-78"/>
                <a:cs typeface="Simplified Arabic" pitchFamily="18" charset="-78"/>
              </a:rPr>
              <a:t>مدى توافر الامكانيات المادية والفنية اللازمة للبحث : فإذا كان ذلك متوفر بالقدر الكافي، يستخدم الباحث أسلوب الحصر الشامل وإلا فانه يختار أسلوب العينة.</a:t>
            </a:r>
          </a:p>
          <a:p>
            <a:pPr marL="0" indent="0" algn="just" rtl="1" eaLnBrk="1" hangingPunct="1">
              <a:lnSpc>
                <a:spcPct val="150000"/>
              </a:lnSpc>
              <a:buFont typeface="Wingdings" pitchFamily="2" charset="2"/>
              <a:buAutoNum type="arabicPeriod"/>
            </a:pPr>
            <a:r>
              <a:rPr lang="ar-SA" sz="2800" dirty="0" smtClean="0">
                <a:latin typeface="Simplified Arabic" pitchFamily="18" charset="-78"/>
                <a:cs typeface="Simplified Arabic" pitchFamily="18" charset="-78"/>
              </a:rPr>
              <a:t> طبيعة المجتمع الاحصائي من حيث عدده وتوزيعه ونوعيته: فإذا  امكن تحديد جميع مفردات المجتمع الاحصائي وأمكن الوصول اليها، يمكن اختيار أسلوب الحصر الشامل اما اذا كان من الصعب حصر جميع مفردات المجتمع الاحصائي او يستحيل ذلك فيستخدم اسلوب العينة.</a:t>
            </a:r>
            <a:endParaRPr lang="en-US" sz="2800" dirty="0" smtClean="0">
              <a:latin typeface="Simplified Arabic" pitchFamily="18" charset="-78"/>
              <a:cs typeface="Simplified Arabic"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arn(inVertic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additive="base">
                                        <p:cTn id="12"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 calcmode="lin" valueType="num">
                                      <p:cBhvr additive="base">
                                        <p:cTn id="18"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229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304800" y="381000"/>
            <a:ext cx="8534400" cy="3276600"/>
          </a:xfrm>
        </p:spPr>
        <p:txBody>
          <a:bodyPr>
            <a:noAutofit/>
          </a:bodyPr>
          <a:lstStyle/>
          <a:p>
            <a:pPr algn="just" rtl="1" eaLnBrk="1" fontAlgn="auto" hangingPunct="1">
              <a:spcAft>
                <a:spcPts val="0"/>
              </a:spcAft>
              <a:defRPr/>
            </a:pPr>
            <a:r>
              <a:rPr lang="ar-SA" sz="2800" dirty="0" smtClean="0">
                <a:latin typeface="Simplified Arabic" pitchFamily="18" charset="-78"/>
                <a:cs typeface="Simplified Arabic" pitchFamily="18" charset="-78"/>
              </a:rPr>
              <a:t>3</a:t>
            </a:r>
            <a:r>
              <a:rPr lang="ar-SA" sz="2800" dirty="0">
                <a:latin typeface="Simplified Arabic" pitchFamily="18" charset="-78"/>
                <a:cs typeface="Simplified Arabic" pitchFamily="18" charset="-78"/>
              </a:rPr>
              <a:t>. طبيعة البيانات المطلوبة ومدى تعرض عناصر المجتمع الاحصائي للتلف اثناء الفحص او المشاهدة : فإذا أراد باحث تقدير عمر نوع معين من المصابيح الكهربائية من انتاج مصنع معين</a:t>
            </a:r>
            <a:r>
              <a:rPr lang="ar-SA" sz="2800" dirty="0" smtClean="0">
                <a:latin typeface="Simplified Arabic" pitchFamily="18" charset="-78"/>
                <a:cs typeface="Simplified Arabic" pitchFamily="18" charset="-78"/>
              </a:rPr>
              <a:t>، فمن </a:t>
            </a:r>
            <a:r>
              <a:rPr lang="ar-SA" sz="2800" dirty="0">
                <a:latin typeface="Simplified Arabic" pitchFamily="18" charset="-78"/>
                <a:cs typeface="Simplified Arabic" pitchFamily="18" charset="-78"/>
              </a:rPr>
              <a:t>غير المعقول تجريب جميع المصابيح ولذا لا بد من اللجوء الى أسلوب العينة، وكذلك عند فحص دم مريض لا يعقل ان يلجا الطبيب الى أسلوب الحصر الشامل لان ذلك يعني سحب جميع دم </a:t>
            </a:r>
            <a:r>
              <a:rPr lang="ar-SA" sz="2800" dirty="0" smtClean="0">
                <a:latin typeface="Simplified Arabic" pitchFamily="18" charset="-78"/>
                <a:cs typeface="Simplified Arabic" pitchFamily="18" charset="-78"/>
              </a:rPr>
              <a:t>المريض .</a:t>
            </a:r>
            <a:endParaRPr lang="en-US" sz="2800" dirty="0">
              <a:latin typeface="Simplified Arabic" pitchFamily="18" charset="-78"/>
              <a:cs typeface="Simplified Arabic" pitchFamily="18" charset="-78"/>
            </a:endParaRPr>
          </a:p>
        </p:txBody>
      </p:sp>
      <p:sp>
        <p:nvSpPr>
          <p:cNvPr id="3" name="Rectangle 2"/>
          <p:cNvSpPr/>
          <p:nvPr/>
        </p:nvSpPr>
        <p:spPr>
          <a:xfrm>
            <a:off x="304800" y="3352800"/>
            <a:ext cx="8610600" cy="2246769"/>
          </a:xfrm>
          <a:prstGeom prst="rect">
            <a:avLst/>
          </a:prstGeom>
        </p:spPr>
        <p:txBody>
          <a:bodyPr wrap="square">
            <a:spAutoFit/>
          </a:bodyPr>
          <a:lstStyle/>
          <a:p>
            <a:pPr algn="just" rtl="1"/>
            <a:r>
              <a:rPr lang="ar-SA" sz="2800" dirty="0" smtClean="0">
                <a:latin typeface="Simplified Arabic" pitchFamily="18" charset="-78"/>
                <a:cs typeface="Simplified Arabic" pitchFamily="18" charset="-78"/>
              </a:rPr>
              <a:t>4. طبيعة النتائج المطلوبة : فإذا كان الباحث يهدف الى الحصول على نتائج اولية سريعة على قدر معقول من الدقة دون انتظار النتائج التفصيلية، فانه يلجا الى اسلوب العينة ، وهذا ما تقوم به بعض مراكز البحث في الجامعات والمؤسسات للتنبؤ بنتائج الانتخابات مثلا ، اذ تجرى الدراسة على عينة انتخابية تعطي نتائج قريبة من النتائج النهائية.</a:t>
            </a:r>
            <a:endParaRPr lang="en-US" sz="2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Rot="1" noChangeArrowheads="1"/>
          </p:cNvSpPr>
          <p:nvPr>
            <p:ph type="title"/>
          </p:nvPr>
        </p:nvSpPr>
        <p:spPr>
          <a:xfrm>
            <a:off x="304800" y="1676400"/>
            <a:ext cx="8308975" cy="3505200"/>
          </a:xfrm>
        </p:spPr>
        <p:txBody>
          <a:bodyPr>
            <a:normAutofit/>
          </a:bodyPr>
          <a:lstStyle/>
          <a:p>
            <a:pPr algn="just" rtl="1" eaLnBrk="1" fontAlgn="auto" hangingPunct="1">
              <a:lnSpc>
                <a:spcPct val="200000"/>
              </a:lnSpc>
              <a:spcAft>
                <a:spcPts val="0"/>
              </a:spcAft>
              <a:defRPr/>
            </a:pPr>
            <a:r>
              <a:rPr lang="ar-SA" sz="3200" dirty="0">
                <a:latin typeface="Simplified Arabic" pitchFamily="18" charset="-78"/>
                <a:cs typeface="Simplified Arabic" pitchFamily="18" charset="-78"/>
              </a:rPr>
              <a:t>ان أسلوب العينة اسلوب احصائي نلجأ اليه باستمرار في حياتنا اليومية وفي الدراسات والبحوث العلمية الجادة وقد زادت درجة الثقة بهذا الاسلوب ونتائجه باستخدام نظرية الاحتمالات .</a:t>
            </a:r>
            <a:endParaRPr lang="en-US" sz="3200" dirty="0">
              <a:latin typeface="Simplified Arabic" pitchFamily="18" charset="-78"/>
              <a:cs typeface="Simplified Arabic" pitchFamily="18" charset="-78"/>
            </a:endParaRPr>
          </a:p>
        </p:txBody>
      </p:sp>
      <p:sp>
        <p:nvSpPr>
          <p:cNvPr id="36869" name="Rectangle 5"/>
          <p:cNvSpPr>
            <a:spLocks noChangeArrowheads="1"/>
          </p:cNvSpPr>
          <p:nvPr/>
        </p:nvSpPr>
        <p:spPr bwMode="auto">
          <a:xfrm>
            <a:off x="2057400" y="457200"/>
            <a:ext cx="5867400" cy="1015663"/>
          </a:xfrm>
          <a:prstGeom prst="rect">
            <a:avLst/>
          </a:prstGeom>
          <a:noFill/>
          <a:ln>
            <a:noFill/>
          </a:ln>
          <a:effectLst/>
          <a:extLst/>
        </p:spPr>
        <p:txBody>
          <a:bodyPr wrap="square">
            <a:spAutoFit/>
          </a:bodyPr>
          <a:lstStyle/>
          <a:p>
            <a:pPr algn="just" rtl="1">
              <a:defRPr/>
            </a:pPr>
            <a:r>
              <a:rPr lang="ar-SA" sz="6000" b="1" dirty="0" smtClean="0">
                <a:solidFill>
                  <a:srgbClr val="C00000"/>
                </a:solidFill>
                <a:effectLst>
                  <a:outerShdw blurRad="38100" dist="38100" dir="2700000" algn="tl">
                    <a:srgbClr val="000000"/>
                  </a:outerShdw>
                </a:effectLst>
                <a:latin typeface="Arabic Typesetting" pitchFamily="66" charset="-78"/>
                <a:cs typeface="Arabic Typesetting" pitchFamily="66" charset="-78"/>
              </a:rPr>
              <a:t>تعميم:</a:t>
            </a:r>
            <a:endParaRPr lang="en-US"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blinds(horizontal)">
                                      <p:cBhvr>
                                        <p:cTn id="7" dur="500"/>
                                        <p:tgtEl>
                                          <p:spTgt spid="368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blinds(horizontal)">
                                      <p:cBhvr>
                                        <p:cTn id="12"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533400" y="1371600"/>
            <a:ext cx="8229600" cy="4724400"/>
          </a:xfrm>
        </p:spPr>
        <p:txBody>
          <a:bodyPr>
            <a:noAutofit/>
          </a:bodyPr>
          <a:lstStyle/>
          <a:p>
            <a:pPr marL="609600" indent="-609600" algn="r" rtl="1" eaLnBrk="1" hangingPunct="1">
              <a:lnSpc>
                <a:spcPct val="150000"/>
              </a:lnSpc>
              <a:buFontTx/>
              <a:buAutoNum type="arabicPeriod"/>
            </a:pPr>
            <a:r>
              <a:rPr lang="ar-SA" dirty="0" smtClean="0">
                <a:latin typeface="Simplified Arabic" pitchFamily="18" charset="-78"/>
                <a:cs typeface="Simplified Arabic" pitchFamily="18" charset="-78"/>
              </a:rPr>
              <a:t>معرفة متوسط أعمار الموظفين بالمؤسسة التى تنتمى اليها. </a:t>
            </a:r>
          </a:p>
          <a:p>
            <a:pPr marL="609600" indent="-609600" algn="r" rtl="1" eaLnBrk="1" hangingPunct="1">
              <a:lnSpc>
                <a:spcPct val="150000"/>
              </a:lnSpc>
              <a:buFontTx/>
              <a:buNone/>
            </a:pPr>
            <a:r>
              <a:rPr lang="ar-SA" dirty="0" smtClean="0">
                <a:latin typeface="Simplified Arabic" pitchFamily="18" charset="-78"/>
                <a:cs typeface="Simplified Arabic" pitchFamily="18" charset="-78"/>
              </a:rPr>
              <a:t>2. معرفة متوسط اطوال  الطلاب في </a:t>
            </a:r>
            <a:r>
              <a:rPr lang="ar-IQ" dirty="0" smtClean="0">
                <a:latin typeface="Simplified Arabic" pitchFamily="18" charset="-78"/>
                <a:cs typeface="Simplified Arabic" pitchFamily="18" charset="-78"/>
              </a:rPr>
              <a:t>جا</a:t>
            </a:r>
            <a:r>
              <a:rPr lang="ar-SA" dirty="0" smtClean="0">
                <a:latin typeface="Simplified Arabic" pitchFamily="18" charset="-78"/>
                <a:cs typeface="Simplified Arabic" pitchFamily="18" charset="-78"/>
              </a:rPr>
              <a:t>م</a:t>
            </a:r>
            <a:r>
              <a:rPr lang="ar-IQ" dirty="0" smtClean="0">
                <a:latin typeface="Simplified Arabic" pitchFamily="18" charset="-78"/>
                <a:cs typeface="Simplified Arabic" pitchFamily="18" charset="-78"/>
              </a:rPr>
              <a:t>ع</a:t>
            </a:r>
            <a:r>
              <a:rPr lang="ar-SA" dirty="0" smtClean="0">
                <a:latin typeface="Simplified Arabic" pitchFamily="18" charset="-78"/>
                <a:cs typeface="Simplified Arabic" pitchFamily="18" charset="-78"/>
              </a:rPr>
              <a:t>تك.</a:t>
            </a:r>
          </a:p>
          <a:p>
            <a:pPr marL="609600" indent="-609600" algn="r" rtl="1" eaLnBrk="1" hangingPunct="1">
              <a:lnSpc>
                <a:spcPct val="150000"/>
              </a:lnSpc>
              <a:buFontTx/>
              <a:buNone/>
            </a:pPr>
            <a:r>
              <a:rPr lang="ar-SA" dirty="0" smtClean="0">
                <a:latin typeface="Simplified Arabic" pitchFamily="18" charset="-78"/>
                <a:cs typeface="Simplified Arabic" pitchFamily="18" charset="-78"/>
              </a:rPr>
              <a:t>3. معرفة نتيجة فحوصات الدم .</a:t>
            </a:r>
          </a:p>
          <a:p>
            <a:pPr marL="609600" indent="-609600" algn="r" rtl="1" eaLnBrk="1" hangingPunct="1">
              <a:lnSpc>
                <a:spcPct val="150000"/>
              </a:lnSpc>
              <a:buFontTx/>
              <a:buNone/>
            </a:pPr>
            <a:r>
              <a:rPr lang="ar-SA" dirty="0" smtClean="0">
                <a:latin typeface="Simplified Arabic" pitchFamily="18" charset="-78"/>
                <a:cs typeface="Simplified Arabic" pitchFamily="18" charset="-78"/>
              </a:rPr>
              <a:t>4. معرفة التعداد العام للسكان في </a:t>
            </a:r>
            <a:r>
              <a:rPr lang="ar-IQ" dirty="0" smtClean="0">
                <a:latin typeface="Simplified Arabic" pitchFamily="18" charset="-78"/>
                <a:cs typeface="Simplified Arabic" pitchFamily="18" charset="-78"/>
              </a:rPr>
              <a:t>بلدك</a:t>
            </a:r>
            <a:r>
              <a:rPr lang="ar-SA" dirty="0" smtClean="0">
                <a:latin typeface="Simplified Arabic" pitchFamily="18" charset="-78"/>
                <a:cs typeface="Simplified Arabic" pitchFamily="18" charset="-78"/>
              </a:rPr>
              <a:t>.</a:t>
            </a:r>
          </a:p>
          <a:p>
            <a:pPr marL="609600" indent="-609600" algn="r" rtl="1" eaLnBrk="1" hangingPunct="1">
              <a:lnSpc>
                <a:spcPct val="150000"/>
              </a:lnSpc>
              <a:buFontTx/>
              <a:buNone/>
            </a:pPr>
            <a:r>
              <a:rPr lang="ar-SA" dirty="0" smtClean="0">
                <a:latin typeface="Simplified Arabic" pitchFamily="18" charset="-78"/>
                <a:cs typeface="Simplified Arabic" pitchFamily="18" charset="-78"/>
              </a:rPr>
              <a:t>5. معرفة نوعية الزيت قبل شراء كمية كبيرة منه .</a:t>
            </a:r>
          </a:p>
          <a:p>
            <a:pPr marL="609600" indent="-609600" algn="r" rtl="1" eaLnBrk="1" hangingPunct="1">
              <a:lnSpc>
                <a:spcPct val="150000"/>
              </a:lnSpc>
              <a:buFontTx/>
              <a:buNone/>
            </a:pPr>
            <a:endParaRPr lang="en-US" dirty="0" smtClean="0">
              <a:solidFill>
                <a:srgbClr val="FF0066"/>
              </a:solidFill>
              <a:latin typeface="Simplified Arabic" pitchFamily="18" charset="-78"/>
              <a:cs typeface="Simplified Arabic" pitchFamily="18" charset="-78"/>
            </a:endParaRPr>
          </a:p>
        </p:txBody>
      </p:sp>
      <p:sp>
        <p:nvSpPr>
          <p:cNvPr id="2" name="Rectangle 1"/>
          <p:cNvSpPr>
            <a:spLocks noChangeArrowheads="1"/>
          </p:cNvSpPr>
          <p:nvPr/>
        </p:nvSpPr>
        <p:spPr bwMode="auto">
          <a:xfrm>
            <a:off x="1371600" y="152400"/>
            <a:ext cx="7467600" cy="708025"/>
          </a:xfrm>
          <a:prstGeom prst="rect">
            <a:avLst/>
          </a:prstGeom>
          <a:noFill/>
          <a:ln w="9525">
            <a:noFill/>
            <a:miter lim="800000"/>
            <a:headEnd/>
            <a:tailEnd/>
          </a:ln>
        </p:spPr>
        <p:txBody>
          <a:bodyPr wrap="square">
            <a:spAutoFit/>
          </a:bodyPr>
          <a:lstStyle/>
          <a:p>
            <a:pPr algn="r" rtl="1"/>
            <a:r>
              <a:rPr lang="ar-SA" sz="4000" b="1" dirty="0" smtClean="0">
                <a:solidFill>
                  <a:srgbClr val="C00000"/>
                </a:solidFill>
                <a:latin typeface="Simplified Arabic" pitchFamily="18" charset="-78"/>
                <a:cs typeface="Simplified Arabic" pitchFamily="18" charset="-78"/>
              </a:rPr>
              <a:t>  </a:t>
            </a:r>
            <a:r>
              <a:rPr lang="ar-JO" sz="4000" b="1" dirty="0" smtClean="0">
                <a:solidFill>
                  <a:srgbClr val="C00000"/>
                </a:solidFill>
                <a:latin typeface="Simplified Arabic" pitchFamily="18" charset="-78"/>
                <a:cs typeface="Simplified Arabic" pitchFamily="18" charset="-78"/>
              </a:rPr>
              <a:t>تدريب</a:t>
            </a:r>
            <a:r>
              <a:rPr lang="ar-SA" sz="4000" b="1" dirty="0" smtClean="0">
                <a:solidFill>
                  <a:srgbClr val="C00000"/>
                </a:solidFill>
                <a:latin typeface="Simplified Arabic" pitchFamily="18" charset="-78"/>
                <a:cs typeface="Simplified Arabic" pitchFamily="18" charset="-78"/>
              </a:rPr>
              <a:t> : </a:t>
            </a:r>
            <a:endParaRPr lang="ar-JO" sz="3600" b="1" dirty="0">
              <a:solidFill>
                <a:srgbClr val="C00000"/>
              </a:solidFill>
              <a:latin typeface="Simplified Arabic" pitchFamily="18" charset="-78"/>
              <a:cs typeface="Simplified Arabic" pitchFamily="18" charset="-78"/>
            </a:endParaRPr>
          </a:p>
        </p:txBody>
      </p:sp>
      <p:sp>
        <p:nvSpPr>
          <p:cNvPr id="5" name="Rectangle 4"/>
          <p:cNvSpPr/>
          <p:nvPr/>
        </p:nvSpPr>
        <p:spPr>
          <a:xfrm>
            <a:off x="228600" y="762000"/>
            <a:ext cx="8382000" cy="523220"/>
          </a:xfrm>
          <a:prstGeom prst="rect">
            <a:avLst/>
          </a:prstGeom>
        </p:spPr>
        <p:txBody>
          <a:bodyPr wrap="square">
            <a:spAutoFit/>
          </a:bodyPr>
          <a:lstStyle/>
          <a:p>
            <a:pPr algn="r" rtl="1"/>
            <a:r>
              <a:rPr lang="ar-JO" sz="2800" dirty="0" smtClean="0">
                <a:latin typeface="Simplified Arabic" pitchFamily="18" charset="-78"/>
                <a:cs typeface="Simplified Arabic" pitchFamily="18" charset="-78"/>
              </a:rPr>
              <a:t>ا</a:t>
            </a:r>
            <a:r>
              <a:rPr lang="ar-SA" sz="2800" dirty="0" smtClean="0">
                <a:latin typeface="Simplified Arabic" pitchFamily="18" charset="-78"/>
                <a:cs typeface="Simplified Arabic" pitchFamily="18" charset="-78"/>
              </a:rPr>
              <a:t>ذكر الوسيلة المناسبة لجمع البيانات في كل من الدراسات التالية </a:t>
            </a:r>
            <a:endParaRPr lang="en-US" sz="2800" dirty="0">
              <a:latin typeface="Simplified Arabic" pitchFamily="18" charset="-78"/>
              <a:cs typeface="Simplified Arabic"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059">
                                            <p:txEl>
                                              <p:pRg st="0" end="0"/>
                                            </p:txEl>
                                          </p:spTgt>
                                        </p:tgtEl>
                                        <p:attrNameLst>
                                          <p:attrName>style.visibility</p:attrName>
                                        </p:attrNameLst>
                                      </p:cBhvr>
                                      <p:to>
                                        <p:strVal val="visible"/>
                                      </p:to>
                                    </p:set>
                                    <p:anim calcmode="lin" valueType="num">
                                      <p:cBhvr additive="base">
                                        <p:cTn id="1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5059">
                                            <p:txEl>
                                              <p:pRg st="1" end="1"/>
                                            </p:txEl>
                                          </p:spTgt>
                                        </p:tgtEl>
                                        <p:attrNameLst>
                                          <p:attrName>style.visibility</p:attrName>
                                        </p:attrNameLst>
                                      </p:cBhvr>
                                      <p:to>
                                        <p:strVal val="visible"/>
                                      </p:to>
                                    </p:set>
                                    <p:anim calcmode="lin" valueType="num">
                                      <p:cBhvr additive="base">
                                        <p:cTn id="2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059">
                                            <p:txEl>
                                              <p:pRg st="2" end="2"/>
                                            </p:txEl>
                                          </p:spTgt>
                                        </p:tgtEl>
                                        <p:attrNameLst>
                                          <p:attrName>style.visibility</p:attrName>
                                        </p:attrNameLst>
                                      </p:cBhvr>
                                      <p:to>
                                        <p:strVal val="visible"/>
                                      </p:to>
                                    </p:set>
                                    <p:anim calcmode="lin" valueType="num">
                                      <p:cBhvr additive="base">
                                        <p:cTn id="2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5059">
                                            <p:txEl>
                                              <p:pRg st="3" end="3"/>
                                            </p:txEl>
                                          </p:spTgt>
                                        </p:tgtEl>
                                        <p:attrNameLst>
                                          <p:attrName>style.visibility</p:attrName>
                                        </p:attrNameLst>
                                      </p:cBhvr>
                                      <p:to>
                                        <p:strVal val="visible"/>
                                      </p:to>
                                    </p:set>
                                    <p:anim calcmode="lin" valueType="num">
                                      <p:cBhvr additive="base">
                                        <p:cTn id="3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5059">
                                            <p:txEl>
                                              <p:pRg st="4" end="4"/>
                                            </p:txEl>
                                          </p:spTgt>
                                        </p:tgtEl>
                                        <p:attrNameLst>
                                          <p:attrName>style.visibility</p:attrName>
                                        </p:attrNameLst>
                                      </p:cBhvr>
                                      <p:to>
                                        <p:strVal val="visible"/>
                                      </p:to>
                                    </p:set>
                                    <p:anim calcmode="lin" valueType="num">
                                      <p:cBhvr additive="base">
                                        <p:cTn id="4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2"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Autofit/>
          </a:bodyPr>
          <a:lstStyle/>
          <a:p>
            <a:pPr algn="r" eaLnBrk="1" fontAlgn="auto" hangingPunct="1">
              <a:spcAft>
                <a:spcPts val="0"/>
              </a:spcAft>
              <a:defRPr/>
            </a:pPr>
            <a:r>
              <a:rPr lang="ar-JO" sz="3200" b="1" dirty="0" smtClean="0">
                <a:solidFill>
                  <a:srgbClr val="C00000"/>
                </a:solidFill>
                <a:latin typeface="Simplified Arabic" pitchFamily="18" charset="-78"/>
                <a:cs typeface="Simplified Arabic" pitchFamily="18" charset="-78"/>
              </a:rPr>
              <a:t>انواع العينات</a:t>
            </a:r>
            <a:endParaRPr lang="ar-JO" sz="3200" b="1" dirty="0">
              <a:solidFill>
                <a:srgbClr val="C00000"/>
              </a:solidFill>
              <a:latin typeface="Simplified Arabic" pitchFamily="18" charset="-78"/>
              <a:cs typeface="Simplified Arabic" pitchFamily="18" charset="-78"/>
            </a:endParaRPr>
          </a:p>
        </p:txBody>
      </p:sp>
      <p:sp>
        <p:nvSpPr>
          <p:cNvPr id="3" name="Content Placeholder 2"/>
          <p:cNvSpPr>
            <a:spLocks noGrp="1"/>
          </p:cNvSpPr>
          <p:nvPr>
            <p:ph idx="1"/>
          </p:nvPr>
        </p:nvSpPr>
        <p:spPr>
          <a:xfrm>
            <a:off x="2209800" y="685800"/>
            <a:ext cx="6400800" cy="457200"/>
          </a:xfrm>
        </p:spPr>
        <p:txBody>
          <a:bodyPr rtlCol="0">
            <a:noAutofit/>
          </a:bodyPr>
          <a:lstStyle/>
          <a:p>
            <a:pPr marL="0" indent="-274320" algn="r" rtl="1" eaLnBrk="1" fontAlgn="auto" hangingPunct="1">
              <a:lnSpc>
                <a:spcPct val="90000"/>
              </a:lnSpc>
              <a:spcAft>
                <a:spcPts val="0"/>
              </a:spcAft>
              <a:buNone/>
              <a:defRPr/>
            </a:pPr>
            <a:r>
              <a:rPr lang="ar-SA" sz="2400" b="1" dirty="0" smtClean="0">
                <a:solidFill>
                  <a:srgbClr val="080808"/>
                </a:solidFill>
                <a:latin typeface="Simplified Arabic" pitchFamily="18" charset="-78"/>
                <a:cs typeface="Simplified Arabic" pitchFamily="18" charset="-78"/>
              </a:rPr>
              <a:t>العينات </a:t>
            </a:r>
            <a:r>
              <a:rPr lang="ar-SA" sz="2400" b="1" dirty="0">
                <a:solidFill>
                  <a:srgbClr val="080808"/>
                </a:solidFill>
                <a:latin typeface="Simplified Arabic" pitchFamily="18" charset="-78"/>
                <a:cs typeface="Simplified Arabic" pitchFamily="18" charset="-78"/>
              </a:rPr>
              <a:t>الاحتمالية : هي العينات التي تتم </a:t>
            </a:r>
            <a:r>
              <a:rPr lang="ar-JO" sz="2400" b="1" dirty="0" smtClean="0">
                <a:solidFill>
                  <a:srgbClr val="080808"/>
                </a:solidFill>
                <a:latin typeface="Simplified Arabic" pitchFamily="18" charset="-78"/>
                <a:cs typeface="Simplified Arabic" pitchFamily="18" charset="-78"/>
              </a:rPr>
              <a:t>بالاختيار العشوائي :-</a:t>
            </a:r>
            <a:endParaRPr lang="ar-SA" sz="2400" b="1" dirty="0">
              <a:solidFill>
                <a:srgbClr val="080808"/>
              </a:solidFill>
              <a:latin typeface="Simplified Arabic" pitchFamily="18" charset="-78"/>
              <a:cs typeface="Simplified Arabic" pitchFamily="18" charset="-78"/>
            </a:endParaRPr>
          </a:p>
          <a:p>
            <a:pPr marL="0" indent="0" algn="r" rtl="1" eaLnBrk="1" fontAlgn="auto" hangingPunct="1">
              <a:lnSpc>
                <a:spcPct val="90000"/>
              </a:lnSpc>
              <a:spcAft>
                <a:spcPts val="0"/>
              </a:spcAft>
              <a:buFont typeface="Wingdings" pitchFamily="2" charset="2"/>
              <a:buNone/>
              <a:defRPr/>
            </a:pPr>
            <a:endParaRPr lang="ar-SA" sz="2400" b="1" dirty="0">
              <a:solidFill>
                <a:srgbClr val="080808"/>
              </a:solidFill>
              <a:latin typeface="Simplified Arabic" pitchFamily="18" charset="-78"/>
              <a:cs typeface="Simplified Arabic" pitchFamily="18" charset="-78"/>
            </a:endParaRPr>
          </a:p>
          <a:p>
            <a:pPr marL="0" indent="-274320" algn="r" rtl="1" eaLnBrk="1" fontAlgn="auto" hangingPunct="1">
              <a:spcAft>
                <a:spcPts val="0"/>
              </a:spcAft>
              <a:buNone/>
              <a:defRPr/>
            </a:pPr>
            <a:endParaRPr lang="ar-JO" sz="2400" dirty="0">
              <a:latin typeface="Simplified Arabic" pitchFamily="18" charset="-78"/>
              <a:cs typeface="Simplified Arabic" pitchFamily="18" charset="-78"/>
            </a:endParaRPr>
          </a:p>
        </p:txBody>
      </p:sp>
      <p:graphicFrame>
        <p:nvGraphicFramePr>
          <p:cNvPr id="4" name="Content Placeholder 7"/>
          <p:cNvGraphicFramePr>
            <a:graphicFrameLocks/>
          </p:cNvGraphicFramePr>
          <p:nvPr/>
        </p:nvGraphicFramePr>
        <p:xfrm>
          <a:off x="457200" y="1143000"/>
          <a:ext cx="8382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430678E4-4C22-4AF0-A472-DEBDFC3EB4AB}"/>
                                            </p:graphicEl>
                                          </p:spTgt>
                                        </p:tgtEl>
                                        <p:attrNameLst>
                                          <p:attrName>style.visibility</p:attrName>
                                        </p:attrNameLst>
                                      </p:cBhvr>
                                      <p:to>
                                        <p:strVal val="visible"/>
                                      </p:to>
                                    </p:set>
                                    <p:anim calcmode="lin" valueType="num">
                                      <p:cBhvr additive="base">
                                        <p:cTn id="17" dur="500" fill="hold"/>
                                        <p:tgtEl>
                                          <p:spTgt spid="4">
                                            <p:graphicEl>
                                              <a:dgm id="{430678E4-4C22-4AF0-A472-DEBDFC3EB4A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430678E4-4C22-4AF0-A472-DEBDFC3EB4AB}"/>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13403AA3-4D66-45E1-8F87-9A44D5E02E0D}"/>
                                            </p:graphicEl>
                                          </p:spTgt>
                                        </p:tgtEl>
                                        <p:attrNameLst>
                                          <p:attrName>style.visibility</p:attrName>
                                        </p:attrNameLst>
                                      </p:cBhvr>
                                      <p:to>
                                        <p:strVal val="visible"/>
                                      </p:to>
                                    </p:set>
                                    <p:anim calcmode="lin" valueType="num">
                                      <p:cBhvr additive="base">
                                        <p:cTn id="23" dur="500" fill="hold"/>
                                        <p:tgtEl>
                                          <p:spTgt spid="4">
                                            <p:graphicEl>
                                              <a:dgm id="{13403AA3-4D66-45E1-8F87-9A44D5E02E0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13403AA3-4D66-45E1-8F87-9A44D5E02E0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9D0E5479-E9DA-4218-A90C-AEDDBA7BF057}"/>
                                            </p:graphicEl>
                                          </p:spTgt>
                                        </p:tgtEl>
                                        <p:attrNameLst>
                                          <p:attrName>style.visibility</p:attrName>
                                        </p:attrNameLst>
                                      </p:cBhvr>
                                      <p:to>
                                        <p:strVal val="visible"/>
                                      </p:to>
                                    </p:set>
                                    <p:anim calcmode="lin" valueType="num">
                                      <p:cBhvr additive="base">
                                        <p:cTn id="27" dur="500" fill="hold"/>
                                        <p:tgtEl>
                                          <p:spTgt spid="4">
                                            <p:graphicEl>
                                              <a:dgm id="{9D0E5479-E9DA-4218-A90C-AEDDBA7BF05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9D0E5479-E9DA-4218-A90C-AEDDBA7BF057}"/>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057C677B-85D2-4F89-8D73-603810C6A018}"/>
                                            </p:graphicEl>
                                          </p:spTgt>
                                        </p:tgtEl>
                                        <p:attrNameLst>
                                          <p:attrName>style.visibility</p:attrName>
                                        </p:attrNameLst>
                                      </p:cBhvr>
                                      <p:to>
                                        <p:strVal val="visible"/>
                                      </p:to>
                                    </p:set>
                                    <p:anim calcmode="lin" valueType="num">
                                      <p:cBhvr additive="base">
                                        <p:cTn id="33" dur="500" fill="hold"/>
                                        <p:tgtEl>
                                          <p:spTgt spid="4">
                                            <p:graphicEl>
                                              <a:dgm id="{057C677B-85D2-4F89-8D73-603810C6A018}"/>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057C677B-85D2-4F89-8D73-603810C6A018}"/>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F2FE6754-3E68-4F5E-B59F-CCDA3B2C6CEC}"/>
                                            </p:graphicEl>
                                          </p:spTgt>
                                        </p:tgtEl>
                                        <p:attrNameLst>
                                          <p:attrName>style.visibility</p:attrName>
                                        </p:attrNameLst>
                                      </p:cBhvr>
                                      <p:to>
                                        <p:strVal val="visible"/>
                                      </p:to>
                                    </p:set>
                                    <p:anim calcmode="lin" valueType="num">
                                      <p:cBhvr additive="base">
                                        <p:cTn id="37" dur="500" fill="hold"/>
                                        <p:tgtEl>
                                          <p:spTgt spid="4">
                                            <p:graphicEl>
                                              <a:dgm id="{F2FE6754-3E68-4F5E-B59F-CCDA3B2C6CE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F2FE6754-3E68-4F5E-B59F-CCDA3B2C6CE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6E279CBF-615E-4FB0-BEA1-ED4597DC1687}"/>
                                            </p:graphicEl>
                                          </p:spTgt>
                                        </p:tgtEl>
                                        <p:attrNameLst>
                                          <p:attrName>style.visibility</p:attrName>
                                        </p:attrNameLst>
                                      </p:cBhvr>
                                      <p:to>
                                        <p:strVal val="visible"/>
                                      </p:to>
                                    </p:set>
                                    <p:anim calcmode="lin" valueType="num">
                                      <p:cBhvr additive="base">
                                        <p:cTn id="43" dur="500" fill="hold"/>
                                        <p:tgtEl>
                                          <p:spTgt spid="4">
                                            <p:graphicEl>
                                              <a:dgm id="{6E279CBF-615E-4FB0-BEA1-ED4597DC1687}"/>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6E279CBF-615E-4FB0-BEA1-ED4597DC1687}"/>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434ED330-9E4C-4B05-8F6D-B23991DFA2B2}"/>
                                            </p:graphicEl>
                                          </p:spTgt>
                                        </p:tgtEl>
                                        <p:attrNameLst>
                                          <p:attrName>style.visibility</p:attrName>
                                        </p:attrNameLst>
                                      </p:cBhvr>
                                      <p:to>
                                        <p:strVal val="visible"/>
                                      </p:to>
                                    </p:set>
                                    <p:anim calcmode="lin" valueType="num">
                                      <p:cBhvr additive="base">
                                        <p:cTn id="47" dur="500" fill="hold"/>
                                        <p:tgtEl>
                                          <p:spTgt spid="4">
                                            <p:graphicEl>
                                              <a:dgm id="{434ED330-9E4C-4B05-8F6D-B23991DFA2B2}"/>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434ED330-9E4C-4B05-8F6D-B23991DFA2B2}"/>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dgm id="{C1B483DD-76F8-4308-BE0E-DB615053C647}"/>
                                            </p:graphicEl>
                                          </p:spTgt>
                                        </p:tgtEl>
                                        <p:attrNameLst>
                                          <p:attrName>style.visibility</p:attrName>
                                        </p:attrNameLst>
                                      </p:cBhvr>
                                      <p:to>
                                        <p:strVal val="visible"/>
                                      </p:to>
                                    </p:set>
                                    <p:anim calcmode="lin" valueType="num">
                                      <p:cBhvr additive="base">
                                        <p:cTn id="53" dur="500" fill="hold"/>
                                        <p:tgtEl>
                                          <p:spTgt spid="4">
                                            <p:graphicEl>
                                              <a:dgm id="{C1B483DD-76F8-4308-BE0E-DB615053C647}"/>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C1B483DD-76F8-4308-BE0E-DB615053C647}"/>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graphicEl>
                                              <a:dgm id="{5572EC52-EE25-418A-8318-5E40E74D89EF}"/>
                                            </p:graphicEl>
                                          </p:spTgt>
                                        </p:tgtEl>
                                        <p:attrNameLst>
                                          <p:attrName>style.visibility</p:attrName>
                                        </p:attrNameLst>
                                      </p:cBhvr>
                                      <p:to>
                                        <p:strVal val="visible"/>
                                      </p:to>
                                    </p:set>
                                    <p:anim calcmode="lin" valueType="num">
                                      <p:cBhvr additive="base">
                                        <p:cTn id="57" dur="500" fill="hold"/>
                                        <p:tgtEl>
                                          <p:spTgt spid="4">
                                            <p:graphicEl>
                                              <a:dgm id="{5572EC52-EE25-418A-8318-5E40E74D89EF}"/>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5572EC52-EE25-418A-8318-5E40E74D89E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pPr algn="r"/>
            <a:r>
              <a:rPr lang="ar-SA" b="1" dirty="0" smtClean="0">
                <a:solidFill>
                  <a:srgbClr val="0033CC"/>
                </a:solidFill>
                <a:effectLst>
                  <a:outerShdw blurRad="38100" dist="38100" dir="2700000" algn="tl">
                    <a:srgbClr val="000000"/>
                  </a:outerShdw>
                </a:effectLst>
                <a:latin typeface="Simplified Arabic" pitchFamily="2" charset="-78"/>
                <a:cs typeface="Simplified Arabic" pitchFamily="2" charset="-78"/>
              </a:rPr>
              <a:t> تعريف علم الإحصاء</a:t>
            </a:r>
            <a:endParaRPr lang="en-US" dirty="0"/>
          </a:p>
        </p:txBody>
      </p:sp>
      <p:sp>
        <p:nvSpPr>
          <p:cNvPr id="3" name="Content Placeholder 2"/>
          <p:cNvSpPr>
            <a:spLocks noGrp="1"/>
          </p:cNvSpPr>
          <p:nvPr>
            <p:ph idx="1"/>
          </p:nvPr>
        </p:nvSpPr>
        <p:spPr>
          <a:xfrm>
            <a:off x="533400" y="2362200"/>
            <a:ext cx="8229600" cy="2666999"/>
          </a:xfrm>
        </p:spPr>
        <p:txBody>
          <a:bodyPr/>
          <a:lstStyle/>
          <a:p>
            <a:pPr marL="0" indent="0" algn="just" rtl="1">
              <a:lnSpc>
                <a:spcPct val="150000"/>
              </a:lnSpc>
              <a:buNone/>
            </a:pPr>
            <a:r>
              <a:rPr lang="ar-SA" altLang="ar-SA" b="1" dirty="0" smtClean="0">
                <a:latin typeface="Simplified Arabic" pitchFamily="2" charset="-78"/>
                <a:ea typeface="Mudir MT" pitchFamily="2" charset="-78"/>
                <a:cs typeface="Simplified Arabic" pitchFamily="2" charset="-78"/>
              </a:rPr>
              <a:t>	هو العلم الذي يبحث في جمع و تبويب وعرض البيانات وتحليلها و استقراء النتائج لدعم ومساندة عملية اتخاذ القرارات.</a:t>
            </a:r>
          </a:p>
          <a:p>
            <a:pPr algn="just" rtl="1">
              <a:lnSpc>
                <a:spcPct val="150000"/>
              </a:lnSpc>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r" eaLnBrk="1" fontAlgn="auto" hangingPunct="1">
              <a:spcAft>
                <a:spcPts val="0"/>
              </a:spcAft>
              <a:defRPr/>
            </a:pPr>
            <a:r>
              <a:rPr lang="ar-SA" sz="3600" dirty="0" smtClean="0">
                <a:solidFill>
                  <a:srgbClr val="C00000"/>
                </a:solidFill>
                <a:latin typeface="Simplified Arabic" pitchFamily="18" charset="-78"/>
                <a:cs typeface="Simplified Arabic" pitchFamily="18" charset="-78"/>
              </a:rPr>
              <a:t> </a:t>
            </a:r>
            <a:r>
              <a:rPr lang="ar-JO" sz="3600" dirty="0" smtClean="0">
                <a:solidFill>
                  <a:srgbClr val="C00000"/>
                </a:solidFill>
                <a:latin typeface="Simplified Arabic" pitchFamily="18" charset="-78"/>
                <a:cs typeface="Simplified Arabic" pitchFamily="18" charset="-78"/>
              </a:rPr>
              <a:t>العينة العشوائية البسيطة</a:t>
            </a:r>
            <a:endParaRPr lang="ar-JO" sz="3600" dirty="0">
              <a:solidFill>
                <a:srgbClr val="C00000"/>
              </a:solidFill>
              <a:latin typeface="Simplified Arabic" pitchFamily="18" charset="-78"/>
              <a:cs typeface="Simplified Arabic" pitchFamily="18" charset="-78"/>
            </a:endParaRPr>
          </a:p>
        </p:txBody>
      </p:sp>
      <p:sp>
        <p:nvSpPr>
          <p:cNvPr id="3" name="Content Placeholder 2"/>
          <p:cNvSpPr>
            <a:spLocks noGrp="1"/>
          </p:cNvSpPr>
          <p:nvPr>
            <p:ph idx="1"/>
          </p:nvPr>
        </p:nvSpPr>
        <p:spPr>
          <a:xfrm>
            <a:off x="228600" y="990600"/>
            <a:ext cx="8610600" cy="5562600"/>
          </a:xfrm>
        </p:spPr>
        <p:txBody>
          <a:bodyPr rtlCol="0">
            <a:noAutofit/>
          </a:bodyPr>
          <a:lstStyle/>
          <a:p>
            <a:pPr marL="0" indent="0" algn="just" rtl="1" eaLnBrk="1" fontAlgn="auto" hangingPunct="1">
              <a:lnSpc>
                <a:spcPct val="150000"/>
              </a:lnSpc>
              <a:spcAft>
                <a:spcPts val="0"/>
              </a:spcAft>
              <a:buFont typeface="Wingdings" pitchFamily="2" charset="2"/>
              <a:buNone/>
              <a:defRPr/>
            </a:pPr>
            <a:r>
              <a:rPr lang="ar-SA" sz="2400" dirty="0" smtClean="0">
                <a:latin typeface="Simplified Arabic" pitchFamily="18" charset="-78"/>
                <a:cs typeface="Simplified Arabic" pitchFamily="18" charset="-78"/>
              </a:rPr>
              <a:t>هي </a:t>
            </a:r>
            <a:r>
              <a:rPr lang="ar-SA" sz="2400" dirty="0">
                <a:latin typeface="Simplified Arabic" pitchFamily="18" charset="-78"/>
                <a:cs typeface="Simplified Arabic" pitchFamily="18" charset="-78"/>
              </a:rPr>
              <a:t>العينة التي </a:t>
            </a:r>
            <a:r>
              <a:rPr lang="ar-SA" sz="2400" dirty="0" smtClean="0">
                <a:latin typeface="Simplified Arabic" pitchFamily="18" charset="-78"/>
                <a:cs typeface="Simplified Arabic" pitchFamily="18" charset="-78"/>
              </a:rPr>
              <a:t>يتم</a:t>
            </a:r>
            <a:r>
              <a:rPr lang="ar-JO" sz="2400" dirty="0" smtClean="0">
                <a:latin typeface="Simplified Arabic" pitchFamily="18" charset="-78"/>
                <a:cs typeface="Simplified Arabic" pitchFamily="18" charset="-78"/>
              </a:rPr>
              <a:t> </a:t>
            </a:r>
            <a:r>
              <a:rPr lang="ar-SA" sz="2400" dirty="0" smtClean="0">
                <a:latin typeface="Simplified Arabic" pitchFamily="18" charset="-78"/>
                <a:cs typeface="Simplified Arabic" pitchFamily="18" charset="-78"/>
              </a:rPr>
              <a:t>تكوين </a:t>
            </a:r>
            <a:r>
              <a:rPr lang="ar-SA" sz="2400" dirty="0">
                <a:latin typeface="Simplified Arabic" pitchFamily="18" charset="-78"/>
                <a:cs typeface="Simplified Arabic" pitchFamily="18" charset="-78"/>
              </a:rPr>
              <a:t>عناصرها على أساس تساوي </a:t>
            </a:r>
            <a:r>
              <a:rPr lang="ar-SA" sz="2400" dirty="0" smtClean="0">
                <a:latin typeface="Simplified Arabic" pitchFamily="18" charset="-78"/>
                <a:cs typeface="Simplified Arabic" pitchFamily="18" charset="-78"/>
              </a:rPr>
              <a:t>الفرص</a:t>
            </a:r>
            <a:r>
              <a:rPr lang="ar-JO" sz="2400" dirty="0" smtClean="0">
                <a:latin typeface="Simplified Arabic" pitchFamily="18" charset="-78"/>
                <a:cs typeface="Simplified Arabic" pitchFamily="18" charset="-78"/>
              </a:rPr>
              <a:t> </a:t>
            </a:r>
            <a:r>
              <a:rPr lang="ar-SA" sz="2400" dirty="0" smtClean="0">
                <a:latin typeface="Simplified Arabic" pitchFamily="18" charset="-78"/>
                <a:cs typeface="Simplified Arabic" pitchFamily="18" charset="-78"/>
              </a:rPr>
              <a:t>أمام </a:t>
            </a:r>
            <a:r>
              <a:rPr lang="ar-SA" sz="2400" dirty="0">
                <a:latin typeface="Simplified Arabic" pitchFamily="18" charset="-78"/>
                <a:cs typeface="Simplified Arabic" pitchFamily="18" charset="-78"/>
              </a:rPr>
              <a:t>جميع عناصر المجتمع الاحصائي للظهور </a:t>
            </a:r>
            <a:r>
              <a:rPr lang="ar-SA" sz="2400" dirty="0" smtClean="0">
                <a:latin typeface="Simplified Arabic" pitchFamily="18" charset="-78"/>
                <a:cs typeface="Simplified Arabic" pitchFamily="18" charset="-78"/>
              </a:rPr>
              <a:t>في</a:t>
            </a:r>
            <a:r>
              <a:rPr lang="ar-JO" sz="2400" dirty="0" smtClean="0">
                <a:latin typeface="Simplified Arabic" pitchFamily="18" charset="-78"/>
                <a:cs typeface="Simplified Arabic" pitchFamily="18" charset="-78"/>
              </a:rPr>
              <a:t> </a:t>
            </a:r>
            <a:r>
              <a:rPr lang="ar-SA" sz="2400" dirty="0" smtClean="0">
                <a:latin typeface="Simplified Arabic" pitchFamily="18" charset="-78"/>
                <a:cs typeface="Simplified Arabic" pitchFamily="18" charset="-78"/>
              </a:rPr>
              <a:t>العينة </a:t>
            </a:r>
            <a:r>
              <a:rPr lang="ar-SA" sz="2400" dirty="0">
                <a:latin typeface="Simplified Arabic" pitchFamily="18" charset="-78"/>
                <a:cs typeface="Simplified Arabic" pitchFamily="18" charset="-78"/>
              </a:rPr>
              <a:t>أو أن أية مجموعة جزئية من </a:t>
            </a:r>
            <a:r>
              <a:rPr lang="ar-SA" sz="2400" dirty="0" smtClean="0">
                <a:latin typeface="Simplified Arabic" pitchFamily="18" charset="-78"/>
                <a:cs typeface="Simplified Arabic" pitchFamily="18" charset="-78"/>
              </a:rPr>
              <a:t>المجتمع</a:t>
            </a:r>
            <a:r>
              <a:rPr lang="ar-JO" sz="2400" dirty="0" smtClean="0">
                <a:latin typeface="Simplified Arabic" pitchFamily="18" charset="-78"/>
                <a:cs typeface="Simplified Arabic" pitchFamily="18" charset="-78"/>
              </a:rPr>
              <a:t> </a:t>
            </a:r>
            <a:r>
              <a:rPr lang="ar-SA" sz="2400" dirty="0" smtClean="0">
                <a:latin typeface="Simplified Arabic" pitchFamily="18" charset="-78"/>
                <a:cs typeface="Simplified Arabic" pitchFamily="18" charset="-78"/>
              </a:rPr>
              <a:t>الاحصائي </a:t>
            </a:r>
            <a:r>
              <a:rPr lang="ar-SA" sz="2400" dirty="0">
                <a:latin typeface="Simplified Arabic" pitchFamily="18" charset="-78"/>
                <a:cs typeface="Simplified Arabic" pitchFamily="18" charset="-78"/>
              </a:rPr>
              <a:t>وبحجم معين لها الفرصة نفسها </a:t>
            </a:r>
            <a:r>
              <a:rPr lang="ar-JO" sz="2400" dirty="0" smtClean="0">
                <a:latin typeface="Simplified Arabic" pitchFamily="18" charset="-78"/>
                <a:cs typeface="Simplified Arabic" pitchFamily="18" charset="-78"/>
              </a:rPr>
              <a:t> </a:t>
            </a:r>
            <a:r>
              <a:rPr lang="ar-SA" sz="2400" dirty="0" smtClean="0">
                <a:latin typeface="Simplified Arabic" pitchFamily="18" charset="-78"/>
                <a:cs typeface="Simplified Arabic" pitchFamily="18" charset="-78"/>
              </a:rPr>
              <a:t>لتختار </a:t>
            </a:r>
            <a:r>
              <a:rPr lang="ar-SA" sz="2400" dirty="0">
                <a:latin typeface="Simplified Arabic" pitchFamily="18" charset="-78"/>
                <a:cs typeface="Simplified Arabic" pitchFamily="18" charset="-78"/>
              </a:rPr>
              <a:t>كعينة من ذلك المجتمع , ويتم تنفيذ ذلك </a:t>
            </a:r>
            <a:r>
              <a:rPr lang="ar-SA" sz="2400" dirty="0" smtClean="0">
                <a:latin typeface="Simplified Arabic" pitchFamily="18" charset="-78"/>
                <a:cs typeface="Simplified Arabic" pitchFamily="18" charset="-78"/>
              </a:rPr>
              <a:t>بطريقتين </a:t>
            </a:r>
            <a:r>
              <a:rPr lang="ar-SA" sz="2400" dirty="0">
                <a:latin typeface="Simplified Arabic" pitchFamily="18" charset="-78"/>
                <a:cs typeface="Simplified Arabic" pitchFamily="18" charset="-78"/>
              </a:rPr>
              <a:t>:-</a:t>
            </a:r>
          </a:p>
          <a:p>
            <a:pPr marL="0" indent="-274320" algn="just" rtl="1" eaLnBrk="1" fontAlgn="auto" hangingPunct="1">
              <a:lnSpc>
                <a:spcPct val="150000"/>
              </a:lnSpc>
              <a:spcAft>
                <a:spcPts val="0"/>
              </a:spcAft>
              <a:defRPr/>
            </a:pPr>
            <a:r>
              <a:rPr lang="ar-SA" sz="2400" dirty="0" smtClean="0">
                <a:latin typeface="Simplified Arabic" pitchFamily="18" charset="-78"/>
                <a:cs typeface="Simplified Arabic" pitchFamily="18" charset="-78"/>
              </a:rPr>
              <a:t>طريقة </a:t>
            </a:r>
            <a:r>
              <a:rPr lang="ar-SA" sz="2400" dirty="0">
                <a:latin typeface="Simplified Arabic" pitchFamily="18" charset="-78"/>
                <a:cs typeface="Simplified Arabic" pitchFamily="18" charset="-78"/>
              </a:rPr>
              <a:t>القرعة  .                                                    </a:t>
            </a:r>
          </a:p>
          <a:p>
            <a:pPr marL="0" indent="-274320" algn="just" rtl="1" eaLnBrk="1" fontAlgn="auto" hangingPunct="1">
              <a:lnSpc>
                <a:spcPct val="150000"/>
              </a:lnSpc>
              <a:spcAft>
                <a:spcPts val="0"/>
              </a:spcAft>
              <a:defRPr/>
            </a:pPr>
            <a:r>
              <a:rPr lang="ar-SA" sz="2400" dirty="0" smtClean="0">
                <a:latin typeface="Simplified Arabic" pitchFamily="18" charset="-78"/>
                <a:cs typeface="Simplified Arabic" pitchFamily="18" charset="-78"/>
              </a:rPr>
              <a:t>طريقة </a:t>
            </a:r>
            <a:r>
              <a:rPr lang="ar-SA" sz="2400" dirty="0">
                <a:latin typeface="Simplified Arabic" pitchFamily="18" charset="-78"/>
                <a:cs typeface="Simplified Arabic" pitchFamily="18" charset="-78"/>
              </a:rPr>
              <a:t>جداول الأرقام العشوائية .  </a:t>
            </a:r>
            <a:endParaRPr lang="ar-SA" sz="2400" dirty="0" smtClean="0">
              <a:latin typeface="Simplified Arabic" pitchFamily="18" charset="-78"/>
              <a:cs typeface="Simplified Arabic" pitchFamily="18" charset="-78"/>
            </a:endParaRPr>
          </a:p>
          <a:p>
            <a:pPr marL="0" indent="-274320" algn="just" rtl="1">
              <a:lnSpc>
                <a:spcPct val="150000"/>
              </a:lnSpc>
              <a:defRPr/>
            </a:pPr>
            <a:r>
              <a:rPr lang="ar-JO" sz="2400" dirty="0" smtClean="0">
                <a:latin typeface="Simplified Arabic" pitchFamily="18" charset="-78"/>
                <a:cs typeface="Simplified Arabic" pitchFamily="18" charset="-78"/>
              </a:rPr>
              <a:t>يمكن الاستعانة بالحاسوب للحصول على الارقام العشوائية اذ تحمل معظم البرامج الحاسوبية والحاسبات العلمية الاقتران  </a:t>
            </a:r>
            <a:r>
              <a:rPr lang="en-US" sz="2400" dirty="0" smtClean="0">
                <a:latin typeface="Simplified Arabic" pitchFamily="18" charset="-78"/>
                <a:cs typeface="Simplified Arabic" pitchFamily="18" charset="-78"/>
              </a:rPr>
              <a:t>RAN OR RAND </a:t>
            </a:r>
            <a:r>
              <a:rPr lang="ar-JO" sz="2400" dirty="0" smtClean="0">
                <a:latin typeface="Simplified Arabic" pitchFamily="18" charset="-78"/>
                <a:cs typeface="Simplified Arabic" pitchFamily="18" charset="-78"/>
              </a:rPr>
              <a:t> لتوليد الاعداد العشوائية ومنها برنامج </a:t>
            </a:r>
            <a:r>
              <a:rPr lang="en-US" sz="2400" dirty="0" smtClean="0">
                <a:latin typeface="Simplified Arabic" pitchFamily="18" charset="-78"/>
                <a:cs typeface="Simplified Arabic" pitchFamily="18" charset="-78"/>
              </a:rPr>
              <a:t>Excel , R , SPSS,…</a:t>
            </a:r>
            <a:r>
              <a:rPr lang="ar-SA" sz="2400" dirty="0" smtClean="0">
                <a:latin typeface="Simplified Arabic" pitchFamily="18" charset="-78"/>
                <a:cs typeface="Simplified Arabic" pitchFamily="18" charset="-78"/>
              </a:rPr>
              <a:t> </a:t>
            </a:r>
            <a:endParaRPr lang="ar-SA" sz="2400" dirty="0">
              <a:latin typeface="Simplified Arabic" pitchFamily="18" charset="-78"/>
              <a:cs typeface="Simplified Arabic" pitchFamily="18" charset="-78"/>
            </a:endParaRPr>
          </a:p>
          <a:p>
            <a:pPr marL="0" indent="-274320" algn="just" rtl="1" eaLnBrk="1" fontAlgn="auto" hangingPunct="1">
              <a:lnSpc>
                <a:spcPct val="150000"/>
              </a:lnSpc>
              <a:spcAft>
                <a:spcPts val="0"/>
              </a:spcAft>
              <a:buNone/>
              <a:defRPr/>
            </a:pPr>
            <a:r>
              <a:rPr lang="ar-SA" sz="2400" dirty="0">
                <a:latin typeface="Simplified Arabic" pitchFamily="18" charset="-78"/>
                <a:cs typeface="Simplified Arabic" pitchFamily="18" charset="-78"/>
              </a:rPr>
              <a:t>                              </a:t>
            </a:r>
            <a:endParaRPr lang="en-US" sz="2400" dirty="0">
              <a:latin typeface="Simplified Arabic" pitchFamily="18" charset="-78"/>
              <a:cs typeface="Simplified Arabic"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lgn="just" rtl="1" eaLnBrk="1" fontAlgn="auto" hangingPunct="1">
              <a:spcAft>
                <a:spcPts val="0"/>
              </a:spcAft>
              <a:defRPr/>
            </a:pPr>
            <a:r>
              <a:rPr lang="ar-JO" sz="3600" dirty="0" smtClean="0">
                <a:solidFill>
                  <a:srgbClr val="C00000"/>
                </a:solidFill>
                <a:latin typeface="Simplified Arabic" pitchFamily="18" charset="-78"/>
                <a:cs typeface="Simplified Arabic" pitchFamily="18" charset="-78"/>
              </a:rPr>
              <a:t>العينة العشوائية الطبقية :-</a:t>
            </a:r>
            <a:endParaRPr lang="ar-JO" sz="3600" dirty="0">
              <a:solidFill>
                <a:srgbClr val="C00000"/>
              </a:solidFill>
              <a:latin typeface="Simplified Arabic" pitchFamily="18" charset="-78"/>
              <a:cs typeface="Simplified Arabic" pitchFamily="18" charset="-78"/>
            </a:endParaRPr>
          </a:p>
        </p:txBody>
      </p:sp>
      <p:sp>
        <p:nvSpPr>
          <p:cNvPr id="3" name="Content Placeholder 2"/>
          <p:cNvSpPr>
            <a:spLocks noGrp="1"/>
          </p:cNvSpPr>
          <p:nvPr>
            <p:ph idx="1"/>
          </p:nvPr>
        </p:nvSpPr>
        <p:spPr>
          <a:xfrm>
            <a:off x="381000" y="1143000"/>
            <a:ext cx="8382000" cy="5410200"/>
          </a:xfrm>
        </p:spPr>
        <p:txBody>
          <a:bodyPr rtlCol="0">
            <a:noAutofit/>
          </a:bodyPr>
          <a:lstStyle/>
          <a:p>
            <a:pPr marL="0" indent="-274320" algn="just" rtl="1" eaLnBrk="1" fontAlgn="auto" hangingPunct="1">
              <a:lnSpc>
                <a:spcPct val="150000"/>
              </a:lnSpc>
              <a:spcAft>
                <a:spcPts val="0"/>
              </a:spcAft>
              <a:defRPr/>
            </a:pPr>
            <a:r>
              <a:rPr lang="ar-SA" dirty="0">
                <a:latin typeface="Simplified Arabic" pitchFamily="18" charset="-78"/>
                <a:cs typeface="Simplified Arabic" pitchFamily="18" charset="-78"/>
              </a:rPr>
              <a:t>اذا وجد الباحث ان المجتمع الاحصائي غير متجانس وان بامكانه تقسيم هذا المجتمع الى قسمين او اكثر منفصلين وشاملين وفق معيار معين</a:t>
            </a:r>
            <a:r>
              <a:rPr lang="ar-SA" dirty="0" smtClean="0">
                <a:latin typeface="Simplified Arabic" pitchFamily="18" charset="-78"/>
                <a:cs typeface="Simplified Arabic" pitchFamily="18" charset="-78"/>
              </a:rPr>
              <a:t>،</a:t>
            </a:r>
            <a:r>
              <a:rPr lang="en-US"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ولكي </a:t>
            </a:r>
            <a:r>
              <a:rPr lang="ar-SA" dirty="0">
                <a:latin typeface="Simplified Arabic" pitchFamily="18" charset="-78"/>
                <a:cs typeface="Simplified Arabic" pitchFamily="18" charset="-78"/>
              </a:rPr>
              <a:t>تكون العينه ممثله تمثيلاً صادقاً لهذا المجتمع، فإنه يجعل العينه ايضاً مقسمه الى اقسام مناظره لتقسيمات المجتمع ويحسب بالطريقة العشوائية البسيطة عينة من كل قسم ويكون اتحاد هذه العينات الجزئية هي </a:t>
            </a:r>
            <a:r>
              <a:rPr lang="ar-SA" b="1" dirty="0">
                <a:ln w="18415" cmpd="sng">
                  <a:solidFill>
                    <a:srgbClr val="FFFFFF"/>
                  </a:solidFill>
                  <a:prstDash val="solid"/>
                </a:ln>
                <a:solidFill>
                  <a:srgbClr val="FF0000"/>
                </a:solidFill>
                <a:latin typeface="Simplified Arabic" pitchFamily="18" charset="-78"/>
                <a:cs typeface="Simplified Arabic" pitchFamily="18" charset="-78"/>
              </a:rPr>
              <a:t>العينة</a:t>
            </a:r>
            <a:r>
              <a:rPr lang="ar-SA" dirty="0">
                <a:latin typeface="Simplified Arabic" pitchFamily="18" charset="-78"/>
                <a:cs typeface="Simplified Arabic" pitchFamily="18" charset="-78"/>
              </a:rPr>
              <a:t> الطبقية المطلوبة.  </a:t>
            </a:r>
            <a:endParaRPr lang="en-US" dirty="0">
              <a:latin typeface="Simplified Arabic" pitchFamily="18" charset="-78"/>
              <a:cs typeface="Simplified Arabic" pitchFamily="18" charset="-78"/>
            </a:endParaRPr>
          </a:p>
          <a:p>
            <a:pPr marL="0" indent="0" algn="just" rtl="1" eaLnBrk="1" fontAlgn="auto" hangingPunct="1">
              <a:lnSpc>
                <a:spcPct val="150000"/>
              </a:lnSpc>
              <a:spcAft>
                <a:spcPts val="0"/>
              </a:spcAft>
              <a:buFont typeface="Wingdings" pitchFamily="2" charset="2"/>
              <a:buNone/>
              <a:defRPr/>
            </a:pPr>
            <a:endParaRPr lang="ar-JO" dirty="0">
              <a:latin typeface="Simplified Arabic" pitchFamily="18" charset="-78"/>
              <a:cs typeface="Simplified Arabic"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just" rtl="1" eaLnBrk="1" fontAlgn="auto" hangingPunct="1">
              <a:spcAft>
                <a:spcPts val="0"/>
              </a:spcAft>
              <a:defRPr/>
            </a:pPr>
            <a:r>
              <a:rPr lang="ar-SA" b="1" dirty="0" smtClean="0">
                <a:solidFill>
                  <a:srgbClr val="FF0000"/>
                </a:solidFill>
              </a:rPr>
              <a:t>مثال:</a:t>
            </a:r>
            <a:endParaRPr lang="ar-JO" b="1" dirty="0">
              <a:solidFill>
                <a:srgbClr val="FF0000"/>
              </a:solidFill>
            </a:endParaRPr>
          </a:p>
        </p:txBody>
      </p:sp>
      <p:sp>
        <p:nvSpPr>
          <p:cNvPr id="3" name="Content Placeholder 2"/>
          <p:cNvSpPr>
            <a:spLocks noGrp="1"/>
          </p:cNvSpPr>
          <p:nvPr>
            <p:ph idx="1"/>
          </p:nvPr>
        </p:nvSpPr>
        <p:spPr>
          <a:xfrm>
            <a:off x="304800" y="838200"/>
            <a:ext cx="8534400" cy="1371600"/>
          </a:xfrm>
        </p:spPr>
        <p:txBody>
          <a:bodyPr>
            <a:normAutofit/>
          </a:bodyPr>
          <a:lstStyle/>
          <a:p>
            <a:pPr marL="0" indent="-273050" algn="just" rtl="1" eaLnBrk="1" hangingPunct="1">
              <a:lnSpc>
                <a:spcPct val="150000"/>
              </a:lnSpc>
            </a:pPr>
            <a:r>
              <a:rPr lang="ar-SA" sz="2800" dirty="0" smtClean="0">
                <a:latin typeface="Simplified Arabic" pitchFamily="18" charset="-78"/>
                <a:cs typeface="Simplified Arabic" pitchFamily="18" charset="-78"/>
              </a:rPr>
              <a:t>فاذا اراد باحث عينة طبقية حجمها 100 من مجتمع مكون من 1000 شخص ، 600 منهم ذكور والباقي من الاناث فانه يختار :-</a:t>
            </a:r>
            <a:endParaRPr lang="en-US" sz="2800" dirty="0" smtClean="0">
              <a:latin typeface="Simplified Arabic" pitchFamily="18" charset="-78"/>
              <a:cs typeface="Simplified Arabic" pitchFamily="18" charset="-78"/>
            </a:endParaRPr>
          </a:p>
        </p:txBody>
      </p:sp>
      <p:sp>
        <p:nvSpPr>
          <p:cNvPr id="5" name="Rectangle 4"/>
          <p:cNvSpPr/>
          <p:nvPr/>
        </p:nvSpPr>
        <p:spPr>
          <a:xfrm>
            <a:off x="457200" y="2209800"/>
            <a:ext cx="8458200" cy="1331134"/>
          </a:xfrm>
          <a:prstGeom prst="rect">
            <a:avLst/>
          </a:prstGeom>
        </p:spPr>
        <p:txBody>
          <a:bodyPr wrap="square">
            <a:spAutoFit/>
          </a:bodyPr>
          <a:lstStyle/>
          <a:p>
            <a:pPr algn="r" rtl="1">
              <a:lnSpc>
                <a:spcPct val="150000"/>
              </a:lnSpc>
            </a:pPr>
            <a:r>
              <a:rPr lang="ar-SA" sz="2800" dirty="0" smtClean="0">
                <a:latin typeface="Simplified Arabic" pitchFamily="18" charset="-78"/>
                <a:cs typeface="Simplified Arabic" pitchFamily="18" charset="-78"/>
              </a:rPr>
              <a:t>1- من الذكور عينة عشوائية بسيطة حجمها يساوى</a:t>
            </a:r>
          </a:p>
          <a:p>
            <a:pPr algn="r" rtl="1">
              <a:lnSpc>
                <a:spcPct val="150000"/>
              </a:lnSpc>
            </a:pPr>
            <a:r>
              <a:rPr lang="en-US" sz="2800" dirty="0" smtClean="0">
                <a:latin typeface="Simplified Arabic" pitchFamily="18" charset="-78"/>
                <a:cs typeface="Simplified Arabic" pitchFamily="18" charset="-78"/>
              </a:rPr>
              <a:t>= ((100 * 600) / 1000) = 60</a:t>
            </a:r>
          </a:p>
        </p:txBody>
      </p:sp>
      <p:sp>
        <p:nvSpPr>
          <p:cNvPr id="6" name="Rectangle 5"/>
          <p:cNvSpPr/>
          <p:nvPr/>
        </p:nvSpPr>
        <p:spPr>
          <a:xfrm>
            <a:off x="381000" y="3733800"/>
            <a:ext cx="8458200" cy="1331134"/>
          </a:xfrm>
          <a:prstGeom prst="rect">
            <a:avLst/>
          </a:prstGeom>
        </p:spPr>
        <p:txBody>
          <a:bodyPr wrap="square">
            <a:spAutoFit/>
          </a:bodyPr>
          <a:lstStyle/>
          <a:p>
            <a:pPr algn="r" rtl="1">
              <a:lnSpc>
                <a:spcPct val="150000"/>
              </a:lnSpc>
            </a:pPr>
            <a:r>
              <a:rPr lang="ar-SA" sz="2800" dirty="0" smtClean="0">
                <a:latin typeface="Simplified Arabic" pitchFamily="18" charset="-78"/>
                <a:cs typeface="Simplified Arabic" pitchFamily="18" charset="-78"/>
              </a:rPr>
              <a:t>2- من الإناث عينة عشوائية بسيطة حجمها يساوى</a:t>
            </a:r>
          </a:p>
          <a:p>
            <a:pPr algn="r" rtl="1">
              <a:lnSpc>
                <a:spcPct val="150000"/>
              </a:lnSpc>
            </a:pPr>
            <a:r>
              <a:rPr lang="en-US" sz="2800" dirty="0" smtClean="0">
                <a:latin typeface="Simplified Arabic" pitchFamily="18" charset="-78"/>
                <a:cs typeface="Simplified Arabic" pitchFamily="18" charset="-78"/>
              </a:rPr>
              <a:t>= ((100 * 400) / 1000) = 40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0"/>
            <a:ext cx="6400800" cy="533400"/>
          </a:xfrm>
        </p:spPr>
        <p:txBody>
          <a:bodyPr>
            <a:noAutofit/>
          </a:bodyPr>
          <a:lstStyle/>
          <a:p>
            <a:pPr eaLnBrk="1" fontAlgn="auto" hangingPunct="1">
              <a:spcAft>
                <a:spcPts val="0"/>
              </a:spcAft>
              <a:defRPr/>
            </a:pPr>
            <a:r>
              <a:rPr lang="en-US" sz="2800" b="1" dirty="0">
                <a:solidFill>
                  <a:srgbClr val="C00000"/>
                </a:solidFill>
                <a:latin typeface="Arabic Typesetting" pitchFamily="66" charset="-78"/>
                <a:cs typeface="Arabic Typesetting" pitchFamily="66" charset="-78"/>
              </a:rPr>
              <a:t/>
            </a:r>
            <a:br>
              <a:rPr lang="en-US" sz="2800" b="1" dirty="0">
                <a:solidFill>
                  <a:srgbClr val="C00000"/>
                </a:solidFill>
                <a:latin typeface="Arabic Typesetting" pitchFamily="66" charset="-78"/>
                <a:cs typeface="Arabic Typesetting" pitchFamily="66" charset="-78"/>
              </a:rPr>
            </a:br>
            <a:r>
              <a:rPr lang="en-US" sz="2800" b="1" dirty="0">
                <a:solidFill>
                  <a:srgbClr val="C00000"/>
                </a:solidFill>
                <a:latin typeface="Arabic Typesetting" pitchFamily="66" charset="-78"/>
                <a:cs typeface="Arabic Typesetting" pitchFamily="66" charset="-78"/>
              </a:rPr>
              <a:t/>
            </a:r>
            <a:br>
              <a:rPr lang="en-US" sz="2800" b="1" dirty="0">
                <a:solidFill>
                  <a:srgbClr val="C00000"/>
                </a:solidFill>
                <a:latin typeface="Arabic Typesetting" pitchFamily="66" charset="-78"/>
                <a:cs typeface="Arabic Typesetting" pitchFamily="66" charset="-78"/>
              </a:rPr>
            </a:br>
            <a:r>
              <a:rPr lang="en-US" sz="2800" b="1" dirty="0">
                <a:solidFill>
                  <a:srgbClr val="C00000"/>
                </a:solidFill>
                <a:latin typeface="Arabic Typesetting" pitchFamily="66" charset="-78"/>
                <a:cs typeface="Arabic Typesetting" pitchFamily="66" charset="-78"/>
              </a:rPr>
              <a:t/>
            </a:r>
            <a:br>
              <a:rPr lang="en-US" sz="2800" b="1" dirty="0">
                <a:solidFill>
                  <a:srgbClr val="C00000"/>
                </a:solidFill>
                <a:latin typeface="Arabic Typesetting" pitchFamily="66" charset="-78"/>
                <a:cs typeface="Arabic Typesetting" pitchFamily="66" charset="-78"/>
              </a:rPr>
            </a:br>
            <a:r>
              <a:rPr lang="en-US" sz="2800" b="1" dirty="0">
                <a:solidFill>
                  <a:srgbClr val="C00000"/>
                </a:solidFill>
                <a:latin typeface="Arabic Typesetting" pitchFamily="66" charset="-78"/>
                <a:cs typeface="Arabic Typesetting" pitchFamily="66" charset="-78"/>
              </a:rPr>
              <a:t/>
            </a:r>
            <a:br>
              <a:rPr lang="en-US" sz="2800" b="1" dirty="0">
                <a:solidFill>
                  <a:srgbClr val="C00000"/>
                </a:solidFill>
                <a:latin typeface="Arabic Typesetting" pitchFamily="66" charset="-78"/>
                <a:cs typeface="Arabic Typesetting" pitchFamily="66" charset="-78"/>
              </a:rPr>
            </a:br>
            <a:r>
              <a:rPr lang="en-US" sz="2800" b="1" dirty="0">
                <a:solidFill>
                  <a:srgbClr val="C00000"/>
                </a:solidFill>
                <a:latin typeface="Arabic Typesetting" pitchFamily="66" charset="-78"/>
                <a:cs typeface="Arabic Typesetting" pitchFamily="66" charset="-78"/>
              </a:rPr>
              <a:t/>
            </a:r>
            <a:br>
              <a:rPr lang="en-US" sz="2800" b="1" dirty="0">
                <a:solidFill>
                  <a:srgbClr val="C00000"/>
                </a:solidFill>
                <a:latin typeface="Arabic Typesetting" pitchFamily="66" charset="-78"/>
                <a:cs typeface="Arabic Typesetting" pitchFamily="66" charset="-78"/>
              </a:rPr>
            </a:br>
            <a:r>
              <a:rPr lang="en-US" sz="2800" b="1" dirty="0">
                <a:solidFill>
                  <a:srgbClr val="C00000"/>
                </a:solidFill>
                <a:latin typeface="Arabic Typesetting" pitchFamily="66" charset="-78"/>
                <a:cs typeface="Arabic Typesetting" pitchFamily="66" charset="-78"/>
              </a:rPr>
              <a:t/>
            </a:r>
            <a:br>
              <a:rPr lang="en-US" sz="2800" b="1" dirty="0">
                <a:solidFill>
                  <a:srgbClr val="C00000"/>
                </a:solidFill>
                <a:latin typeface="Arabic Typesetting" pitchFamily="66" charset="-78"/>
                <a:cs typeface="Arabic Typesetting" pitchFamily="66" charset="-78"/>
              </a:rPr>
            </a:br>
            <a:endParaRPr lang="ar-JO" sz="2800" dirty="0">
              <a:solidFill>
                <a:srgbClr val="C00000"/>
              </a:solidFill>
              <a:latin typeface="Arabic Typesetting" pitchFamily="66" charset="-78"/>
              <a:cs typeface="Arabic Typesetting" pitchFamily="66" charset="-78"/>
            </a:endParaRPr>
          </a:p>
        </p:txBody>
      </p:sp>
      <p:graphicFrame>
        <p:nvGraphicFramePr>
          <p:cNvPr id="8" name="Content Placeholder 7"/>
          <p:cNvGraphicFramePr>
            <a:graphicFrameLocks noGrp="1"/>
          </p:cNvGraphicFramePr>
          <p:nvPr>
            <p:ph idx="1"/>
          </p:nvPr>
        </p:nvGraphicFramePr>
        <p:xfrm>
          <a:off x="304800" y="1981200"/>
          <a:ext cx="8382000" cy="1524000"/>
        </p:xfrm>
        <a:graphic>
          <a:graphicData uri="http://schemas.openxmlformats.org/drawingml/2006/table">
            <a:tbl>
              <a:tblPr rtl="1" firstRow="1" bandRow="1">
                <a:tableStyleId>{5C22544A-7EE6-4342-B048-85BDC9FD1C3A}</a:tableStyleId>
              </a:tblPr>
              <a:tblGrid>
                <a:gridCol w="2722418"/>
                <a:gridCol w="1413164"/>
                <a:gridCol w="1066800"/>
                <a:gridCol w="1115290"/>
                <a:gridCol w="1046018"/>
                <a:gridCol w="1018310"/>
              </a:tblGrid>
              <a:tr h="762000">
                <a:tc>
                  <a:txBody>
                    <a:bodyPr/>
                    <a:lstStyle/>
                    <a:p>
                      <a:pPr algn="ctr" rtl="1"/>
                      <a:r>
                        <a:rPr lang="ar-SA" sz="2400" dirty="0" smtClean="0">
                          <a:latin typeface="Simplified Arabic" pitchFamily="18" charset="-78"/>
                          <a:cs typeface="Simplified Arabic" pitchFamily="18" charset="-78"/>
                        </a:rPr>
                        <a:t>الادارة</a:t>
                      </a:r>
                      <a:endParaRPr lang="ar-JO" sz="2400" dirty="0">
                        <a:latin typeface="Simplified Arabic" pitchFamily="18" charset="-78"/>
                        <a:cs typeface="Simplified Arabic" pitchFamily="18" charset="-78"/>
                      </a:endParaRPr>
                    </a:p>
                  </a:txBody>
                  <a:tcPr anchor="ctr"/>
                </a:tc>
                <a:tc>
                  <a:txBody>
                    <a:bodyPr/>
                    <a:lstStyle/>
                    <a:p>
                      <a:pPr algn="ctr" rtl="1"/>
                      <a:r>
                        <a:rPr lang="ar-SA" sz="2400" dirty="0" smtClean="0">
                          <a:latin typeface="Simplified Arabic" pitchFamily="18" charset="-78"/>
                          <a:cs typeface="Simplified Arabic" pitchFamily="18" charset="-78"/>
                        </a:rPr>
                        <a:t>الاستثمار</a:t>
                      </a:r>
                      <a:endParaRPr lang="ar-JO" sz="2400" dirty="0">
                        <a:latin typeface="Simplified Arabic" pitchFamily="18" charset="-78"/>
                        <a:cs typeface="Simplified Arabic" pitchFamily="18" charset="-78"/>
                      </a:endParaRPr>
                    </a:p>
                  </a:txBody>
                  <a:tcPr anchor="ctr"/>
                </a:tc>
                <a:tc>
                  <a:txBody>
                    <a:bodyPr/>
                    <a:lstStyle/>
                    <a:p>
                      <a:pPr algn="ctr" rtl="1"/>
                      <a:r>
                        <a:rPr lang="ar-SA" sz="2400" dirty="0" smtClean="0">
                          <a:latin typeface="Simplified Arabic" pitchFamily="18" charset="-78"/>
                          <a:cs typeface="Simplified Arabic" pitchFamily="18" charset="-78"/>
                        </a:rPr>
                        <a:t>المخاطر</a:t>
                      </a:r>
                      <a:endParaRPr lang="ar-JO" sz="2400" dirty="0">
                        <a:latin typeface="Simplified Arabic" pitchFamily="18" charset="-78"/>
                        <a:cs typeface="Simplified Arabic" pitchFamily="18" charset="-78"/>
                      </a:endParaRPr>
                    </a:p>
                  </a:txBody>
                  <a:tcPr anchor="ctr"/>
                </a:tc>
                <a:tc>
                  <a:txBody>
                    <a:bodyPr/>
                    <a:lstStyle/>
                    <a:p>
                      <a:pPr algn="ctr" rtl="1"/>
                      <a:r>
                        <a:rPr lang="ar-SA" sz="2400" dirty="0" smtClean="0">
                          <a:latin typeface="Simplified Arabic" pitchFamily="18" charset="-78"/>
                          <a:cs typeface="Simplified Arabic" pitchFamily="18" charset="-78"/>
                        </a:rPr>
                        <a:t>التسويق</a:t>
                      </a:r>
                      <a:endParaRPr lang="ar-JO" sz="2400" dirty="0">
                        <a:latin typeface="Simplified Arabic" pitchFamily="18" charset="-78"/>
                        <a:cs typeface="Simplified Arabic" pitchFamily="18" charset="-78"/>
                      </a:endParaRPr>
                    </a:p>
                  </a:txBody>
                  <a:tcPr anchor="ctr"/>
                </a:tc>
                <a:tc>
                  <a:txBody>
                    <a:bodyPr/>
                    <a:lstStyle/>
                    <a:p>
                      <a:pPr algn="ctr" rtl="1"/>
                      <a:r>
                        <a:rPr lang="ar-SA" sz="2400" dirty="0" smtClean="0">
                          <a:latin typeface="Simplified Arabic" pitchFamily="18" charset="-78"/>
                          <a:cs typeface="Simplified Arabic" pitchFamily="18" charset="-78"/>
                        </a:rPr>
                        <a:t>القانونية</a:t>
                      </a:r>
                      <a:endParaRPr lang="ar-JO" sz="2400" dirty="0">
                        <a:latin typeface="Simplified Arabic" pitchFamily="18" charset="-78"/>
                        <a:cs typeface="Simplified Arabic" pitchFamily="18" charset="-78"/>
                      </a:endParaRPr>
                    </a:p>
                  </a:txBody>
                  <a:tcPr anchor="ctr"/>
                </a:tc>
                <a:tc>
                  <a:txBody>
                    <a:bodyPr/>
                    <a:lstStyle/>
                    <a:p>
                      <a:pPr algn="ctr" rtl="1"/>
                      <a:r>
                        <a:rPr lang="ar-SA" sz="2400" dirty="0" smtClean="0">
                          <a:latin typeface="Simplified Arabic" pitchFamily="18" charset="-78"/>
                          <a:cs typeface="Simplified Arabic" pitchFamily="18" charset="-78"/>
                        </a:rPr>
                        <a:t>التخطيط</a:t>
                      </a:r>
                      <a:endParaRPr lang="ar-JO" sz="2400" dirty="0">
                        <a:latin typeface="Simplified Arabic" pitchFamily="18" charset="-78"/>
                        <a:cs typeface="Simplified Arabic" pitchFamily="18" charset="-78"/>
                      </a:endParaRPr>
                    </a:p>
                  </a:txBody>
                  <a:tcPr anchor="ctr"/>
                </a:tc>
              </a:tr>
              <a:tr h="762000">
                <a:tc>
                  <a:txBody>
                    <a:bodyPr/>
                    <a:lstStyle/>
                    <a:p>
                      <a:pPr algn="ctr" rtl="1"/>
                      <a:r>
                        <a:rPr lang="ar-JO" sz="2400" dirty="0" smtClean="0"/>
                        <a:t>عدد </a:t>
                      </a:r>
                      <a:r>
                        <a:rPr lang="ar-SA" sz="2400" dirty="0" smtClean="0"/>
                        <a:t>الموظفين</a:t>
                      </a:r>
                      <a:endParaRPr lang="ar-JO" sz="2400" dirty="0"/>
                    </a:p>
                  </a:txBody>
                  <a:tcPr anchor="ctr"/>
                </a:tc>
                <a:tc>
                  <a:txBody>
                    <a:bodyPr/>
                    <a:lstStyle/>
                    <a:p>
                      <a:pPr algn="ctr" rtl="1"/>
                      <a:r>
                        <a:rPr lang="ar-JO" sz="2400" dirty="0" smtClean="0"/>
                        <a:t>8</a:t>
                      </a:r>
                      <a:endParaRPr lang="ar-JO" sz="2400" dirty="0"/>
                    </a:p>
                  </a:txBody>
                  <a:tcPr anchor="ctr"/>
                </a:tc>
                <a:tc>
                  <a:txBody>
                    <a:bodyPr/>
                    <a:lstStyle/>
                    <a:p>
                      <a:pPr algn="ctr" rtl="1"/>
                      <a:r>
                        <a:rPr lang="ar-SA" sz="2400" dirty="0" smtClean="0"/>
                        <a:t>7</a:t>
                      </a:r>
                      <a:endParaRPr lang="ar-JO" sz="2400" dirty="0"/>
                    </a:p>
                  </a:txBody>
                  <a:tcPr anchor="ctr"/>
                </a:tc>
                <a:tc>
                  <a:txBody>
                    <a:bodyPr/>
                    <a:lstStyle/>
                    <a:p>
                      <a:pPr algn="ctr" rtl="1"/>
                      <a:r>
                        <a:rPr lang="ar-SA" sz="2400" dirty="0" smtClean="0"/>
                        <a:t>10</a:t>
                      </a:r>
                      <a:endParaRPr lang="ar-JO" sz="2400" dirty="0"/>
                    </a:p>
                  </a:txBody>
                  <a:tcPr anchor="ctr"/>
                </a:tc>
                <a:tc>
                  <a:txBody>
                    <a:bodyPr/>
                    <a:lstStyle/>
                    <a:p>
                      <a:pPr algn="ctr" rtl="1"/>
                      <a:r>
                        <a:rPr lang="ar-SA" sz="2400" dirty="0" smtClean="0"/>
                        <a:t>2</a:t>
                      </a:r>
                      <a:endParaRPr lang="ar-JO" sz="2400" dirty="0"/>
                    </a:p>
                  </a:txBody>
                  <a:tcPr anchor="ctr"/>
                </a:tc>
                <a:tc>
                  <a:txBody>
                    <a:bodyPr/>
                    <a:lstStyle/>
                    <a:p>
                      <a:pPr algn="ctr" rtl="1"/>
                      <a:r>
                        <a:rPr lang="ar-SA" sz="2400" dirty="0" smtClean="0"/>
                        <a:t>13</a:t>
                      </a:r>
                      <a:endParaRPr lang="ar-JO" sz="2400" dirty="0"/>
                    </a:p>
                  </a:txBody>
                  <a:tcPr anchor="ctr"/>
                </a:tc>
              </a:tr>
            </a:tbl>
          </a:graphicData>
        </a:graphic>
      </p:graphicFrame>
      <p:sp>
        <p:nvSpPr>
          <p:cNvPr id="26653" name="Rectangle 8"/>
          <p:cNvSpPr>
            <a:spLocks noChangeArrowheads="1"/>
          </p:cNvSpPr>
          <p:nvPr/>
        </p:nvSpPr>
        <p:spPr bwMode="auto">
          <a:xfrm>
            <a:off x="304800" y="3886200"/>
            <a:ext cx="8077200" cy="1331134"/>
          </a:xfrm>
          <a:prstGeom prst="rect">
            <a:avLst/>
          </a:prstGeom>
          <a:noFill/>
          <a:ln w="9525">
            <a:noFill/>
            <a:miter lim="800000"/>
            <a:headEnd/>
            <a:tailEnd/>
          </a:ln>
        </p:spPr>
        <p:txBody>
          <a:bodyPr wrap="square">
            <a:spAutoFit/>
          </a:bodyPr>
          <a:lstStyle/>
          <a:p>
            <a:pPr algn="just" rtl="1">
              <a:lnSpc>
                <a:spcPct val="150000"/>
              </a:lnSpc>
            </a:pPr>
            <a:r>
              <a:rPr lang="ar-SA" sz="2800" dirty="0" smtClean="0">
                <a:latin typeface="Simplified Arabic" pitchFamily="18" charset="-78"/>
                <a:cs typeface="Simplified Arabic" pitchFamily="18" charset="-78"/>
              </a:rPr>
              <a:t>المطلوب </a:t>
            </a:r>
            <a:r>
              <a:rPr lang="ar-JO" sz="2800" dirty="0" smtClean="0">
                <a:latin typeface="Simplified Arabic" pitchFamily="18" charset="-78"/>
                <a:cs typeface="Simplified Arabic" pitchFamily="18" charset="-78"/>
              </a:rPr>
              <a:t>اختيارعينة </a:t>
            </a:r>
            <a:r>
              <a:rPr lang="ar-JO" sz="2800" dirty="0">
                <a:latin typeface="Simplified Arabic" pitchFamily="18" charset="-78"/>
                <a:cs typeface="Simplified Arabic" pitchFamily="18" charset="-78"/>
              </a:rPr>
              <a:t>مكونة من </a:t>
            </a:r>
            <a:r>
              <a:rPr lang="ar-SA" sz="2800" dirty="0" smtClean="0">
                <a:latin typeface="Simplified Arabic" pitchFamily="18" charset="-78"/>
                <a:cs typeface="Simplified Arabic" pitchFamily="18" charset="-78"/>
              </a:rPr>
              <a:t>10 موظفين من الادارات المختلفة .</a:t>
            </a:r>
            <a:r>
              <a:rPr lang="ar-JO" sz="2800" dirty="0" smtClean="0">
                <a:latin typeface="Simplified Arabic" pitchFamily="18" charset="-78"/>
                <a:cs typeface="Simplified Arabic" pitchFamily="18" charset="-78"/>
              </a:rPr>
              <a:t> وضح </a:t>
            </a:r>
            <a:r>
              <a:rPr lang="ar-JO" sz="2800" dirty="0">
                <a:latin typeface="Simplified Arabic" pitchFamily="18" charset="-78"/>
                <a:cs typeface="Simplified Arabic" pitchFamily="18" charset="-78"/>
              </a:rPr>
              <a:t>طريقة اختيار هذه العينة</a:t>
            </a:r>
            <a:r>
              <a:rPr lang="ar-JO" sz="2800" dirty="0" smtClean="0">
                <a:latin typeface="Simplified Arabic" pitchFamily="18" charset="-78"/>
                <a:cs typeface="Simplified Arabic" pitchFamily="18" charset="-78"/>
              </a:rPr>
              <a:t>.</a:t>
            </a:r>
            <a:endParaRPr lang="ar-JO" sz="2800" dirty="0">
              <a:latin typeface="Simplified Arabic" pitchFamily="18" charset="-78"/>
              <a:cs typeface="Simplified Arabic" pitchFamily="18" charset="-78"/>
            </a:endParaRPr>
          </a:p>
        </p:txBody>
      </p:sp>
      <p:sp>
        <p:nvSpPr>
          <p:cNvPr id="5" name="Rectangle 4"/>
          <p:cNvSpPr/>
          <p:nvPr/>
        </p:nvSpPr>
        <p:spPr>
          <a:xfrm>
            <a:off x="228600" y="1143000"/>
            <a:ext cx="8664551" cy="461665"/>
          </a:xfrm>
          <a:prstGeom prst="rect">
            <a:avLst/>
          </a:prstGeom>
        </p:spPr>
        <p:txBody>
          <a:bodyPr wrap="none">
            <a:spAutoFit/>
          </a:bodyPr>
          <a:lstStyle/>
          <a:p>
            <a:r>
              <a:rPr lang="ar-SA" sz="2400" b="1" dirty="0" smtClean="0">
                <a:solidFill>
                  <a:srgbClr val="C00000"/>
                </a:solidFill>
                <a:latin typeface="Simplified Arabic" pitchFamily="18" charset="-78"/>
                <a:cs typeface="Simplified Arabic" pitchFamily="18" charset="-78"/>
              </a:rPr>
              <a:t>مصرف به 40 موظف موزعين على عدد من الادارات المختلفة كما في الجدول الِآتي :</a:t>
            </a:r>
            <a:endParaRPr lang="en-US" sz="2400" dirty="0">
              <a:latin typeface="Simplified Arabic" pitchFamily="18" charset="-78"/>
              <a:cs typeface="Simplified Arabic" pitchFamily="18" charset="-78"/>
            </a:endParaRPr>
          </a:p>
        </p:txBody>
      </p:sp>
      <p:sp>
        <p:nvSpPr>
          <p:cNvPr id="6" name="Rectangle 5"/>
          <p:cNvSpPr/>
          <p:nvPr/>
        </p:nvSpPr>
        <p:spPr>
          <a:xfrm>
            <a:off x="7281504" y="304800"/>
            <a:ext cx="1481496" cy="707886"/>
          </a:xfrm>
          <a:prstGeom prst="rect">
            <a:avLst/>
          </a:prstGeom>
        </p:spPr>
        <p:txBody>
          <a:bodyPr wrap="none">
            <a:spAutoFit/>
          </a:bodyPr>
          <a:lstStyle/>
          <a:p>
            <a:r>
              <a:rPr lang="ar-SA" sz="4000" b="1" dirty="0" smtClean="0">
                <a:solidFill>
                  <a:srgbClr val="C00000"/>
                </a:solidFill>
                <a:latin typeface="Simplified Arabic" pitchFamily="18" charset="-78"/>
                <a:cs typeface="Simplified Arabic" pitchFamily="18" charset="-78"/>
              </a:rPr>
              <a:t>تدريب :</a:t>
            </a:r>
            <a:endParaRPr lang="en-US" sz="4000" dirty="0">
              <a:latin typeface="Simplified Arabic" pitchFamily="18" charset="-78"/>
              <a:cs typeface="Simplified Arabic"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653"/>
                                        </p:tgtEl>
                                        <p:attrNameLst>
                                          <p:attrName>style.visibility</p:attrName>
                                        </p:attrNameLst>
                                      </p:cBhvr>
                                      <p:to>
                                        <p:strVal val="visible"/>
                                      </p:to>
                                    </p:set>
                                    <p:animEffect transition="in" filter="blinds(horizontal)">
                                      <p:cBhvr>
                                        <p:cTn id="22" dur="500"/>
                                        <p:tgtEl>
                                          <p:spTgt spid="26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3"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74638"/>
            <a:ext cx="4648200" cy="792162"/>
          </a:xfrm>
        </p:spPr>
        <p:txBody>
          <a:bodyPr>
            <a:noAutofit/>
          </a:bodyPr>
          <a:lstStyle/>
          <a:p>
            <a:pPr algn="r" eaLnBrk="1" fontAlgn="auto" hangingPunct="1">
              <a:spcAft>
                <a:spcPts val="0"/>
              </a:spcAft>
              <a:defRPr/>
            </a:pPr>
            <a:r>
              <a:rPr lang="ar-SA" sz="3600" b="1" dirty="0">
                <a:solidFill>
                  <a:srgbClr val="C00000"/>
                </a:solidFill>
                <a:latin typeface="Simplified Arabic" pitchFamily="18" charset="-78"/>
                <a:cs typeface="Simplified Arabic" pitchFamily="18" charset="-78"/>
              </a:rPr>
              <a:t>العينة العشوائية المنتظمة </a:t>
            </a:r>
            <a:r>
              <a:rPr lang="ar-JO" sz="3600" b="1" dirty="0" smtClean="0">
                <a:solidFill>
                  <a:srgbClr val="C00000"/>
                </a:solidFill>
                <a:latin typeface="Simplified Arabic" pitchFamily="18" charset="-78"/>
                <a:cs typeface="Simplified Arabic" pitchFamily="18" charset="-78"/>
              </a:rPr>
              <a:t>:-</a:t>
            </a:r>
            <a:endParaRPr lang="ar-JO" sz="3600" b="1" dirty="0">
              <a:solidFill>
                <a:srgbClr val="C00000"/>
              </a:solidFill>
              <a:latin typeface="Simplified Arabic" pitchFamily="18" charset="-78"/>
              <a:cs typeface="Simplified Arabic" pitchFamily="18" charset="-78"/>
            </a:endParaRPr>
          </a:p>
        </p:txBody>
      </p:sp>
      <p:sp>
        <p:nvSpPr>
          <p:cNvPr id="3" name="Content Placeholder 2"/>
          <p:cNvSpPr>
            <a:spLocks noGrp="1"/>
          </p:cNvSpPr>
          <p:nvPr>
            <p:ph idx="1"/>
          </p:nvPr>
        </p:nvSpPr>
        <p:spPr>
          <a:xfrm>
            <a:off x="381000" y="1066800"/>
            <a:ext cx="8229600" cy="3048000"/>
          </a:xfrm>
        </p:spPr>
        <p:txBody>
          <a:bodyPr rtlCol="0">
            <a:normAutofit/>
          </a:bodyPr>
          <a:lstStyle/>
          <a:p>
            <a:pPr marL="0" indent="-274320" algn="just" rtl="1" eaLnBrk="1" fontAlgn="auto" hangingPunct="1">
              <a:lnSpc>
                <a:spcPct val="150000"/>
              </a:lnSpc>
              <a:spcBef>
                <a:spcPct val="50000"/>
              </a:spcBef>
              <a:spcAft>
                <a:spcPts val="0"/>
              </a:spcAft>
              <a:defRPr/>
            </a:pPr>
            <a:r>
              <a:rPr lang="ar-SA" dirty="0" smtClean="0">
                <a:latin typeface="Simplified Arabic" pitchFamily="18" charset="-78"/>
                <a:cs typeface="Simplified Arabic" pitchFamily="18" charset="-78"/>
              </a:rPr>
              <a:t>وهي </a:t>
            </a:r>
            <a:r>
              <a:rPr lang="ar-SA" dirty="0">
                <a:latin typeface="Simplified Arabic" pitchFamily="18" charset="-78"/>
                <a:cs typeface="Simplified Arabic" pitchFamily="18" charset="-78"/>
              </a:rPr>
              <a:t>العينة التي يتم اختيار مفرداتها بطريقة </a:t>
            </a:r>
            <a:r>
              <a:rPr lang="ar-SA" dirty="0" smtClean="0">
                <a:latin typeface="Simplified Arabic" pitchFamily="18" charset="-78"/>
                <a:cs typeface="Simplified Arabic" pitchFamily="18" charset="-78"/>
              </a:rPr>
              <a:t>منتظمة</a:t>
            </a:r>
            <a:r>
              <a:rPr lang="ar-JO" dirty="0" smtClean="0">
                <a:latin typeface="Simplified Arabic" pitchFamily="18" charset="-78"/>
                <a:cs typeface="Simplified Arabic" pitchFamily="18" charset="-78"/>
              </a:rPr>
              <a:t> </a:t>
            </a:r>
            <a:r>
              <a:rPr lang="ar-SA" dirty="0" smtClean="0">
                <a:latin typeface="Simplified Arabic" pitchFamily="18" charset="-78"/>
                <a:cs typeface="Simplified Arabic" pitchFamily="18" charset="-78"/>
              </a:rPr>
              <a:t> </a:t>
            </a:r>
            <a:r>
              <a:rPr lang="ar-SA" dirty="0">
                <a:latin typeface="Simplified Arabic" pitchFamily="18" charset="-78"/>
                <a:cs typeface="Simplified Arabic" pitchFamily="18" charset="-78"/>
              </a:rPr>
              <a:t>( غير عشوائية ) بناء على ترتيب معين بعد أن يتم اختيار نقطة البداية ( المفردة الأولى ) بطريقة عشوائية </a:t>
            </a:r>
            <a:endParaRPr lang="en-US" dirty="0">
              <a:latin typeface="Simplified Arabic" pitchFamily="18" charset="-78"/>
              <a:cs typeface="Simplified Arabic" pitchFamily="18" charset="-78"/>
            </a:endParaRPr>
          </a:p>
          <a:p>
            <a:pPr marL="0" indent="0" algn="just" rtl="1" eaLnBrk="1" fontAlgn="auto" hangingPunct="1">
              <a:lnSpc>
                <a:spcPct val="150000"/>
              </a:lnSpc>
              <a:spcAft>
                <a:spcPts val="0"/>
              </a:spcAft>
              <a:buFont typeface="Wingdings" pitchFamily="2" charset="2"/>
              <a:buNone/>
              <a:defRPr/>
            </a:pPr>
            <a:endParaRPr lang="ar-JO" dirty="0">
              <a:latin typeface="Simplified Arabic" pitchFamily="18" charset="-78"/>
              <a:cs typeface="Simplified Arabic"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219200"/>
          </a:xfrm>
        </p:spPr>
        <p:txBody>
          <a:bodyPr>
            <a:normAutofit fontScale="90000"/>
          </a:bodyPr>
          <a:lstStyle/>
          <a:p>
            <a:pPr algn="just" rtl="1" eaLnBrk="1" fontAlgn="auto" hangingPunct="1">
              <a:spcAft>
                <a:spcPts val="0"/>
              </a:spcAft>
              <a:defRPr/>
            </a:pPr>
            <a:r>
              <a:rPr lang="ar-SA" dirty="0" smtClean="0">
                <a:latin typeface="Arabic Typesetting" pitchFamily="66" charset="-78"/>
                <a:cs typeface="Arabic Typesetting" pitchFamily="66" charset="-78"/>
              </a:rPr>
              <a:t/>
            </a:r>
            <a:br>
              <a:rPr lang="ar-SA" dirty="0" smtClean="0">
                <a:latin typeface="Arabic Typesetting" pitchFamily="66" charset="-78"/>
                <a:cs typeface="Arabic Typesetting" pitchFamily="66" charset="-78"/>
              </a:rPr>
            </a:br>
            <a:r>
              <a:rPr lang="ar-JO" dirty="0" smtClean="0">
                <a:latin typeface="Arabic Typesetting" pitchFamily="66" charset="-78"/>
                <a:cs typeface="Arabic Typesetting" pitchFamily="66" charset="-78"/>
              </a:rPr>
              <a:t>إذا </a:t>
            </a:r>
            <a:r>
              <a:rPr lang="ar-JO" dirty="0">
                <a:latin typeface="Arabic Typesetting" pitchFamily="66" charset="-78"/>
                <a:cs typeface="Arabic Typesetting" pitchFamily="66" charset="-78"/>
              </a:rPr>
              <a:t>أراد الباحث اختيار عينة حجمها 10 أفراد من مجتمع </a:t>
            </a:r>
            <a:r>
              <a:rPr lang="ar-JO" sz="2700" dirty="0">
                <a:latin typeface="Arabic Typesetting" pitchFamily="66" charset="-78"/>
                <a:cs typeface="Arabic Typesetting" pitchFamily="66" charset="-78"/>
              </a:rPr>
              <a:t>حجمه</a:t>
            </a:r>
            <a:r>
              <a:rPr lang="ar-JO" dirty="0">
                <a:latin typeface="Arabic Typesetting" pitchFamily="66" charset="-78"/>
                <a:cs typeface="Arabic Typesetting" pitchFamily="66" charset="-78"/>
              </a:rPr>
              <a:t> 1000 فإنه يتبع </a:t>
            </a:r>
            <a:r>
              <a:rPr lang="ar-JO" dirty="0" smtClean="0">
                <a:latin typeface="Arabic Typesetting" pitchFamily="66" charset="-78"/>
                <a:cs typeface="Arabic Typesetting" pitchFamily="66" charset="-78"/>
              </a:rPr>
              <a:t>الخطوات</a:t>
            </a:r>
            <a:r>
              <a:rPr lang="ar-SA" dirty="0" smtClean="0">
                <a:latin typeface="Arabic Typesetting" pitchFamily="66" charset="-78"/>
                <a:cs typeface="Arabic Typesetting" pitchFamily="66" charset="-78"/>
              </a:rPr>
              <a:t> </a:t>
            </a:r>
            <a:r>
              <a:rPr lang="ar-JO" dirty="0" smtClean="0">
                <a:latin typeface="Arabic Typesetting" pitchFamily="66" charset="-78"/>
                <a:cs typeface="Arabic Typesetting" pitchFamily="66" charset="-78"/>
              </a:rPr>
              <a:t> الآتية</a:t>
            </a:r>
            <a:r>
              <a:rPr lang="ar-SA" dirty="0" smtClean="0">
                <a:latin typeface="Arabic Typesetting" pitchFamily="66" charset="-78"/>
                <a:cs typeface="Arabic Typesetting" pitchFamily="66" charset="-78"/>
              </a:rPr>
              <a:t>:								  </a:t>
            </a:r>
            <a:r>
              <a:rPr lang="ar-JO" dirty="0">
                <a:latin typeface="Arabic Typesetting" pitchFamily="66" charset="-78"/>
                <a:cs typeface="Arabic Typesetting" pitchFamily="66" charset="-78"/>
              </a:rPr>
              <a:t/>
            </a:r>
            <a:br>
              <a:rPr lang="ar-JO" dirty="0">
                <a:latin typeface="Arabic Typesetting" pitchFamily="66" charset="-78"/>
                <a:cs typeface="Arabic Typesetting" pitchFamily="66" charset="-78"/>
              </a:rPr>
            </a:br>
            <a:endParaRPr lang="ar-JO" dirty="0"/>
          </a:p>
        </p:txBody>
      </p:sp>
      <p:sp>
        <p:nvSpPr>
          <p:cNvPr id="3" name="Content Placeholder 2"/>
          <p:cNvSpPr>
            <a:spLocks noGrp="1"/>
          </p:cNvSpPr>
          <p:nvPr>
            <p:ph idx="1"/>
          </p:nvPr>
        </p:nvSpPr>
        <p:spPr>
          <a:xfrm>
            <a:off x="381000" y="1447800"/>
            <a:ext cx="8382000" cy="4953000"/>
          </a:xfrm>
        </p:spPr>
        <p:txBody>
          <a:bodyPr>
            <a:noAutofit/>
          </a:bodyPr>
          <a:lstStyle/>
          <a:p>
            <a:pPr marL="0" indent="-273050" algn="just" rtl="1" eaLnBrk="1" hangingPunct="1"/>
            <a:r>
              <a:rPr lang="ar-JO" sz="2400" dirty="0" smtClean="0">
                <a:latin typeface="Simplified Arabic" pitchFamily="18" charset="-78"/>
                <a:cs typeface="Simplified Arabic" pitchFamily="18" charset="-78"/>
              </a:rPr>
              <a:t>يعطي رقما متسلسلا من (1) إلى (1000) لكل عناصر المجتمع .</a:t>
            </a:r>
          </a:p>
          <a:p>
            <a:pPr marL="0" indent="-273050" algn="just" rtl="1" eaLnBrk="1" hangingPunct="1"/>
            <a:r>
              <a:rPr lang="ar-JO" sz="2400" dirty="0" smtClean="0">
                <a:latin typeface="Simplified Arabic" pitchFamily="18" charset="-78"/>
                <a:cs typeface="Simplified Arabic" pitchFamily="18" charset="-78"/>
              </a:rPr>
              <a:t>يحدد المسافة الثابتة بين كل فرد من أفراد العينة والذي يليه وهذه</a:t>
            </a:r>
          </a:p>
          <a:p>
            <a:pPr marL="0" indent="-273050" algn="just" rtl="1" eaLnBrk="1" hangingPunct="1"/>
            <a:r>
              <a:rPr lang="ar-JO" sz="2400" dirty="0" smtClean="0">
                <a:latin typeface="Simplified Arabic" pitchFamily="18" charset="-78"/>
                <a:cs typeface="Simplified Arabic" pitchFamily="18" charset="-78"/>
              </a:rPr>
              <a:t> المسافة </a:t>
            </a:r>
            <a:r>
              <a:rPr lang="ar-JO" sz="2800" dirty="0" smtClean="0">
                <a:latin typeface="Simplified Arabic" pitchFamily="18" charset="-78"/>
                <a:cs typeface="Simplified Arabic" pitchFamily="18" charset="-78"/>
              </a:rPr>
              <a:t>=</a:t>
            </a:r>
            <a:r>
              <a:rPr lang="ar-JO" sz="2400" dirty="0" smtClean="0">
                <a:latin typeface="Simplified Arabic" pitchFamily="18" charset="-78"/>
                <a:cs typeface="Simplified Arabic" pitchFamily="18" charset="-78"/>
              </a:rPr>
              <a:t>   </a:t>
            </a:r>
            <a:r>
              <a:rPr lang="ar-SA" sz="2400" u="sng" dirty="0" smtClean="0">
                <a:latin typeface="Simplified Arabic" pitchFamily="18" charset="-78"/>
                <a:cs typeface="Simplified Arabic" pitchFamily="18" charset="-78"/>
              </a:rPr>
              <a:t>عدد افراد المجتمع</a:t>
            </a:r>
            <a:r>
              <a:rPr lang="ar-JO" sz="2400" dirty="0" smtClean="0">
                <a:latin typeface="Simplified Arabic" pitchFamily="18" charset="-78"/>
                <a:cs typeface="Simplified Arabic" pitchFamily="18" charset="-78"/>
              </a:rPr>
              <a:t>  </a:t>
            </a:r>
            <a:r>
              <a:rPr lang="ar-SA" sz="2800" dirty="0" smtClean="0">
                <a:latin typeface="Simplified Arabic" pitchFamily="18" charset="-78"/>
                <a:cs typeface="Simplified Arabic" pitchFamily="18" charset="-78"/>
              </a:rPr>
              <a:t>=</a:t>
            </a:r>
            <a:r>
              <a:rPr lang="ar-SA" sz="2400" dirty="0" smtClean="0">
                <a:latin typeface="Simplified Arabic" pitchFamily="18" charset="-78"/>
                <a:cs typeface="Simplified Arabic" pitchFamily="18" charset="-78"/>
              </a:rPr>
              <a:t>  </a:t>
            </a:r>
            <a:r>
              <a:rPr lang="ar-SA" sz="2400" u="sng" dirty="0" smtClean="0">
                <a:latin typeface="Simplified Arabic" pitchFamily="18" charset="-78"/>
                <a:cs typeface="Simplified Arabic" pitchFamily="18" charset="-78"/>
              </a:rPr>
              <a:t>1000  </a:t>
            </a:r>
            <a:r>
              <a:rPr lang="ar-SA" sz="2400" dirty="0" smtClean="0">
                <a:latin typeface="Simplified Arabic" pitchFamily="18" charset="-78"/>
                <a:cs typeface="Simplified Arabic" pitchFamily="18" charset="-78"/>
              </a:rPr>
              <a:t>  </a:t>
            </a:r>
            <a:r>
              <a:rPr lang="ar-SA" sz="2800" dirty="0" smtClean="0">
                <a:latin typeface="Simplified Arabic" pitchFamily="18" charset="-78"/>
                <a:cs typeface="Simplified Arabic" pitchFamily="18" charset="-78"/>
              </a:rPr>
              <a:t>=</a:t>
            </a:r>
            <a:r>
              <a:rPr lang="ar-SA" sz="2400" dirty="0" smtClean="0">
                <a:latin typeface="Simplified Arabic" pitchFamily="18" charset="-78"/>
                <a:cs typeface="Simplified Arabic" pitchFamily="18" charset="-78"/>
              </a:rPr>
              <a:t>    100</a:t>
            </a:r>
          </a:p>
          <a:p>
            <a:pPr marL="0" indent="-273050" algn="just" rtl="1" eaLnBrk="1" hangingPunct="1"/>
            <a:r>
              <a:rPr lang="ar-SA" sz="2400" baseline="-4000" dirty="0" smtClean="0">
                <a:latin typeface="Simplified Arabic" pitchFamily="18" charset="-78"/>
                <a:cs typeface="Simplified Arabic" pitchFamily="18" charset="-78"/>
              </a:rPr>
              <a:t>                       </a:t>
            </a:r>
            <a:r>
              <a:rPr lang="ar-SA" sz="2400" dirty="0" smtClean="0">
                <a:latin typeface="Simplified Arabic" pitchFamily="18" charset="-78"/>
                <a:cs typeface="Simplified Arabic" pitchFamily="18" charset="-78"/>
              </a:rPr>
              <a:t>عدد افراد العينة        10</a:t>
            </a:r>
          </a:p>
          <a:p>
            <a:pPr marL="0" indent="-273050" algn="just" rtl="1" eaLnBrk="1" hangingPunct="1"/>
            <a:r>
              <a:rPr lang="ar-SA" sz="2400" dirty="0" smtClean="0">
                <a:latin typeface="Simplified Arabic" pitchFamily="18" charset="-78"/>
                <a:cs typeface="Simplified Arabic" pitchFamily="18" charset="-78"/>
              </a:rPr>
              <a:t>3. يحدد رقم البداية فيختار عشوائيا رقما من 1 الى 100 وليكن (57).</a:t>
            </a:r>
          </a:p>
          <a:p>
            <a:pPr marL="0" indent="-273050" algn="just" rtl="1" eaLnBrk="1" hangingPunct="1">
              <a:spcBef>
                <a:spcPct val="50000"/>
              </a:spcBef>
            </a:pPr>
            <a:r>
              <a:rPr lang="ar-SA" sz="2400" dirty="0" smtClean="0">
                <a:latin typeface="Simplified Arabic" pitchFamily="18" charset="-78"/>
                <a:cs typeface="Simplified Arabic" pitchFamily="18" charset="-78"/>
              </a:rPr>
              <a:t>4. يختار  الرقم الثاني بإضافة  المسافة الثابتة إلى رقم البداية فيكون الرقم الثاني هو 57+100=157 </a:t>
            </a:r>
          </a:p>
          <a:p>
            <a:pPr marL="0" indent="-273050" algn="just" rtl="1" eaLnBrk="1" hangingPunct="1">
              <a:spcBef>
                <a:spcPct val="50000"/>
              </a:spcBef>
            </a:pPr>
            <a:r>
              <a:rPr lang="ar-SA" sz="2400" dirty="0" smtClean="0">
                <a:latin typeface="Simplified Arabic" pitchFamily="18" charset="-78"/>
                <a:cs typeface="Simplified Arabic" pitchFamily="18" charset="-78"/>
              </a:rPr>
              <a:t>5. يكرر هذه العملية فيحصل على الأرقام  : 57 ,157, 257 , 357 ......... , 857, 957</a:t>
            </a:r>
          </a:p>
          <a:p>
            <a:pPr marL="0" indent="-273050" algn="just" rtl="1" eaLnBrk="1" hangingPunct="1">
              <a:spcBef>
                <a:spcPct val="50000"/>
              </a:spcBef>
            </a:pPr>
            <a:r>
              <a:rPr lang="ar-SA" sz="2400" dirty="0" smtClean="0">
                <a:latin typeface="Simplified Arabic" pitchFamily="18" charset="-78"/>
                <a:cs typeface="Simplified Arabic" pitchFamily="18" charset="-78"/>
              </a:rPr>
              <a:t>6. يعود الى المجتمع ويحدد الأشخاص ( العناصر) الذين يحملون الأرقام السابقة فيكونون هم العينة المطلوبة .</a:t>
            </a:r>
            <a:endParaRPr lang="en-US" sz="2400" dirty="0" smtClean="0">
              <a:latin typeface="Simplified Arabic" pitchFamily="18" charset="-78"/>
              <a:cs typeface="Simplified Arabic" pitchFamily="18" charset="-78"/>
            </a:endParaRPr>
          </a:p>
          <a:p>
            <a:pPr marL="0" indent="-273050" algn="just" rtl="1" eaLnBrk="1" hangingPunct="1">
              <a:buFont typeface="Wingdings" pitchFamily="2" charset="2"/>
              <a:buNone/>
            </a:pPr>
            <a:endParaRPr lang="ar-JO" sz="2400" dirty="0" smtClean="0">
              <a:latin typeface="Simplified Arabic" pitchFamily="18" charset="-78"/>
              <a:cs typeface="Simplified Arabic"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600"/>
          </a:xfrm>
        </p:spPr>
        <p:txBody>
          <a:bodyPr rtlCol="0">
            <a:normAutofit/>
          </a:bodyPr>
          <a:lstStyle/>
          <a:p>
            <a:pPr marL="0" indent="-274320" algn="just" rtl="1" eaLnBrk="1" fontAlgn="auto" hangingPunct="1">
              <a:lnSpc>
                <a:spcPct val="200000"/>
              </a:lnSpc>
              <a:spcAft>
                <a:spcPts val="0"/>
              </a:spcAft>
              <a:defRPr/>
            </a:pPr>
            <a:r>
              <a:rPr lang="ar-SA" sz="2800" dirty="0">
                <a:latin typeface="Simplified Arabic" pitchFamily="18" charset="-78"/>
                <a:cs typeface="Simplified Arabic" pitchFamily="18" charset="-78"/>
              </a:rPr>
              <a:t>من الواضح أن هذا النوع من العينات يقلل جهد الباحث ويختصر وقته وربما يكون أكثر دقة وموضوعية وفائدة كما أن هذا النوع من </a:t>
            </a:r>
            <a:r>
              <a:rPr lang="ar-SA" sz="2800" dirty="0" smtClean="0">
                <a:latin typeface="Simplified Arabic" pitchFamily="18" charset="-78"/>
                <a:cs typeface="Simplified Arabic" pitchFamily="18" charset="-78"/>
              </a:rPr>
              <a:t>العينات </a:t>
            </a:r>
            <a:r>
              <a:rPr lang="ar-SA" sz="2800" dirty="0">
                <a:latin typeface="Simplified Arabic" pitchFamily="18" charset="-78"/>
                <a:cs typeface="Simplified Arabic" pitchFamily="18" charset="-78"/>
              </a:rPr>
              <a:t>يستعمل في حالات عدم توافر قائمة بعناصر المجتمع الإحصائي </a:t>
            </a:r>
            <a:r>
              <a:rPr lang="ar-SA" sz="2800" dirty="0" smtClean="0">
                <a:latin typeface="Simplified Arabic" pitchFamily="18" charset="-78"/>
                <a:cs typeface="Simplified Arabic" pitchFamily="18" charset="-78"/>
              </a:rPr>
              <a:t>فمثلاً فقد </a:t>
            </a:r>
            <a:r>
              <a:rPr lang="ar-SA" sz="2800" dirty="0">
                <a:latin typeface="Simplified Arabic" pitchFamily="18" charset="-78"/>
                <a:cs typeface="Simplified Arabic" pitchFamily="18" charset="-78"/>
              </a:rPr>
              <a:t>يقف شخص على المدخل الرئيسي لمطعم ويستجوب مثلا كل عاشر شخص يدخل الى المطعم ليأخذ رأيه عن مستوى خدمات المطعم .</a:t>
            </a:r>
            <a:endParaRPr lang="en-US" sz="2800" dirty="0">
              <a:latin typeface="Simplified Arabic" pitchFamily="18" charset="-78"/>
              <a:cs typeface="Simplified Arabic" pitchFamily="18" charset="-78"/>
            </a:endParaRPr>
          </a:p>
          <a:p>
            <a:pPr marL="0" indent="0" algn="just" rtl="1" eaLnBrk="1" fontAlgn="auto" hangingPunct="1">
              <a:lnSpc>
                <a:spcPct val="200000"/>
              </a:lnSpc>
              <a:spcAft>
                <a:spcPts val="0"/>
              </a:spcAft>
              <a:buFont typeface="Wingdings" pitchFamily="2" charset="2"/>
              <a:buNone/>
              <a:defRPr/>
            </a:pPr>
            <a:endParaRPr lang="ar-JO" sz="2800" dirty="0">
              <a:latin typeface="Simplified Arabic" pitchFamily="18" charset="-78"/>
              <a:cs typeface="Simplified Arabic"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just" rtl="1" eaLnBrk="1" fontAlgn="auto" hangingPunct="1">
              <a:spcAft>
                <a:spcPts val="0"/>
              </a:spcAft>
              <a:defRPr/>
            </a:pPr>
            <a:r>
              <a:rPr lang="ar-SA" b="1" dirty="0" smtClean="0">
                <a:solidFill>
                  <a:schemeClr val="accent2"/>
                </a:solidFill>
              </a:rPr>
              <a:t>تدريب :</a:t>
            </a:r>
            <a:endParaRPr lang="ar-JO" b="1" dirty="0">
              <a:solidFill>
                <a:schemeClr val="accent2"/>
              </a:solidFill>
            </a:endParaRPr>
          </a:p>
        </p:txBody>
      </p:sp>
      <p:sp>
        <p:nvSpPr>
          <p:cNvPr id="3" name="Content Placeholder 2"/>
          <p:cNvSpPr>
            <a:spLocks noGrp="1"/>
          </p:cNvSpPr>
          <p:nvPr>
            <p:ph idx="1"/>
          </p:nvPr>
        </p:nvSpPr>
        <p:spPr>
          <a:xfrm>
            <a:off x="304800" y="1066800"/>
            <a:ext cx="8458200" cy="4267200"/>
          </a:xfrm>
        </p:spPr>
        <p:txBody>
          <a:bodyPr>
            <a:noAutofit/>
          </a:bodyPr>
          <a:lstStyle/>
          <a:p>
            <a:pPr marL="0" indent="-273050" algn="just" rtl="1" eaLnBrk="1" hangingPunct="1">
              <a:lnSpc>
                <a:spcPct val="200000"/>
              </a:lnSpc>
              <a:spcBef>
                <a:spcPct val="50000"/>
              </a:spcBef>
            </a:pPr>
            <a:r>
              <a:rPr lang="ar-SA" dirty="0" smtClean="0">
                <a:latin typeface="Simplified Arabic" pitchFamily="18" charset="-78"/>
                <a:cs typeface="Simplified Arabic" pitchFamily="18" charset="-78"/>
              </a:rPr>
              <a:t>يراد سحب عينة عشوائية منتظمة حجمها </a:t>
            </a:r>
            <a:r>
              <a:rPr lang="ar-SA" dirty="0" smtClean="0">
                <a:solidFill>
                  <a:srgbClr val="993300"/>
                </a:solidFill>
                <a:latin typeface="Simplified Arabic" pitchFamily="18" charset="-78"/>
                <a:cs typeface="Simplified Arabic" pitchFamily="18" charset="-78"/>
              </a:rPr>
              <a:t>100</a:t>
            </a:r>
            <a:r>
              <a:rPr lang="ar-SA" dirty="0" smtClean="0">
                <a:latin typeface="Simplified Arabic" pitchFamily="18" charset="-78"/>
                <a:cs typeface="Simplified Arabic" pitchFamily="18" charset="-78"/>
              </a:rPr>
              <a:t> من مجتمع حجمه </a:t>
            </a:r>
            <a:r>
              <a:rPr lang="ar-SA" dirty="0" smtClean="0">
                <a:solidFill>
                  <a:srgbClr val="993300"/>
                </a:solidFill>
                <a:latin typeface="Simplified Arabic" pitchFamily="18" charset="-78"/>
                <a:cs typeface="Simplified Arabic" pitchFamily="18" charset="-78"/>
              </a:rPr>
              <a:t>4000</a:t>
            </a:r>
            <a:r>
              <a:rPr lang="ar-SA" dirty="0" smtClean="0">
                <a:latin typeface="Simplified Arabic" pitchFamily="18" charset="-78"/>
                <a:cs typeface="Simplified Arabic" pitchFamily="18" charset="-78"/>
              </a:rPr>
              <a:t> إذا كان رقم العنصر الأول من العينه هو </a:t>
            </a:r>
            <a:r>
              <a:rPr lang="ar-SA" dirty="0" smtClean="0">
                <a:solidFill>
                  <a:srgbClr val="993300"/>
                </a:solidFill>
                <a:latin typeface="Simplified Arabic" pitchFamily="18" charset="-78"/>
                <a:cs typeface="Simplified Arabic" pitchFamily="18" charset="-78"/>
              </a:rPr>
              <a:t>6</a:t>
            </a:r>
            <a:r>
              <a:rPr lang="ar-SA" dirty="0" smtClean="0">
                <a:latin typeface="Simplified Arabic" pitchFamily="18" charset="-78"/>
                <a:cs typeface="Simplified Arabic" pitchFamily="18" charset="-78"/>
              </a:rPr>
              <a:t> , فما هو رقم العنصر  الثالث ؟ ما هو رقم العنصر الرابع ؟ ما هو رقم العنصر الأخير ؟</a:t>
            </a:r>
            <a:endParaRPr lang="en-US" dirty="0" smtClean="0">
              <a:latin typeface="Simplified Arabic" pitchFamily="18" charset="-78"/>
              <a:cs typeface="Simplified Arabic" pitchFamily="18" charset="-78"/>
            </a:endParaRPr>
          </a:p>
          <a:p>
            <a:pPr marL="0" indent="-273050" algn="just" rtl="1" eaLnBrk="1" hangingPunct="1">
              <a:lnSpc>
                <a:spcPct val="200000"/>
              </a:lnSpc>
            </a:pPr>
            <a:endParaRPr lang="ar-JO" dirty="0" smtClean="0">
              <a:latin typeface="Simplified Arabic" pitchFamily="18" charset="-78"/>
              <a:cs typeface="Simplified Arabic"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bwMode="auto">
          <a:xfrm>
            <a:off x="457200" y="274638"/>
            <a:ext cx="8229600" cy="715962"/>
          </a:xfrm>
          <a:noFill/>
        </p:spPr>
        <p:txBody>
          <a:bodyPr wrap="square" numCol="1" compatLnSpc="1">
            <a:prstTxWarp prst="textNoShape">
              <a:avLst/>
            </a:prstTxWarp>
            <a:normAutofit/>
          </a:bodyPr>
          <a:lstStyle/>
          <a:p>
            <a:pPr algn="just" rtl="1"/>
            <a:r>
              <a:rPr lang="ar-SA" sz="3400" b="1" cap="none" dirty="0" smtClean="0">
                <a:solidFill>
                  <a:srgbClr val="800000"/>
                </a:solidFill>
                <a:latin typeface="Simplified Arabic" pitchFamily="18" charset="-78"/>
                <a:cs typeface="Simplified Arabic" pitchFamily="18" charset="-78"/>
              </a:rPr>
              <a:t>العينة متعددة المراحل ( العينة العنقودية )</a:t>
            </a:r>
            <a:endParaRPr lang="en-US" sz="3400" b="1" cap="none" dirty="0" smtClean="0">
              <a:solidFill>
                <a:srgbClr val="800000"/>
              </a:solidFill>
              <a:latin typeface="Simplified Arabic" pitchFamily="18" charset="-78"/>
              <a:cs typeface="Simplified Arabic" pitchFamily="18" charset="-78"/>
            </a:endParaRPr>
          </a:p>
        </p:txBody>
      </p:sp>
      <p:sp>
        <p:nvSpPr>
          <p:cNvPr id="56323" name="Rectangle 3"/>
          <p:cNvSpPr>
            <a:spLocks noGrp="1"/>
          </p:cNvSpPr>
          <p:nvPr>
            <p:ph type="body" idx="4294967295"/>
          </p:nvPr>
        </p:nvSpPr>
        <p:spPr>
          <a:xfrm>
            <a:off x="304800" y="990600"/>
            <a:ext cx="8534400" cy="5486400"/>
          </a:xfrm>
        </p:spPr>
        <p:txBody>
          <a:bodyPr>
            <a:normAutofit fontScale="92500" lnSpcReduction="20000"/>
          </a:bodyPr>
          <a:lstStyle/>
          <a:p>
            <a:pPr marL="0" indent="0" algn="just" rtl="1">
              <a:lnSpc>
                <a:spcPct val="160000"/>
              </a:lnSpc>
              <a:buNone/>
            </a:pPr>
            <a:r>
              <a:rPr lang="ar-SA" sz="2800" dirty="0" smtClean="0">
                <a:latin typeface="Simplified Arabic" pitchFamily="18" charset="-78"/>
                <a:cs typeface="Simplified Arabic" pitchFamily="18" charset="-78"/>
              </a:rPr>
              <a:t>	عندما يكون المجتمع الاحصائي كبيراً مكوناً من اقسام مختلفه ومتعدده ومتباعده جغرافياً فإن الباحث – اختصاراً للوقت والجهد والتكاليف ، يجري اختياره للعينة على مراحل هكذا :-</a:t>
            </a:r>
          </a:p>
          <a:p>
            <a:pPr marL="55563" indent="-55563" algn="just" rtl="1">
              <a:lnSpc>
                <a:spcPct val="160000"/>
              </a:lnSpc>
              <a:buNone/>
            </a:pPr>
            <a:r>
              <a:rPr lang="ar-SA" sz="2800" dirty="0" smtClean="0">
                <a:latin typeface="Simplified Arabic" pitchFamily="18" charset="-78"/>
                <a:cs typeface="Simplified Arabic" pitchFamily="18" charset="-78"/>
              </a:rPr>
              <a:t>1. يبدأ بتقسيم المجتمع الى عدة اقسام ويختار بعض هذه الاقسام عشوائياً .</a:t>
            </a:r>
          </a:p>
          <a:p>
            <a:pPr marL="0" indent="0" algn="just" rtl="1">
              <a:lnSpc>
                <a:spcPct val="160000"/>
              </a:lnSpc>
              <a:buNone/>
            </a:pPr>
            <a:r>
              <a:rPr lang="ar-SA" sz="2800" dirty="0" smtClean="0">
                <a:latin typeface="Simplified Arabic" pitchFamily="18" charset="-78"/>
                <a:cs typeface="Simplified Arabic" pitchFamily="18" charset="-78"/>
              </a:rPr>
              <a:t>2. يقسم كلاً من الاقسام التي تم اختيارها في المرحلة الاولى الى وحدات أصغر ويختار بعض هذه الوحدات عشوائياً</a:t>
            </a:r>
          </a:p>
          <a:p>
            <a:pPr marL="0" indent="0" algn="just" rtl="1">
              <a:lnSpc>
                <a:spcPct val="160000"/>
              </a:lnSpc>
              <a:buNone/>
            </a:pPr>
            <a:r>
              <a:rPr lang="ar-SA" sz="2800" dirty="0" smtClean="0">
                <a:latin typeface="Simplified Arabic" pitchFamily="18" charset="-78"/>
                <a:cs typeface="Simplified Arabic" pitchFamily="18" charset="-78"/>
              </a:rPr>
              <a:t>3 . واذا احتاج الامر , يستمر في التقسيم ويختار عشوائياً وحدات أصغر من الوحدات التي تم اختيارها في المرحلة الثانيه فتكون الوحدات الصغرى الاخيره هي العينة المطلوبة</a:t>
            </a:r>
            <a:endParaRPr lang="en-US" sz="2800" dirty="0" smtClean="0">
              <a:latin typeface="Simplified Arabic" pitchFamily="18" charset="-78"/>
              <a:cs typeface="Simplified Arabic" pitchFamily="18" charset="-78"/>
            </a:endParaRPr>
          </a:p>
          <a:p>
            <a:pPr algn="just" rtl="1">
              <a:lnSpc>
                <a:spcPct val="160000"/>
              </a:lnSpc>
            </a:pPr>
            <a:endParaRPr lang="ar-SA" sz="2800" dirty="0" smtClean="0">
              <a:latin typeface="Simplified Arabic" pitchFamily="18" charset="-78"/>
              <a:cs typeface="Simplified Arabic" pitchFamily="18" charset="-78"/>
            </a:endParaRPr>
          </a:p>
          <a:p>
            <a:pPr algn="just" rtl="1">
              <a:lnSpc>
                <a:spcPct val="160000"/>
              </a:lnSpc>
            </a:pPr>
            <a:endParaRPr lang="en-US" sz="2800" dirty="0" smtClean="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calcmode="lin" valueType="num">
                                      <p:cBhvr additive="base">
                                        <p:cTn id="12"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6323">
                                            <p:txEl>
                                              <p:pRg st="1" end="1"/>
                                            </p:txEl>
                                          </p:spTgt>
                                        </p:tgtEl>
                                        <p:attrNameLst>
                                          <p:attrName>style.visibility</p:attrName>
                                        </p:attrNameLst>
                                      </p:cBhvr>
                                      <p:to>
                                        <p:strVal val="visible"/>
                                      </p:to>
                                    </p:set>
                                    <p:anim calcmode="lin" valueType="num">
                                      <p:cBhvr additive="base">
                                        <p:cTn id="18"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 calcmode="lin" valueType="num">
                                      <p:cBhvr additive="base">
                                        <p:cTn id="24"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6323">
                                            <p:txEl>
                                              <p:pRg st="3" end="3"/>
                                            </p:txEl>
                                          </p:spTgt>
                                        </p:tgtEl>
                                        <p:attrNameLst>
                                          <p:attrName>style.visibility</p:attrName>
                                        </p:attrNameLst>
                                      </p:cBhvr>
                                      <p:to>
                                        <p:strVal val="visible"/>
                                      </p:to>
                                    </p:set>
                                    <p:anim calcmode="lin" valueType="num">
                                      <p:cBhvr additive="base">
                                        <p:cTn id="30"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bwMode="auto">
          <a:xfrm>
            <a:off x="457200" y="274638"/>
            <a:ext cx="8229600" cy="1477962"/>
          </a:xfrm>
          <a:noFill/>
        </p:spPr>
        <p:txBody>
          <a:bodyPr wrap="square" numCol="1" compatLnSpc="1">
            <a:prstTxWarp prst="textNoShape">
              <a:avLst/>
            </a:prstTxWarp>
            <a:noAutofit/>
          </a:bodyPr>
          <a:lstStyle/>
          <a:p>
            <a:pPr algn="just" rtl="1"/>
            <a:r>
              <a:rPr lang="ar-SA" sz="3000" cap="none" dirty="0" smtClean="0">
                <a:solidFill>
                  <a:srgbClr val="800000"/>
                </a:solidFill>
                <a:latin typeface="Simplified Arabic" pitchFamily="18" charset="-78"/>
                <a:cs typeface="Simplified Arabic" pitchFamily="18" charset="-78"/>
              </a:rPr>
              <a:t>مثال:اراد باحث اجتماعي دراسة مستوى المعيشة في مدينة ما ، فقام بما يلي :</a:t>
            </a:r>
            <a:endParaRPr lang="en-US" sz="3000" cap="none" dirty="0" smtClean="0">
              <a:solidFill>
                <a:srgbClr val="800000"/>
              </a:solidFill>
              <a:latin typeface="Simplified Arabic" pitchFamily="18" charset="-78"/>
              <a:cs typeface="Simplified Arabic" pitchFamily="18" charset="-78"/>
            </a:endParaRPr>
          </a:p>
        </p:txBody>
      </p:sp>
      <p:sp>
        <p:nvSpPr>
          <p:cNvPr id="62467" name="Rectangle 3"/>
          <p:cNvSpPr>
            <a:spLocks noGrp="1"/>
          </p:cNvSpPr>
          <p:nvPr>
            <p:ph type="body" idx="4294967295"/>
          </p:nvPr>
        </p:nvSpPr>
        <p:spPr>
          <a:xfrm>
            <a:off x="304800" y="1524000"/>
            <a:ext cx="8534400" cy="5181600"/>
          </a:xfrm>
        </p:spPr>
        <p:txBody>
          <a:bodyPr>
            <a:noAutofit/>
          </a:bodyPr>
          <a:lstStyle/>
          <a:p>
            <a:pPr algn="just" rtl="1">
              <a:lnSpc>
                <a:spcPct val="140000"/>
              </a:lnSpc>
              <a:buFont typeface="Wingdings" pitchFamily="2" charset="2"/>
              <a:buNone/>
            </a:pPr>
            <a:r>
              <a:rPr lang="ar-SA" sz="2600" dirty="0" smtClean="0">
                <a:latin typeface="Simplified Arabic" pitchFamily="18" charset="-78"/>
                <a:cs typeface="Simplified Arabic" pitchFamily="18" charset="-78"/>
              </a:rPr>
              <a:t>1. قسم الباحث المدينة الى اربع مناطق سكنية</a:t>
            </a:r>
          </a:p>
          <a:p>
            <a:pPr algn="just" rtl="1">
              <a:lnSpc>
                <a:spcPct val="140000"/>
              </a:lnSpc>
              <a:buFont typeface="Wingdings" pitchFamily="2" charset="2"/>
              <a:buNone/>
            </a:pPr>
            <a:r>
              <a:rPr lang="ar-SA" sz="2600" dirty="0" smtClean="0">
                <a:latin typeface="Simplified Arabic" pitchFamily="18" charset="-78"/>
                <a:cs typeface="Simplified Arabic" pitchFamily="18" charset="-78"/>
              </a:rPr>
              <a:t>2. اختار عشوائياً منطقة واحدة من المناطق الاربع وهذه هي المرحلة الاولى</a:t>
            </a:r>
          </a:p>
          <a:p>
            <a:pPr marL="0" indent="0" algn="just" rtl="1">
              <a:lnSpc>
                <a:spcPct val="140000"/>
              </a:lnSpc>
              <a:buFont typeface="Wingdings" pitchFamily="2" charset="2"/>
              <a:buNone/>
            </a:pPr>
            <a:r>
              <a:rPr lang="ar-SA" sz="2600" dirty="0" smtClean="0">
                <a:latin typeface="Simplified Arabic" pitchFamily="18" charset="-78"/>
                <a:cs typeface="Simplified Arabic" pitchFamily="18" charset="-78"/>
              </a:rPr>
              <a:t>3. اختار شارعين من شوارع المنطقة التي اختارها في المرحلة الاولى وهذه هي المرحلة الثانية .</a:t>
            </a:r>
          </a:p>
          <a:p>
            <a:pPr marL="0" indent="0" algn="just" rtl="1">
              <a:lnSpc>
                <a:spcPct val="140000"/>
              </a:lnSpc>
              <a:buFont typeface="Wingdings" pitchFamily="2" charset="2"/>
              <a:buNone/>
            </a:pPr>
            <a:r>
              <a:rPr lang="ar-SA" sz="2600" dirty="0" smtClean="0">
                <a:latin typeface="Simplified Arabic" pitchFamily="18" charset="-78"/>
                <a:cs typeface="Simplified Arabic" pitchFamily="18" charset="-78"/>
              </a:rPr>
              <a:t>4. اختار الباحث 10 منازل من كل شارع من الشارعين الذين اختارهما في المرحلة الثانية وهذه هي المرحلة الاخيرة ( الثالثه ) فتكون المنازل العشرون التي اختارها الباحث هي العينة متعددة المراحل التي يجمع منها بياناته المطلوبة .</a:t>
            </a:r>
          </a:p>
          <a:p>
            <a:pPr algn="just" rtl="1">
              <a:lnSpc>
                <a:spcPct val="140000"/>
              </a:lnSpc>
              <a:buFont typeface="Wingdings" pitchFamily="2" charset="2"/>
              <a:buNone/>
            </a:pPr>
            <a:endParaRPr lang="ar-SA" sz="2600" dirty="0" smtClean="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 calcmode="lin" valueType="num">
                                      <p:cBhvr additive="base">
                                        <p:cTn id="12"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2467">
                                            <p:txEl>
                                              <p:pRg st="1" end="1"/>
                                            </p:txEl>
                                          </p:spTgt>
                                        </p:tgtEl>
                                        <p:attrNameLst>
                                          <p:attrName>style.visibility</p:attrName>
                                        </p:attrNameLst>
                                      </p:cBhvr>
                                      <p:to>
                                        <p:strVal val="visible"/>
                                      </p:to>
                                    </p:set>
                                    <p:anim calcmode="lin" valueType="num">
                                      <p:cBhvr additive="base">
                                        <p:cTn id="18"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2467">
                                            <p:txEl>
                                              <p:pRg st="2" end="2"/>
                                            </p:txEl>
                                          </p:spTgt>
                                        </p:tgtEl>
                                        <p:attrNameLst>
                                          <p:attrName>style.visibility</p:attrName>
                                        </p:attrNameLst>
                                      </p:cBhvr>
                                      <p:to>
                                        <p:strVal val="visible"/>
                                      </p:to>
                                    </p:set>
                                    <p:anim calcmode="lin" valueType="num">
                                      <p:cBhvr additive="base">
                                        <p:cTn id="24"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2467">
                                            <p:txEl>
                                              <p:pRg st="3" end="3"/>
                                            </p:txEl>
                                          </p:spTgt>
                                        </p:tgtEl>
                                        <p:attrNameLst>
                                          <p:attrName>style.visibility</p:attrName>
                                        </p:attrNameLst>
                                      </p:cBhvr>
                                      <p:to>
                                        <p:strVal val="visible"/>
                                      </p:to>
                                    </p:set>
                                    <p:anim calcmode="lin" valueType="num">
                                      <p:cBhvr additive="base">
                                        <p:cTn id="30"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82311" y="228600"/>
            <a:ext cx="3276859" cy="584775"/>
          </a:xfrm>
          <a:prstGeom prst="rect">
            <a:avLst/>
          </a:prstGeom>
        </p:spPr>
        <p:txBody>
          <a:bodyPr wrap="none">
            <a:spAutoFit/>
          </a:bodyPr>
          <a:lstStyle/>
          <a:p>
            <a:pPr algn="r" rtl="1"/>
            <a:r>
              <a:rPr lang="ar-SA" sz="3200" b="1" dirty="0" smtClean="0">
                <a:solidFill>
                  <a:srgbClr val="0033CC"/>
                </a:solidFill>
                <a:effectLst>
                  <a:outerShdw blurRad="38100" dist="38100" dir="2700000" algn="tl">
                    <a:srgbClr val="000000"/>
                  </a:outerShdw>
                </a:effectLst>
                <a:latin typeface="Simplified Arabic" pitchFamily="2" charset="-78"/>
                <a:cs typeface="Simplified Arabic" pitchFamily="2" charset="-78"/>
              </a:rPr>
              <a:t>  أهمية علم الإحصاء :</a:t>
            </a:r>
            <a:endParaRPr lang="en-US" sz="3200" dirty="0"/>
          </a:p>
        </p:txBody>
      </p:sp>
      <p:sp>
        <p:nvSpPr>
          <p:cNvPr id="5" name="Rectangle 2"/>
          <p:cNvSpPr>
            <a:spLocks noChangeArrowheads="1"/>
          </p:cNvSpPr>
          <p:nvPr/>
        </p:nvSpPr>
        <p:spPr bwMode="auto">
          <a:xfrm>
            <a:off x="504825" y="838200"/>
            <a:ext cx="8169275" cy="5709255"/>
          </a:xfrm>
          <a:prstGeom prst="rect">
            <a:avLst/>
          </a:prstGeom>
          <a:noFill/>
          <a:ln>
            <a:noFill/>
          </a:ln>
          <a:extLst/>
        </p:spPr>
        <p:txBody>
          <a:bodyPr>
            <a:spAutoFit/>
          </a:bodyPr>
          <a:lstStyle/>
          <a:p>
            <a:pPr marL="457200" indent="-457200" algn="just" rtl="1">
              <a:lnSpc>
                <a:spcPct val="140000"/>
              </a:lnSpc>
              <a:spcAft>
                <a:spcPts val="600"/>
              </a:spcAft>
              <a:buFont typeface="Wingdings" pitchFamily="2" charset="2"/>
              <a:buChar char="§"/>
              <a:defRPr/>
            </a:pPr>
            <a:r>
              <a:rPr lang="ar-SA" sz="2800" dirty="0">
                <a:solidFill>
                  <a:srgbClr val="0033CC"/>
                </a:solidFill>
                <a:latin typeface="Simplified Arabic" pitchFamily="18" charset="-78"/>
                <a:ea typeface="Mudir MT" pitchFamily="2" charset="-78"/>
                <a:cs typeface="Simplified Arabic" pitchFamily="18" charset="-78"/>
              </a:rPr>
              <a:t>يقوم علم الإحصاء بدورِ حيوي في كثيرِ من مجالات المعرفة والدراسات والأبحاث العلمية.</a:t>
            </a:r>
          </a:p>
          <a:p>
            <a:pPr marL="457200" indent="-457200" algn="just" rtl="1">
              <a:lnSpc>
                <a:spcPct val="140000"/>
              </a:lnSpc>
              <a:spcBef>
                <a:spcPts val="600"/>
              </a:spcBef>
              <a:spcAft>
                <a:spcPts val="600"/>
              </a:spcAft>
              <a:buFont typeface="Wingdings" pitchFamily="2" charset="2"/>
              <a:buChar char="§"/>
              <a:defRPr/>
            </a:pPr>
            <a:r>
              <a:rPr lang="ar-SA" sz="2800" dirty="0">
                <a:solidFill>
                  <a:srgbClr val="0033CC"/>
                </a:solidFill>
                <a:latin typeface="Simplified Arabic" pitchFamily="18" charset="-78"/>
                <a:ea typeface="Mudir MT" pitchFamily="2" charset="-78"/>
                <a:cs typeface="Simplified Arabic" pitchFamily="18" charset="-78"/>
              </a:rPr>
              <a:t>تستخدم الأساليب الاحصائية المختلفة في إجراء التحليلات المناسبة في جوانب مختلفة، منها على سبيل المثال: </a:t>
            </a:r>
          </a:p>
          <a:p>
            <a:pPr marL="1224000" indent="-457200" algn="just" rtl="1">
              <a:lnSpc>
                <a:spcPct val="140000"/>
              </a:lnSpc>
              <a:buFont typeface="Wingdings" pitchFamily="2" charset="2"/>
              <a:buChar char="ü"/>
              <a:defRPr/>
            </a:pPr>
            <a:r>
              <a:rPr lang="ar-SA" sz="2800" dirty="0">
                <a:solidFill>
                  <a:srgbClr val="C00000"/>
                </a:solidFill>
                <a:latin typeface="Simplified Arabic" pitchFamily="18" charset="-78"/>
                <a:ea typeface="Mudir MT" pitchFamily="2" charset="-78"/>
                <a:cs typeface="Simplified Arabic" pitchFamily="18" charset="-78"/>
              </a:rPr>
              <a:t>الصناعة</a:t>
            </a:r>
          </a:p>
          <a:p>
            <a:pPr marL="1224000" indent="-457200" algn="just" rtl="1">
              <a:lnSpc>
                <a:spcPct val="140000"/>
              </a:lnSpc>
              <a:buFont typeface="Wingdings" pitchFamily="2" charset="2"/>
              <a:buChar char="ü"/>
              <a:defRPr/>
            </a:pPr>
            <a:r>
              <a:rPr lang="ar-SA" sz="2800" dirty="0">
                <a:solidFill>
                  <a:srgbClr val="C00000"/>
                </a:solidFill>
                <a:latin typeface="Simplified Arabic" pitchFamily="18" charset="-78"/>
                <a:ea typeface="Mudir MT" pitchFamily="2" charset="-78"/>
                <a:cs typeface="Simplified Arabic" pitchFamily="18" charset="-78"/>
              </a:rPr>
              <a:t> الزراعة</a:t>
            </a:r>
          </a:p>
          <a:p>
            <a:pPr marL="1224000" indent="-457200" algn="just" rtl="1">
              <a:lnSpc>
                <a:spcPct val="140000"/>
              </a:lnSpc>
              <a:buFont typeface="Wingdings" pitchFamily="2" charset="2"/>
              <a:buChar char="ü"/>
              <a:defRPr/>
            </a:pPr>
            <a:r>
              <a:rPr lang="ar-SA" sz="2800" dirty="0">
                <a:solidFill>
                  <a:srgbClr val="C00000"/>
                </a:solidFill>
                <a:latin typeface="Simplified Arabic" pitchFamily="18" charset="-78"/>
                <a:ea typeface="Mudir MT" pitchFamily="2" charset="-78"/>
                <a:cs typeface="Simplified Arabic" pitchFamily="18" charset="-78"/>
              </a:rPr>
              <a:t>الدراسات السكانية</a:t>
            </a:r>
          </a:p>
          <a:p>
            <a:pPr marL="1224000" indent="-457200" algn="just" rtl="1">
              <a:lnSpc>
                <a:spcPct val="140000"/>
              </a:lnSpc>
              <a:buFont typeface="Wingdings" pitchFamily="2" charset="2"/>
              <a:buChar char="ü"/>
              <a:defRPr/>
            </a:pPr>
            <a:r>
              <a:rPr lang="ar-SA" sz="2800" dirty="0">
                <a:solidFill>
                  <a:srgbClr val="C00000"/>
                </a:solidFill>
                <a:latin typeface="Simplified Arabic" pitchFamily="18" charset="-78"/>
                <a:ea typeface="Mudir MT" pitchFamily="2" charset="-78"/>
                <a:cs typeface="Simplified Arabic" pitchFamily="18" charset="-78"/>
              </a:rPr>
              <a:t>الدراسات الاقتصادية والادارية</a:t>
            </a:r>
          </a:p>
          <a:p>
            <a:pPr marL="1224000" indent="-457200" algn="just" rtl="1">
              <a:lnSpc>
                <a:spcPct val="140000"/>
              </a:lnSpc>
              <a:buFont typeface="Wingdings" pitchFamily="2" charset="2"/>
              <a:buChar char="ü"/>
              <a:defRPr/>
            </a:pPr>
            <a:r>
              <a:rPr lang="ar-SA" sz="2800" dirty="0">
                <a:solidFill>
                  <a:srgbClr val="C00000"/>
                </a:solidFill>
                <a:latin typeface="Simplified Arabic" pitchFamily="18" charset="-78"/>
                <a:ea typeface="Mudir MT" pitchFamily="2" charset="-78"/>
                <a:cs typeface="Simplified Arabic" pitchFamily="18" charset="-78"/>
              </a:rPr>
              <a:t>الدراسات الطبية والعلوم الطبيعية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04800" y="762000"/>
            <a:ext cx="8305800" cy="1524000"/>
          </a:xfrm>
        </p:spPr>
        <p:txBody>
          <a:bodyPr rtlCol="0">
            <a:noAutofit/>
          </a:bodyPr>
          <a:lstStyle/>
          <a:p>
            <a:pPr algn="just" rtl="1" eaLnBrk="1" fontAlgn="auto" hangingPunct="1">
              <a:spcAft>
                <a:spcPts val="0"/>
              </a:spcAft>
              <a:defRPr/>
            </a:pPr>
            <a:r>
              <a:rPr lang="ar-SA" sz="2400" dirty="0" smtClean="0">
                <a:solidFill>
                  <a:schemeClr val="tx1"/>
                </a:solidFill>
                <a:latin typeface="Simplified Arabic" pitchFamily="18" charset="-78"/>
                <a:cs typeface="Simplified Arabic" pitchFamily="18" charset="-78"/>
              </a:rPr>
              <a:t>	وهي </a:t>
            </a:r>
            <a:r>
              <a:rPr lang="ar-SA" sz="2400" dirty="0">
                <a:solidFill>
                  <a:schemeClr val="tx1"/>
                </a:solidFill>
                <a:latin typeface="Simplified Arabic" pitchFamily="18" charset="-78"/>
                <a:cs typeface="Simplified Arabic" pitchFamily="18" charset="-78"/>
              </a:rPr>
              <a:t>العينات التي يتم اختيارها بطريقة غير عشوائية وتستخدم عادة في الحالات التي يراد فيها الحصول على تقديرات تقريبية لتكوين فكرة سريعة عن مشكلة معينة أو لاختيار الاستمارات الاحصائية للتحقق من صلاحيتها قبل تعميمها وهي على أنواع</a:t>
            </a:r>
            <a:r>
              <a:rPr lang="ar-SA" sz="2400" dirty="0" smtClean="0">
                <a:solidFill>
                  <a:schemeClr val="tx1"/>
                </a:solidFill>
                <a:latin typeface="Simplified Arabic" pitchFamily="18" charset="-78"/>
                <a:cs typeface="Simplified Arabic" pitchFamily="18" charset="-78"/>
              </a:rPr>
              <a:t>:</a:t>
            </a:r>
            <a:endParaRPr lang="ar-SA" sz="2400" dirty="0">
              <a:solidFill>
                <a:schemeClr val="tx1"/>
              </a:solidFill>
              <a:latin typeface="Simplified Arabic" pitchFamily="18" charset="-78"/>
              <a:cs typeface="Simplified Arabic" pitchFamily="18" charset="-78"/>
            </a:endParaRPr>
          </a:p>
        </p:txBody>
      </p:sp>
      <p:sp>
        <p:nvSpPr>
          <p:cNvPr id="5" name="Rectangle 2"/>
          <p:cNvSpPr txBox="1">
            <a:spLocks/>
          </p:cNvSpPr>
          <p:nvPr/>
        </p:nvSpPr>
        <p:spPr bwMode="auto">
          <a:xfrm>
            <a:off x="457200" y="274638"/>
            <a:ext cx="8229600" cy="487362"/>
          </a:xfrm>
          <a:prstGeom prst="rect">
            <a:avLst/>
          </a:prstGeom>
          <a:noFill/>
        </p:spPr>
        <p:txBody>
          <a:bodyPr vert="horz" wrap="square" lIns="91440" tIns="45720" rIns="91440" bIns="45720" numCol="1" rtlCol="0" anchor="ctr" compatLnSpc="1">
            <a:prstTxWarp prst="textNoShape">
              <a:avLst/>
            </a:prstTxWarp>
            <a:normAutofit fontScale="9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400" b="1" i="0" u="none" strike="noStrike" kern="1200" cap="none" spc="0" normalizeH="0" baseline="0" noProof="0" dirty="0" smtClean="0">
                <a:ln>
                  <a:noFill/>
                </a:ln>
                <a:solidFill>
                  <a:srgbClr val="800000"/>
                </a:solidFill>
                <a:effectLst/>
                <a:uLnTx/>
                <a:uFillTx/>
                <a:latin typeface="Simplified Arabic" pitchFamily="18" charset="-78"/>
                <a:ea typeface="+mj-ea"/>
                <a:cs typeface="Simplified Arabic" pitchFamily="18" charset="-78"/>
              </a:rPr>
              <a:t>العينات غير الاحتمالية </a:t>
            </a:r>
            <a:endParaRPr kumimoji="0" lang="en-US" sz="3400" b="1" i="0" u="none" strike="noStrike" kern="1200" cap="none" spc="0" normalizeH="0" baseline="0" noProof="0" dirty="0" smtClean="0">
              <a:ln>
                <a:noFill/>
              </a:ln>
              <a:solidFill>
                <a:srgbClr val="800000"/>
              </a:solidFill>
              <a:effectLst/>
              <a:uLnTx/>
              <a:uFillTx/>
              <a:latin typeface="Simplified Arabic" pitchFamily="18" charset="-78"/>
              <a:ea typeface="+mj-ea"/>
              <a:cs typeface="Simplified Arabic" pitchFamily="18" charset="-78"/>
            </a:endParaRPr>
          </a:p>
        </p:txBody>
      </p:sp>
      <p:graphicFrame>
        <p:nvGraphicFramePr>
          <p:cNvPr id="6" name="Content Placeholder 7"/>
          <p:cNvGraphicFramePr>
            <a:graphicFrameLocks/>
          </p:cNvGraphicFramePr>
          <p:nvPr/>
        </p:nvGraphicFramePr>
        <p:xfrm>
          <a:off x="381000" y="2286000"/>
          <a:ext cx="8382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 calcmode="lin" valueType="num">
                                      <p:cBhvr additive="base">
                                        <p:cTn id="12"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graphicEl>
                                              <a:dgm id="{430678E4-4C22-4AF0-A472-DEBDFC3EB4AB}"/>
                                            </p:graphicEl>
                                          </p:spTgt>
                                        </p:tgtEl>
                                        <p:attrNameLst>
                                          <p:attrName>style.visibility</p:attrName>
                                        </p:attrNameLst>
                                      </p:cBhvr>
                                      <p:to>
                                        <p:strVal val="visible"/>
                                      </p:to>
                                    </p:set>
                                    <p:anim calcmode="lin" valueType="num">
                                      <p:cBhvr additive="base">
                                        <p:cTn id="18" dur="500" fill="hold"/>
                                        <p:tgtEl>
                                          <p:spTgt spid="6">
                                            <p:graphicEl>
                                              <a:dgm id="{430678E4-4C22-4AF0-A472-DEBDFC3EB4AB}"/>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graphicEl>
                                              <a:dgm id="{430678E4-4C22-4AF0-A472-DEBDFC3EB4AB}"/>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graphicEl>
                                              <a:dgm id="{13403AA3-4D66-45E1-8F87-9A44D5E02E0D}"/>
                                            </p:graphicEl>
                                          </p:spTgt>
                                        </p:tgtEl>
                                        <p:attrNameLst>
                                          <p:attrName>style.visibility</p:attrName>
                                        </p:attrNameLst>
                                      </p:cBhvr>
                                      <p:to>
                                        <p:strVal val="visible"/>
                                      </p:to>
                                    </p:set>
                                    <p:anim calcmode="lin" valueType="num">
                                      <p:cBhvr additive="base">
                                        <p:cTn id="24" dur="500" fill="hold"/>
                                        <p:tgtEl>
                                          <p:spTgt spid="6">
                                            <p:graphicEl>
                                              <a:dgm id="{13403AA3-4D66-45E1-8F87-9A44D5E02E0D}"/>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graphicEl>
                                              <a:dgm id="{13403AA3-4D66-45E1-8F87-9A44D5E02E0D}"/>
                                            </p:graphic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
                                            <p:graphicEl>
                                              <a:dgm id="{9D0E5479-E9DA-4218-A90C-AEDDBA7BF057}"/>
                                            </p:graphicEl>
                                          </p:spTgt>
                                        </p:tgtEl>
                                        <p:attrNameLst>
                                          <p:attrName>style.visibility</p:attrName>
                                        </p:attrNameLst>
                                      </p:cBhvr>
                                      <p:to>
                                        <p:strVal val="visible"/>
                                      </p:to>
                                    </p:set>
                                    <p:anim calcmode="lin" valueType="num">
                                      <p:cBhvr additive="base">
                                        <p:cTn id="28" dur="500" fill="hold"/>
                                        <p:tgtEl>
                                          <p:spTgt spid="6">
                                            <p:graphicEl>
                                              <a:dgm id="{9D0E5479-E9DA-4218-A90C-AEDDBA7BF057}"/>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graphicEl>
                                              <a:dgm id="{9D0E5479-E9DA-4218-A90C-AEDDBA7BF057}"/>
                                            </p:graphic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graphicEl>
                                              <a:dgm id="{057C677B-85D2-4F89-8D73-603810C6A018}"/>
                                            </p:graphicEl>
                                          </p:spTgt>
                                        </p:tgtEl>
                                        <p:attrNameLst>
                                          <p:attrName>style.visibility</p:attrName>
                                        </p:attrNameLst>
                                      </p:cBhvr>
                                      <p:to>
                                        <p:strVal val="visible"/>
                                      </p:to>
                                    </p:set>
                                    <p:anim calcmode="lin" valueType="num">
                                      <p:cBhvr additive="base">
                                        <p:cTn id="34" dur="500" fill="hold"/>
                                        <p:tgtEl>
                                          <p:spTgt spid="6">
                                            <p:graphicEl>
                                              <a:dgm id="{057C677B-85D2-4F89-8D73-603810C6A018}"/>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graphicEl>
                                              <a:dgm id="{057C677B-85D2-4F89-8D73-603810C6A018}"/>
                                            </p:graphic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
                                            <p:graphicEl>
                                              <a:dgm id="{F2FE6754-3E68-4F5E-B59F-CCDA3B2C6CEC}"/>
                                            </p:graphicEl>
                                          </p:spTgt>
                                        </p:tgtEl>
                                        <p:attrNameLst>
                                          <p:attrName>style.visibility</p:attrName>
                                        </p:attrNameLst>
                                      </p:cBhvr>
                                      <p:to>
                                        <p:strVal val="visible"/>
                                      </p:to>
                                    </p:set>
                                    <p:anim calcmode="lin" valueType="num">
                                      <p:cBhvr additive="base">
                                        <p:cTn id="38" dur="500" fill="hold"/>
                                        <p:tgtEl>
                                          <p:spTgt spid="6">
                                            <p:graphicEl>
                                              <a:dgm id="{F2FE6754-3E68-4F5E-B59F-CCDA3B2C6CEC}"/>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graphicEl>
                                              <a:dgm id="{F2FE6754-3E68-4F5E-B59F-CCDA3B2C6CEC}"/>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graphicEl>
                                              <a:dgm id="{6E279CBF-615E-4FB0-BEA1-ED4597DC1687}"/>
                                            </p:graphicEl>
                                          </p:spTgt>
                                        </p:tgtEl>
                                        <p:attrNameLst>
                                          <p:attrName>style.visibility</p:attrName>
                                        </p:attrNameLst>
                                      </p:cBhvr>
                                      <p:to>
                                        <p:strVal val="visible"/>
                                      </p:to>
                                    </p:set>
                                    <p:anim calcmode="lin" valueType="num">
                                      <p:cBhvr additive="base">
                                        <p:cTn id="44" dur="500" fill="hold"/>
                                        <p:tgtEl>
                                          <p:spTgt spid="6">
                                            <p:graphicEl>
                                              <a:dgm id="{6E279CBF-615E-4FB0-BEA1-ED4597DC1687}"/>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graphicEl>
                                              <a:dgm id="{6E279CBF-615E-4FB0-BEA1-ED4597DC1687}"/>
                                            </p:graphic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
                                            <p:graphicEl>
                                              <a:dgm id="{434ED330-9E4C-4B05-8F6D-B23991DFA2B2}"/>
                                            </p:graphicEl>
                                          </p:spTgt>
                                        </p:tgtEl>
                                        <p:attrNameLst>
                                          <p:attrName>style.visibility</p:attrName>
                                        </p:attrNameLst>
                                      </p:cBhvr>
                                      <p:to>
                                        <p:strVal val="visible"/>
                                      </p:to>
                                    </p:set>
                                    <p:anim calcmode="lin" valueType="num">
                                      <p:cBhvr additive="base">
                                        <p:cTn id="48" dur="500" fill="hold"/>
                                        <p:tgtEl>
                                          <p:spTgt spid="6">
                                            <p:graphicEl>
                                              <a:dgm id="{434ED330-9E4C-4B05-8F6D-B23991DFA2B2}"/>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graphicEl>
                                              <a:dgm id="{434ED330-9E4C-4B05-8F6D-B23991DFA2B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5" grpId="0"/>
      <p:bldGraphic spid="6"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ar-SA" b="1" dirty="0" smtClean="0">
                <a:solidFill>
                  <a:schemeClr val="accent2"/>
                </a:solidFill>
              </a:rPr>
              <a:t>العينة العرضية </a:t>
            </a:r>
            <a:endParaRPr lang="en-US" b="1" dirty="0">
              <a:solidFill>
                <a:schemeClr val="accent2"/>
              </a:solidFill>
            </a:endParaRPr>
          </a:p>
        </p:txBody>
      </p:sp>
      <p:sp>
        <p:nvSpPr>
          <p:cNvPr id="3" name="Content Placeholder 2"/>
          <p:cNvSpPr>
            <a:spLocks noGrp="1"/>
          </p:cNvSpPr>
          <p:nvPr>
            <p:ph idx="1"/>
          </p:nvPr>
        </p:nvSpPr>
        <p:spPr>
          <a:xfrm>
            <a:off x="457200" y="1143000"/>
            <a:ext cx="8229600" cy="5257800"/>
          </a:xfrm>
        </p:spPr>
        <p:txBody>
          <a:bodyPr>
            <a:normAutofit lnSpcReduction="10000"/>
          </a:bodyPr>
          <a:lstStyle/>
          <a:p>
            <a:pPr algn="just" rtl="1">
              <a:lnSpc>
                <a:spcPct val="150000"/>
              </a:lnSpc>
              <a:buFont typeface="Wingdings" pitchFamily="2" charset="2"/>
              <a:buChar char="v"/>
              <a:defRPr/>
            </a:pPr>
            <a:r>
              <a:rPr lang="ar-SA" dirty="0" smtClean="0">
                <a:latin typeface="Simplified Arabic" pitchFamily="18" charset="-78"/>
                <a:cs typeface="Simplified Arabic" pitchFamily="18" charset="-78"/>
              </a:rPr>
              <a:t> يقال إن الباحث قد اختار عينة عرضية عندما يأخذ أية حالة يقابلها ويدخلها في عينته فإذا استوقف الباحث فردا في أحد الشوارع ليسأله عن رأيه في قضية من القضايا فإن هذا الاختيار يعد اختيارا </a:t>
            </a:r>
            <a:r>
              <a:rPr lang="ar-SA" u="sng" dirty="0" smtClean="0">
                <a:latin typeface="Simplified Arabic" pitchFamily="18" charset="-78"/>
                <a:cs typeface="Simplified Arabic" pitchFamily="18" charset="-78"/>
              </a:rPr>
              <a:t>عرضياًًُ</a:t>
            </a:r>
            <a:r>
              <a:rPr lang="ar-SA" dirty="0" smtClean="0">
                <a:latin typeface="Simplified Arabic" pitchFamily="18" charset="-78"/>
                <a:cs typeface="Simplified Arabic" pitchFamily="18" charset="-78"/>
              </a:rPr>
              <a:t>.</a:t>
            </a:r>
          </a:p>
          <a:p>
            <a:pPr algn="just" rtl="1">
              <a:lnSpc>
                <a:spcPct val="150000"/>
              </a:lnSpc>
              <a:buFont typeface="Wingdings" pitchFamily="2" charset="2"/>
              <a:buChar char="v"/>
              <a:defRPr/>
            </a:pPr>
            <a:r>
              <a:rPr lang="ar-SA" dirty="0" smtClean="0">
                <a:latin typeface="Simplified Arabic" pitchFamily="18" charset="-78"/>
                <a:cs typeface="Simplified Arabic" pitchFamily="18" charset="-78"/>
              </a:rPr>
              <a:t> من الواضح أن هذا النوع من العينات لا يكون عادة ممثلا للمجتمع الاحصائي إذ أن وحدات العينة قد تم اختيارها بسبب سهولة الوصول إليها وليس لأي اعتبار أخر. </a:t>
            </a:r>
            <a:endParaRPr lang="en-US" dirty="0" smtClean="0">
              <a:latin typeface="Simplified Arabic" pitchFamily="18" charset="-78"/>
              <a:cs typeface="Simplified Arabic" pitchFamily="18" charset="-78"/>
            </a:endParaRPr>
          </a:p>
          <a:p>
            <a:pPr>
              <a:lnSpc>
                <a:spcPct val="15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381000" y="1600200"/>
            <a:ext cx="8382000" cy="4648200"/>
          </a:xfrm>
        </p:spPr>
        <p:txBody>
          <a:bodyPr>
            <a:noAutofit/>
          </a:bodyPr>
          <a:lstStyle/>
          <a:p>
            <a:pPr marL="0" indent="-273050" algn="just" rtl="1" eaLnBrk="1" hangingPunct="1">
              <a:lnSpc>
                <a:spcPct val="150000"/>
              </a:lnSpc>
              <a:buNone/>
            </a:pPr>
            <a:r>
              <a:rPr lang="ar-SA" dirty="0" smtClean="0">
                <a:latin typeface="Simplified Arabic" pitchFamily="18" charset="-78"/>
                <a:cs typeface="Simplified Arabic" pitchFamily="18" charset="-78"/>
              </a:rPr>
              <a:t>	وهي العينة التي يتم اختيار عناصرها وفقا لأهداف الباحث كأن يقصد الباحث قادة مظاهرة ما لتعرف توجهات مجتمع المتظاهرين ,أو أن يكون هدف الباحث دراسة أوضاع الموظفين بوزارة ما فتكون العينة مقصودة وتتضمن فقط موظفى تلك الوزارة.</a:t>
            </a:r>
          </a:p>
        </p:txBody>
      </p:sp>
      <p:sp>
        <p:nvSpPr>
          <p:cNvPr id="3" name="Rectangle 2"/>
          <p:cNvSpPr/>
          <p:nvPr/>
        </p:nvSpPr>
        <p:spPr>
          <a:xfrm>
            <a:off x="1219200" y="649069"/>
            <a:ext cx="7061899" cy="646331"/>
          </a:xfrm>
          <a:prstGeom prst="rect">
            <a:avLst/>
          </a:prstGeom>
        </p:spPr>
        <p:txBody>
          <a:bodyPr wrap="square">
            <a:spAutoFit/>
          </a:bodyPr>
          <a:lstStyle/>
          <a:p>
            <a:pPr algn="just" rtl="1"/>
            <a:r>
              <a:rPr lang="ar-SA" sz="3600" b="1" dirty="0" smtClean="0">
                <a:latin typeface="Simplified Arabic" pitchFamily="18" charset="-78"/>
                <a:cs typeface="Simplified Arabic" pitchFamily="18" charset="-78"/>
              </a:rPr>
              <a:t>العينة القصدية (</a:t>
            </a:r>
            <a:r>
              <a:rPr lang="en-US" sz="3600" b="1" dirty="0" smtClean="0">
                <a:latin typeface="Simplified Arabic" pitchFamily="18" charset="-78"/>
                <a:cs typeface="Simplified Arabic" pitchFamily="18" charset="-78"/>
              </a:rPr>
              <a:t>(Purposive</a:t>
            </a:r>
            <a:endParaRPr lang="en-US" sz="36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0">
                                            <p:txEl>
                                              <p:pRg st="0" end="0"/>
                                            </p:txEl>
                                          </p:spTgt>
                                        </p:tgtEl>
                                        <p:attrNameLst>
                                          <p:attrName>style.visibility</p:attrName>
                                        </p:attrNameLst>
                                      </p:cBhvr>
                                      <p:to>
                                        <p:strVal val="visible"/>
                                      </p:to>
                                    </p:set>
                                    <p:animEffect transition="in" filter="blinds(horizontal)">
                                      <p:cBhvr>
                                        <p:cTn id="12" dur="500"/>
                                        <p:tgtEl>
                                          <p:spTgt spid="327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rtl="1"/>
            <a:r>
              <a:rPr lang="ar-SA" sz="4000" b="1" dirty="0" smtClean="0">
                <a:solidFill>
                  <a:schemeClr val="accent2"/>
                </a:solidFill>
                <a:latin typeface="Simplified Arabic" pitchFamily="18" charset="-78"/>
                <a:cs typeface="Simplified Arabic" pitchFamily="18" charset="-78"/>
              </a:rPr>
              <a:t>العينة الحصصية (</a:t>
            </a:r>
            <a:r>
              <a:rPr lang="en-US" sz="4000" b="1" dirty="0" smtClean="0">
                <a:solidFill>
                  <a:schemeClr val="accent2"/>
                </a:solidFill>
                <a:latin typeface="Simplified Arabic" pitchFamily="18" charset="-78"/>
                <a:cs typeface="Simplified Arabic" pitchFamily="18" charset="-78"/>
              </a:rPr>
              <a:t>Quota</a:t>
            </a:r>
            <a:r>
              <a:rPr lang="ar-SA" sz="4000" b="1" dirty="0" smtClean="0">
                <a:solidFill>
                  <a:schemeClr val="accent2"/>
                </a:solidFill>
                <a:latin typeface="Simplified Arabic" pitchFamily="18" charset="-78"/>
                <a:cs typeface="Simplified Arabic" pitchFamily="18" charset="-78"/>
              </a:rPr>
              <a:t>):</a:t>
            </a:r>
            <a:endParaRPr lang="en-US" sz="4000" b="1" dirty="0">
              <a:solidFill>
                <a:schemeClr val="accent2"/>
              </a:solidFill>
            </a:endParaRPr>
          </a:p>
        </p:txBody>
      </p:sp>
      <p:sp>
        <p:nvSpPr>
          <p:cNvPr id="3" name="Content Placeholder 2"/>
          <p:cNvSpPr>
            <a:spLocks noGrp="1"/>
          </p:cNvSpPr>
          <p:nvPr>
            <p:ph idx="1"/>
          </p:nvPr>
        </p:nvSpPr>
        <p:spPr>
          <a:xfrm>
            <a:off x="533400" y="1066800"/>
            <a:ext cx="8229600" cy="4953000"/>
          </a:xfrm>
        </p:spPr>
        <p:txBody>
          <a:bodyPr>
            <a:normAutofit/>
          </a:bodyPr>
          <a:lstStyle/>
          <a:p>
            <a:pPr marL="0" indent="0" algn="just" rtl="1">
              <a:lnSpc>
                <a:spcPct val="150000"/>
              </a:lnSpc>
              <a:buNone/>
            </a:pPr>
            <a:r>
              <a:rPr lang="ar-SA" sz="2800" dirty="0" smtClean="0">
                <a:latin typeface="Simplified Arabic" pitchFamily="18" charset="-78"/>
                <a:cs typeface="Simplified Arabic" pitchFamily="18" charset="-78"/>
              </a:rPr>
              <a:t>		وهي العينة التي تكون مقسمة إلى أقسام (حصص) وفقاً لتقسيمات المجتمع وتمثل كل حصة عدد الأشخاص الذين سيجرى البحث الميداني </a:t>
            </a:r>
            <a:r>
              <a:rPr lang="ar-SA" sz="2800" dirty="0" smtClean="0">
                <a:latin typeface="Simplified Arabic" pitchFamily="18" charset="-78"/>
                <a:cs typeface="Simplified Arabic" pitchFamily="18" charset="-78"/>
              </a:rPr>
              <a:t>مع</a:t>
            </a:r>
            <a:r>
              <a:rPr lang="ar-IQ" sz="2800" dirty="0" smtClean="0">
                <a:latin typeface="Simplified Arabic" pitchFamily="18" charset="-78"/>
                <a:cs typeface="Simplified Arabic" pitchFamily="18" charset="-78"/>
              </a:rPr>
              <a:t>ه</a:t>
            </a:r>
            <a:r>
              <a:rPr lang="ar-SA" sz="2800" dirty="0" smtClean="0">
                <a:latin typeface="Simplified Arabic" pitchFamily="18" charset="-78"/>
                <a:cs typeface="Simplified Arabic" pitchFamily="18" charset="-78"/>
              </a:rPr>
              <a:t>م </a:t>
            </a:r>
            <a:r>
              <a:rPr lang="ar-SA" sz="2800" dirty="0" smtClean="0">
                <a:latin typeface="Simplified Arabic" pitchFamily="18" charset="-78"/>
                <a:cs typeface="Simplified Arabic" pitchFamily="18" charset="-78"/>
              </a:rPr>
              <a:t>تاركين اختيار الأشخاص أنفسهم إلى القائم بالمقابلة وهذا هو الفرق بين العينة الطبقية والحصصية إذ يتم اختيار أفراد كل عينة جزئية من العينة الطبقية بطريقة عشوائية, أما أفراد كل عينة جزئية من العينة الحصصية فيترك اختيارها للشخص الذي يجري المقابلة , وبالتالي قد يتدخل عامل التحيز في هذا الاختيار</a:t>
            </a:r>
            <a:r>
              <a:rPr lang="en-US" sz="2800" dirty="0" smtClean="0">
                <a:latin typeface="Simplified Arabic" pitchFamily="18" charset="-78"/>
                <a:cs typeface="Simplified Arabic" pitchFamily="18" charset="-78"/>
              </a:rPr>
              <a:t> .</a:t>
            </a:r>
          </a:p>
          <a:p>
            <a:pPr algn="just" rtl="1">
              <a:lnSpc>
                <a:spcPct val="150000"/>
              </a:lnSpc>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304800" y="381000"/>
            <a:ext cx="8458200" cy="1143000"/>
          </a:xfrm>
        </p:spPr>
        <p:txBody>
          <a:bodyPr>
            <a:noAutofit/>
          </a:bodyPr>
          <a:lstStyle/>
          <a:p>
            <a:pPr algn="just" rtl="1" eaLnBrk="1" fontAlgn="auto" hangingPunct="1">
              <a:spcAft>
                <a:spcPts val="0"/>
              </a:spcAft>
              <a:defRPr/>
            </a:pPr>
            <a:r>
              <a:rPr lang="ar-SA" sz="2800" u="sng" dirty="0">
                <a:latin typeface="Simplified Arabic" pitchFamily="18" charset="-78"/>
                <a:cs typeface="Simplified Arabic" pitchFamily="18" charset="-78"/>
              </a:rPr>
              <a:t>مثال</a:t>
            </a:r>
            <a:r>
              <a:rPr lang="ar-SA" sz="2800" dirty="0">
                <a:latin typeface="Simplified Arabic" pitchFamily="18" charset="-78"/>
                <a:cs typeface="Simplified Arabic" pitchFamily="18" charset="-78"/>
              </a:rPr>
              <a:t> </a:t>
            </a:r>
            <a:r>
              <a:rPr lang="ar-SA" sz="2800" dirty="0" smtClean="0">
                <a:latin typeface="Simplified Arabic" pitchFamily="18" charset="-78"/>
                <a:cs typeface="Simplified Arabic" pitchFamily="18" charset="-78"/>
              </a:rPr>
              <a:t>: يراد </a:t>
            </a:r>
            <a:r>
              <a:rPr lang="ar-SA" sz="2800" dirty="0">
                <a:latin typeface="Simplified Arabic" pitchFamily="18" charset="-78"/>
                <a:cs typeface="Simplified Arabic" pitchFamily="18" charset="-78"/>
              </a:rPr>
              <a:t>تشكيل مجلس للطلبة مكون من 51 طالبا وطالبة بطريقة العينة الحصصية </a:t>
            </a:r>
            <a:r>
              <a:rPr lang="ar-SA" sz="2800" dirty="0" smtClean="0">
                <a:latin typeface="Simplified Arabic" pitchFamily="18" charset="-78"/>
                <a:cs typeface="Simplified Arabic" pitchFamily="18" charset="-78"/>
              </a:rPr>
              <a:t>, ما </a:t>
            </a:r>
            <a:r>
              <a:rPr lang="ar-SA" sz="2800" dirty="0">
                <a:latin typeface="Simplified Arabic" pitchFamily="18" charset="-78"/>
                <a:cs typeface="Simplified Arabic" pitchFamily="18" charset="-78"/>
              </a:rPr>
              <a:t>عدد الطلبة الذين يتم اختيارهم من كل فئة من الفئات؟</a:t>
            </a:r>
            <a:endParaRPr lang="en-US" sz="2800" dirty="0">
              <a:latin typeface="Simplified Arabic" pitchFamily="18" charset="-78"/>
              <a:cs typeface="Simplified Arabic" pitchFamily="18" charset="-78"/>
            </a:endParaRPr>
          </a:p>
        </p:txBody>
      </p:sp>
      <p:graphicFrame>
        <p:nvGraphicFramePr>
          <p:cNvPr id="101425" name="Group 49"/>
          <p:cNvGraphicFramePr>
            <a:graphicFrameLocks noGrp="1"/>
          </p:cNvGraphicFramePr>
          <p:nvPr>
            <p:ph type="tbl" idx="1"/>
          </p:nvPr>
        </p:nvGraphicFramePr>
        <p:xfrm>
          <a:off x="422563" y="1905000"/>
          <a:ext cx="8111837" cy="3627120"/>
        </p:xfrm>
        <a:graphic>
          <a:graphicData uri="http://schemas.openxmlformats.org/drawingml/2006/table">
            <a:tbl>
              <a:tblPr rtl="1"/>
              <a:tblGrid>
                <a:gridCol w="2563090"/>
                <a:gridCol w="1704110"/>
                <a:gridCol w="1835728"/>
                <a:gridCol w="2008909"/>
              </a:tblGrid>
              <a:tr h="45972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Garamond" pitchFamily="18" charset="0"/>
                          <a:cs typeface="Arial" pitchFamily="34" charset="0"/>
                        </a:rPr>
                        <a:t>السنة\الجنس</a:t>
                      </a: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Garamond" pitchFamily="18" charset="0"/>
                          <a:cs typeface="Arial" pitchFamily="34" charset="0"/>
                        </a:rPr>
                        <a:t>ذكور</a:t>
                      </a: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إناث</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المجموع</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72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السنة الأولى</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Garamond" pitchFamily="18" charset="0"/>
                          <a:cs typeface="Arial" pitchFamily="34" charset="0"/>
                        </a:rPr>
                        <a:t>36</a:t>
                      </a: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Garamond" pitchFamily="18" charset="0"/>
                          <a:cs typeface="Arial" pitchFamily="34" charset="0"/>
                        </a:rPr>
                        <a:t>43</a:t>
                      </a: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Garamond" pitchFamily="18" charset="0"/>
                          <a:cs typeface="Arial" pitchFamily="34" charset="0"/>
                        </a:rPr>
                        <a:t>79</a:t>
                      </a: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72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Garamond" pitchFamily="18" charset="0"/>
                          <a:cs typeface="Arial" pitchFamily="34" charset="0"/>
                        </a:rPr>
                        <a:t>السنة الثانية</a:t>
                      </a: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59</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Garamond" pitchFamily="18" charset="0"/>
                          <a:cs typeface="Arial" pitchFamily="34" charset="0"/>
                        </a:rPr>
                        <a:t>63</a:t>
                      </a: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Garamond" pitchFamily="18" charset="0"/>
                          <a:cs typeface="Arial" pitchFamily="34" charset="0"/>
                        </a:rPr>
                        <a:t>122</a:t>
                      </a: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72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السنة الثالثة</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49</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52</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Garamond" pitchFamily="18" charset="0"/>
                          <a:cs typeface="Arial" pitchFamily="34" charset="0"/>
                        </a:rPr>
                        <a:t>101</a:t>
                      </a: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72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السنة الرابعة</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61</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38</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Garamond" pitchFamily="18" charset="0"/>
                          <a:cs typeface="Arial" pitchFamily="34" charset="0"/>
                        </a:rPr>
                        <a:t>99</a:t>
                      </a: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السنة الخامسة</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43</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68</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Garamond" pitchFamily="18" charset="0"/>
                          <a:cs typeface="Arial" pitchFamily="34" charset="0"/>
                        </a:rPr>
                        <a:t>111</a:t>
                      </a: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72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المجموع</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Garamond" pitchFamily="18" charset="0"/>
                          <a:cs typeface="Arial" pitchFamily="34" charset="0"/>
                        </a:rPr>
                        <a:t>248</a:t>
                      </a:r>
                      <a:endParaRPr kumimoji="0" lang="en-US" sz="2800" b="0" i="0" u="none" strike="noStrike" cap="none" normalizeH="0" baseline="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Garamond" pitchFamily="18" charset="0"/>
                          <a:cs typeface="Arial" pitchFamily="34" charset="0"/>
                        </a:rPr>
                        <a:t>264</a:t>
                      </a: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Garamond" pitchFamily="18" charset="0"/>
                          <a:cs typeface="Arial" pitchFamily="34" charset="0"/>
                        </a:rPr>
                        <a:t>512</a:t>
                      </a: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blinds(horizontal)">
                                      <p:cBhvr>
                                        <p:cTn id="7" dur="500"/>
                                        <p:tgtEl>
                                          <p:spTgt spid="1013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1425"/>
                                        </p:tgtEl>
                                        <p:attrNameLst>
                                          <p:attrName>style.visibility</p:attrName>
                                        </p:attrNameLst>
                                      </p:cBhvr>
                                      <p:to>
                                        <p:strVal val="visible"/>
                                      </p:to>
                                    </p:set>
                                    <p:animEffect transition="in" filter="blinds(horizontal)">
                                      <p:cBhvr>
                                        <p:cTn id="12" dur="500"/>
                                        <p:tgtEl>
                                          <p:spTgt spid="101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381000" y="304800"/>
            <a:ext cx="8305800" cy="2590800"/>
          </a:xfrm>
        </p:spPr>
        <p:txBody>
          <a:bodyPr>
            <a:noAutofit/>
          </a:bodyPr>
          <a:lstStyle/>
          <a:p>
            <a:pPr algn="r" rtl="1" eaLnBrk="1" fontAlgn="auto" hangingPunct="1">
              <a:lnSpc>
                <a:spcPct val="150000"/>
              </a:lnSpc>
              <a:spcAft>
                <a:spcPts val="0"/>
              </a:spcAft>
              <a:defRPr/>
            </a:pPr>
            <a:r>
              <a:rPr lang="ar-SA" sz="2800" u="sng" dirty="0" smtClean="0">
                <a:latin typeface="Simplified Arabic" pitchFamily="18" charset="-78"/>
                <a:cs typeface="Simplified Arabic" pitchFamily="18" charset="-78"/>
              </a:rPr>
              <a:t>الحل</a:t>
            </a:r>
            <a:r>
              <a:rPr lang="ar-SA" sz="2800" dirty="0" smtClean="0">
                <a:latin typeface="Simplified Arabic" pitchFamily="18" charset="-78"/>
                <a:cs typeface="Simplified Arabic" pitchFamily="18" charset="-78"/>
              </a:rPr>
              <a:t>: </a:t>
            </a:r>
            <a:br>
              <a:rPr lang="ar-SA" sz="2800" dirty="0" smtClean="0">
                <a:latin typeface="Simplified Arabic" pitchFamily="18" charset="-78"/>
                <a:cs typeface="Simplified Arabic" pitchFamily="18" charset="-78"/>
              </a:rPr>
            </a:br>
            <a:r>
              <a:rPr lang="ar-SA" sz="2800" dirty="0" smtClean="0">
                <a:latin typeface="Simplified Arabic" pitchFamily="18" charset="-78"/>
                <a:cs typeface="Simplified Arabic" pitchFamily="18" charset="-78"/>
              </a:rPr>
              <a:t>مجموع الطلبة =512 </a:t>
            </a:r>
            <a:r>
              <a:rPr lang="ar-SA" sz="2800" dirty="0">
                <a:latin typeface="Simplified Arabic" pitchFamily="18" charset="-78"/>
                <a:cs typeface="Simplified Arabic" pitchFamily="18" charset="-78"/>
              </a:rPr>
              <a:t/>
            </a:r>
            <a:br>
              <a:rPr lang="ar-SA" sz="2800" dirty="0">
                <a:latin typeface="Simplified Arabic" pitchFamily="18" charset="-78"/>
                <a:cs typeface="Simplified Arabic" pitchFamily="18" charset="-78"/>
              </a:rPr>
            </a:br>
            <a:r>
              <a:rPr lang="ar-SA" sz="2800" dirty="0">
                <a:latin typeface="Simplified Arabic" pitchFamily="18" charset="-78"/>
                <a:cs typeface="Simplified Arabic" pitchFamily="18" charset="-78"/>
              </a:rPr>
              <a:t>عدد أفراد العينة=51 أي نسبة </a:t>
            </a:r>
            <a:r>
              <a:rPr lang="ar-SA" sz="2800" dirty="0" smtClean="0">
                <a:latin typeface="Simplified Arabic" pitchFamily="18" charset="-78"/>
                <a:cs typeface="Simplified Arabic" pitchFamily="18" charset="-78"/>
              </a:rPr>
              <a:t>512:51 تقريبا 10:1</a:t>
            </a:r>
            <a:r>
              <a:rPr lang="ar-SA" sz="2800" dirty="0">
                <a:latin typeface="Simplified Arabic" pitchFamily="18" charset="-78"/>
                <a:cs typeface="Simplified Arabic" pitchFamily="18" charset="-78"/>
              </a:rPr>
              <a:t/>
            </a:r>
            <a:br>
              <a:rPr lang="ar-SA" sz="2800" dirty="0">
                <a:latin typeface="Simplified Arabic" pitchFamily="18" charset="-78"/>
                <a:cs typeface="Simplified Arabic" pitchFamily="18" charset="-78"/>
              </a:rPr>
            </a:br>
            <a:r>
              <a:rPr lang="ar-SA" sz="2800" dirty="0">
                <a:latin typeface="Simplified Arabic" pitchFamily="18" charset="-78"/>
                <a:cs typeface="Simplified Arabic" pitchFamily="18" charset="-78"/>
              </a:rPr>
              <a:t>لذا فإن عدد الطلبة الذين يلزم اختيارهم كما يلي:</a:t>
            </a:r>
            <a:endParaRPr lang="en-US" sz="2800" dirty="0">
              <a:latin typeface="Simplified Arabic" pitchFamily="18" charset="-78"/>
              <a:cs typeface="Simplified Arabic" pitchFamily="18" charset="-78"/>
            </a:endParaRPr>
          </a:p>
        </p:txBody>
      </p:sp>
      <p:graphicFrame>
        <p:nvGraphicFramePr>
          <p:cNvPr id="103470" name="Group 46"/>
          <p:cNvGraphicFramePr>
            <a:graphicFrameLocks noGrp="1"/>
          </p:cNvGraphicFramePr>
          <p:nvPr>
            <p:ph type="tbl" idx="1"/>
          </p:nvPr>
        </p:nvGraphicFramePr>
        <p:xfrm>
          <a:off x="609600" y="2971800"/>
          <a:ext cx="7772400" cy="3627120"/>
        </p:xfrm>
        <a:graphic>
          <a:graphicData uri="http://schemas.openxmlformats.org/drawingml/2006/table">
            <a:tbl>
              <a:tblPr rtl="1"/>
              <a:tblGrid>
                <a:gridCol w="1943100"/>
                <a:gridCol w="1943100"/>
                <a:gridCol w="1943100"/>
                <a:gridCol w="1943100"/>
              </a:tblGrid>
              <a:tr h="25771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Simplified Arabic" pitchFamily="18" charset="-78"/>
                          <a:cs typeface="Simplified Arabic" pitchFamily="18" charset="-78"/>
                        </a:rPr>
                        <a:t>السنة\الجنس</a:t>
                      </a:r>
                      <a:endParaRPr kumimoji="0" lang="en-US" sz="2800" b="0" i="0" u="none" strike="noStrike" cap="none" normalizeH="0" baseline="0" dirty="0" smtClean="0">
                        <a:ln>
                          <a:noFill/>
                        </a:ln>
                        <a:solidFill>
                          <a:schemeClr val="tx1"/>
                        </a:solidFill>
                        <a:effectLst/>
                        <a:latin typeface="Simplified Arabic" pitchFamily="18" charset="-78"/>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ذكور</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إناث</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المجموع</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56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السنة الأولى</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Simplified Arabic" pitchFamily="18" charset="-78"/>
                          <a:cs typeface="Simplified Arabic" pitchFamily="18" charset="-78"/>
                        </a:rPr>
                        <a:t>4</a:t>
                      </a:r>
                      <a:endParaRPr kumimoji="0" lang="en-US" sz="2800" b="0" i="0" u="none" strike="noStrike" cap="none" normalizeH="0" baseline="0" dirty="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4</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8</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14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السنة الثانية</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Simplified Arabic" pitchFamily="18" charset="-78"/>
                          <a:cs typeface="Simplified Arabic" pitchFamily="18" charset="-78"/>
                        </a:rPr>
                        <a:t>6</a:t>
                      </a:r>
                      <a:endParaRPr kumimoji="0" lang="en-US" sz="2800" b="0" i="0" u="none" strike="noStrike" cap="none" normalizeH="0" baseline="0" dirty="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Simplified Arabic" pitchFamily="18" charset="-78"/>
                          <a:cs typeface="Simplified Arabic" pitchFamily="18" charset="-78"/>
                        </a:rPr>
                        <a:t>6</a:t>
                      </a:r>
                      <a:endParaRPr kumimoji="0" lang="en-US" sz="2800" b="0" i="0" u="none" strike="noStrike" cap="none" normalizeH="0" baseline="0" dirty="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12</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35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السنة الثالثة</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Simplified Arabic" pitchFamily="18" charset="-78"/>
                          <a:cs typeface="Simplified Arabic" pitchFamily="18" charset="-78"/>
                        </a:rPr>
                        <a:t>5</a:t>
                      </a:r>
                      <a:endParaRPr kumimoji="0" lang="en-US" sz="2800" b="0" i="0" u="none" strike="noStrike" cap="none" normalizeH="0" baseline="0" dirty="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Simplified Arabic" pitchFamily="18" charset="-78"/>
                          <a:cs typeface="Simplified Arabic" pitchFamily="18" charset="-78"/>
                        </a:rPr>
                        <a:t>5</a:t>
                      </a:r>
                      <a:endParaRPr kumimoji="0" lang="en-US" sz="2800" b="0" i="0" u="none" strike="noStrike" cap="none" normalizeH="0" baseline="0" dirty="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10</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14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السنة الرابعة</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6</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Simplified Arabic" pitchFamily="18" charset="-78"/>
                          <a:cs typeface="Simplified Arabic" pitchFamily="18" charset="-78"/>
                        </a:rPr>
                        <a:t>4</a:t>
                      </a:r>
                      <a:endParaRPr kumimoji="0" lang="en-US" sz="2800" b="0" i="0" u="none" strike="noStrike" cap="none" normalizeH="0" baseline="0" dirty="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Simplified Arabic" pitchFamily="18" charset="-78"/>
                          <a:cs typeface="Simplified Arabic" pitchFamily="18" charset="-78"/>
                        </a:rPr>
                        <a:t>10</a:t>
                      </a:r>
                      <a:endParaRPr kumimoji="0" lang="en-US" sz="2800" b="0" i="0" u="none" strike="noStrike" cap="none" normalizeH="0" baseline="0" dirty="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56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السنة الخامسة</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4</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7</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Simplified Arabic" pitchFamily="18" charset="-78"/>
                          <a:cs typeface="Simplified Arabic" pitchFamily="18" charset="-78"/>
                        </a:rPr>
                        <a:t>11</a:t>
                      </a:r>
                      <a:endParaRPr kumimoji="0" lang="en-US" sz="2800" b="0" i="0" u="none" strike="noStrike" cap="none" normalizeH="0" baseline="0" dirty="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14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المجموع</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smtClean="0">
                          <a:ln>
                            <a:noFill/>
                          </a:ln>
                          <a:solidFill>
                            <a:schemeClr val="tx1"/>
                          </a:solidFill>
                          <a:effectLst/>
                          <a:latin typeface="Simplified Arabic" pitchFamily="18" charset="-78"/>
                          <a:cs typeface="Simplified Arabic" pitchFamily="18" charset="-78"/>
                        </a:rPr>
                        <a:t>25</a:t>
                      </a:r>
                      <a:endParaRPr kumimoji="0" lang="en-US" sz="2800" b="0" i="0" u="none" strike="noStrike" cap="none" normalizeH="0" baseline="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Simplified Arabic" pitchFamily="18" charset="-78"/>
                          <a:cs typeface="Simplified Arabic" pitchFamily="18" charset="-78"/>
                        </a:rPr>
                        <a:t>26</a:t>
                      </a:r>
                      <a:endParaRPr kumimoji="0" lang="en-US" sz="2800" b="0" i="0" u="none" strike="noStrike" cap="none" normalizeH="0" baseline="0" dirty="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800" b="0" i="0" u="none" strike="noStrike" cap="none" normalizeH="0" baseline="0" dirty="0" smtClean="0">
                          <a:ln>
                            <a:noFill/>
                          </a:ln>
                          <a:solidFill>
                            <a:schemeClr val="tx1"/>
                          </a:solidFill>
                          <a:effectLst/>
                          <a:latin typeface="Simplified Arabic" pitchFamily="18" charset="-78"/>
                          <a:cs typeface="Simplified Arabic" pitchFamily="18" charset="-78"/>
                        </a:rPr>
                        <a:t>51</a:t>
                      </a:r>
                      <a:endParaRPr kumimoji="0" lang="en-US" sz="2800" b="0" i="0" u="none" strike="noStrike" cap="none" normalizeH="0" baseline="0" dirty="0" smtClean="0">
                        <a:ln>
                          <a:noFill/>
                        </a:ln>
                        <a:solidFill>
                          <a:schemeClr val="tx1"/>
                        </a:solidFill>
                        <a:effectLst/>
                        <a:latin typeface="Simplified Arabic" pitchFamily="18" charset="-78"/>
                        <a:cs typeface="Simplified Arabic" pitchFamily="18"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blinds(horizontal)">
                                      <p:cBhvr>
                                        <p:cTn id="7" dur="500"/>
                                        <p:tgtEl>
                                          <p:spTgt spid="1034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470"/>
                                        </p:tgtEl>
                                        <p:attrNameLst>
                                          <p:attrName>style.visibility</p:attrName>
                                        </p:attrNameLst>
                                      </p:cBhvr>
                                      <p:to>
                                        <p:strVal val="visible"/>
                                      </p:to>
                                    </p:set>
                                    <p:animEffect transition="in" filter="blinds(horizontal)">
                                      <p:cBhvr>
                                        <p:cTn id="12" dur="500"/>
                                        <p:tgtEl>
                                          <p:spTgt spid="103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bwMode="auto">
          <a:xfrm>
            <a:off x="457200" y="274638"/>
            <a:ext cx="8229600" cy="639762"/>
          </a:xfrm>
          <a:noFill/>
        </p:spPr>
        <p:txBody>
          <a:bodyPr wrap="square" numCol="1" compatLnSpc="1">
            <a:prstTxWarp prst="textNoShape">
              <a:avLst/>
            </a:prstTxWarp>
            <a:noAutofit/>
          </a:bodyPr>
          <a:lstStyle/>
          <a:p>
            <a:pPr algn="r" rtl="1"/>
            <a:r>
              <a:rPr lang="ar-SA" b="1" cap="none" dirty="0" smtClean="0">
                <a:solidFill>
                  <a:srgbClr val="800000"/>
                </a:solidFill>
                <a:latin typeface="Simplified Arabic" pitchFamily="18" charset="-78"/>
                <a:cs typeface="Simplified Arabic" pitchFamily="18" charset="-78"/>
              </a:rPr>
              <a:t> </a:t>
            </a:r>
            <a:br>
              <a:rPr lang="ar-SA" b="1" cap="none" dirty="0" smtClean="0">
                <a:solidFill>
                  <a:srgbClr val="800000"/>
                </a:solidFill>
                <a:latin typeface="Simplified Arabic" pitchFamily="18" charset="-78"/>
                <a:cs typeface="Simplified Arabic" pitchFamily="18" charset="-78"/>
              </a:rPr>
            </a:br>
            <a:r>
              <a:rPr lang="ar-SA" b="1" cap="none" dirty="0" smtClean="0">
                <a:solidFill>
                  <a:srgbClr val="800000"/>
                </a:solidFill>
                <a:latin typeface="Simplified Arabic" pitchFamily="18" charset="-78"/>
                <a:cs typeface="Simplified Arabic" pitchFamily="18" charset="-78"/>
              </a:rPr>
              <a:t>تدريب :</a:t>
            </a:r>
            <a:br>
              <a:rPr lang="ar-SA" b="1" cap="none" dirty="0" smtClean="0">
                <a:solidFill>
                  <a:srgbClr val="800000"/>
                </a:solidFill>
                <a:latin typeface="Simplified Arabic" pitchFamily="18" charset="-78"/>
                <a:cs typeface="Simplified Arabic" pitchFamily="18" charset="-78"/>
              </a:rPr>
            </a:br>
            <a:endParaRPr lang="en-US" b="1" cap="none" dirty="0" smtClean="0">
              <a:solidFill>
                <a:srgbClr val="800000"/>
              </a:solidFill>
              <a:latin typeface="Simplified Arabic" pitchFamily="18" charset="-78"/>
              <a:cs typeface="Simplified Arabic" pitchFamily="18" charset="-78"/>
            </a:endParaRPr>
          </a:p>
        </p:txBody>
      </p:sp>
      <p:sp>
        <p:nvSpPr>
          <p:cNvPr id="57347" name="Rectangle 3"/>
          <p:cNvSpPr>
            <a:spLocks noGrp="1"/>
          </p:cNvSpPr>
          <p:nvPr>
            <p:ph type="body" idx="4294967295"/>
          </p:nvPr>
        </p:nvSpPr>
        <p:spPr>
          <a:xfrm>
            <a:off x="304800" y="914400"/>
            <a:ext cx="8458200" cy="5334000"/>
          </a:xfrm>
        </p:spPr>
        <p:txBody>
          <a:bodyPr>
            <a:normAutofit lnSpcReduction="10000"/>
          </a:bodyPr>
          <a:lstStyle/>
          <a:p>
            <a:pPr marL="514350" indent="-514350" algn="just" rtl="1">
              <a:lnSpc>
                <a:spcPct val="150000"/>
              </a:lnSpc>
              <a:buNone/>
            </a:pPr>
            <a:r>
              <a:rPr lang="ar-SA" sz="2800" b="1" dirty="0" smtClean="0">
                <a:solidFill>
                  <a:srgbClr val="FF0000"/>
                </a:solidFill>
                <a:latin typeface="Simplified Arabic" pitchFamily="18" charset="-78"/>
                <a:cs typeface="Simplified Arabic" pitchFamily="18" charset="-78"/>
              </a:rPr>
              <a:t>ما نوع العينة في كل حالة من الحالات الآتية :-</a:t>
            </a:r>
          </a:p>
          <a:p>
            <a:pPr marL="514350" indent="-514350" algn="just" rtl="1">
              <a:lnSpc>
                <a:spcPct val="150000"/>
              </a:lnSpc>
              <a:buFont typeface="Wingdings" pitchFamily="2" charset="2"/>
              <a:buAutoNum type="arabicPeriod"/>
            </a:pPr>
            <a:r>
              <a:rPr lang="ar-SA" sz="2800" dirty="0" smtClean="0">
                <a:latin typeface="Simplified Arabic" pitchFamily="18" charset="-78"/>
                <a:cs typeface="Simplified Arabic" pitchFamily="18" charset="-78"/>
              </a:rPr>
              <a:t>إستطلع باحث آراء 100 موظف</a:t>
            </a:r>
            <a:r>
              <a:rPr lang="en-US" sz="2800" dirty="0" smtClean="0">
                <a:latin typeface="Simplified Arabic" pitchFamily="18" charset="-78"/>
                <a:cs typeface="Simplified Arabic" pitchFamily="18" charset="-78"/>
              </a:rPr>
              <a:t>/</a:t>
            </a:r>
            <a:r>
              <a:rPr lang="ar-SA" sz="2800" dirty="0" smtClean="0">
                <a:latin typeface="Simplified Arabic" pitchFamily="18" charset="-78"/>
                <a:cs typeface="Simplified Arabic" pitchFamily="18" charset="-78"/>
              </a:rPr>
              <a:t> موظفة قابلهم في الجامعه .</a:t>
            </a:r>
          </a:p>
          <a:p>
            <a:pPr marL="0" indent="0" algn="just" rtl="1">
              <a:lnSpc>
                <a:spcPct val="150000"/>
              </a:lnSpc>
              <a:buFont typeface="Wingdings" pitchFamily="2" charset="2"/>
              <a:buAutoNum type="arabicPeriod"/>
            </a:pPr>
            <a:r>
              <a:rPr lang="ar-SA" sz="2800" dirty="0" smtClean="0">
                <a:latin typeface="Simplified Arabic" pitchFamily="18" charset="-78"/>
                <a:cs typeface="Simplified Arabic" pitchFamily="18" charset="-78"/>
              </a:rPr>
              <a:t> اختار شخص عشوائياً صفحة من صفحات دليل الهاتف . اختار رقماً من الارقام ثم بعد ذلك اختار كل عاشر رقم  في الصفحة .</a:t>
            </a:r>
          </a:p>
          <a:p>
            <a:pPr algn="just" rtl="1">
              <a:lnSpc>
                <a:spcPct val="150000"/>
              </a:lnSpc>
              <a:buFont typeface="Wingdings" pitchFamily="2" charset="2"/>
              <a:buNone/>
            </a:pPr>
            <a:r>
              <a:rPr lang="ar-SA" sz="2800" dirty="0" smtClean="0">
                <a:latin typeface="Simplified Arabic" pitchFamily="18" charset="-78"/>
                <a:cs typeface="Simplified Arabic" pitchFamily="18" charset="-78"/>
              </a:rPr>
              <a:t> 3. طُلب من باحث مقابلة 20 رجلاً , 20 امرأة , 10 اولاد , 10 بنات وترك له حرية الاختيار , وذلك لأخذ رأيهم عن برنامج تلفزيوني معين .</a:t>
            </a:r>
          </a:p>
          <a:p>
            <a:pPr marL="0" indent="0" algn="just" rtl="1">
              <a:lnSpc>
                <a:spcPct val="150000"/>
              </a:lnSpc>
              <a:buFont typeface="Wingdings" pitchFamily="2" charset="2"/>
              <a:buNone/>
            </a:pPr>
            <a:r>
              <a:rPr lang="ar-SA" sz="2800" dirty="0" smtClean="0">
                <a:latin typeface="Simplified Arabic" pitchFamily="18" charset="-78"/>
                <a:cs typeface="Simplified Arabic" pitchFamily="18" charset="-78"/>
              </a:rPr>
              <a:t>4. اراد معلم معرفة آراء طلاب مدرسته حول الدروس الخصوصية فاختار عينة من طلبة الفرع العلمي في المدرسة ؟</a:t>
            </a:r>
          </a:p>
          <a:p>
            <a:pPr algn="just" rtl="1">
              <a:lnSpc>
                <a:spcPct val="150000"/>
              </a:lnSpc>
              <a:buFont typeface="Wingdings" pitchFamily="2" charset="2"/>
              <a:buNone/>
            </a:pPr>
            <a:endParaRPr lang="en-US" sz="2800" dirty="0" smtClean="0">
              <a:latin typeface="Simplified Arabic" pitchFamily="18" charset="-78"/>
              <a:cs typeface="Simplified Arabic" pitchFamily="18" charset="-78"/>
            </a:endParaRPr>
          </a:p>
          <a:p>
            <a:pPr algn="just" rtl="1">
              <a:lnSpc>
                <a:spcPct val="150000"/>
              </a:lnSpc>
              <a:buFont typeface="Wingdings" pitchFamily="2" charset="2"/>
              <a:buNone/>
            </a:pPr>
            <a:endParaRPr lang="en-US" sz="2800" dirty="0" smtClean="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linds(horizontal)">
                                      <p:cBhvr>
                                        <p:cTn id="7" dur="5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 calcmode="lin" valueType="num">
                                      <p:cBhvr additive="base">
                                        <p:cTn id="12"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7347">
                                            <p:txEl>
                                              <p:pRg st="1" end="1"/>
                                            </p:txEl>
                                          </p:spTgt>
                                        </p:tgtEl>
                                        <p:attrNameLst>
                                          <p:attrName>style.visibility</p:attrName>
                                        </p:attrNameLst>
                                      </p:cBhvr>
                                      <p:to>
                                        <p:strVal val="visible"/>
                                      </p:to>
                                    </p:set>
                                    <p:anim calcmode="lin" valueType="num">
                                      <p:cBhvr additive="base">
                                        <p:cTn id="18"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7347">
                                            <p:txEl>
                                              <p:pRg st="2" end="2"/>
                                            </p:txEl>
                                          </p:spTgt>
                                        </p:tgtEl>
                                        <p:attrNameLst>
                                          <p:attrName>style.visibility</p:attrName>
                                        </p:attrNameLst>
                                      </p:cBhvr>
                                      <p:to>
                                        <p:strVal val="visible"/>
                                      </p:to>
                                    </p:set>
                                    <p:anim calcmode="lin" valueType="num">
                                      <p:cBhvr additive="base">
                                        <p:cTn id="24"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7347">
                                            <p:txEl>
                                              <p:pRg st="3" end="3"/>
                                            </p:txEl>
                                          </p:spTgt>
                                        </p:tgtEl>
                                        <p:attrNameLst>
                                          <p:attrName>style.visibility</p:attrName>
                                        </p:attrNameLst>
                                      </p:cBhvr>
                                      <p:to>
                                        <p:strVal val="visible"/>
                                      </p:to>
                                    </p:set>
                                    <p:anim calcmode="lin" valueType="num">
                                      <p:cBhvr additive="base">
                                        <p:cTn id="30"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7347">
                                            <p:txEl>
                                              <p:pRg st="4" end="4"/>
                                            </p:txEl>
                                          </p:spTgt>
                                        </p:tgtEl>
                                        <p:attrNameLst>
                                          <p:attrName>style.visibility</p:attrName>
                                        </p:attrNameLst>
                                      </p:cBhvr>
                                      <p:to>
                                        <p:strVal val="visible"/>
                                      </p:to>
                                    </p:set>
                                    <p:anim calcmode="lin" valueType="num">
                                      <p:cBhvr additive="base">
                                        <p:cTn id="36"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bwMode="auto">
          <a:xfrm>
            <a:off x="457200" y="274638"/>
            <a:ext cx="8229600" cy="715962"/>
          </a:xfrm>
          <a:noFill/>
        </p:spPr>
        <p:txBody>
          <a:bodyPr wrap="square" numCol="1" compatLnSpc="1">
            <a:prstTxWarp prst="textNoShape">
              <a:avLst/>
            </a:prstTxWarp>
            <a:normAutofit fontScale="90000"/>
          </a:bodyPr>
          <a:lstStyle/>
          <a:p>
            <a:pPr algn="just" rtl="1"/>
            <a:r>
              <a:rPr lang="ar-SA" cap="none" dirty="0" smtClean="0">
                <a:solidFill>
                  <a:srgbClr val="800000"/>
                </a:solidFill>
                <a:latin typeface="Simplified Arabic" pitchFamily="18" charset="-78"/>
                <a:cs typeface="Simplified Arabic" pitchFamily="18" charset="-78"/>
              </a:rPr>
              <a:t> تدريب :- </a:t>
            </a:r>
            <a:endParaRPr lang="en-US" cap="none" dirty="0" smtClean="0">
              <a:solidFill>
                <a:srgbClr val="800000"/>
              </a:solidFill>
              <a:latin typeface="Simplified Arabic" pitchFamily="18" charset="-78"/>
              <a:cs typeface="Simplified Arabic" pitchFamily="18" charset="-78"/>
            </a:endParaRPr>
          </a:p>
        </p:txBody>
      </p:sp>
      <p:sp>
        <p:nvSpPr>
          <p:cNvPr id="67587" name="Rectangle 3"/>
          <p:cNvSpPr>
            <a:spLocks noGrp="1"/>
          </p:cNvSpPr>
          <p:nvPr>
            <p:ph type="body" idx="4294967295"/>
          </p:nvPr>
        </p:nvSpPr>
        <p:spPr>
          <a:xfrm>
            <a:off x="457200" y="1066801"/>
            <a:ext cx="8229600" cy="3124200"/>
          </a:xfrm>
        </p:spPr>
        <p:txBody>
          <a:bodyPr>
            <a:normAutofit/>
          </a:bodyPr>
          <a:lstStyle/>
          <a:p>
            <a:pPr marL="0" indent="0" algn="just" rtl="1">
              <a:lnSpc>
                <a:spcPct val="200000"/>
              </a:lnSpc>
            </a:pPr>
            <a:r>
              <a:rPr lang="ar-SA" dirty="0" smtClean="0">
                <a:latin typeface="Simplified Arabic" pitchFamily="18" charset="-78"/>
                <a:cs typeface="Simplified Arabic" pitchFamily="18" charset="-78"/>
              </a:rPr>
              <a:t>اذا أراد باحث إستطلاع أراء عينة من إحدى القرى فى ال</a:t>
            </a:r>
            <a:r>
              <a:rPr lang="ar-IQ" dirty="0" smtClean="0">
                <a:latin typeface="Simplified Arabic" pitchFamily="18" charset="-78"/>
                <a:cs typeface="Simplified Arabic" pitchFamily="18" charset="-78"/>
              </a:rPr>
              <a:t>قطر</a:t>
            </a:r>
            <a:r>
              <a:rPr lang="ar-SA" dirty="0" smtClean="0">
                <a:latin typeface="Simplified Arabic" pitchFamily="18" charset="-78"/>
                <a:cs typeface="Simplified Arabic" pitchFamily="18" charset="-78"/>
              </a:rPr>
              <a:t> . وضح الخطوات التي تراها مناسبة لتكوين عينة متعددة المراحل لهذا الغرض .</a:t>
            </a:r>
            <a:endParaRPr lang="en-US" dirty="0" smtClean="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blinds(horizontal)">
                                      <p:cBhvr>
                                        <p:cTn id="7" dur="500"/>
                                        <p:tgtEl>
                                          <p:spTgt spid="675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12" dur="5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457200" y="274638"/>
            <a:ext cx="8229600" cy="715962"/>
          </a:xfrm>
        </p:spPr>
        <p:txBody>
          <a:bodyPr/>
          <a:lstStyle/>
          <a:p>
            <a:pPr algn="just" rtl="1"/>
            <a:r>
              <a:rPr lang="ar-SA" sz="3400" b="1" dirty="0" smtClean="0">
                <a:solidFill>
                  <a:schemeClr val="accent2"/>
                </a:solidFill>
                <a:cs typeface="Simplified Arabic" pitchFamily="18" charset="-78"/>
              </a:rPr>
              <a:t> مصادر وأدوات جمع </a:t>
            </a:r>
            <a:r>
              <a:rPr lang="ar-SA" sz="3400" b="1" dirty="0">
                <a:solidFill>
                  <a:schemeClr val="accent2"/>
                </a:solidFill>
                <a:cs typeface="Simplified Arabic" pitchFamily="18" charset="-78"/>
              </a:rPr>
              <a:t>البيانات :</a:t>
            </a:r>
            <a:endParaRPr lang="en-US" sz="3400" b="1" dirty="0">
              <a:solidFill>
                <a:schemeClr val="accent2"/>
              </a:solidFill>
              <a:cs typeface="Simplified Arabic" pitchFamily="18" charset="-78"/>
            </a:endParaRPr>
          </a:p>
        </p:txBody>
      </p:sp>
      <p:sp>
        <p:nvSpPr>
          <p:cNvPr id="455683" name="Rectangle 3"/>
          <p:cNvSpPr>
            <a:spLocks noGrp="1" noChangeArrowheads="1"/>
          </p:cNvSpPr>
          <p:nvPr>
            <p:ph type="body" idx="1"/>
          </p:nvPr>
        </p:nvSpPr>
        <p:spPr>
          <a:xfrm>
            <a:off x="468313" y="1196975"/>
            <a:ext cx="8229600" cy="5356225"/>
          </a:xfrm>
        </p:spPr>
        <p:txBody>
          <a:bodyPr>
            <a:normAutofit/>
          </a:bodyPr>
          <a:lstStyle/>
          <a:p>
            <a:pPr algn="just" rtl="1">
              <a:lnSpc>
                <a:spcPct val="80000"/>
              </a:lnSpc>
              <a:buFont typeface="Wingdings" pitchFamily="2" charset="2"/>
              <a:buNone/>
            </a:pPr>
            <a:r>
              <a:rPr lang="ar-SA" sz="2800" dirty="0">
                <a:cs typeface="Simplified Arabic" pitchFamily="18" charset="-78"/>
              </a:rPr>
              <a:t>تقسم مصادر المعلومات إلي:-</a:t>
            </a:r>
          </a:p>
          <a:p>
            <a:pPr algn="just" rtl="1">
              <a:lnSpc>
                <a:spcPct val="80000"/>
              </a:lnSpc>
              <a:buFont typeface="Wingdings" pitchFamily="2" charset="2"/>
              <a:buNone/>
            </a:pPr>
            <a:r>
              <a:rPr lang="ar-SA" sz="2800" b="1" dirty="0">
                <a:cs typeface="Simplified Arabic" pitchFamily="18" charset="-78"/>
              </a:rPr>
              <a:t>1- المصادر الثانوية أو التاريخية : </a:t>
            </a:r>
          </a:p>
          <a:p>
            <a:pPr algn="just" rtl="1">
              <a:lnSpc>
                <a:spcPct val="80000"/>
              </a:lnSpc>
              <a:buFont typeface="Wingdings" pitchFamily="2" charset="2"/>
              <a:buNone/>
            </a:pPr>
            <a:r>
              <a:rPr lang="ar-SA" sz="2800" dirty="0">
                <a:cs typeface="Simplified Arabic" pitchFamily="18" charset="-78"/>
              </a:rPr>
              <a:t>     وتتمثل فى</a:t>
            </a:r>
            <a:r>
              <a:rPr lang="en-US" sz="2800" dirty="0">
                <a:cs typeface="Simplified Arabic" pitchFamily="18" charset="-78"/>
              </a:rPr>
              <a:t> </a:t>
            </a:r>
            <a:r>
              <a:rPr lang="ar-SA" sz="2800" dirty="0">
                <a:cs typeface="Simplified Arabic" pitchFamily="18" charset="-78"/>
              </a:rPr>
              <a:t>المصادر المقروءة  والمرئية والمسموعة مثل  الكتب، الدوريات، التقارير، المستندات،الصحف، البحوث الفيديو الشرائط المحفظة وغيرها من الوثائق .</a:t>
            </a:r>
          </a:p>
          <a:p>
            <a:pPr algn="just" rtl="1">
              <a:lnSpc>
                <a:spcPct val="80000"/>
              </a:lnSpc>
              <a:buFont typeface="Wingdings" pitchFamily="2" charset="2"/>
              <a:buNone/>
            </a:pPr>
            <a:r>
              <a:rPr lang="ar-SA" sz="2800" b="1" dirty="0">
                <a:cs typeface="Simplified Arabic" pitchFamily="18" charset="-78"/>
              </a:rPr>
              <a:t>2- المصادر الميدانية : </a:t>
            </a:r>
          </a:p>
          <a:p>
            <a:pPr algn="just" rtl="1">
              <a:lnSpc>
                <a:spcPct val="80000"/>
              </a:lnSpc>
              <a:buFont typeface="Wingdings" pitchFamily="2" charset="2"/>
              <a:buNone/>
            </a:pPr>
            <a:r>
              <a:rPr lang="ar-SA" sz="2800" dirty="0">
                <a:cs typeface="Simplified Arabic" pitchFamily="18" charset="-78"/>
              </a:rPr>
              <a:t>     يلجأ للباحث للمصادر الميدانية عندما لا تتوفر المعلومات المطلوبة فى المصادر الثانوية ويتم جمع البيانات بإستخدام الطرق التالية :</a:t>
            </a:r>
          </a:p>
          <a:p>
            <a:pPr algn="just" rtl="1">
              <a:lnSpc>
                <a:spcPct val="80000"/>
              </a:lnSpc>
              <a:buClr>
                <a:schemeClr val="accent2"/>
              </a:buClr>
            </a:pPr>
            <a:r>
              <a:rPr lang="ar-SA" sz="2800" dirty="0">
                <a:cs typeface="Simplified Arabic" pitchFamily="18" charset="-78"/>
              </a:rPr>
              <a:t>المقابلات الشخصية : وفيها يتم جمع البيانات عن طريق السؤال المباشر .</a:t>
            </a:r>
          </a:p>
          <a:p>
            <a:pPr algn="just" rtl="1">
              <a:lnSpc>
                <a:spcPct val="80000"/>
              </a:lnSpc>
            </a:pPr>
            <a:r>
              <a:rPr lang="ar-SA" sz="2800" dirty="0">
                <a:cs typeface="Simplified Arabic" pitchFamily="18" charset="-78"/>
              </a:rPr>
              <a:t>الملاحظات: وفيها يتم الجمع بواسطة مشاهدة وملاحظة الأشياء.</a:t>
            </a:r>
          </a:p>
          <a:p>
            <a:pPr algn="just" rtl="1">
              <a:lnSpc>
                <a:spcPct val="80000"/>
              </a:lnSpc>
            </a:pPr>
            <a:r>
              <a:rPr lang="ar-SA" sz="2800" dirty="0">
                <a:cs typeface="Simplified Arabic" pitchFamily="18" charset="-78"/>
              </a:rPr>
              <a:t>الاستبيان: وهو وسيلة الباحث الأساسية لجمع البيانات اللازمة للتحقق من فرضيات المشكلة قيد الدراسة أو للإجابة على أسئلة البحث .</a:t>
            </a:r>
            <a:r>
              <a:rPr lang="en-US" sz="2800" dirty="0">
                <a:cs typeface="Simplified Arabic" pitchFamily="18"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5682"/>
                                        </p:tgtEl>
                                        <p:attrNameLst>
                                          <p:attrName>style.visibility</p:attrName>
                                        </p:attrNameLst>
                                      </p:cBhvr>
                                      <p:to>
                                        <p:strVal val="visible"/>
                                      </p:to>
                                    </p:set>
                                    <p:animEffect transition="in" filter="blinds(horizontal)">
                                      <p:cBhvr>
                                        <p:cTn id="7" dur="500"/>
                                        <p:tgtEl>
                                          <p:spTgt spid="4556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5683">
                                            <p:txEl>
                                              <p:pRg st="0" end="0"/>
                                            </p:txEl>
                                          </p:spTgt>
                                        </p:tgtEl>
                                        <p:attrNameLst>
                                          <p:attrName>style.visibility</p:attrName>
                                        </p:attrNameLst>
                                      </p:cBhvr>
                                      <p:to>
                                        <p:strVal val="visible"/>
                                      </p:to>
                                    </p:set>
                                    <p:anim calcmode="lin" valueType="num">
                                      <p:cBhvr additive="base">
                                        <p:cTn id="12" dur="500" fill="hold"/>
                                        <p:tgtEl>
                                          <p:spTgt spid="45568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55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5683">
                                            <p:txEl>
                                              <p:pRg st="1" end="1"/>
                                            </p:txEl>
                                          </p:spTgt>
                                        </p:tgtEl>
                                        <p:attrNameLst>
                                          <p:attrName>style.visibility</p:attrName>
                                        </p:attrNameLst>
                                      </p:cBhvr>
                                      <p:to>
                                        <p:strVal val="visible"/>
                                      </p:to>
                                    </p:set>
                                    <p:anim calcmode="lin" valueType="num">
                                      <p:cBhvr additive="base">
                                        <p:cTn id="18" dur="500" fill="hold"/>
                                        <p:tgtEl>
                                          <p:spTgt spid="45568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55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55683">
                                            <p:txEl>
                                              <p:pRg st="2" end="2"/>
                                            </p:txEl>
                                          </p:spTgt>
                                        </p:tgtEl>
                                        <p:attrNameLst>
                                          <p:attrName>style.visibility</p:attrName>
                                        </p:attrNameLst>
                                      </p:cBhvr>
                                      <p:to>
                                        <p:strVal val="visible"/>
                                      </p:to>
                                    </p:set>
                                    <p:anim calcmode="lin" valueType="num">
                                      <p:cBhvr additive="base">
                                        <p:cTn id="24" dur="500" fill="hold"/>
                                        <p:tgtEl>
                                          <p:spTgt spid="45568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55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55683">
                                            <p:txEl>
                                              <p:pRg st="3" end="3"/>
                                            </p:txEl>
                                          </p:spTgt>
                                        </p:tgtEl>
                                        <p:attrNameLst>
                                          <p:attrName>style.visibility</p:attrName>
                                        </p:attrNameLst>
                                      </p:cBhvr>
                                      <p:to>
                                        <p:strVal val="visible"/>
                                      </p:to>
                                    </p:set>
                                    <p:anim calcmode="lin" valueType="num">
                                      <p:cBhvr additive="base">
                                        <p:cTn id="30" dur="500" fill="hold"/>
                                        <p:tgtEl>
                                          <p:spTgt spid="45568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556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55683">
                                            <p:txEl>
                                              <p:pRg st="4" end="4"/>
                                            </p:txEl>
                                          </p:spTgt>
                                        </p:tgtEl>
                                        <p:attrNameLst>
                                          <p:attrName>style.visibility</p:attrName>
                                        </p:attrNameLst>
                                      </p:cBhvr>
                                      <p:to>
                                        <p:strVal val="visible"/>
                                      </p:to>
                                    </p:set>
                                    <p:anim calcmode="lin" valueType="num">
                                      <p:cBhvr additive="base">
                                        <p:cTn id="36" dur="500" fill="hold"/>
                                        <p:tgtEl>
                                          <p:spTgt spid="45568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556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55683">
                                            <p:txEl>
                                              <p:pRg st="5" end="5"/>
                                            </p:txEl>
                                          </p:spTgt>
                                        </p:tgtEl>
                                        <p:attrNameLst>
                                          <p:attrName>style.visibility</p:attrName>
                                        </p:attrNameLst>
                                      </p:cBhvr>
                                      <p:to>
                                        <p:strVal val="visible"/>
                                      </p:to>
                                    </p:set>
                                    <p:anim calcmode="lin" valueType="num">
                                      <p:cBhvr additive="base">
                                        <p:cTn id="42" dur="500" fill="hold"/>
                                        <p:tgtEl>
                                          <p:spTgt spid="45568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556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55683">
                                            <p:txEl>
                                              <p:pRg st="6" end="6"/>
                                            </p:txEl>
                                          </p:spTgt>
                                        </p:tgtEl>
                                        <p:attrNameLst>
                                          <p:attrName>style.visibility</p:attrName>
                                        </p:attrNameLst>
                                      </p:cBhvr>
                                      <p:to>
                                        <p:strVal val="visible"/>
                                      </p:to>
                                    </p:set>
                                    <p:anim calcmode="lin" valueType="num">
                                      <p:cBhvr additive="base">
                                        <p:cTn id="48" dur="500" fill="hold"/>
                                        <p:tgtEl>
                                          <p:spTgt spid="45568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556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55683">
                                            <p:txEl>
                                              <p:pRg st="7" end="7"/>
                                            </p:txEl>
                                          </p:spTgt>
                                        </p:tgtEl>
                                        <p:attrNameLst>
                                          <p:attrName>style.visibility</p:attrName>
                                        </p:attrNameLst>
                                      </p:cBhvr>
                                      <p:to>
                                        <p:strVal val="visible"/>
                                      </p:to>
                                    </p:set>
                                    <p:anim calcmode="lin" valueType="num">
                                      <p:cBhvr additive="base">
                                        <p:cTn id="54" dur="500" fill="hold"/>
                                        <p:tgtEl>
                                          <p:spTgt spid="45568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556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2" grpId="0"/>
      <p:bldP spid="45568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468313" y="152400"/>
            <a:ext cx="8229600" cy="533400"/>
          </a:xfrm>
        </p:spPr>
        <p:txBody>
          <a:bodyPr>
            <a:normAutofit/>
          </a:bodyPr>
          <a:lstStyle/>
          <a:p>
            <a:pPr algn="just" rtl="1"/>
            <a:r>
              <a:rPr lang="ar-SA" sz="2900" b="1" dirty="0">
                <a:solidFill>
                  <a:schemeClr val="accent2"/>
                </a:solidFill>
                <a:cs typeface="Simplified Arabic" pitchFamily="18" charset="-78"/>
              </a:rPr>
              <a:t>بعض القواعد الأساسية عند تصميم الإستبيان:</a:t>
            </a:r>
            <a:endParaRPr lang="en-US" sz="2900" b="1" dirty="0">
              <a:solidFill>
                <a:schemeClr val="accent2"/>
              </a:solidFill>
              <a:cs typeface="Simplified Arabic" pitchFamily="18" charset="-78"/>
            </a:endParaRPr>
          </a:p>
        </p:txBody>
      </p:sp>
      <p:sp>
        <p:nvSpPr>
          <p:cNvPr id="459779" name="Rectangle 3"/>
          <p:cNvSpPr>
            <a:spLocks noGrp="1" noChangeArrowheads="1"/>
          </p:cNvSpPr>
          <p:nvPr>
            <p:ph type="body" idx="1"/>
          </p:nvPr>
        </p:nvSpPr>
        <p:spPr>
          <a:xfrm>
            <a:off x="228600" y="685800"/>
            <a:ext cx="8396288" cy="5867400"/>
          </a:xfrm>
        </p:spPr>
        <p:txBody>
          <a:bodyPr>
            <a:noAutofit/>
          </a:bodyPr>
          <a:lstStyle/>
          <a:p>
            <a:pPr marL="171450" indent="-171450" algn="just" rtl="1">
              <a:lnSpc>
                <a:spcPct val="80000"/>
              </a:lnSpc>
              <a:buClr>
                <a:schemeClr val="tx2"/>
              </a:buClr>
              <a:buFont typeface="Wingdings" pitchFamily="2" charset="2"/>
              <a:buChar char="Ø"/>
            </a:pPr>
            <a:r>
              <a:rPr lang="ar-SA" sz="2800" dirty="0"/>
              <a:t> </a:t>
            </a:r>
            <a:r>
              <a:rPr lang="ar-SA" sz="2800" dirty="0">
                <a:cs typeface="Simplified Arabic" pitchFamily="18" charset="-78"/>
              </a:rPr>
              <a:t>كتابة إسم الجهة </a:t>
            </a:r>
            <a:r>
              <a:rPr lang="ar-SA" sz="2800" dirty="0" smtClean="0">
                <a:cs typeface="Simplified Arabic" pitchFamily="18" charset="-78"/>
              </a:rPr>
              <a:t>القائمة على أمر البحث </a:t>
            </a:r>
            <a:r>
              <a:rPr lang="ar-SA" sz="2800" dirty="0">
                <a:cs typeface="Simplified Arabic" pitchFamily="18" charset="-78"/>
              </a:rPr>
              <a:t>أعلى الإستبيان .</a:t>
            </a:r>
            <a:endParaRPr lang="en-US" sz="2800" dirty="0">
              <a:cs typeface="Simplified Arabic" pitchFamily="18" charset="-78"/>
            </a:endParaRPr>
          </a:p>
          <a:p>
            <a:pPr marL="171450" indent="-171450" algn="just" rtl="1">
              <a:lnSpc>
                <a:spcPct val="80000"/>
              </a:lnSpc>
              <a:buClr>
                <a:schemeClr val="tx2"/>
              </a:buClr>
              <a:buFont typeface="Wingdings" pitchFamily="2" charset="2"/>
              <a:buChar char="Ø"/>
            </a:pPr>
            <a:r>
              <a:rPr lang="en-US" sz="2800" dirty="0">
                <a:cs typeface="Simplified Arabic" pitchFamily="18" charset="-78"/>
              </a:rPr>
              <a:t> </a:t>
            </a:r>
            <a:r>
              <a:rPr lang="ar-SA" sz="2800" dirty="0">
                <a:cs typeface="Simplified Arabic" pitchFamily="18" charset="-78"/>
              </a:rPr>
              <a:t>تحديد الهدف من الاستبيان.</a:t>
            </a:r>
            <a:endParaRPr lang="en-US" sz="2800" dirty="0">
              <a:cs typeface="Simplified Arabic" pitchFamily="18" charset="-78"/>
            </a:endParaRPr>
          </a:p>
          <a:p>
            <a:pPr marL="171450" indent="-171450" algn="just" rtl="1">
              <a:lnSpc>
                <a:spcPct val="80000"/>
              </a:lnSpc>
              <a:buClr>
                <a:schemeClr val="tx2"/>
              </a:buClr>
              <a:buFont typeface="Wingdings" pitchFamily="2" charset="2"/>
              <a:buChar char="Ø"/>
            </a:pPr>
            <a:r>
              <a:rPr lang="en-US" sz="2800" dirty="0">
                <a:cs typeface="Simplified Arabic" pitchFamily="18" charset="-78"/>
              </a:rPr>
              <a:t> </a:t>
            </a:r>
            <a:r>
              <a:rPr lang="ar-SA" sz="2800" dirty="0">
                <a:cs typeface="Simplified Arabic" pitchFamily="18" charset="-78"/>
              </a:rPr>
              <a:t>أن تكون الأسئلة سهلة وبسيطة وواضحة لا لبس فيها.</a:t>
            </a:r>
          </a:p>
          <a:p>
            <a:pPr marL="171450" indent="-171450" algn="just" rtl="1">
              <a:lnSpc>
                <a:spcPct val="80000"/>
              </a:lnSpc>
              <a:buClr>
                <a:schemeClr val="tx2"/>
              </a:buClr>
              <a:buFont typeface="Wingdings" pitchFamily="2" charset="2"/>
              <a:buChar char="Ø"/>
            </a:pPr>
            <a:r>
              <a:rPr lang="ar-SA" sz="2800" dirty="0">
                <a:cs typeface="Simplified Arabic" pitchFamily="18" charset="-78"/>
              </a:rPr>
              <a:t> </a:t>
            </a:r>
            <a:r>
              <a:rPr lang="en-US" sz="2800" dirty="0">
                <a:cs typeface="Simplified Arabic" pitchFamily="18" charset="-78"/>
              </a:rPr>
              <a:t> </a:t>
            </a:r>
            <a:r>
              <a:rPr lang="ar-SA" sz="2800" dirty="0">
                <a:cs typeface="Simplified Arabic" pitchFamily="18" charset="-78"/>
              </a:rPr>
              <a:t>أن لاتحتوى الأسئلة على عمليات حسابية معقدة .</a:t>
            </a:r>
          </a:p>
          <a:p>
            <a:pPr marL="171450" indent="-171450" algn="just" rtl="1">
              <a:lnSpc>
                <a:spcPct val="80000"/>
              </a:lnSpc>
              <a:buClr>
                <a:schemeClr val="tx2"/>
              </a:buClr>
              <a:buFont typeface="Wingdings" pitchFamily="2" charset="2"/>
              <a:buChar char="Ø"/>
            </a:pPr>
            <a:r>
              <a:rPr lang="ar-SA" sz="2800" dirty="0">
                <a:cs typeface="Simplified Arabic" pitchFamily="18" charset="-78"/>
              </a:rPr>
              <a:t> </a:t>
            </a:r>
            <a:r>
              <a:rPr lang="en-US" sz="2800" dirty="0">
                <a:cs typeface="Simplified Arabic" pitchFamily="18" charset="-78"/>
              </a:rPr>
              <a:t> </a:t>
            </a:r>
            <a:r>
              <a:rPr lang="ar-SA" sz="2800" dirty="0">
                <a:cs typeface="Simplified Arabic" pitchFamily="18" charset="-78"/>
              </a:rPr>
              <a:t>كتابة كل الخيارات الممكنة للسؤال مثل الحالة </a:t>
            </a:r>
            <a:r>
              <a:rPr lang="ar-SA" sz="2800" dirty="0" smtClean="0">
                <a:cs typeface="Simplified Arabic" pitchFamily="18" charset="-78"/>
              </a:rPr>
              <a:t>الاجتماعية (</a:t>
            </a:r>
            <a:r>
              <a:rPr lang="ar-SA" sz="2800" dirty="0">
                <a:cs typeface="Simplified Arabic" pitchFamily="18" charset="-78"/>
              </a:rPr>
              <a:t>متزوجة،أرملة ، عازبة ، مطلقة).</a:t>
            </a:r>
          </a:p>
          <a:p>
            <a:pPr marL="171450" indent="-171450" algn="just" rtl="1">
              <a:lnSpc>
                <a:spcPct val="80000"/>
              </a:lnSpc>
              <a:buClr>
                <a:schemeClr val="tx2"/>
              </a:buClr>
              <a:buFont typeface="Wingdings" pitchFamily="2" charset="2"/>
              <a:buChar char="Ø"/>
            </a:pPr>
            <a:r>
              <a:rPr lang="ar-SA" sz="2800" dirty="0">
                <a:cs typeface="Simplified Arabic" pitchFamily="18" charset="-78"/>
              </a:rPr>
              <a:t> يفضل أن تكون إجابات السؤال خيار من متعدد .</a:t>
            </a:r>
          </a:p>
          <a:p>
            <a:pPr marL="171450" indent="-171450" algn="just" rtl="1">
              <a:lnSpc>
                <a:spcPct val="80000"/>
              </a:lnSpc>
              <a:buClr>
                <a:schemeClr val="tx2"/>
              </a:buClr>
              <a:buFont typeface="Wingdings" pitchFamily="2" charset="2"/>
              <a:buChar char="Ø"/>
            </a:pPr>
            <a:r>
              <a:rPr lang="en-US" sz="2800" dirty="0">
                <a:cs typeface="Simplified Arabic" pitchFamily="18" charset="-78"/>
              </a:rPr>
              <a:t> </a:t>
            </a:r>
            <a:r>
              <a:rPr lang="ar-SA" sz="2800" dirty="0">
                <a:cs typeface="Simplified Arabic" pitchFamily="18" charset="-78"/>
              </a:rPr>
              <a:t>أن لا يكون السؤال موحى بالإجابة </a:t>
            </a:r>
            <a:r>
              <a:rPr lang="ar-SA" sz="2800" dirty="0" smtClean="0">
                <a:cs typeface="Simplified Arabic" pitchFamily="18" charset="-78"/>
              </a:rPr>
              <a:t>.</a:t>
            </a:r>
          </a:p>
          <a:p>
            <a:pPr marL="171450" indent="-171450" algn="just" rtl="1">
              <a:lnSpc>
                <a:spcPct val="80000"/>
              </a:lnSpc>
              <a:buClr>
                <a:schemeClr val="tx2"/>
              </a:buClr>
              <a:buFont typeface="Wingdings" pitchFamily="2" charset="2"/>
              <a:buChar char="Ø"/>
            </a:pPr>
            <a:r>
              <a:rPr lang="ar-SA" sz="2800" dirty="0" smtClean="0">
                <a:cs typeface="Simplified Arabic" pitchFamily="18" charset="-78"/>
              </a:rPr>
              <a:t>أن لا يكون السؤال محرج .</a:t>
            </a:r>
            <a:endParaRPr lang="ar-SA" sz="2800" dirty="0">
              <a:cs typeface="Simplified Arabic" pitchFamily="18" charset="-78"/>
            </a:endParaRPr>
          </a:p>
          <a:p>
            <a:pPr marL="171450" indent="-171450" algn="just" rtl="1">
              <a:lnSpc>
                <a:spcPct val="80000"/>
              </a:lnSpc>
              <a:buClr>
                <a:schemeClr val="tx2"/>
              </a:buClr>
              <a:buFont typeface="Wingdings" pitchFamily="2" charset="2"/>
              <a:buChar char="Ø"/>
            </a:pPr>
            <a:r>
              <a:rPr lang="ar-SA" sz="2800" dirty="0">
                <a:cs typeface="Simplified Arabic" pitchFamily="18" charset="-78"/>
              </a:rPr>
              <a:t> يجب أن يغطى الإستبيان جميع نواحى البحث .</a:t>
            </a:r>
          </a:p>
          <a:p>
            <a:pPr marL="171450" indent="-171450" algn="just" rtl="1">
              <a:lnSpc>
                <a:spcPct val="80000"/>
              </a:lnSpc>
              <a:buClr>
                <a:schemeClr val="tx2"/>
              </a:buClr>
              <a:buFont typeface="Wingdings" pitchFamily="2" charset="2"/>
              <a:buChar char="Ø"/>
            </a:pPr>
            <a:r>
              <a:rPr lang="ar-SA" sz="2800" dirty="0" smtClean="0">
                <a:cs typeface="Simplified Arabic" pitchFamily="18" charset="-78"/>
              </a:rPr>
              <a:t>يجب </a:t>
            </a:r>
            <a:r>
              <a:rPr lang="ar-SA" sz="2800" dirty="0">
                <a:cs typeface="Simplified Arabic" pitchFamily="18" charset="-78"/>
              </a:rPr>
              <a:t>أن يكون هنالك تسلسل منطقى فى الأسئلة .</a:t>
            </a:r>
          </a:p>
          <a:p>
            <a:pPr marL="171450" indent="-171450" algn="just" rtl="1">
              <a:lnSpc>
                <a:spcPct val="80000"/>
              </a:lnSpc>
              <a:buClr>
                <a:schemeClr val="tx2"/>
              </a:buClr>
              <a:buFont typeface="Wingdings" pitchFamily="2" charset="2"/>
              <a:buChar char="Ø"/>
            </a:pPr>
            <a:r>
              <a:rPr lang="ar-SA" sz="2800" dirty="0">
                <a:cs typeface="Simplified Arabic" pitchFamily="18" charset="-78"/>
              </a:rPr>
              <a:t> عدم تكرار صيغ الأسئلة .</a:t>
            </a:r>
          </a:p>
          <a:p>
            <a:pPr marL="171450" indent="-171450" algn="just" rtl="1">
              <a:lnSpc>
                <a:spcPct val="80000"/>
              </a:lnSpc>
              <a:buClr>
                <a:schemeClr val="tx2"/>
              </a:buClr>
              <a:buFont typeface="Wingdings" pitchFamily="2" charset="2"/>
              <a:buChar char="Ø"/>
            </a:pPr>
            <a:r>
              <a:rPr lang="ar-SA" sz="2800" dirty="0">
                <a:cs typeface="Simplified Arabic" pitchFamily="18" charset="-78"/>
              </a:rPr>
              <a:t> إذا كانت الإجابة على السؤال رقمية يجب تحديد الوحدات مثل : متوسط الاستهلاك الشهرى ( جنيه ، دولار ،.......)</a:t>
            </a:r>
            <a:endParaRPr lang="en-US" sz="2800" dirty="0">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9778"/>
                                        </p:tgtEl>
                                        <p:attrNameLst>
                                          <p:attrName>style.visibility</p:attrName>
                                        </p:attrNameLst>
                                      </p:cBhvr>
                                      <p:to>
                                        <p:strVal val="visible"/>
                                      </p:to>
                                    </p:set>
                                    <p:animEffect transition="in" filter="blinds(horizontal)">
                                      <p:cBhvr>
                                        <p:cTn id="7" dur="500"/>
                                        <p:tgtEl>
                                          <p:spTgt spid="4597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9779">
                                            <p:txEl>
                                              <p:pRg st="0" end="0"/>
                                            </p:txEl>
                                          </p:spTgt>
                                        </p:tgtEl>
                                        <p:attrNameLst>
                                          <p:attrName>style.visibility</p:attrName>
                                        </p:attrNameLst>
                                      </p:cBhvr>
                                      <p:to>
                                        <p:strVal val="visible"/>
                                      </p:to>
                                    </p:set>
                                    <p:anim calcmode="lin" valueType="num">
                                      <p:cBhvr additive="base">
                                        <p:cTn id="12" dur="500" fill="hold"/>
                                        <p:tgtEl>
                                          <p:spTgt spid="45977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59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9779">
                                            <p:txEl>
                                              <p:pRg st="1" end="1"/>
                                            </p:txEl>
                                          </p:spTgt>
                                        </p:tgtEl>
                                        <p:attrNameLst>
                                          <p:attrName>style.visibility</p:attrName>
                                        </p:attrNameLst>
                                      </p:cBhvr>
                                      <p:to>
                                        <p:strVal val="visible"/>
                                      </p:to>
                                    </p:set>
                                    <p:anim calcmode="lin" valueType="num">
                                      <p:cBhvr additive="base">
                                        <p:cTn id="18" dur="500" fill="hold"/>
                                        <p:tgtEl>
                                          <p:spTgt spid="45977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59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59779">
                                            <p:txEl>
                                              <p:pRg st="2" end="2"/>
                                            </p:txEl>
                                          </p:spTgt>
                                        </p:tgtEl>
                                        <p:attrNameLst>
                                          <p:attrName>style.visibility</p:attrName>
                                        </p:attrNameLst>
                                      </p:cBhvr>
                                      <p:to>
                                        <p:strVal val="visible"/>
                                      </p:to>
                                    </p:set>
                                    <p:anim calcmode="lin" valueType="num">
                                      <p:cBhvr additive="base">
                                        <p:cTn id="24" dur="500" fill="hold"/>
                                        <p:tgtEl>
                                          <p:spTgt spid="45977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59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59779">
                                            <p:txEl>
                                              <p:pRg st="3" end="3"/>
                                            </p:txEl>
                                          </p:spTgt>
                                        </p:tgtEl>
                                        <p:attrNameLst>
                                          <p:attrName>style.visibility</p:attrName>
                                        </p:attrNameLst>
                                      </p:cBhvr>
                                      <p:to>
                                        <p:strVal val="visible"/>
                                      </p:to>
                                    </p:set>
                                    <p:anim calcmode="lin" valueType="num">
                                      <p:cBhvr additive="base">
                                        <p:cTn id="30" dur="500" fill="hold"/>
                                        <p:tgtEl>
                                          <p:spTgt spid="45977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59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59779">
                                            <p:txEl>
                                              <p:pRg st="4" end="4"/>
                                            </p:txEl>
                                          </p:spTgt>
                                        </p:tgtEl>
                                        <p:attrNameLst>
                                          <p:attrName>style.visibility</p:attrName>
                                        </p:attrNameLst>
                                      </p:cBhvr>
                                      <p:to>
                                        <p:strVal val="visible"/>
                                      </p:to>
                                    </p:set>
                                    <p:anim calcmode="lin" valueType="num">
                                      <p:cBhvr additive="base">
                                        <p:cTn id="36" dur="500" fill="hold"/>
                                        <p:tgtEl>
                                          <p:spTgt spid="45977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59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59779">
                                            <p:txEl>
                                              <p:pRg st="5" end="5"/>
                                            </p:txEl>
                                          </p:spTgt>
                                        </p:tgtEl>
                                        <p:attrNameLst>
                                          <p:attrName>style.visibility</p:attrName>
                                        </p:attrNameLst>
                                      </p:cBhvr>
                                      <p:to>
                                        <p:strVal val="visible"/>
                                      </p:to>
                                    </p:set>
                                    <p:anim calcmode="lin" valueType="num">
                                      <p:cBhvr additive="base">
                                        <p:cTn id="42" dur="500" fill="hold"/>
                                        <p:tgtEl>
                                          <p:spTgt spid="459779">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597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59779">
                                            <p:txEl>
                                              <p:pRg st="6" end="6"/>
                                            </p:txEl>
                                          </p:spTgt>
                                        </p:tgtEl>
                                        <p:attrNameLst>
                                          <p:attrName>style.visibility</p:attrName>
                                        </p:attrNameLst>
                                      </p:cBhvr>
                                      <p:to>
                                        <p:strVal val="visible"/>
                                      </p:to>
                                    </p:set>
                                    <p:anim calcmode="lin" valueType="num">
                                      <p:cBhvr additive="base">
                                        <p:cTn id="48" dur="500" fill="hold"/>
                                        <p:tgtEl>
                                          <p:spTgt spid="459779">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597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59779">
                                            <p:txEl>
                                              <p:pRg st="7" end="7"/>
                                            </p:txEl>
                                          </p:spTgt>
                                        </p:tgtEl>
                                        <p:attrNameLst>
                                          <p:attrName>style.visibility</p:attrName>
                                        </p:attrNameLst>
                                      </p:cBhvr>
                                      <p:to>
                                        <p:strVal val="visible"/>
                                      </p:to>
                                    </p:set>
                                    <p:anim calcmode="lin" valueType="num">
                                      <p:cBhvr additive="base">
                                        <p:cTn id="54" dur="500" fill="hold"/>
                                        <p:tgtEl>
                                          <p:spTgt spid="459779">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597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59779">
                                            <p:txEl>
                                              <p:pRg st="8" end="8"/>
                                            </p:txEl>
                                          </p:spTgt>
                                        </p:tgtEl>
                                        <p:attrNameLst>
                                          <p:attrName>style.visibility</p:attrName>
                                        </p:attrNameLst>
                                      </p:cBhvr>
                                      <p:to>
                                        <p:strVal val="visible"/>
                                      </p:to>
                                    </p:set>
                                    <p:anim calcmode="lin" valueType="num">
                                      <p:cBhvr additive="base">
                                        <p:cTn id="60" dur="500" fill="hold"/>
                                        <p:tgtEl>
                                          <p:spTgt spid="459779">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597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59779">
                                            <p:txEl>
                                              <p:pRg st="9" end="9"/>
                                            </p:txEl>
                                          </p:spTgt>
                                        </p:tgtEl>
                                        <p:attrNameLst>
                                          <p:attrName>style.visibility</p:attrName>
                                        </p:attrNameLst>
                                      </p:cBhvr>
                                      <p:to>
                                        <p:strVal val="visible"/>
                                      </p:to>
                                    </p:set>
                                    <p:anim calcmode="lin" valueType="num">
                                      <p:cBhvr additive="base">
                                        <p:cTn id="66" dur="500" fill="hold"/>
                                        <p:tgtEl>
                                          <p:spTgt spid="459779">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597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59779">
                                            <p:txEl>
                                              <p:pRg st="10" end="10"/>
                                            </p:txEl>
                                          </p:spTgt>
                                        </p:tgtEl>
                                        <p:attrNameLst>
                                          <p:attrName>style.visibility</p:attrName>
                                        </p:attrNameLst>
                                      </p:cBhvr>
                                      <p:to>
                                        <p:strVal val="visible"/>
                                      </p:to>
                                    </p:set>
                                    <p:anim calcmode="lin" valueType="num">
                                      <p:cBhvr additive="base">
                                        <p:cTn id="72" dur="500" fill="hold"/>
                                        <p:tgtEl>
                                          <p:spTgt spid="459779">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597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459779">
                                            <p:txEl>
                                              <p:pRg st="11" end="11"/>
                                            </p:txEl>
                                          </p:spTgt>
                                        </p:tgtEl>
                                        <p:attrNameLst>
                                          <p:attrName>style.visibility</p:attrName>
                                        </p:attrNameLst>
                                      </p:cBhvr>
                                      <p:to>
                                        <p:strVal val="visible"/>
                                      </p:to>
                                    </p:set>
                                    <p:anim calcmode="lin" valueType="num">
                                      <p:cBhvr additive="base">
                                        <p:cTn id="78" dur="500" fill="hold"/>
                                        <p:tgtEl>
                                          <p:spTgt spid="459779">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5977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8" grpId="0"/>
      <p:bldP spid="4597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70100" y="228600"/>
            <a:ext cx="6845300" cy="584200"/>
          </a:xfrm>
          <a:prstGeom prst="rect">
            <a:avLst/>
          </a:prstGeom>
          <a:noFill/>
        </p:spPr>
        <p:txBody>
          <a:bodyPr>
            <a:spAutoFit/>
          </a:bodyPr>
          <a:lstStyle/>
          <a:p>
            <a:pPr algn="r" rtl="1">
              <a:defRPr/>
            </a:pPr>
            <a:r>
              <a:rPr lang="ar-SA" sz="3200" b="1" dirty="0" smtClean="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خطوات التحليل الإحصائي</a:t>
            </a:r>
            <a:endParaRPr lang="en-GB" sz="3200" b="1" dirty="0">
              <a:solidFill>
                <a:srgbClr val="0033CC"/>
              </a:solidFill>
              <a:effectLst>
                <a:outerShdw blurRad="38100" dist="38100" dir="2700000" algn="tl">
                  <a:srgbClr val="000000"/>
                </a:outerShdw>
              </a:effectLst>
              <a:latin typeface="Simplified Arabic" pitchFamily="2" charset="-78"/>
              <a:cs typeface="Simplified Arabic" pitchFamily="2" charset="-78"/>
            </a:endParaRPr>
          </a:p>
        </p:txBody>
      </p:sp>
      <p:sp>
        <p:nvSpPr>
          <p:cNvPr id="2" name="TextBox 1"/>
          <p:cNvSpPr txBox="1"/>
          <p:nvPr/>
        </p:nvSpPr>
        <p:spPr>
          <a:xfrm>
            <a:off x="254000" y="838200"/>
            <a:ext cx="8661400" cy="5355312"/>
          </a:xfrm>
          <a:prstGeom prst="rect">
            <a:avLst/>
          </a:prstGeom>
          <a:noFill/>
        </p:spPr>
        <p:txBody>
          <a:bodyPr>
            <a:spAutoFit/>
          </a:bodyPr>
          <a:lstStyle/>
          <a:p>
            <a:pPr algn="r" rtl="1">
              <a:defRPr/>
            </a:pPr>
            <a:r>
              <a:rPr lang="en-US" sz="2600" b="1" dirty="0">
                <a:latin typeface="Simplified Arabic" pitchFamily="18" charset="-78"/>
                <a:ea typeface="Mudir MT"/>
                <a:cs typeface="Simplified Arabic" pitchFamily="18" charset="-78"/>
              </a:rPr>
              <a:t>1</a:t>
            </a:r>
            <a:r>
              <a:rPr lang="ar-SA" sz="2600" b="1" dirty="0">
                <a:latin typeface="Simplified Arabic" pitchFamily="18" charset="-78"/>
                <a:ea typeface="Mudir MT"/>
                <a:cs typeface="Simplified Arabic" pitchFamily="18" charset="-78"/>
              </a:rPr>
              <a:t>- جمع البيانات</a:t>
            </a:r>
          </a:p>
          <a:p>
            <a:pPr marL="288000" algn="just" rtl="1">
              <a:spcAft>
                <a:spcPts val="1200"/>
              </a:spcAft>
              <a:defRPr/>
            </a:pPr>
            <a:r>
              <a:rPr lang="ar-SA" sz="2600" dirty="0">
                <a:latin typeface="Simplified Arabic" pitchFamily="18" charset="-78"/>
                <a:ea typeface="Mudir MT"/>
                <a:cs typeface="Simplified Arabic" pitchFamily="18" charset="-78"/>
              </a:rPr>
              <a:t>الحصول </a:t>
            </a:r>
            <a:r>
              <a:rPr lang="ar-SA" sz="2600" dirty="0" smtClean="0">
                <a:latin typeface="Simplified Arabic" pitchFamily="18" charset="-78"/>
                <a:ea typeface="Mudir MT"/>
                <a:cs typeface="Simplified Arabic" pitchFamily="18" charset="-78"/>
              </a:rPr>
              <a:t>عل</a:t>
            </a:r>
            <a:r>
              <a:rPr lang="ar-IQ" sz="2600" dirty="0" smtClean="0">
                <a:latin typeface="Simplified Arabic" pitchFamily="18" charset="-78"/>
                <a:ea typeface="Mudir MT"/>
                <a:cs typeface="Simplified Arabic" pitchFamily="18" charset="-78"/>
              </a:rPr>
              <a:t>ى</a:t>
            </a:r>
            <a:r>
              <a:rPr lang="ar-SA" sz="2600" dirty="0" smtClean="0">
                <a:latin typeface="Simplified Arabic" pitchFamily="18" charset="-78"/>
                <a:ea typeface="Mudir MT"/>
                <a:cs typeface="Simplified Arabic" pitchFamily="18" charset="-78"/>
              </a:rPr>
              <a:t> </a:t>
            </a:r>
            <a:r>
              <a:rPr lang="ar-SA" sz="2600" dirty="0">
                <a:latin typeface="Simplified Arabic" pitchFamily="18" charset="-78"/>
                <a:ea typeface="Mudir MT"/>
                <a:cs typeface="Simplified Arabic" pitchFamily="18" charset="-78"/>
              </a:rPr>
              <a:t>البيانات عن الظاهرة المراد معالجتها إحصائياً بإستخدام الأسلوب المناسب لجمع البيانات</a:t>
            </a:r>
          </a:p>
          <a:p>
            <a:pPr algn="r" rtl="1">
              <a:defRPr/>
            </a:pPr>
            <a:r>
              <a:rPr lang="en-US" sz="2600" b="1" dirty="0">
                <a:latin typeface="Simplified Arabic" pitchFamily="18" charset="-78"/>
                <a:ea typeface="Mudir MT"/>
                <a:cs typeface="Simplified Arabic" pitchFamily="18" charset="-78"/>
              </a:rPr>
              <a:t>2</a:t>
            </a:r>
            <a:r>
              <a:rPr lang="ar-SA" sz="2600" b="1" dirty="0">
                <a:latin typeface="Simplified Arabic" pitchFamily="18" charset="-78"/>
                <a:ea typeface="Mudir MT"/>
                <a:cs typeface="Simplified Arabic" pitchFamily="18" charset="-78"/>
              </a:rPr>
              <a:t>- تنظيم وعرض البيانات</a:t>
            </a:r>
          </a:p>
          <a:p>
            <a:pPr marL="288000" algn="just" rtl="1">
              <a:spcAft>
                <a:spcPts val="1200"/>
              </a:spcAft>
              <a:defRPr/>
            </a:pPr>
            <a:r>
              <a:rPr lang="ar-SA" sz="2600" dirty="0">
                <a:latin typeface="Simplified Arabic" pitchFamily="18" charset="-78"/>
                <a:ea typeface="Mudir MT"/>
                <a:cs typeface="Simplified Arabic" pitchFamily="18" charset="-78"/>
              </a:rPr>
              <a:t>ترتيب البيانات التي تم جمعها عن الظاهرة وإعدادها في جداول أو إبرازها في رسوم بيانية تساعد </a:t>
            </a:r>
            <a:r>
              <a:rPr lang="ar-SA" sz="2600" dirty="0" smtClean="0">
                <a:latin typeface="Simplified Arabic" pitchFamily="18" charset="-78"/>
                <a:ea typeface="Mudir MT"/>
                <a:cs typeface="Simplified Arabic" pitchFamily="18" charset="-78"/>
              </a:rPr>
              <a:t>عل</a:t>
            </a:r>
            <a:r>
              <a:rPr lang="ar-IQ" sz="2600" dirty="0" smtClean="0">
                <a:latin typeface="Simplified Arabic" pitchFamily="18" charset="-78"/>
                <a:ea typeface="Mudir MT"/>
                <a:cs typeface="Simplified Arabic" pitchFamily="18" charset="-78"/>
              </a:rPr>
              <a:t>ى</a:t>
            </a:r>
            <a:r>
              <a:rPr lang="ar-SA" sz="2600" dirty="0" smtClean="0">
                <a:latin typeface="Simplified Arabic" pitchFamily="18" charset="-78"/>
                <a:ea typeface="Mudir MT"/>
                <a:cs typeface="Simplified Arabic" pitchFamily="18" charset="-78"/>
              </a:rPr>
              <a:t> </a:t>
            </a:r>
            <a:r>
              <a:rPr lang="ar-SA" sz="2600" dirty="0">
                <a:latin typeface="Simplified Arabic" pitchFamily="18" charset="-78"/>
                <a:ea typeface="Mudir MT"/>
                <a:cs typeface="Simplified Arabic" pitchFamily="18" charset="-78"/>
              </a:rPr>
              <a:t>فهم طبيعة الظاهرة وتمهد لتحليلها في مرحلة لاحقة</a:t>
            </a:r>
          </a:p>
          <a:p>
            <a:pPr algn="r" rtl="1">
              <a:defRPr/>
            </a:pPr>
            <a:r>
              <a:rPr lang="en-US" sz="2600" b="1" dirty="0">
                <a:latin typeface="Simplified Arabic" pitchFamily="18" charset="-78"/>
                <a:ea typeface="Mudir MT"/>
                <a:cs typeface="Simplified Arabic" pitchFamily="18" charset="-78"/>
              </a:rPr>
              <a:t>3</a:t>
            </a:r>
            <a:r>
              <a:rPr lang="ar-SA" sz="2600" b="1" dirty="0">
                <a:latin typeface="Simplified Arabic" pitchFamily="18" charset="-78"/>
                <a:ea typeface="Mudir MT"/>
                <a:cs typeface="Simplified Arabic" pitchFamily="18" charset="-78"/>
              </a:rPr>
              <a:t>- تحليل البيانات</a:t>
            </a:r>
          </a:p>
          <a:p>
            <a:pPr marL="288000" algn="just" rtl="1">
              <a:spcAft>
                <a:spcPts val="1200"/>
              </a:spcAft>
              <a:defRPr/>
            </a:pPr>
            <a:r>
              <a:rPr lang="ar-SA" sz="2600" dirty="0">
                <a:latin typeface="Simplified Arabic" pitchFamily="18" charset="-78"/>
                <a:ea typeface="Mudir MT"/>
                <a:cs typeface="Simplified Arabic" pitchFamily="18" charset="-78"/>
              </a:rPr>
              <a:t>معالجة البيانات الاحصائية التي تم جمعها حول الظاهرة بهدف الوصول </a:t>
            </a:r>
            <a:r>
              <a:rPr lang="ar-SA" sz="2600" dirty="0" smtClean="0">
                <a:latin typeface="Simplified Arabic" pitchFamily="18" charset="-78"/>
                <a:ea typeface="Mudir MT"/>
                <a:cs typeface="Simplified Arabic" pitchFamily="18" charset="-78"/>
              </a:rPr>
              <a:t>ال</a:t>
            </a:r>
            <a:r>
              <a:rPr lang="ar-IQ" sz="2600" dirty="0" smtClean="0">
                <a:latin typeface="Simplified Arabic" pitchFamily="18" charset="-78"/>
                <a:ea typeface="Mudir MT"/>
                <a:cs typeface="Simplified Arabic" pitchFamily="18" charset="-78"/>
              </a:rPr>
              <a:t>ى</a:t>
            </a:r>
            <a:r>
              <a:rPr lang="ar-SA" sz="2600" dirty="0" smtClean="0">
                <a:latin typeface="Simplified Arabic" pitchFamily="18" charset="-78"/>
                <a:ea typeface="Mudir MT"/>
                <a:cs typeface="Simplified Arabic" pitchFamily="18" charset="-78"/>
              </a:rPr>
              <a:t> </a:t>
            </a:r>
            <a:r>
              <a:rPr lang="ar-SA" sz="2600" dirty="0">
                <a:latin typeface="Simplified Arabic" pitchFamily="18" charset="-78"/>
                <a:ea typeface="Mudir MT"/>
                <a:cs typeface="Simplified Arabic" pitchFamily="18" charset="-78"/>
              </a:rPr>
              <a:t>بعض المقاييس والمؤشرات التي تساعد في الوصول </a:t>
            </a:r>
            <a:r>
              <a:rPr lang="ar-SA" sz="2600" dirty="0" smtClean="0">
                <a:latin typeface="Simplified Arabic" pitchFamily="18" charset="-78"/>
                <a:ea typeface="Mudir MT"/>
                <a:cs typeface="Simplified Arabic" pitchFamily="18" charset="-78"/>
              </a:rPr>
              <a:t>ال</a:t>
            </a:r>
            <a:r>
              <a:rPr lang="ar-IQ" sz="2600" dirty="0" smtClean="0">
                <a:latin typeface="Simplified Arabic" pitchFamily="18" charset="-78"/>
                <a:ea typeface="Mudir MT"/>
                <a:cs typeface="Simplified Arabic" pitchFamily="18" charset="-78"/>
              </a:rPr>
              <a:t>ى</a:t>
            </a:r>
            <a:r>
              <a:rPr lang="ar-SA" sz="2600" dirty="0" smtClean="0">
                <a:latin typeface="Simplified Arabic" pitchFamily="18" charset="-78"/>
                <a:ea typeface="Mudir MT"/>
                <a:cs typeface="Simplified Arabic" pitchFamily="18" charset="-78"/>
              </a:rPr>
              <a:t> </a:t>
            </a:r>
            <a:r>
              <a:rPr lang="ar-SA" sz="2600" dirty="0">
                <a:latin typeface="Simplified Arabic" pitchFamily="18" charset="-78"/>
                <a:ea typeface="Mudir MT"/>
                <a:cs typeface="Simplified Arabic" pitchFamily="18" charset="-78"/>
              </a:rPr>
              <a:t>قرارات مناسبة حول الظاهرة</a:t>
            </a:r>
          </a:p>
          <a:p>
            <a:pPr algn="r" rtl="1">
              <a:defRPr/>
            </a:pPr>
            <a:r>
              <a:rPr lang="en-US" sz="2600" b="1" dirty="0">
                <a:latin typeface="Simplified Arabic" pitchFamily="18" charset="-78"/>
                <a:ea typeface="Mudir MT"/>
                <a:cs typeface="Simplified Arabic" pitchFamily="18" charset="-78"/>
              </a:rPr>
              <a:t>4</a:t>
            </a:r>
            <a:r>
              <a:rPr lang="ar-SA" sz="2600" b="1" dirty="0">
                <a:latin typeface="Simplified Arabic" pitchFamily="18" charset="-78"/>
                <a:ea typeface="Mudir MT"/>
                <a:cs typeface="Simplified Arabic" pitchFamily="18" charset="-78"/>
              </a:rPr>
              <a:t>- الإستقراء وإتخاذ القرارات</a:t>
            </a:r>
          </a:p>
          <a:p>
            <a:pPr marL="288000" algn="just" rtl="1">
              <a:spcAft>
                <a:spcPts val="1200"/>
              </a:spcAft>
              <a:defRPr/>
            </a:pPr>
            <a:r>
              <a:rPr lang="ar-SA" sz="2600" dirty="0">
                <a:latin typeface="Simplified Arabic" pitchFamily="18" charset="-78"/>
                <a:ea typeface="Mudir MT"/>
                <a:cs typeface="Simplified Arabic" pitchFamily="18" charset="-78"/>
              </a:rPr>
              <a:t>الوصول </a:t>
            </a:r>
            <a:r>
              <a:rPr lang="ar-SA" sz="2600" dirty="0" smtClean="0">
                <a:latin typeface="Simplified Arabic" pitchFamily="18" charset="-78"/>
                <a:ea typeface="Mudir MT"/>
                <a:cs typeface="Simplified Arabic" pitchFamily="18" charset="-78"/>
              </a:rPr>
              <a:t>ال</a:t>
            </a:r>
            <a:r>
              <a:rPr lang="ar-IQ" sz="2600" dirty="0" smtClean="0">
                <a:latin typeface="Simplified Arabic" pitchFamily="18" charset="-78"/>
                <a:ea typeface="Mudir MT"/>
                <a:cs typeface="Simplified Arabic" pitchFamily="18" charset="-78"/>
              </a:rPr>
              <a:t>ى</a:t>
            </a:r>
            <a:r>
              <a:rPr lang="ar-SA" sz="2600" dirty="0" smtClean="0">
                <a:latin typeface="Simplified Arabic" pitchFamily="18" charset="-78"/>
                <a:ea typeface="Mudir MT"/>
                <a:cs typeface="Simplified Arabic" pitchFamily="18" charset="-78"/>
              </a:rPr>
              <a:t> </a:t>
            </a:r>
            <a:r>
              <a:rPr lang="ar-SA" sz="2600" dirty="0">
                <a:latin typeface="Simplified Arabic" pitchFamily="18" charset="-78"/>
                <a:ea typeface="Mudir MT"/>
                <a:cs typeface="Simplified Arabic" pitchFamily="18" charset="-78"/>
              </a:rPr>
              <a:t>الاستنتاجات والتعميمات حول الظاهرة بناءاً </a:t>
            </a:r>
            <a:r>
              <a:rPr lang="ar-SA" sz="2600" dirty="0" smtClean="0">
                <a:latin typeface="Simplified Arabic" pitchFamily="18" charset="-78"/>
                <a:ea typeface="Mudir MT"/>
                <a:cs typeface="Simplified Arabic" pitchFamily="18" charset="-78"/>
              </a:rPr>
              <a:t>عل</a:t>
            </a:r>
            <a:r>
              <a:rPr lang="ar-IQ" sz="2600" dirty="0" smtClean="0">
                <a:latin typeface="Simplified Arabic" pitchFamily="18" charset="-78"/>
                <a:ea typeface="Mudir MT"/>
                <a:cs typeface="Simplified Arabic" pitchFamily="18" charset="-78"/>
              </a:rPr>
              <a:t>ى</a:t>
            </a:r>
            <a:r>
              <a:rPr lang="ar-SA" sz="2600" dirty="0" smtClean="0">
                <a:latin typeface="Simplified Arabic" pitchFamily="18" charset="-78"/>
                <a:ea typeface="Mudir MT"/>
                <a:cs typeface="Simplified Arabic" pitchFamily="18" charset="-78"/>
              </a:rPr>
              <a:t> </a:t>
            </a:r>
            <a:r>
              <a:rPr lang="ar-SA" sz="2600" dirty="0">
                <a:latin typeface="Simplified Arabic" pitchFamily="18" charset="-78"/>
                <a:ea typeface="Mudir MT"/>
                <a:cs typeface="Simplified Arabic" pitchFamily="18" charset="-78"/>
              </a:rPr>
              <a:t>ما تم التوصل اليه من نتائج واتخاذ القرارات المناسبة.</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 calcmode="lin" valueType="num">
                                      <p:cBhvr additive="base">
                                        <p:cTn id="4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 calcmode="lin" valueType="num">
                                      <p:cBhvr additive="base">
                                        <p:cTn id="5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457200" y="277813"/>
            <a:ext cx="8229600" cy="560387"/>
          </a:xfrm>
        </p:spPr>
        <p:txBody>
          <a:bodyPr>
            <a:normAutofit fontScale="90000"/>
          </a:bodyPr>
          <a:lstStyle/>
          <a:p>
            <a:pPr algn="just" rtl="1"/>
            <a:r>
              <a:rPr lang="ar-SA" sz="3400" b="1" dirty="0">
                <a:cs typeface="Simplified Arabic" pitchFamily="18" charset="-78"/>
              </a:rPr>
              <a:t>أنواع الأسئلة في الاستبيان:</a:t>
            </a:r>
            <a:endParaRPr lang="en-US" sz="3400" b="1" dirty="0">
              <a:cs typeface="Simplified Arabic" pitchFamily="18" charset="-78"/>
            </a:endParaRPr>
          </a:p>
        </p:txBody>
      </p:sp>
      <p:sp>
        <p:nvSpPr>
          <p:cNvPr id="460803" name="Rectangle 3"/>
          <p:cNvSpPr>
            <a:spLocks noGrp="1" noChangeArrowheads="1"/>
          </p:cNvSpPr>
          <p:nvPr>
            <p:ph type="body" idx="1"/>
          </p:nvPr>
        </p:nvSpPr>
        <p:spPr>
          <a:xfrm>
            <a:off x="468313" y="838200"/>
            <a:ext cx="8229600" cy="5495925"/>
          </a:xfrm>
        </p:spPr>
        <p:txBody>
          <a:bodyPr>
            <a:noAutofit/>
          </a:bodyPr>
          <a:lstStyle/>
          <a:p>
            <a:pPr marL="95250" indent="-95250" algn="just" rtl="1">
              <a:lnSpc>
                <a:spcPct val="80000"/>
              </a:lnSpc>
              <a:buClr>
                <a:schemeClr val="accent2"/>
              </a:buClr>
              <a:buFont typeface="Wingdings" pitchFamily="2" charset="2"/>
              <a:buChar char="v"/>
            </a:pPr>
            <a:r>
              <a:rPr lang="ar-SA" sz="2600" dirty="0">
                <a:cs typeface="Simplified Arabic" pitchFamily="18" charset="-78"/>
              </a:rPr>
              <a:t> سؤال مغلق وهو الذى يسمح باختيار إجابة واحدة فقط ويطلق علي هذا النوع بالأسئلة المغلقة مثل : </a:t>
            </a:r>
            <a:r>
              <a:rPr lang="ar-SA" sz="2600" dirty="0" smtClean="0">
                <a:cs typeface="Simplified Arabic" pitchFamily="18" charset="-78"/>
              </a:rPr>
              <a:t> </a:t>
            </a:r>
          </a:p>
          <a:p>
            <a:pPr marL="95250" indent="-95250" algn="just" rtl="1">
              <a:lnSpc>
                <a:spcPct val="80000"/>
              </a:lnSpc>
              <a:buClr>
                <a:schemeClr val="accent2"/>
              </a:buClr>
              <a:buNone/>
            </a:pPr>
            <a:r>
              <a:rPr lang="ar-SA" sz="2600" dirty="0" smtClean="0">
                <a:cs typeface="Simplified Arabic" pitchFamily="18" charset="-78"/>
              </a:rPr>
              <a:t>   </a:t>
            </a:r>
            <a:r>
              <a:rPr lang="ar-SA" sz="2600" b="1" dirty="0" smtClean="0">
                <a:solidFill>
                  <a:schemeClr val="accent2"/>
                </a:solidFill>
                <a:cs typeface="Simplified Arabic" pitchFamily="18" charset="-78"/>
              </a:rPr>
              <a:t>مستوى الدخل:  </a:t>
            </a:r>
            <a:r>
              <a:rPr lang="ar-SA" sz="2600" b="1" dirty="0">
                <a:solidFill>
                  <a:schemeClr val="accent2"/>
                </a:solidFill>
                <a:cs typeface="Simplified Arabic" pitchFamily="18" charset="-78"/>
              </a:rPr>
              <a:t>( ) </a:t>
            </a:r>
            <a:r>
              <a:rPr lang="ar-SA" sz="2600" b="1" dirty="0" smtClean="0">
                <a:solidFill>
                  <a:schemeClr val="accent2"/>
                </a:solidFill>
                <a:cs typeface="Simplified Arabic" pitchFamily="18" charset="-78"/>
              </a:rPr>
              <a:t>منخفض   ( </a:t>
            </a:r>
            <a:r>
              <a:rPr lang="ar-SA" sz="2600" b="1" dirty="0">
                <a:solidFill>
                  <a:schemeClr val="accent2"/>
                </a:solidFill>
                <a:cs typeface="Simplified Arabic" pitchFamily="18" charset="-78"/>
              </a:rPr>
              <a:t>) </a:t>
            </a:r>
            <a:r>
              <a:rPr lang="ar-SA" sz="2600" b="1" dirty="0" smtClean="0">
                <a:solidFill>
                  <a:schemeClr val="accent2"/>
                </a:solidFill>
                <a:cs typeface="Simplified Arabic" pitchFamily="18" charset="-78"/>
              </a:rPr>
              <a:t>متوسط	(  ) مرتفع</a:t>
            </a:r>
            <a:endParaRPr lang="ar-SA" sz="2600" b="1" dirty="0">
              <a:solidFill>
                <a:schemeClr val="accent2"/>
              </a:solidFill>
              <a:cs typeface="Simplified Arabic" pitchFamily="18" charset="-78"/>
            </a:endParaRPr>
          </a:p>
          <a:p>
            <a:pPr marL="95250" indent="-95250" algn="just" rtl="1">
              <a:lnSpc>
                <a:spcPct val="80000"/>
              </a:lnSpc>
              <a:buClr>
                <a:schemeClr val="accent2"/>
              </a:buClr>
              <a:buFont typeface="Wingdings" pitchFamily="2" charset="2"/>
              <a:buChar char="v"/>
            </a:pPr>
            <a:r>
              <a:rPr lang="ar-SA" sz="2600" dirty="0">
                <a:cs typeface="Simplified Arabic" pitchFamily="18" charset="-78"/>
              </a:rPr>
              <a:t> سؤال يسمح باختيار أكثر من إجابة واحدة ويعتبر أيضاً من الأسئلة المغلقة مثل : </a:t>
            </a:r>
            <a:r>
              <a:rPr lang="ar-SA" sz="2600" b="1" dirty="0">
                <a:solidFill>
                  <a:schemeClr val="accent2"/>
                </a:solidFill>
                <a:cs typeface="Simplified Arabic" pitchFamily="18" charset="-78"/>
              </a:rPr>
              <a:t>ما هى أهم هواياتك  :</a:t>
            </a:r>
          </a:p>
          <a:p>
            <a:pPr marL="95250" indent="-95250" algn="just" rtl="1">
              <a:lnSpc>
                <a:spcPct val="80000"/>
              </a:lnSpc>
              <a:buClr>
                <a:schemeClr val="accent2"/>
              </a:buClr>
              <a:buFont typeface="Wingdings" pitchFamily="2" charset="2"/>
              <a:buChar char="q"/>
            </a:pPr>
            <a:r>
              <a:rPr lang="ar-SA" sz="2600" dirty="0">
                <a:cs typeface="Simplified Arabic" pitchFamily="18" charset="-78"/>
              </a:rPr>
              <a:t> </a:t>
            </a:r>
            <a:r>
              <a:rPr lang="ar-SA" sz="2600" b="1" dirty="0">
                <a:cs typeface="Simplified Arabic" pitchFamily="18" charset="-78"/>
              </a:rPr>
              <a:t>التدريس </a:t>
            </a:r>
          </a:p>
          <a:p>
            <a:pPr marL="95250" indent="-95250" algn="just" rtl="1">
              <a:lnSpc>
                <a:spcPct val="80000"/>
              </a:lnSpc>
              <a:buClr>
                <a:schemeClr val="accent2"/>
              </a:buClr>
              <a:buFont typeface="Wingdings" pitchFamily="2" charset="2"/>
              <a:buChar char="q"/>
            </a:pPr>
            <a:r>
              <a:rPr lang="ar-SA" sz="2600" b="1" dirty="0">
                <a:cs typeface="Simplified Arabic" pitchFamily="18" charset="-78"/>
              </a:rPr>
              <a:t> قراءة الصحف</a:t>
            </a:r>
          </a:p>
          <a:p>
            <a:pPr marL="95250" indent="-95250" algn="just" rtl="1">
              <a:lnSpc>
                <a:spcPct val="80000"/>
              </a:lnSpc>
              <a:buClr>
                <a:schemeClr val="accent2"/>
              </a:buClr>
              <a:buFont typeface="Wingdings" pitchFamily="2" charset="2"/>
              <a:buChar char="q"/>
            </a:pPr>
            <a:r>
              <a:rPr lang="ar-SA" sz="2600" b="1" dirty="0">
                <a:cs typeface="Simplified Arabic" pitchFamily="18" charset="-78"/>
              </a:rPr>
              <a:t> الإنترنت</a:t>
            </a:r>
            <a:r>
              <a:rPr lang="ar-SA" sz="2600" dirty="0">
                <a:cs typeface="Simplified Arabic" pitchFamily="18" charset="-78"/>
              </a:rPr>
              <a:t> </a:t>
            </a:r>
          </a:p>
          <a:p>
            <a:pPr marL="95250" indent="-95250" algn="just" rtl="1">
              <a:lnSpc>
                <a:spcPct val="80000"/>
              </a:lnSpc>
              <a:buClr>
                <a:schemeClr val="accent2"/>
              </a:buClr>
              <a:buFont typeface="Wingdings" pitchFamily="2" charset="2"/>
              <a:buChar char="v"/>
            </a:pPr>
            <a:r>
              <a:rPr lang="ar-SA" sz="2600" dirty="0">
                <a:cs typeface="Simplified Arabic" pitchFamily="18" charset="-78"/>
              </a:rPr>
              <a:t> سؤال مغلق مفتوح وهو يسمح للشخص باختيار إجابة موجودة أو كتابة إجابة أخرى غير موجودة ضمن الخيارات مثل : </a:t>
            </a:r>
            <a:endParaRPr lang="ar-SA" sz="2600" dirty="0" smtClean="0">
              <a:cs typeface="Simplified Arabic" pitchFamily="18" charset="-78"/>
            </a:endParaRPr>
          </a:p>
          <a:p>
            <a:pPr marL="95250" indent="-95250" algn="just" rtl="1">
              <a:lnSpc>
                <a:spcPct val="80000"/>
              </a:lnSpc>
              <a:buClr>
                <a:schemeClr val="accent2"/>
              </a:buClr>
              <a:buNone/>
            </a:pPr>
            <a:r>
              <a:rPr lang="ar-SA" sz="2600" dirty="0" smtClean="0">
                <a:cs typeface="Simplified Arabic" pitchFamily="18" charset="-78"/>
              </a:rPr>
              <a:t>   </a:t>
            </a:r>
            <a:r>
              <a:rPr lang="ar-SA" sz="2600" b="1" dirty="0" smtClean="0">
                <a:solidFill>
                  <a:schemeClr val="accent2"/>
                </a:solidFill>
                <a:cs typeface="Simplified Arabic" pitchFamily="18" charset="-78"/>
              </a:rPr>
              <a:t>هل تؤيد العمل الإضافي : ( </a:t>
            </a:r>
            <a:r>
              <a:rPr lang="ar-SA" sz="2600" b="1" dirty="0">
                <a:solidFill>
                  <a:schemeClr val="accent2"/>
                </a:solidFill>
                <a:cs typeface="Simplified Arabic" pitchFamily="18" charset="-78"/>
              </a:rPr>
              <a:t>) نعم       ( ) لا</a:t>
            </a:r>
          </a:p>
          <a:p>
            <a:pPr marL="95250" indent="-95250" algn="r" rtl="1">
              <a:lnSpc>
                <a:spcPct val="80000"/>
              </a:lnSpc>
              <a:buFont typeface="Wingdings" pitchFamily="2" charset="2"/>
              <a:buNone/>
            </a:pPr>
            <a:r>
              <a:rPr lang="ar-SA" sz="2600" dirty="0">
                <a:cs typeface="Simplified Arabic" pitchFamily="18" charset="-78"/>
              </a:rPr>
              <a:t>إذا كانت إجابتك بنعم لماذا؟ </a:t>
            </a:r>
            <a:r>
              <a:rPr lang="ar-SA" sz="2600" dirty="0" smtClean="0">
                <a:cs typeface="Simplified Arabic" pitchFamily="18" charset="-78"/>
              </a:rPr>
              <a:t>............................</a:t>
            </a:r>
            <a:endParaRPr lang="ar-SA" sz="2600" dirty="0">
              <a:cs typeface="Simplified Arabic" pitchFamily="18" charset="-78"/>
            </a:endParaRPr>
          </a:p>
          <a:p>
            <a:pPr marL="95250" indent="-95250" algn="just" rtl="1">
              <a:lnSpc>
                <a:spcPct val="80000"/>
              </a:lnSpc>
              <a:buClr>
                <a:schemeClr val="accent2"/>
              </a:buClr>
              <a:buFont typeface="Wingdings" pitchFamily="2" charset="2"/>
              <a:buChar char="v"/>
            </a:pPr>
            <a:r>
              <a:rPr lang="ar-SA" sz="2600" dirty="0">
                <a:cs typeface="Simplified Arabic" pitchFamily="18" charset="-78"/>
              </a:rPr>
              <a:t> سؤال مفتوح مثل : </a:t>
            </a:r>
            <a:r>
              <a:rPr lang="ar-SA" sz="2600" b="1" dirty="0" smtClean="0">
                <a:solidFill>
                  <a:schemeClr val="accent2"/>
                </a:solidFill>
                <a:cs typeface="Simplified Arabic" pitchFamily="18" charset="-78"/>
              </a:rPr>
              <a:t>مارأيك فى تطبيق قرار التحصيل الالكترونى لاورنيك 15.</a:t>
            </a:r>
            <a:endParaRPr lang="ar-SA" sz="2600" b="1" dirty="0">
              <a:solidFill>
                <a:schemeClr val="accent2"/>
              </a:solidFill>
              <a:cs typeface="Simplified Arabic" pitchFamily="18" charset="-78"/>
            </a:endParaRPr>
          </a:p>
          <a:p>
            <a:pPr marL="95250" indent="-95250" algn="just" rtl="1">
              <a:lnSpc>
                <a:spcPct val="80000"/>
              </a:lnSpc>
              <a:buFont typeface="Wingdings" pitchFamily="2" charset="2"/>
              <a:buNone/>
            </a:pPr>
            <a:r>
              <a:rPr lang="ar-SA" sz="2600" dirty="0" smtClean="0">
                <a:cs typeface="Simplified Arabic" pitchFamily="18" charset="-78"/>
              </a:rPr>
              <a:t>............................................................................</a:t>
            </a:r>
            <a:endParaRPr lang="ar-SA" sz="2600" dirty="0">
              <a:cs typeface="Simplified Arabic" pitchFamily="18" charset="-78"/>
            </a:endParaRPr>
          </a:p>
          <a:p>
            <a:pPr marL="95250" indent="-95250" algn="r" rtl="1">
              <a:lnSpc>
                <a:spcPct val="80000"/>
              </a:lnSpc>
              <a:buFont typeface="Wingdings" pitchFamily="2" charset="2"/>
              <a:buNone/>
            </a:pPr>
            <a:endParaRPr lang="ar-SA" sz="2600" dirty="0">
              <a:cs typeface="Simplified Arabic" pitchFamily="18" charset="-78"/>
            </a:endParaRPr>
          </a:p>
          <a:p>
            <a:pPr marL="95250" indent="-95250" algn="r" rtl="1">
              <a:lnSpc>
                <a:spcPct val="80000"/>
              </a:lnSpc>
            </a:pPr>
            <a:endParaRPr lang="en-US" sz="2600" dirty="0">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02"/>
                                        </p:tgtEl>
                                        <p:attrNameLst>
                                          <p:attrName>style.visibility</p:attrName>
                                        </p:attrNameLst>
                                      </p:cBhvr>
                                      <p:to>
                                        <p:strVal val="visible"/>
                                      </p:to>
                                    </p:set>
                                    <p:animEffect transition="in" filter="blinds(horizontal)">
                                      <p:cBhvr>
                                        <p:cTn id="7" dur="500"/>
                                        <p:tgtEl>
                                          <p:spTgt spid="4608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60803">
                                            <p:txEl>
                                              <p:pRg st="0" end="0"/>
                                            </p:txEl>
                                          </p:spTgt>
                                        </p:tgtEl>
                                        <p:attrNameLst>
                                          <p:attrName>style.visibility</p:attrName>
                                        </p:attrNameLst>
                                      </p:cBhvr>
                                      <p:to>
                                        <p:strVal val="visible"/>
                                      </p:to>
                                    </p:set>
                                    <p:anim calcmode="lin" valueType="num">
                                      <p:cBhvr additive="base">
                                        <p:cTn id="12" dur="500" fill="hold"/>
                                        <p:tgtEl>
                                          <p:spTgt spid="4608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60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60803">
                                            <p:txEl>
                                              <p:pRg st="1" end="1"/>
                                            </p:txEl>
                                          </p:spTgt>
                                        </p:tgtEl>
                                        <p:attrNameLst>
                                          <p:attrName>style.visibility</p:attrName>
                                        </p:attrNameLst>
                                      </p:cBhvr>
                                      <p:to>
                                        <p:strVal val="visible"/>
                                      </p:to>
                                    </p:set>
                                    <p:anim calcmode="lin" valueType="num">
                                      <p:cBhvr additive="base">
                                        <p:cTn id="18" dur="500" fill="hold"/>
                                        <p:tgtEl>
                                          <p:spTgt spid="46080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60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60803">
                                            <p:txEl>
                                              <p:pRg st="2" end="2"/>
                                            </p:txEl>
                                          </p:spTgt>
                                        </p:tgtEl>
                                        <p:attrNameLst>
                                          <p:attrName>style.visibility</p:attrName>
                                        </p:attrNameLst>
                                      </p:cBhvr>
                                      <p:to>
                                        <p:strVal val="visible"/>
                                      </p:to>
                                    </p:set>
                                    <p:anim calcmode="lin" valueType="num">
                                      <p:cBhvr additive="base">
                                        <p:cTn id="24" dur="500" fill="hold"/>
                                        <p:tgtEl>
                                          <p:spTgt spid="46080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60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60803">
                                            <p:txEl>
                                              <p:pRg st="3" end="3"/>
                                            </p:txEl>
                                          </p:spTgt>
                                        </p:tgtEl>
                                        <p:attrNameLst>
                                          <p:attrName>style.visibility</p:attrName>
                                        </p:attrNameLst>
                                      </p:cBhvr>
                                      <p:to>
                                        <p:strVal val="visible"/>
                                      </p:to>
                                    </p:set>
                                    <p:anim calcmode="lin" valueType="num">
                                      <p:cBhvr additive="base">
                                        <p:cTn id="30" dur="500" fill="hold"/>
                                        <p:tgtEl>
                                          <p:spTgt spid="46080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608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60803">
                                            <p:txEl>
                                              <p:pRg st="4" end="4"/>
                                            </p:txEl>
                                          </p:spTgt>
                                        </p:tgtEl>
                                        <p:attrNameLst>
                                          <p:attrName>style.visibility</p:attrName>
                                        </p:attrNameLst>
                                      </p:cBhvr>
                                      <p:to>
                                        <p:strVal val="visible"/>
                                      </p:to>
                                    </p:set>
                                    <p:anim calcmode="lin" valueType="num">
                                      <p:cBhvr additive="base">
                                        <p:cTn id="36" dur="500" fill="hold"/>
                                        <p:tgtEl>
                                          <p:spTgt spid="46080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608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60803">
                                            <p:txEl>
                                              <p:pRg st="5" end="5"/>
                                            </p:txEl>
                                          </p:spTgt>
                                        </p:tgtEl>
                                        <p:attrNameLst>
                                          <p:attrName>style.visibility</p:attrName>
                                        </p:attrNameLst>
                                      </p:cBhvr>
                                      <p:to>
                                        <p:strVal val="visible"/>
                                      </p:to>
                                    </p:set>
                                    <p:anim calcmode="lin" valueType="num">
                                      <p:cBhvr additive="base">
                                        <p:cTn id="42" dur="500" fill="hold"/>
                                        <p:tgtEl>
                                          <p:spTgt spid="46080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608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60803">
                                            <p:txEl>
                                              <p:pRg st="6" end="6"/>
                                            </p:txEl>
                                          </p:spTgt>
                                        </p:tgtEl>
                                        <p:attrNameLst>
                                          <p:attrName>style.visibility</p:attrName>
                                        </p:attrNameLst>
                                      </p:cBhvr>
                                      <p:to>
                                        <p:strVal val="visible"/>
                                      </p:to>
                                    </p:set>
                                    <p:anim calcmode="lin" valueType="num">
                                      <p:cBhvr additive="base">
                                        <p:cTn id="48" dur="500" fill="hold"/>
                                        <p:tgtEl>
                                          <p:spTgt spid="46080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608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60803">
                                            <p:txEl>
                                              <p:pRg st="7" end="7"/>
                                            </p:txEl>
                                          </p:spTgt>
                                        </p:tgtEl>
                                        <p:attrNameLst>
                                          <p:attrName>style.visibility</p:attrName>
                                        </p:attrNameLst>
                                      </p:cBhvr>
                                      <p:to>
                                        <p:strVal val="visible"/>
                                      </p:to>
                                    </p:set>
                                    <p:anim calcmode="lin" valueType="num">
                                      <p:cBhvr additive="base">
                                        <p:cTn id="54" dur="500" fill="hold"/>
                                        <p:tgtEl>
                                          <p:spTgt spid="46080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608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60803">
                                            <p:txEl>
                                              <p:pRg st="8" end="8"/>
                                            </p:txEl>
                                          </p:spTgt>
                                        </p:tgtEl>
                                        <p:attrNameLst>
                                          <p:attrName>style.visibility</p:attrName>
                                        </p:attrNameLst>
                                      </p:cBhvr>
                                      <p:to>
                                        <p:strVal val="visible"/>
                                      </p:to>
                                    </p:set>
                                    <p:anim calcmode="lin" valueType="num">
                                      <p:cBhvr additive="base">
                                        <p:cTn id="60" dur="500" fill="hold"/>
                                        <p:tgtEl>
                                          <p:spTgt spid="46080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608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60803">
                                            <p:txEl>
                                              <p:pRg st="9" end="9"/>
                                            </p:txEl>
                                          </p:spTgt>
                                        </p:tgtEl>
                                        <p:attrNameLst>
                                          <p:attrName>style.visibility</p:attrName>
                                        </p:attrNameLst>
                                      </p:cBhvr>
                                      <p:to>
                                        <p:strVal val="visible"/>
                                      </p:to>
                                    </p:set>
                                    <p:anim calcmode="lin" valueType="num">
                                      <p:cBhvr additive="base">
                                        <p:cTn id="66" dur="500" fill="hold"/>
                                        <p:tgtEl>
                                          <p:spTgt spid="46080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6080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60803">
                                            <p:txEl>
                                              <p:pRg st="10" end="10"/>
                                            </p:txEl>
                                          </p:spTgt>
                                        </p:tgtEl>
                                        <p:attrNameLst>
                                          <p:attrName>style.visibility</p:attrName>
                                        </p:attrNameLst>
                                      </p:cBhvr>
                                      <p:to>
                                        <p:strVal val="visible"/>
                                      </p:to>
                                    </p:set>
                                    <p:anim calcmode="lin" valueType="num">
                                      <p:cBhvr additive="base">
                                        <p:cTn id="72" dur="500" fill="hold"/>
                                        <p:tgtEl>
                                          <p:spTgt spid="46080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6080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2" grpId="0"/>
      <p:bldP spid="46080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7038"/>
            <a:ext cx="8229600" cy="792162"/>
          </a:xfrm>
        </p:spPr>
        <p:txBody>
          <a:bodyPr>
            <a:noAutofit/>
          </a:bodyPr>
          <a:lstStyle/>
          <a:p>
            <a:pPr eaLnBrk="1" fontAlgn="auto" hangingPunct="1">
              <a:spcAft>
                <a:spcPts val="0"/>
              </a:spcAft>
              <a:defRPr/>
            </a:pPr>
            <a:r>
              <a:rPr lang="ar-JO" sz="4000" b="1" dirty="0" smtClean="0">
                <a:solidFill>
                  <a:srgbClr val="C00000"/>
                </a:solidFill>
                <a:latin typeface="Simplified Arabic" pitchFamily="18" charset="-78"/>
                <a:cs typeface="Simplified Arabic" pitchFamily="18" charset="-78"/>
              </a:rPr>
              <a:t>الأخطاء باستخدام اسلوب العينة</a:t>
            </a:r>
            <a:endParaRPr lang="ar-JO" sz="4000" b="1" dirty="0">
              <a:solidFill>
                <a:srgbClr val="C00000"/>
              </a:solidFill>
              <a:latin typeface="Simplified Arabic" pitchFamily="18" charset="-78"/>
              <a:cs typeface="Simplified Arabic" pitchFamily="18" charset="-78"/>
            </a:endParaRPr>
          </a:p>
        </p:txBody>
      </p:sp>
      <p:sp>
        <p:nvSpPr>
          <p:cNvPr id="35843" name="عنصر نائب للمحتوى 2"/>
          <p:cNvSpPr>
            <a:spLocks noGrp="1"/>
          </p:cNvSpPr>
          <p:nvPr>
            <p:ph idx="1"/>
          </p:nvPr>
        </p:nvSpPr>
        <p:spPr>
          <a:xfrm>
            <a:off x="381000" y="1219200"/>
            <a:ext cx="8382000" cy="4114800"/>
          </a:xfrm>
        </p:spPr>
        <p:txBody>
          <a:bodyPr>
            <a:normAutofit/>
          </a:bodyPr>
          <a:lstStyle/>
          <a:p>
            <a:pPr marL="0" indent="-273050" algn="just" rtl="1" eaLnBrk="1" hangingPunct="1">
              <a:lnSpc>
                <a:spcPct val="200000"/>
              </a:lnSpc>
              <a:buFont typeface="Wingdings" pitchFamily="2" charset="2"/>
              <a:buNone/>
            </a:pPr>
            <a:r>
              <a:rPr lang="ar-JO" dirty="0" smtClean="0">
                <a:latin typeface="Simplified Arabic" pitchFamily="18" charset="-78"/>
                <a:cs typeface="Simplified Arabic" pitchFamily="18" charset="-78"/>
              </a:rPr>
              <a:t>      إن النتائج التي يحصل عليها الباحث من العينة لا تماثل تماما مع النتائج التي يحصل عليها من الحصر الشامل وذلك لأن العينات عرضة لنوعين أساسيين من الأخطاء: أخطاء التحيز وأخطاء الصدفة (المعاينة).  </a:t>
            </a:r>
          </a:p>
        </p:txBody>
      </p:sp>
    </p:spTree>
  </p:cSld>
  <p:clrMapOvr>
    <a:masterClrMapping/>
  </p:clrMapOvr>
  <p:transition spd="slow">
    <p:blinds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7038"/>
            <a:ext cx="8229600" cy="639762"/>
          </a:xfrm>
        </p:spPr>
        <p:txBody>
          <a:bodyPr>
            <a:noAutofit/>
          </a:bodyPr>
          <a:lstStyle/>
          <a:p>
            <a:pPr algn="just" rtl="1" eaLnBrk="1" fontAlgn="auto" hangingPunct="1">
              <a:spcAft>
                <a:spcPts val="0"/>
              </a:spcAft>
              <a:defRPr/>
            </a:pPr>
            <a:r>
              <a:rPr lang="ar-JO" sz="4000" b="1" dirty="0" smtClean="0">
                <a:solidFill>
                  <a:srgbClr val="C00000"/>
                </a:solidFill>
                <a:latin typeface="Simplified Arabic" pitchFamily="18" charset="-78"/>
                <a:cs typeface="Simplified Arabic" pitchFamily="18" charset="-78"/>
              </a:rPr>
              <a:t>أخطاء التحيز</a:t>
            </a:r>
            <a:endParaRPr lang="ar-JO" sz="4000" b="1" dirty="0">
              <a:solidFill>
                <a:srgbClr val="C00000"/>
              </a:solidFill>
              <a:latin typeface="Simplified Arabic" pitchFamily="18" charset="-78"/>
              <a:cs typeface="Simplified Arabic" pitchFamily="18" charset="-78"/>
            </a:endParaRPr>
          </a:p>
        </p:txBody>
      </p:sp>
      <p:sp>
        <p:nvSpPr>
          <p:cNvPr id="36867" name="عنصر نائب للمحتوى 2"/>
          <p:cNvSpPr>
            <a:spLocks noGrp="1"/>
          </p:cNvSpPr>
          <p:nvPr>
            <p:ph idx="1"/>
          </p:nvPr>
        </p:nvSpPr>
        <p:spPr>
          <a:xfrm>
            <a:off x="304800" y="990600"/>
            <a:ext cx="8458200" cy="4953000"/>
          </a:xfrm>
        </p:spPr>
        <p:txBody>
          <a:bodyPr>
            <a:noAutofit/>
          </a:bodyPr>
          <a:lstStyle/>
          <a:p>
            <a:pPr marL="0" indent="-273050" algn="just" rtl="1" eaLnBrk="1" hangingPunct="1">
              <a:lnSpc>
                <a:spcPct val="200000"/>
              </a:lnSpc>
              <a:buFont typeface="Wingdings" pitchFamily="2" charset="2"/>
              <a:buNone/>
            </a:pPr>
            <a:r>
              <a:rPr lang="ar-JO" dirty="0" smtClean="0">
                <a:latin typeface="Simplified Arabic" pitchFamily="18" charset="-78"/>
                <a:cs typeface="Simplified Arabic" pitchFamily="18" charset="-78"/>
              </a:rPr>
              <a:t>  وهي الأخطاء التي تتعرض لها العينة لأسباب شتى مثل عدم الدقة في القياس أو عدم الكفاءة لدى الباحثين أو غموض كشوف الأسئلة أو إعطاء بيانات غير صريحة من قبل الأشخاص الذين تجمع منهم البيانات وهذه الأخطاء لسوء الحظ لا يمكن حصرها ووضع حدود لها.</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12" dur="5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86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bwMode="auto">
          <a:xfrm>
            <a:off x="457200" y="274638"/>
            <a:ext cx="8229600" cy="792162"/>
          </a:xfrm>
          <a:noFill/>
        </p:spPr>
        <p:txBody>
          <a:bodyPr wrap="square" numCol="1" compatLnSpc="1">
            <a:prstTxWarp prst="textNoShape">
              <a:avLst/>
            </a:prstTxWarp>
            <a:normAutofit/>
          </a:bodyPr>
          <a:lstStyle/>
          <a:p>
            <a:pPr algn="just" rtl="1"/>
            <a:r>
              <a:rPr lang="ar-SA" sz="4000" b="1" cap="none" dirty="0" smtClean="0">
                <a:solidFill>
                  <a:srgbClr val="800000"/>
                </a:solidFill>
                <a:latin typeface="Simplified Arabic" pitchFamily="18" charset="-78"/>
                <a:cs typeface="Simplified Arabic" pitchFamily="18" charset="-78"/>
              </a:rPr>
              <a:t> أخطاء المعاينة</a:t>
            </a:r>
            <a:endParaRPr lang="en-US" sz="4000" b="1" cap="none" dirty="0" smtClean="0">
              <a:solidFill>
                <a:srgbClr val="800000"/>
              </a:solidFill>
              <a:latin typeface="Simplified Arabic" pitchFamily="18" charset="-78"/>
              <a:cs typeface="Simplified Arabic" pitchFamily="18" charset="-78"/>
            </a:endParaRPr>
          </a:p>
        </p:txBody>
      </p:sp>
      <p:sp>
        <p:nvSpPr>
          <p:cNvPr id="60419" name="Rectangle 3"/>
          <p:cNvSpPr>
            <a:spLocks noGrp="1"/>
          </p:cNvSpPr>
          <p:nvPr>
            <p:ph type="body" idx="4294967295"/>
          </p:nvPr>
        </p:nvSpPr>
        <p:spPr>
          <a:xfrm>
            <a:off x="228600" y="990600"/>
            <a:ext cx="8534400" cy="5257800"/>
          </a:xfrm>
        </p:spPr>
        <p:txBody>
          <a:bodyPr>
            <a:noAutofit/>
          </a:bodyPr>
          <a:lstStyle/>
          <a:p>
            <a:pPr marL="0" indent="0" algn="just" rtl="1">
              <a:lnSpc>
                <a:spcPct val="200000"/>
              </a:lnSpc>
            </a:pPr>
            <a:r>
              <a:rPr lang="ar-SA" dirty="0" smtClean="0">
                <a:latin typeface="Simplified Arabic" pitchFamily="18" charset="-78"/>
                <a:cs typeface="Simplified Arabic" pitchFamily="18" charset="-78"/>
              </a:rPr>
              <a:t> ترجع الى طبيعة الاختيار العشوائي للعينة فمهما بلغ الحرص في اختيار العينة فإن خواص العينة لا تتطابق تماماً مع خواص المجتمع الذي اختيرت منه ولذا فإن تعميم أي خاصية من خواص العينة على المجتمع بكامله يتضمن الوقوع في خطأ يسمى خطأ المعاينة .</a:t>
            </a:r>
            <a:endParaRPr lang="en-US" dirty="0" smtClean="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linds(horizontal)">
                                      <p:cBhvr>
                                        <p:cTn id="7" dur="5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12" dur="500"/>
                                        <p:tgtEl>
                                          <p:spTgt spid="60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مربع نص 3"/>
          <p:cNvSpPr txBox="1">
            <a:spLocks noChangeArrowheads="1"/>
          </p:cNvSpPr>
          <p:nvPr/>
        </p:nvSpPr>
        <p:spPr bwMode="auto">
          <a:xfrm>
            <a:off x="304800" y="2209800"/>
            <a:ext cx="8318500" cy="4046518"/>
          </a:xfrm>
          <a:prstGeom prst="rect">
            <a:avLst/>
          </a:prstGeom>
          <a:noFill/>
          <a:ln w="9525">
            <a:noFill/>
            <a:miter lim="800000"/>
            <a:headEnd/>
            <a:tailEnd/>
          </a:ln>
        </p:spPr>
        <p:txBody>
          <a:bodyPr wrap="square">
            <a:spAutoFit/>
          </a:bodyPr>
          <a:lstStyle/>
          <a:p>
            <a:pPr algn="just" rtl="1">
              <a:lnSpc>
                <a:spcPct val="150000"/>
              </a:lnSpc>
            </a:pPr>
            <a:r>
              <a:rPr lang="ar-JO" sz="2800" dirty="0">
                <a:latin typeface="Simplified Arabic" pitchFamily="18" charset="-78"/>
                <a:cs typeface="Simplified Arabic" pitchFamily="18" charset="-78"/>
              </a:rPr>
              <a:t>* إذا حسبنا الوسط </a:t>
            </a:r>
            <a:r>
              <a:rPr lang="ar-JO" sz="2800" dirty="0" smtClean="0">
                <a:latin typeface="Simplified Arabic" pitchFamily="18" charset="-78"/>
                <a:cs typeface="Simplified Arabic" pitchFamily="18" charset="-78"/>
              </a:rPr>
              <a:t>الحسابي</a:t>
            </a:r>
            <a:r>
              <a:rPr lang="ar-SA" sz="2800" dirty="0" smtClean="0">
                <a:latin typeface="Simplified Arabic" pitchFamily="18" charset="-78"/>
                <a:cs typeface="Simplified Arabic" pitchFamily="18" charset="-78"/>
              </a:rPr>
              <a:t>(س</a:t>
            </a:r>
            <a:r>
              <a:rPr lang="ar-JO" sz="2800" dirty="0" smtClean="0">
                <a:latin typeface="Simplified Arabic" pitchFamily="18" charset="-78"/>
                <a:cs typeface="Simplified Arabic" pitchFamily="18" charset="-78"/>
              </a:rPr>
              <a:t>) مثلا </a:t>
            </a:r>
            <a:r>
              <a:rPr lang="ar-JO" sz="2800" dirty="0">
                <a:latin typeface="Simplified Arabic" pitchFamily="18" charset="-78"/>
                <a:cs typeface="Simplified Arabic" pitchFamily="18" charset="-78"/>
              </a:rPr>
              <a:t>ل‘حدى العينات المأخوذة من مجتمع إحصائي معين لوجدنا أن هناك بوجه عام فرقا بين الوسط </a:t>
            </a:r>
            <a:r>
              <a:rPr lang="ar-SA" sz="2800" dirty="0" smtClean="0">
                <a:latin typeface="Simplified Arabic" pitchFamily="18" charset="-78"/>
                <a:cs typeface="Simplified Arabic" pitchFamily="18" charset="-78"/>
              </a:rPr>
              <a:t>للعينة </a:t>
            </a:r>
            <a:r>
              <a:rPr lang="ar-JO" sz="2800" dirty="0" smtClean="0">
                <a:latin typeface="Simplified Arabic" pitchFamily="18" charset="-78"/>
                <a:cs typeface="Simplified Arabic" pitchFamily="18" charset="-78"/>
              </a:rPr>
              <a:t>وبين </a:t>
            </a:r>
            <a:r>
              <a:rPr lang="ar-JO" sz="2800" dirty="0">
                <a:latin typeface="Simplified Arabic" pitchFamily="18" charset="-78"/>
                <a:cs typeface="Simplified Arabic" pitchFamily="18" charset="-78"/>
              </a:rPr>
              <a:t>الوسط الحسابي للمجتمع الأصلي </a:t>
            </a:r>
            <a:r>
              <a:rPr lang="ar-JO" sz="2800" dirty="0" smtClean="0">
                <a:latin typeface="Simplified Arabic" pitchFamily="18" charset="-78"/>
                <a:cs typeface="Simplified Arabic" pitchFamily="18" charset="-78"/>
              </a:rPr>
              <a:t>(</a:t>
            </a:r>
            <a:r>
              <a:rPr lang="el-GR" sz="2800" dirty="0" smtClean="0">
                <a:cs typeface="Simplified Arabic" pitchFamily="18" charset="-78"/>
              </a:rPr>
              <a:t>μ</a:t>
            </a:r>
            <a:r>
              <a:rPr lang="ar-JO" sz="2800" dirty="0" smtClean="0">
                <a:latin typeface="Simplified Arabic" pitchFamily="18" charset="-78"/>
                <a:cs typeface="Simplified Arabic" pitchFamily="18" charset="-78"/>
              </a:rPr>
              <a:t>). </a:t>
            </a:r>
            <a:r>
              <a:rPr lang="ar-JO" sz="2800" dirty="0">
                <a:latin typeface="Simplified Arabic" pitchFamily="18" charset="-78"/>
                <a:cs typeface="Simplified Arabic" pitchFamily="18" charset="-78"/>
              </a:rPr>
              <a:t>إن الفرق </a:t>
            </a:r>
            <a:r>
              <a:rPr lang="ar-SA" sz="2800" dirty="0" smtClean="0">
                <a:latin typeface="Simplified Arabic" pitchFamily="18" charset="-78"/>
                <a:cs typeface="Simplified Arabic" pitchFamily="18" charset="-78"/>
              </a:rPr>
              <a:t>(س   </a:t>
            </a:r>
            <a:r>
              <a:rPr lang="el-GR" sz="2800" dirty="0" smtClean="0">
                <a:cs typeface="Simplified Arabic" pitchFamily="18" charset="-78"/>
              </a:rPr>
              <a:t>μ</a:t>
            </a:r>
            <a:r>
              <a:rPr lang="ar-JO" sz="2800" dirty="0" smtClean="0">
                <a:latin typeface="Simplified Arabic" pitchFamily="18" charset="-78"/>
                <a:cs typeface="Simplified Arabic" pitchFamily="18" charset="-78"/>
              </a:rPr>
              <a:t>) </a:t>
            </a:r>
            <a:r>
              <a:rPr lang="ar-JO" sz="2800" dirty="0">
                <a:latin typeface="Simplified Arabic" pitchFamily="18" charset="-78"/>
                <a:cs typeface="Simplified Arabic" pitchFamily="18" charset="-78"/>
              </a:rPr>
              <a:t>يقيس لنا خطأ المعاينة للوسط الحسابي لتلك العينة . ويلاحظ أن الفرق يمكن أن يكون موجبا أو سالبا أو صفرا أما المجموع الكلي لجميع أخطاء المعاينة لكل العينات الممكنة فيساوي صفرا. </a:t>
            </a:r>
            <a:r>
              <a:rPr lang="en-US" sz="2800" dirty="0" smtClean="0">
                <a:latin typeface="Simplified Arabic" pitchFamily="18" charset="-78"/>
                <a:cs typeface="Simplified Arabic" pitchFamily="18" charset="-78"/>
              </a:rPr>
              <a:t> </a:t>
            </a:r>
            <a:endParaRPr lang="ar-JO" sz="2800" dirty="0">
              <a:latin typeface="Simplified Arabic" pitchFamily="18" charset="-78"/>
              <a:cs typeface="Simplified Arabic" pitchFamily="18" charset="-78"/>
            </a:endParaRPr>
          </a:p>
        </p:txBody>
      </p:sp>
      <p:sp>
        <p:nvSpPr>
          <p:cNvPr id="3789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JO"/>
          </a:p>
        </p:txBody>
      </p:sp>
      <p:sp>
        <p:nvSpPr>
          <p:cNvPr id="37893" name="Rectangle 3"/>
          <p:cNvSpPr>
            <a:spLocks noChangeArrowheads="1"/>
          </p:cNvSpPr>
          <p:nvPr/>
        </p:nvSpPr>
        <p:spPr bwMode="auto">
          <a:xfrm>
            <a:off x="0" y="685800"/>
            <a:ext cx="9144000" cy="0"/>
          </a:xfrm>
          <a:prstGeom prst="rect">
            <a:avLst/>
          </a:prstGeom>
          <a:noFill/>
          <a:ln w="9525">
            <a:noFill/>
            <a:miter lim="800000"/>
            <a:headEnd/>
            <a:tailEnd/>
          </a:ln>
        </p:spPr>
        <p:txBody>
          <a:bodyPr wrap="none" anchor="ctr">
            <a:spAutoFit/>
          </a:bodyPr>
          <a:lstStyle/>
          <a:p>
            <a:endParaRPr lang="ar-JO" sz="1800">
              <a:latin typeface="Arial" charset="0"/>
            </a:endParaRPr>
          </a:p>
        </p:txBody>
      </p:sp>
      <p:sp>
        <p:nvSpPr>
          <p:cNvPr id="3789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JO"/>
          </a:p>
        </p:txBody>
      </p:sp>
      <p:sp>
        <p:nvSpPr>
          <p:cNvPr id="37895" name="Rectangle 6"/>
          <p:cNvSpPr>
            <a:spLocks noChangeArrowheads="1"/>
          </p:cNvSpPr>
          <p:nvPr/>
        </p:nvSpPr>
        <p:spPr bwMode="auto">
          <a:xfrm>
            <a:off x="0" y="685800"/>
            <a:ext cx="9144000" cy="0"/>
          </a:xfrm>
          <a:prstGeom prst="rect">
            <a:avLst/>
          </a:prstGeom>
          <a:noFill/>
          <a:ln w="9525">
            <a:noFill/>
            <a:miter lim="800000"/>
            <a:headEnd/>
            <a:tailEnd/>
          </a:ln>
        </p:spPr>
        <p:txBody>
          <a:bodyPr wrap="none" anchor="ctr">
            <a:spAutoFit/>
          </a:bodyPr>
          <a:lstStyle/>
          <a:p>
            <a:endParaRPr lang="ar-JO" sz="1800">
              <a:latin typeface="Arial" charset="0"/>
            </a:endParaRPr>
          </a:p>
        </p:txBody>
      </p:sp>
      <p:sp>
        <p:nvSpPr>
          <p:cNvPr id="3789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JO"/>
          </a:p>
        </p:txBody>
      </p:sp>
      <p:sp>
        <p:nvSpPr>
          <p:cNvPr id="37897" name="Rectangle 9"/>
          <p:cNvSpPr>
            <a:spLocks noChangeArrowheads="1"/>
          </p:cNvSpPr>
          <p:nvPr/>
        </p:nvSpPr>
        <p:spPr bwMode="auto">
          <a:xfrm>
            <a:off x="0" y="685800"/>
            <a:ext cx="9144000" cy="0"/>
          </a:xfrm>
          <a:prstGeom prst="rect">
            <a:avLst/>
          </a:prstGeom>
          <a:noFill/>
          <a:ln w="9525">
            <a:noFill/>
            <a:miter lim="800000"/>
            <a:headEnd/>
            <a:tailEnd/>
          </a:ln>
        </p:spPr>
        <p:txBody>
          <a:bodyPr wrap="none" anchor="ctr">
            <a:spAutoFit/>
          </a:bodyPr>
          <a:lstStyle/>
          <a:p>
            <a:endParaRPr lang="ar-JO" sz="1800">
              <a:latin typeface="Arial" charset="0"/>
            </a:endParaRPr>
          </a:p>
        </p:txBody>
      </p:sp>
      <p:cxnSp>
        <p:nvCxnSpPr>
          <p:cNvPr id="12" name="Straight Connector 11"/>
          <p:cNvCxnSpPr/>
          <p:nvPr/>
        </p:nvCxnSpPr>
        <p:spPr>
          <a:xfrm>
            <a:off x="4793675" y="2540722"/>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19750" y="38100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14945" y="3976255"/>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2"/>
          <p:cNvSpPr>
            <a:spLocks noGrp="1"/>
          </p:cNvSpPr>
          <p:nvPr>
            <p:ph type="title" idx="4294967295"/>
          </p:nvPr>
        </p:nvSpPr>
        <p:spPr bwMode="auto">
          <a:xfrm>
            <a:off x="457200" y="274638"/>
            <a:ext cx="8229600" cy="715962"/>
          </a:xfrm>
          <a:noFill/>
        </p:spPr>
        <p:txBody>
          <a:bodyPr wrap="square" numCol="1" compatLnSpc="1">
            <a:prstTxWarp prst="textNoShape">
              <a:avLst/>
            </a:prstTxWarp>
            <a:normAutofit fontScale="90000"/>
          </a:bodyPr>
          <a:lstStyle/>
          <a:p>
            <a:pPr algn="just" rtl="1"/>
            <a:r>
              <a:rPr lang="ar-SA" b="1" cap="none" dirty="0" smtClean="0">
                <a:solidFill>
                  <a:schemeClr val="tx2"/>
                </a:solidFill>
                <a:latin typeface="Simplified Arabic" pitchFamily="18" charset="-78"/>
                <a:cs typeface="Simplified Arabic" pitchFamily="18" charset="-78"/>
              </a:rPr>
              <a:t>تعريف :</a:t>
            </a:r>
            <a:endParaRPr lang="en-US" b="1" cap="none" dirty="0" smtClean="0">
              <a:solidFill>
                <a:schemeClr val="tx2"/>
              </a:solidFill>
              <a:latin typeface="Simplified Arabic" pitchFamily="18" charset="-78"/>
              <a:cs typeface="Simplified Arabic" pitchFamily="18" charset="-78"/>
            </a:endParaRPr>
          </a:p>
        </p:txBody>
      </p:sp>
      <p:sp>
        <p:nvSpPr>
          <p:cNvPr id="16" name="Rectangle 3"/>
          <p:cNvSpPr txBox="1">
            <a:spLocks/>
          </p:cNvSpPr>
          <p:nvPr/>
        </p:nvSpPr>
        <p:spPr>
          <a:xfrm>
            <a:off x="304800" y="990600"/>
            <a:ext cx="8610600" cy="1447800"/>
          </a:xfrm>
          <a:prstGeom prst="rect">
            <a:avLst/>
          </a:prstGeom>
        </p:spPr>
        <p:txBody>
          <a:bodyPr vert="horz" lIns="91440" tIns="45720" rIns="91440" bIns="45720" rtlCol="0">
            <a:normAutofit fontScale="77500" lnSpcReduction="20000"/>
          </a:bodyPr>
          <a:lstStyle/>
          <a:p>
            <a:pPr marR="0" lvl="0" algn="just" defTabSz="914400" rtl="1" eaLnBrk="1" fontAlgn="auto" latinLnBrk="0" hangingPunct="1">
              <a:lnSpc>
                <a:spcPct val="17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rPr>
              <a:t> </a:t>
            </a:r>
            <a:r>
              <a:rPr kumimoji="0" lang="ar-SA" sz="36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rPr>
              <a:t>خطأ المعاينة هو : الفرق بين قيمة احد المقاييس الاحصائية المحسوبة من العينة والقيمة المناظره المحسوبة من المجتمع الاحصائي</a:t>
            </a:r>
            <a:endParaRPr kumimoji="0" lang="en-US" sz="3600" b="0" i="0" u="none" strike="noStrike" kern="1200" cap="none" spc="0" normalizeH="0" baseline="0" noProof="0" dirty="0" smtClean="0">
              <a:ln>
                <a:noFill/>
              </a:ln>
              <a:solidFill>
                <a:schemeClr val="tx1"/>
              </a:solidFill>
              <a:effectLst/>
              <a:uLnTx/>
              <a:uFillTx/>
              <a:latin typeface="Simplified Arabic" pitchFamily="18" charset="-78"/>
              <a:cs typeface="Simplified Arabic"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890"/>
                                        </p:tgtEl>
                                        <p:attrNameLst>
                                          <p:attrName>style.visibility</p:attrName>
                                        </p:attrNameLst>
                                      </p:cBhvr>
                                      <p:to>
                                        <p:strVal val="visible"/>
                                      </p:to>
                                    </p:set>
                                    <p:animEffect transition="in" filter="blinds(horizontal)">
                                      <p:cBhvr>
                                        <p:cTn id="1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15"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لمحتوى 2"/>
          <p:cNvSpPr>
            <a:spLocks noGrp="1"/>
          </p:cNvSpPr>
          <p:nvPr>
            <p:ph idx="1"/>
          </p:nvPr>
        </p:nvSpPr>
        <p:spPr>
          <a:xfrm>
            <a:off x="533400" y="1143000"/>
            <a:ext cx="8382000" cy="4525963"/>
          </a:xfrm>
        </p:spPr>
        <p:txBody>
          <a:bodyPr>
            <a:normAutofit/>
          </a:bodyPr>
          <a:lstStyle/>
          <a:p>
            <a:pPr marL="0" indent="-273050" algn="just" rtl="1" eaLnBrk="1" hangingPunct="1">
              <a:lnSpc>
                <a:spcPct val="150000"/>
              </a:lnSpc>
              <a:buNone/>
            </a:pPr>
            <a:r>
              <a:rPr lang="ar-SA" sz="2800" dirty="0" smtClean="0">
                <a:latin typeface="Simplified Arabic" pitchFamily="18" charset="-78"/>
                <a:cs typeface="Simplified Arabic" pitchFamily="18" charset="-78"/>
              </a:rPr>
              <a:t>	</a:t>
            </a:r>
            <a:r>
              <a:rPr lang="ar-JO" sz="2800" dirty="0" smtClean="0">
                <a:latin typeface="Simplified Arabic" pitchFamily="18" charset="-78"/>
                <a:cs typeface="Simplified Arabic" pitchFamily="18" charset="-78"/>
              </a:rPr>
              <a:t>مجتمع إحصائي مكون من</a:t>
            </a:r>
            <a:r>
              <a:rPr lang="ar-SA" sz="2800" dirty="0" smtClean="0">
                <a:latin typeface="Simplified Arabic" pitchFamily="18" charset="-78"/>
                <a:cs typeface="Simplified Arabic" pitchFamily="18" charset="-78"/>
              </a:rPr>
              <a:t> خمسة</a:t>
            </a:r>
            <a:r>
              <a:rPr lang="ar-JO" sz="2800" dirty="0" smtClean="0">
                <a:latin typeface="Simplified Arabic" pitchFamily="18" charset="-78"/>
                <a:cs typeface="Simplified Arabic" pitchFamily="18" charset="-78"/>
              </a:rPr>
              <a:t> </a:t>
            </a:r>
            <a:r>
              <a:rPr lang="ar-SA" sz="2800" dirty="0" smtClean="0">
                <a:latin typeface="Simplified Arabic" pitchFamily="18" charset="-78"/>
                <a:cs typeface="Simplified Arabic" pitchFamily="18" charset="-78"/>
              </a:rPr>
              <a:t>أفراد </a:t>
            </a:r>
            <a:r>
              <a:rPr lang="ar-JO" sz="2800" dirty="0" smtClean="0">
                <a:latin typeface="Simplified Arabic" pitchFamily="18" charset="-78"/>
                <a:cs typeface="Simplified Arabic" pitchFamily="18" charset="-78"/>
              </a:rPr>
              <a:t>أعمارهم (لأقرب</a:t>
            </a:r>
            <a:r>
              <a:rPr lang="ar-SA" sz="2800" dirty="0" smtClean="0">
                <a:latin typeface="Simplified Arabic" pitchFamily="18" charset="-78"/>
                <a:cs typeface="Simplified Arabic" pitchFamily="18" charset="-78"/>
              </a:rPr>
              <a:t> </a:t>
            </a:r>
            <a:r>
              <a:rPr lang="ar-JO" sz="2800" dirty="0" smtClean="0">
                <a:latin typeface="Simplified Arabic" pitchFamily="18" charset="-78"/>
                <a:cs typeface="Simplified Arabic" pitchFamily="18" charset="-78"/>
              </a:rPr>
              <a:t>سنة):</a:t>
            </a:r>
            <a:r>
              <a:rPr lang="ar-SA" sz="2800" dirty="0" smtClean="0">
                <a:latin typeface="Simplified Arabic" pitchFamily="18" charset="-78"/>
                <a:cs typeface="Simplified Arabic" pitchFamily="18" charset="-78"/>
              </a:rPr>
              <a:t> </a:t>
            </a:r>
            <a:r>
              <a:rPr lang="ar-JO" sz="2800" dirty="0" smtClean="0">
                <a:latin typeface="Simplified Arabic" pitchFamily="18" charset="-78"/>
                <a:cs typeface="Simplified Arabic" pitchFamily="18" charset="-78"/>
              </a:rPr>
              <a:t>6,8,10,12,14</a:t>
            </a:r>
            <a:r>
              <a:rPr lang="ar-SA" sz="2800" dirty="0" smtClean="0">
                <a:latin typeface="Simplified Arabic" pitchFamily="18" charset="-78"/>
                <a:cs typeface="Simplified Arabic" pitchFamily="18" charset="-78"/>
              </a:rPr>
              <a:t> . </a:t>
            </a:r>
            <a:r>
              <a:rPr lang="ar-SA" sz="2800" b="1" dirty="0" smtClean="0">
                <a:latin typeface="Simplified Arabic" pitchFamily="18" charset="-78"/>
                <a:cs typeface="Simplified Arabic" pitchFamily="18" charset="-78"/>
              </a:rPr>
              <a:t>المطلوب :</a:t>
            </a:r>
            <a:r>
              <a:rPr lang="ar-JO" sz="2800" b="1" dirty="0" smtClean="0">
                <a:latin typeface="Simplified Arabic" pitchFamily="18" charset="-78"/>
                <a:cs typeface="Simplified Arabic" pitchFamily="18" charset="-78"/>
              </a:rPr>
              <a:t> </a:t>
            </a:r>
          </a:p>
          <a:p>
            <a:pPr marL="0" indent="-273050" algn="just" rtl="1" eaLnBrk="1" hangingPunct="1">
              <a:lnSpc>
                <a:spcPct val="150000"/>
              </a:lnSpc>
              <a:buFont typeface="Wingdings" pitchFamily="2" charset="2"/>
              <a:buNone/>
            </a:pPr>
            <a:r>
              <a:rPr lang="ar-JO" sz="2800" dirty="0" smtClean="0">
                <a:latin typeface="Simplified Arabic" pitchFamily="18" charset="-78"/>
                <a:cs typeface="Simplified Arabic" pitchFamily="18" charset="-78"/>
              </a:rPr>
              <a:t>أ- الوسط الحسابي لأعمار </a:t>
            </a:r>
            <a:r>
              <a:rPr lang="ar-SA" sz="2800" dirty="0" smtClean="0">
                <a:latin typeface="Simplified Arabic" pitchFamily="18" charset="-78"/>
                <a:cs typeface="Simplified Arabic" pitchFamily="18" charset="-78"/>
              </a:rPr>
              <a:t>هذا ال</a:t>
            </a:r>
            <a:r>
              <a:rPr lang="ar-JO" sz="2800" dirty="0" smtClean="0">
                <a:latin typeface="Simplified Arabic" pitchFamily="18" charset="-78"/>
                <a:cs typeface="Simplified Arabic" pitchFamily="18" charset="-78"/>
              </a:rPr>
              <a:t>مجتمع </a:t>
            </a:r>
            <a:r>
              <a:rPr lang="ar-SA" sz="2800" dirty="0" smtClean="0">
                <a:latin typeface="Simplified Arabic" pitchFamily="18" charset="-78"/>
                <a:cs typeface="Simplified Arabic" pitchFamily="18" charset="-78"/>
              </a:rPr>
              <a:t>.</a:t>
            </a:r>
            <a:r>
              <a:rPr lang="ar-JO" sz="2800" dirty="0" smtClean="0">
                <a:latin typeface="Simplified Arabic" pitchFamily="18" charset="-78"/>
                <a:cs typeface="Simplified Arabic" pitchFamily="18" charset="-78"/>
              </a:rPr>
              <a:t> </a:t>
            </a:r>
          </a:p>
          <a:p>
            <a:pPr marL="0" indent="-273050" algn="just" rtl="1" eaLnBrk="1" hangingPunct="1">
              <a:lnSpc>
                <a:spcPct val="150000"/>
              </a:lnSpc>
              <a:buFont typeface="Wingdings" pitchFamily="2" charset="2"/>
              <a:buNone/>
            </a:pPr>
            <a:r>
              <a:rPr lang="ar-JO" sz="2800" dirty="0" smtClean="0">
                <a:latin typeface="Simplified Arabic" pitchFamily="18" charset="-78"/>
                <a:cs typeface="Simplified Arabic" pitchFamily="18" charset="-78"/>
              </a:rPr>
              <a:t>ب- أكتب جميع العينات </a:t>
            </a:r>
            <a:r>
              <a:rPr lang="ar-SA" sz="2800" dirty="0" smtClean="0">
                <a:latin typeface="Simplified Arabic" pitchFamily="18" charset="-78"/>
                <a:cs typeface="Simplified Arabic" pitchFamily="18" charset="-78"/>
              </a:rPr>
              <a:t>ذات الحجم ب</a:t>
            </a:r>
            <a:r>
              <a:rPr lang="ar-JO" sz="2800" dirty="0" smtClean="0">
                <a:latin typeface="Simplified Arabic" pitchFamily="18" charset="-78"/>
                <a:cs typeface="Simplified Arabic" pitchFamily="18" charset="-78"/>
              </a:rPr>
              <a:t>دون ارجاع من هذا المجتمع.</a:t>
            </a:r>
          </a:p>
          <a:p>
            <a:pPr marL="0" indent="-273050" algn="just" rtl="1" eaLnBrk="1" hangingPunct="1">
              <a:lnSpc>
                <a:spcPct val="150000"/>
              </a:lnSpc>
              <a:buFont typeface="Wingdings" pitchFamily="2" charset="2"/>
              <a:buNone/>
            </a:pPr>
            <a:r>
              <a:rPr lang="ar-JO" sz="2800" dirty="0" smtClean="0">
                <a:latin typeface="Simplified Arabic" pitchFamily="18" charset="-78"/>
                <a:cs typeface="Simplified Arabic" pitchFamily="18" charset="-78"/>
              </a:rPr>
              <a:t>ج- كون جدولا يبين ال</a:t>
            </a:r>
            <a:r>
              <a:rPr lang="ar-SA" sz="2800" dirty="0" smtClean="0">
                <a:latin typeface="Simplified Arabic" pitchFamily="18" charset="-78"/>
                <a:cs typeface="Simplified Arabic" pitchFamily="18" charset="-78"/>
              </a:rPr>
              <a:t>ع</a:t>
            </a:r>
            <a:r>
              <a:rPr lang="ar-JO" sz="2800" dirty="0" smtClean="0">
                <a:latin typeface="Simplified Arabic" pitchFamily="18" charset="-78"/>
                <a:cs typeface="Simplified Arabic" pitchFamily="18" charset="-78"/>
              </a:rPr>
              <a:t>ينات العشوائية الثنائية والوسط الحسابي لكل منها وخطأ المعاينة في كل حالة  </a:t>
            </a:r>
          </a:p>
        </p:txBody>
      </p:sp>
      <p:sp>
        <p:nvSpPr>
          <p:cNvPr id="3" name="Rectangle 2"/>
          <p:cNvSpPr/>
          <p:nvPr/>
        </p:nvSpPr>
        <p:spPr>
          <a:xfrm>
            <a:off x="7467600" y="381000"/>
            <a:ext cx="1215397" cy="707886"/>
          </a:xfrm>
          <a:prstGeom prst="rect">
            <a:avLst/>
          </a:prstGeom>
        </p:spPr>
        <p:txBody>
          <a:bodyPr wrap="none">
            <a:spAutoFit/>
          </a:bodyPr>
          <a:lstStyle/>
          <a:p>
            <a:r>
              <a:rPr lang="ar-JO" sz="4000" dirty="0" smtClean="0">
                <a:solidFill>
                  <a:schemeClr val="tx2"/>
                </a:solidFill>
                <a:latin typeface="Simplified Arabic" pitchFamily="18" charset="-78"/>
                <a:cs typeface="Simplified Arabic" pitchFamily="18" charset="-78"/>
              </a:rPr>
              <a:t>مثال</a:t>
            </a:r>
            <a:r>
              <a:rPr lang="ar-SA" sz="4000" dirty="0" smtClean="0">
                <a:solidFill>
                  <a:schemeClr val="tx2"/>
                </a:solidFill>
                <a:latin typeface="Simplified Arabic" pitchFamily="18" charset="-78"/>
                <a:cs typeface="Simplified Arabic" pitchFamily="18" charset="-78"/>
              </a:rPr>
              <a:t>: </a:t>
            </a:r>
            <a:endParaRPr lang="en-US" sz="4000" dirty="0">
              <a:solidFill>
                <a:schemeClr val="tx2"/>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4">
                                            <p:txEl>
                                              <p:pRg st="0" end="0"/>
                                            </p:txEl>
                                          </p:spTgt>
                                        </p:tgtEl>
                                        <p:attrNameLst>
                                          <p:attrName>style.visibility</p:attrName>
                                        </p:attrNameLst>
                                      </p:cBhvr>
                                      <p:to>
                                        <p:strVal val="visible"/>
                                      </p:to>
                                    </p:set>
                                    <p:anim calcmode="lin" valueType="num">
                                      <p:cBhvr additive="base">
                                        <p:cTn id="12" dur="5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914">
                                            <p:txEl>
                                              <p:pRg st="1" end="1"/>
                                            </p:txEl>
                                          </p:spTgt>
                                        </p:tgtEl>
                                        <p:attrNameLst>
                                          <p:attrName>style.visibility</p:attrName>
                                        </p:attrNameLst>
                                      </p:cBhvr>
                                      <p:to>
                                        <p:strVal val="visible"/>
                                      </p:to>
                                    </p:set>
                                    <p:anim calcmode="lin" valueType="num">
                                      <p:cBhvr additive="base">
                                        <p:cTn id="18" dur="500" fill="hold"/>
                                        <p:tgtEl>
                                          <p:spTgt spid="3891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9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914">
                                            <p:txEl>
                                              <p:pRg st="2" end="2"/>
                                            </p:txEl>
                                          </p:spTgt>
                                        </p:tgtEl>
                                        <p:attrNameLst>
                                          <p:attrName>style.visibility</p:attrName>
                                        </p:attrNameLst>
                                      </p:cBhvr>
                                      <p:to>
                                        <p:strVal val="visible"/>
                                      </p:to>
                                    </p:set>
                                    <p:anim calcmode="lin" valueType="num">
                                      <p:cBhvr additive="base">
                                        <p:cTn id="24" dur="500" fill="hold"/>
                                        <p:tgtEl>
                                          <p:spTgt spid="389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9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914">
                                            <p:txEl>
                                              <p:pRg st="3" end="3"/>
                                            </p:txEl>
                                          </p:spTgt>
                                        </p:tgtEl>
                                        <p:attrNameLst>
                                          <p:attrName>style.visibility</p:attrName>
                                        </p:attrNameLst>
                                      </p:cBhvr>
                                      <p:to>
                                        <p:strVal val="visible"/>
                                      </p:to>
                                    </p:set>
                                    <p:anim calcmode="lin" valueType="num">
                                      <p:cBhvr additive="base">
                                        <p:cTn id="30" dur="500" fill="hold"/>
                                        <p:tgtEl>
                                          <p:spTgt spid="3891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9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JO"/>
          </a:p>
        </p:txBody>
      </p:sp>
      <p:pic>
        <p:nvPicPr>
          <p:cNvPr id="39940"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62400" y="1219200"/>
            <a:ext cx="3671888" cy="990600"/>
          </a:xfrm>
          <a:prstGeom prst="rect">
            <a:avLst/>
          </a:prstGeom>
          <a:noFill/>
          <a:ln w="9525">
            <a:noFill/>
            <a:miter lim="800000"/>
            <a:headEnd/>
            <a:tailEnd/>
          </a:ln>
        </p:spPr>
      </p:pic>
      <p:sp>
        <p:nvSpPr>
          <p:cNvPr id="39941" name="Rectangle 3"/>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ar-JO" sz="1800">
              <a:latin typeface="Arial" charset="0"/>
            </a:endParaRPr>
          </a:p>
        </p:txBody>
      </p:sp>
      <p:sp>
        <p:nvSpPr>
          <p:cNvPr id="6" name="Rectangle 5"/>
          <p:cNvSpPr/>
          <p:nvPr/>
        </p:nvSpPr>
        <p:spPr>
          <a:xfrm>
            <a:off x="3962400" y="381000"/>
            <a:ext cx="4955203" cy="684803"/>
          </a:xfrm>
          <a:prstGeom prst="rect">
            <a:avLst/>
          </a:prstGeom>
        </p:spPr>
        <p:txBody>
          <a:bodyPr wrap="none">
            <a:spAutoFit/>
          </a:bodyPr>
          <a:lstStyle/>
          <a:p>
            <a:pPr indent="-273050" algn="just" rtl="1">
              <a:lnSpc>
                <a:spcPct val="150000"/>
              </a:lnSpc>
            </a:pPr>
            <a:r>
              <a:rPr lang="ar-JO" sz="2800" dirty="0" smtClean="0">
                <a:latin typeface="Simplified Arabic" pitchFamily="18" charset="-78"/>
                <a:cs typeface="Simplified Arabic" pitchFamily="18" charset="-78"/>
              </a:rPr>
              <a:t>أ- الوسط الحسابي لأعمار </a:t>
            </a:r>
            <a:r>
              <a:rPr lang="ar-SA" sz="2800" dirty="0" smtClean="0">
                <a:latin typeface="Simplified Arabic" pitchFamily="18" charset="-78"/>
                <a:cs typeface="Simplified Arabic" pitchFamily="18" charset="-78"/>
              </a:rPr>
              <a:t>هذا ال</a:t>
            </a:r>
            <a:r>
              <a:rPr lang="ar-JO" sz="2800" dirty="0" smtClean="0">
                <a:latin typeface="Simplified Arabic" pitchFamily="18" charset="-78"/>
                <a:cs typeface="Simplified Arabic" pitchFamily="18" charset="-78"/>
              </a:rPr>
              <a:t>مجتمع </a:t>
            </a:r>
            <a:r>
              <a:rPr lang="ar-SA" sz="2800" dirty="0" smtClean="0">
                <a:latin typeface="Simplified Arabic" pitchFamily="18" charset="-78"/>
                <a:cs typeface="Simplified Arabic" pitchFamily="18" charset="-78"/>
              </a:rPr>
              <a:t>.</a:t>
            </a:r>
            <a:r>
              <a:rPr lang="ar-JO" sz="2800" dirty="0" smtClean="0">
                <a:latin typeface="Simplified Arabic" pitchFamily="18" charset="-78"/>
                <a:cs typeface="Simplified Arabic" pitchFamily="18" charset="-78"/>
              </a:rPr>
              <a:t> </a:t>
            </a:r>
          </a:p>
        </p:txBody>
      </p:sp>
      <p:sp>
        <p:nvSpPr>
          <p:cNvPr id="7" name="Rectangle 6"/>
          <p:cNvSpPr/>
          <p:nvPr/>
        </p:nvSpPr>
        <p:spPr>
          <a:xfrm>
            <a:off x="2934188" y="2590800"/>
            <a:ext cx="5993949" cy="523220"/>
          </a:xfrm>
          <a:prstGeom prst="rect">
            <a:avLst/>
          </a:prstGeom>
        </p:spPr>
        <p:txBody>
          <a:bodyPr wrap="none">
            <a:spAutoFit/>
          </a:bodyPr>
          <a:lstStyle/>
          <a:p>
            <a:pPr algn="r" rtl="1"/>
            <a:r>
              <a:rPr lang="ar-JO" sz="2800" dirty="0" smtClean="0">
                <a:latin typeface="Simplified Arabic" pitchFamily="18" charset="-78"/>
                <a:cs typeface="Simplified Arabic" pitchFamily="18" charset="-78"/>
              </a:rPr>
              <a:t>ب</a:t>
            </a:r>
            <a:r>
              <a:rPr lang="ar-SA" sz="2800" dirty="0" smtClean="0">
                <a:latin typeface="Simplified Arabic" pitchFamily="18" charset="-78"/>
                <a:cs typeface="Simplified Arabic" pitchFamily="18" charset="-78"/>
              </a:rPr>
              <a:t> </a:t>
            </a:r>
            <a:r>
              <a:rPr lang="ar-JO" sz="2800" dirty="0" smtClean="0">
                <a:latin typeface="Simplified Arabic" pitchFamily="18" charset="-78"/>
                <a:cs typeface="Simplified Arabic" pitchFamily="18" charset="-78"/>
              </a:rPr>
              <a:t>-</a:t>
            </a:r>
            <a:r>
              <a:rPr lang="en-US" sz="2800" dirty="0" smtClean="0">
                <a:latin typeface="Simplified Arabic" pitchFamily="18" charset="-78"/>
                <a:cs typeface="Simplified Arabic" pitchFamily="18" charset="-78"/>
              </a:rPr>
              <a:t> </a:t>
            </a:r>
            <a:r>
              <a:rPr lang="ar-JO" sz="2800" dirty="0" smtClean="0">
                <a:latin typeface="Simplified Arabic" pitchFamily="18" charset="-78"/>
                <a:cs typeface="Simplified Arabic" pitchFamily="18" charset="-78"/>
              </a:rPr>
              <a:t>جميع العينات الثنائية التي يمكن تكوينها هي:</a:t>
            </a:r>
            <a:r>
              <a:rPr lang="he-IL" sz="2800" dirty="0" smtClean="0">
                <a:latin typeface="Simplified Arabic" pitchFamily="18" charset="-78"/>
              </a:rPr>
              <a:t> </a:t>
            </a:r>
            <a:endParaRPr lang="en-US" sz="2800" dirty="0">
              <a:latin typeface="Simplified Arabic" pitchFamily="18" charset="-78"/>
              <a:cs typeface="Simplified Arabic" pitchFamily="18" charset="-78"/>
            </a:endParaRPr>
          </a:p>
        </p:txBody>
      </p:sp>
      <p:sp>
        <p:nvSpPr>
          <p:cNvPr id="9" name="Rectangle 8"/>
          <p:cNvSpPr/>
          <p:nvPr/>
        </p:nvSpPr>
        <p:spPr>
          <a:xfrm>
            <a:off x="1143000" y="3429000"/>
            <a:ext cx="880369" cy="523220"/>
          </a:xfrm>
          <a:prstGeom prst="rect">
            <a:avLst/>
          </a:prstGeom>
        </p:spPr>
        <p:txBody>
          <a:bodyPr wrap="none">
            <a:spAutoFit/>
          </a:bodyPr>
          <a:lstStyle/>
          <a:p>
            <a:r>
              <a:rPr lang="en-US" sz="2800" dirty="0" smtClean="0">
                <a:latin typeface="Simplified Arabic" pitchFamily="18" charset="-78"/>
                <a:cs typeface="Simplified Arabic" pitchFamily="18" charset="-78"/>
              </a:rPr>
              <a:t>(6,8)</a:t>
            </a:r>
            <a:endParaRPr lang="en-US" sz="2800" dirty="0">
              <a:latin typeface="Simplified Arabic" pitchFamily="18" charset="-78"/>
              <a:cs typeface="Simplified Arabic" pitchFamily="18" charset="-78"/>
            </a:endParaRPr>
          </a:p>
        </p:txBody>
      </p:sp>
      <p:sp>
        <p:nvSpPr>
          <p:cNvPr id="10" name="Rectangle 9"/>
          <p:cNvSpPr/>
          <p:nvPr/>
        </p:nvSpPr>
        <p:spPr>
          <a:xfrm>
            <a:off x="2362200" y="3429000"/>
            <a:ext cx="1069524" cy="523220"/>
          </a:xfrm>
          <a:prstGeom prst="rect">
            <a:avLst/>
          </a:prstGeom>
        </p:spPr>
        <p:txBody>
          <a:bodyPr wrap="none">
            <a:spAutoFit/>
          </a:bodyPr>
          <a:lstStyle/>
          <a:p>
            <a:r>
              <a:rPr lang="en-US" sz="2800" dirty="0" smtClean="0">
                <a:latin typeface="Simplified Arabic" pitchFamily="18" charset="-78"/>
                <a:cs typeface="Simplified Arabic" pitchFamily="18" charset="-78"/>
              </a:rPr>
              <a:t>(6,10)</a:t>
            </a:r>
            <a:endParaRPr lang="en-US" sz="2800" dirty="0">
              <a:latin typeface="Simplified Arabic" pitchFamily="18" charset="-78"/>
              <a:cs typeface="Simplified Arabic" pitchFamily="18" charset="-78"/>
            </a:endParaRPr>
          </a:p>
        </p:txBody>
      </p:sp>
      <p:sp>
        <p:nvSpPr>
          <p:cNvPr id="11" name="Rectangle 10"/>
          <p:cNvSpPr/>
          <p:nvPr/>
        </p:nvSpPr>
        <p:spPr>
          <a:xfrm>
            <a:off x="3807276" y="3429000"/>
            <a:ext cx="1069524" cy="523220"/>
          </a:xfrm>
          <a:prstGeom prst="rect">
            <a:avLst/>
          </a:prstGeom>
        </p:spPr>
        <p:txBody>
          <a:bodyPr wrap="none">
            <a:spAutoFit/>
          </a:bodyPr>
          <a:lstStyle/>
          <a:p>
            <a:r>
              <a:rPr lang="en-US" sz="2800" dirty="0" smtClean="0">
                <a:latin typeface="Simplified Arabic" pitchFamily="18" charset="-78"/>
                <a:cs typeface="Simplified Arabic" pitchFamily="18" charset="-78"/>
              </a:rPr>
              <a:t>(6,12)</a:t>
            </a:r>
            <a:endParaRPr lang="en-US" sz="2800" dirty="0">
              <a:latin typeface="Simplified Arabic" pitchFamily="18" charset="-78"/>
              <a:cs typeface="Simplified Arabic" pitchFamily="18" charset="-78"/>
            </a:endParaRPr>
          </a:p>
        </p:txBody>
      </p:sp>
      <p:sp>
        <p:nvSpPr>
          <p:cNvPr id="12" name="Rectangle 11"/>
          <p:cNvSpPr/>
          <p:nvPr/>
        </p:nvSpPr>
        <p:spPr>
          <a:xfrm>
            <a:off x="7010400" y="3429000"/>
            <a:ext cx="1069524" cy="523220"/>
          </a:xfrm>
          <a:prstGeom prst="rect">
            <a:avLst/>
          </a:prstGeom>
        </p:spPr>
        <p:txBody>
          <a:bodyPr wrap="none">
            <a:spAutoFit/>
          </a:bodyPr>
          <a:lstStyle/>
          <a:p>
            <a:r>
              <a:rPr lang="en-US" sz="2800" dirty="0" smtClean="0">
                <a:latin typeface="Simplified Arabic" pitchFamily="18" charset="-78"/>
                <a:cs typeface="Simplified Arabic" pitchFamily="18" charset="-78"/>
              </a:rPr>
              <a:t>(8,10)</a:t>
            </a:r>
            <a:endParaRPr lang="en-US" sz="2800" dirty="0">
              <a:latin typeface="Simplified Arabic" pitchFamily="18" charset="-78"/>
              <a:cs typeface="Simplified Arabic" pitchFamily="18" charset="-78"/>
            </a:endParaRPr>
          </a:p>
        </p:txBody>
      </p:sp>
      <p:sp>
        <p:nvSpPr>
          <p:cNvPr id="13" name="Rectangle 12"/>
          <p:cNvSpPr/>
          <p:nvPr/>
        </p:nvSpPr>
        <p:spPr>
          <a:xfrm>
            <a:off x="5410200" y="3429000"/>
            <a:ext cx="1069524" cy="523220"/>
          </a:xfrm>
          <a:prstGeom prst="rect">
            <a:avLst/>
          </a:prstGeom>
        </p:spPr>
        <p:txBody>
          <a:bodyPr wrap="none">
            <a:spAutoFit/>
          </a:bodyPr>
          <a:lstStyle/>
          <a:p>
            <a:r>
              <a:rPr lang="en-US" sz="2800" dirty="0" smtClean="0">
                <a:latin typeface="Simplified Arabic" pitchFamily="18" charset="-78"/>
                <a:cs typeface="Simplified Arabic" pitchFamily="18" charset="-78"/>
              </a:rPr>
              <a:t>(6,14)</a:t>
            </a:r>
            <a:endParaRPr lang="en-US" sz="2800" dirty="0">
              <a:latin typeface="Simplified Arabic" pitchFamily="18" charset="-78"/>
              <a:cs typeface="Simplified Arabic" pitchFamily="18" charset="-78"/>
            </a:endParaRPr>
          </a:p>
        </p:txBody>
      </p:sp>
      <p:sp>
        <p:nvSpPr>
          <p:cNvPr id="14" name="Rectangle 13"/>
          <p:cNvSpPr/>
          <p:nvPr/>
        </p:nvSpPr>
        <p:spPr>
          <a:xfrm>
            <a:off x="1066800" y="4343400"/>
            <a:ext cx="1069524" cy="523220"/>
          </a:xfrm>
          <a:prstGeom prst="rect">
            <a:avLst/>
          </a:prstGeom>
        </p:spPr>
        <p:txBody>
          <a:bodyPr wrap="none">
            <a:spAutoFit/>
          </a:bodyPr>
          <a:lstStyle/>
          <a:p>
            <a:r>
              <a:rPr lang="en-US" sz="2800" dirty="0" smtClean="0">
                <a:latin typeface="Simplified Arabic" pitchFamily="18" charset="-78"/>
                <a:cs typeface="Simplified Arabic" pitchFamily="18" charset="-78"/>
              </a:rPr>
              <a:t>(8,12)</a:t>
            </a:r>
            <a:endParaRPr lang="en-US" sz="2800" dirty="0">
              <a:latin typeface="Simplified Arabic" pitchFamily="18" charset="-78"/>
              <a:cs typeface="Simplified Arabic" pitchFamily="18" charset="-78"/>
            </a:endParaRPr>
          </a:p>
        </p:txBody>
      </p:sp>
      <p:sp>
        <p:nvSpPr>
          <p:cNvPr id="15" name="Rectangle 14"/>
          <p:cNvSpPr/>
          <p:nvPr/>
        </p:nvSpPr>
        <p:spPr>
          <a:xfrm>
            <a:off x="2286000" y="4343400"/>
            <a:ext cx="1069524" cy="523220"/>
          </a:xfrm>
          <a:prstGeom prst="rect">
            <a:avLst/>
          </a:prstGeom>
        </p:spPr>
        <p:txBody>
          <a:bodyPr wrap="none">
            <a:spAutoFit/>
          </a:bodyPr>
          <a:lstStyle/>
          <a:p>
            <a:r>
              <a:rPr lang="en-US" sz="2800" dirty="0" smtClean="0">
                <a:latin typeface="Simplified Arabic" pitchFamily="18" charset="-78"/>
                <a:cs typeface="Simplified Arabic" pitchFamily="18" charset="-78"/>
              </a:rPr>
              <a:t>(8,14)</a:t>
            </a:r>
            <a:endParaRPr lang="en-US" sz="2800" dirty="0">
              <a:latin typeface="Simplified Arabic" pitchFamily="18" charset="-78"/>
              <a:cs typeface="Simplified Arabic" pitchFamily="18" charset="-78"/>
            </a:endParaRPr>
          </a:p>
        </p:txBody>
      </p:sp>
      <p:sp>
        <p:nvSpPr>
          <p:cNvPr id="16" name="Rectangle 15"/>
          <p:cNvSpPr/>
          <p:nvPr/>
        </p:nvSpPr>
        <p:spPr>
          <a:xfrm>
            <a:off x="3733800" y="4343400"/>
            <a:ext cx="1258678" cy="523220"/>
          </a:xfrm>
          <a:prstGeom prst="rect">
            <a:avLst/>
          </a:prstGeom>
        </p:spPr>
        <p:txBody>
          <a:bodyPr wrap="none">
            <a:spAutoFit/>
          </a:bodyPr>
          <a:lstStyle/>
          <a:p>
            <a:r>
              <a:rPr lang="en-US" sz="2800" dirty="0" smtClean="0">
                <a:latin typeface="Simplified Arabic" pitchFamily="18" charset="-78"/>
                <a:cs typeface="Simplified Arabic" pitchFamily="18" charset="-78"/>
              </a:rPr>
              <a:t>(10,12)</a:t>
            </a:r>
            <a:endParaRPr lang="en-US" sz="2800" dirty="0">
              <a:latin typeface="Simplified Arabic" pitchFamily="18" charset="-78"/>
              <a:cs typeface="Simplified Arabic" pitchFamily="18" charset="-78"/>
            </a:endParaRPr>
          </a:p>
        </p:txBody>
      </p:sp>
      <p:sp>
        <p:nvSpPr>
          <p:cNvPr id="17" name="Rectangle 16"/>
          <p:cNvSpPr/>
          <p:nvPr/>
        </p:nvSpPr>
        <p:spPr>
          <a:xfrm>
            <a:off x="7010400" y="4267200"/>
            <a:ext cx="1258678" cy="523220"/>
          </a:xfrm>
          <a:prstGeom prst="rect">
            <a:avLst/>
          </a:prstGeom>
        </p:spPr>
        <p:txBody>
          <a:bodyPr wrap="none">
            <a:spAutoFit/>
          </a:bodyPr>
          <a:lstStyle/>
          <a:p>
            <a:r>
              <a:rPr lang="en-US" sz="2800" dirty="0" smtClean="0">
                <a:latin typeface="Simplified Arabic" pitchFamily="18" charset="-78"/>
                <a:cs typeface="Simplified Arabic" pitchFamily="18" charset="-78"/>
              </a:rPr>
              <a:t>(12,14)</a:t>
            </a:r>
            <a:endParaRPr lang="en-US" sz="2800" dirty="0">
              <a:latin typeface="Simplified Arabic" pitchFamily="18" charset="-78"/>
              <a:cs typeface="Simplified Arabic" pitchFamily="18" charset="-78"/>
            </a:endParaRPr>
          </a:p>
        </p:txBody>
      </p:sp>
      <p:sp>
        <p:nvSpPr>
          <p:cNvPr id="18" name="Rectangle 17"/>
          <p:cNvSpPr/>
          <p:nvPr/>
        </p:nvSpPr>
        <p:spPr>
          <a:xfrm>
            <a:off x="5410200" y="4267200"/>
            <a:ext cx="1258678" cy="523220"/>
          </a:xfrm>
          <a:prstGeom prst="rect">
            <a:avLst/>
          </a:prstGeom>
        </p:spPr>
        <p:txBody>
          <a:bodyPr wrap="none">
            <a:spAutoFit/>
          </a:bodyPr>
          <a:lstStyle/>
          <a:p>
            <a:r>
              <a:rPr lang="en-US" sz="2800" dirty="0" smtClean="0">
                <a:latin typeface="Simplified Arabic" pitchFamily="18" charset="-78"/>
                <a:cs typeface="Simplified Arabic" pitchFamily="18" charset="-78"/>
              </a:rPr>
              <a:t>(10,14)</a:t>
            </a:r>
            <a:endParaRPr lang="en-US" sz="2800" dirty="0">
              <a:latin typeface="Simplified Arabic" pitchFamily="18" charset="-78"/>
              <a:cs typeface="Simplified Arabic" pitchFamily="18"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blinds(horizontal)">
                                      <p:cBhvr>
                                        <p:cTn id="12" dur="500"/>
                                        <p:tgtEl>
                                          <p:spTgt spid="399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P spid="16" grpId="0"/>
      <p:bldP spid="17" grpId="0"/>
      <p:bldP spid="1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24" name="Group 64"/>
          <p:cNvGraphicFramePr>
            <a:graphicFrameLocks noGrp="1"/>
          </p:cNvGraphicFramePr>
          <p:nvPr/>
        </p:nvGraphicFramePr>
        <p:xfrm>
          <a:off x="381000" y="533400"/>
          <a:ext cx="7848600" cy="4762360"/>
        </p:xfrm>
        <a:graphic>
          <a:graphicData uri="http://schemas.openxmlformats.org/drawingml/2006/table">
            <a:tbl>
              <a:tblPr rtl="1"/>
              <a:tblGrid>
                <a:gridCol w="1962150"/>
                <a:gridCol w="1962150"/>
                <a:gridCol w="1962150"/>
                <a:gridCol w="1962150"/>
              </a:tblGrid>
              <a:tr h="4953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smtClean="0">
                          <a:ln>
                            <a:noFill/>
                          </a:ln>
                          <a:solidFill>
                            <a:schemeClr val="tx1"/>
                          </a:solidFill>
                          <a:effectLst/>
                          <a:latin typeface="Simplified Arabic" pitchFamily="18" charset="-78"/>
                          <a:cs typeface="Simplified Arabic" pitchFamily="18" charset="-78"/>
                        </a:rPr>
                        <a:t>الرقم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smtClean="0">
                          <a:ln>
                            <a:noFill/>
                          </a:ln>
                          <a:solidFill>
                            <a:schemeClr val="tx1"/>
                          </a:solidFill>
                          <a:effectLst/>
                          <a:latin typeface="Simplified Arabic" pitchFamily="18" charset="-78"/>
                          <a:cs typeface="Simplified Arabic" pitchFamily="18" charset="-78"/>
                        </a:rPr>
                        <a:t>العينة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smtClean="0">
                          <a:ln>
                            <a:noFill/>
                          </a:ln>
                          <a:solidFill>
                            <a:schemeClr val="tx1"/>
                          </a:solidFill>
                          <a:effectLst/>
                          <a:latin typeface="Simplified Arabic" pitchFamily="18" charset="-78"/>
                          <a:cs typeface="Simplified Arabic" pitchFamily="18" charset="-78"/>
                        </a:rPr>
                        <a:t>̅س</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smtClean="0">
                          <a:ln>
                            <a:noFill/>
                          </a:ln>
                          <a:solidFill>
                            <a:schemeClr val="tx1"/>
                          </a:solidFill>
                          <a:effectLst/>
                          <a:latin typeface="Simplified Arabic" pitchFamily="18" charset="-78"/>
                          <a:cs typeface="Simplified Arabic" pitchFamily="18" charset="-78"/>
                        </a:rPr>
                        <a:t>(  ̅س-</a:t>
                      </a:r>
                      <a:r>
                        <a:rPr kumimoji="0" lang="el-GR" sz="2400" b="1" i="0" u="none" strike="noStrike" cap="none" normalizeH="0" baseline="0" dirty="0" smtClean="0">
                          <a:ln>
                            <a:noFill/>
                          </a:ln>
                          <a:solidFill>
                            <a:schemeClr val="tx1"/>
                          </a:solidFill>
                          <a:effectLst/>
                          <a:latin typeface="Constantia" pitchFamily="18" charset="0"/>
                          <a:cs typeface="Simplified Arabic" pitchFamily="18" charset="-78"/>
                        </a:rPr>
                        <a:t>μ</a:t>
                      </a:r>
                      <a:r>
                        <a:rPr kumimoji="0" lang="ar-JO" sz="2400" b="1" i="0" u="none" strike="noStrike" cap="none" normalizeH="0" baseline="0" dirty="0" smtClean="0">
                          <a:ln>
                            <a:noFill/>
                          </a:ln>
                          <a:solidFill>
                            <a:schemeClr val="tx1"/>
                          </a:solidFill>
                          <a:effectLst/>
                          <a:latin typeface="Simplified Arabic" pitchFamily="18" charset="-78"/>
                          <a:cs typeface="Simplified Arabic" pitchFamily="18" charset="-78"/>
                        </a:rPr>
                        <a:t>)</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40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200" b="0" i="0" u="none" strike="noStrike" cap="none" normalizeH="0" baseline="0" dirty="0" smtClean="0">
                          <a:ln>
                            <a:noFill/>
                          </a:ln>
                          <a:solidFill>
                            <a:srgbClr val="000000"/>
                          </a:solidFill>
                          <a:effectLst/>
                          <a:latin typeface="Garamond" pitchFamily="18" charset="0"/>
                          <a:cs typeface="Times New Roman" pitchFamily="18" charset="0"/>
                        </a:rPr>
                        <a:t>1</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{12,14}</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13</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3</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429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200" b="0" i="0" u="none" strike="noStrike" cap="none" normalizeH="0" baseline="0" smtClean="0">
                          <a:ln>
                            <a:noFill/>
                          </a:ln>
                          <a:solidFill>
                            <a:srgbClr val="000000"/>
                          </a:solidFill>
                          <a:effectLst/>
                          <a:latin typeface="Garamond" pitchFamily="18" charset="0"/>
                          <a:cs typeface="Times New Roman" pitchFamily="18" charset="0"/>
                        </a:rPr>
                        <a:t>2</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{10,14}</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12</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Garamond" pitchFamily="18" charset="0"/>
                          <a:cs typeface="Arial" charset="0"/>
                        </a:rPr>
                        <a:t>2</a:t>
                      </a:r>
                      <a:endParaRPr kumimoji="0" lang="ar-JO" sz="2200" b="0" i="0" u="none" strike="noStrike" cap="none" normalizeH="0" baseline="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200" b="0" i="0" u="none" strike="noStrike" cap="none" normalizeH="0" baseline="0" smtClean="0">
                          <a:ln>
                            <a:noFill/>
                          </a:ln>
                          <a:solidFill>
                            <a:srgbClr val="000000"/>
                          </a:solidFill>
                          <a:effectLst/>
                          <a:latin typeface="Garamond" pitchFamily="18" charset="0"/>
                          <a:cs typeface="Times New Roman" pitchFamily="18" charset="0"/>
                        </a:rPr>
                        <a:t>3</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{8,14}</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11</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Garamond" pitchFamily="18" charset="0"/>
                          <a:cs typeface="Arial" charset="0"/>
                        </a:rPr>
                        <a:t>1</a:t>
                      </a:r>
                      <a:endParaRPr kumimoji="0" lang="ar-JO" sz="2200" b="0" i="0" u="none" strike="noStrike" cap="none" normalizeH="0" baseline="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429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200" b="0" i="0" u="none" strike="noStrike" cap="none" normalizeH="0" baseline="0" smtClean="0">
                          <a:ln>
                            <a:noFill/>
                          </a:ln>
                          <a:solidFill>
                            <a:srgbClr val="000000"/>
                          </a:solidFill>
                          <a:effectLst/>
                          <a:latin typeface="Garamond" pitchFamily="18" charset="0"/>
                          <a:cs typeface="Times New Roman" pitchFamily="18" charset="0"/>
                        </a:rPr>
                        <a:t>4</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Garamond" pitchFamily="18" charset="0"/>
                          <a:cs typeface="Arial" charset="0"/>
                        </a:rPr>
                        <a:t>{6,14}</a:t>
                      </a:r>
                      <a:endParaRPr kumimoji="0" lang="ar-JO" sz="2200" b="0" i="0" u="none" strike="noStrike" cap="none" normalizeH="0" baseline="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10</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Garamond" pitchFamily="18" charset="0"/>
                          <a:cs typeface="Arial" charset="0"/>
                        </a:rPr>
                        <a:t>0</a:t>
                      </a:r>
                      <a:endParaRPr kumimoji="0" lang="ar-JO" sz="2200" b="0" i="0" u="none" strike="noStrike" cap="none" normalizeH="0" baseline="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9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200" b="0" i="0" u="none" strike="noStrike" cap="none" normalizeH="0" baseline="0" smtClean="0">
                          <a:ln>
                            <a:noFill/>
                          </a:ln>
                          <a:solidFill>
                            <a:srgbClr val="000000"/>
                          </a:solidFill>
                          <a:effectLst/>
                          <a:latin typeface="Garamond" pitchFamily="18" charset="0"/>
                          <a:cs typeface="Times New Roman" pitchFamily="18" charset="0"/>
                        </a:rPr>
                        <a:t>5</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Garamond" pitchFamily="18" charset="0"/>
                          <a:cs typeface="Arial" charset="0"/>
                        </a:rPr>
                        <a:t>{10,12}</a:t>
                      </a:r>
                      <a:endParaRPr kumimoji="0" lang="ar-JO" sz="2200" b="0" i="0" u="none" strike="noStrike" cap="none" normalizeH="0" baseline="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11</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Garamond" pitchFamily="18" charset="0"/>
                          <a:cs typeface="Arial" charset="0"/>
                        </a:rPr>
                        <a:t>1</a:t>
                      </a:r>
                      <a:endParaRPr kumimoji="0" lang="ar-JO" sz="2200" b="0" i="0" u="none" strike="noStrike" cap="none" normalizeH="0" baseline="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52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200" b="0" i="0" u="none" strike="noStrike" cap="none" normalizeH="0" baseline="0" smtClean="0">
                          <a:ln>
                            <a:noFill/>
                          </a:ln>
                          <a:solidFill>
                            <a:srgbClr val="000000"/>
                          </a:solidFill>
                          <a:effectLst/>
                          <a:latin typeface="Garamond" pitchFamily="18" charset="0"/>
                          <a:cs typeface="Times New Roman" pitchFamily="18" charset="0"/>
                        </a:rPr>
                        <a:t>6</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Garamond" pitchFamily="18" charset="0"/>
                          <a:cs typeface="Arial" charset="0"/>
                        </a:rPr>
                        <a:t>{8,12}</a:t>
                      </a:r>
                      <a:endParaRPr kumimoji="0" lang="ar-JO" sz="2200" b="0" i="0" u="none" strike="noStrike" cap="none" normalizeH="0" baseline="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10</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Garamond" pitchFamily="18" charset="0"/>
                          <a:cs typeface="Arial" charset="0"/>
                        </a:rPr>
                        <a:t>0</a:t>
                      </a:r>
                      <a:endParaRPr kumimoji="0" lang="ar-JO" sz="2200" b="0" i="0" u="none" strike="noStrike" cap="none" normalizeH="0" baseline="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9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200" b="0" i="0" u="none" strike="noStrike" cap="none" normalizeH="0" baseline="0" smtClean="0">
                          <a:ln>
                            <a:noFill/>
                          </a:ln>
                          <a:solidFill>
                            <a:srgbClr val="000000"/>
                          </a:solidFill>
                          <a:effectLst/>
                          <a:latin typeface="Garamond" pitchFamily="18" charset="0"/>
                          <a:cs typeface="Times New Roman" pitchFamily="18" charset="0"/>
                        </a:rPr>
                        <a:t>7</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Garamond" pitchFamily="18" charset="0"/>
                          <a:cs typeface="Arial" charset="0"/>
                        </a:rPr>
                        <a:t>{6,12}</a:t>
                      </a:r>
                      <a:endParaRPr kumimoji="0" lang="ar-JO" sz="2200" b="0" i="0" u="none" strike="noStrike" cap="none" normalizeH="0" baseline="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9</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-1</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524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200" b="0" i="0" u="none" strike="noStrike" cap="none" normalizeH="0" baseline="0" smtClean="0">
                          <a:ln>
                            <a:noFill/>
                          </a:ln>
                          <a:solidFill>
                            <a:srgbClr val="000000"/>
                          </a:solidFill>
                          <a:effectLst/>
                          <a:latin typeface="Garamond" pitchFamily="18" charset="0"/>
                          <a:cs typeface="Times New Roman" pitchFamily="18" charset="0"/>
                        </a:rPr>
                        <a:t>8</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Garamond" pitchFamily="18" charset="0"/>
                          <a:cs typeface="Arial" charset="0"/>
                        </a:rPr>
                        <a:t>{8,10}</a:t>
                      </a:r>
                      <a:endParaRPr kumimoji="0" lang="ar-JO" sz="2200" b="0" i="0" u="none" strike="noStrike" cap="none" normalizeH="0" baseline="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9</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-1</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29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200" b="0" i="0" u="none" strike="noStrike" cap="none" normalizeH="0" baseline="0" smtClean="0">
                          <a:ln>
                            <a:noFill/>
                          </a:ln>
                          <a:solidFill>
                            <a:srgbClr val="000000"/>
                          </a:solidFill>
                          <a:effectLst/>
                          <a:latin typeface="Garamond" pitchFamily="18" charset="0"/>
                          <a:cs typeface="Times New Roman" pitchFamily="18" charset="0"/>
                        </a:rPr>
                        <a:t>9</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Garamond" pitchFamily="18" charset="0"/>
                          <a:cs typeface="Arial" charset="0"/>
                        </a:rPr>
                        <a:t>{6,10}</a:t>
                      </a:r>
                      <a:endParaRPr kumimoji="0" lang="ar-JO" sz="2200" b="0" i="0" u="none" strike="noStrike" cap="none" normalizeH="0" baseline="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8</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-2</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4290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200" b="0" i="0" u="none" strike="noStrike" cap="none" normalizeH="0" baseline="0" dirty="0" smtClean="0">
                          <a:ln>
                            <a:noFill/>
                          </a:ln>
                          <a:solidFill>
                            <a:srgbClr val="000000"/>
                          </a:solidFill>
                          <a:effectLst/>
                          <a:latin typeface="Garamond" pitchFamily="18" charset="0"/>
                          <a:cs typeface="Times New Roman" pitchFamily="18" charset="0"/>
                        </a:rPr>
                        <a:t>10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{6,8}</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7</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Garamond" pitchFamily="18" charset="0"/>
                          <a:cs typeface="Arial" charset="0"/>
                        </a:rPr>
                        <a:t>-3</a:t>
                      </a:r>
                      <a:endParaRPr kumimoji="0" lang="ar-JO" sz="2200" b="0" i="0" u="none" strike="noStrike" cap="none" normalizeH="0" baseline="0" dirty="0" smtClean="0">
                        <a:ln>
                          <a:noFill/>
                        </a:ln>
                        <a:solidFill>
                          <a:srgbClr val="000000"/>
                        </a:solidFill>
                        <a:effectLst/>
                        <a:latin typeface="Garamond" pitchFamily="18" charset="0"/>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1021" name="مربع نص 4"/>
          <p:cNvSpPr txBox="1">
            <a:spLocks noChangeArrowheads="1"/>
          </p:cNvSpPr>
          <p:nvPr/>
        </p:nvSpPr>
        <p:spPr bwMode="auto">
          <a:xfrm>
            <a:off x="304800" y="76200"/>
            <a:ext cx="8534400" cy="523220"/>
          </a:xfrm>
          <a:prstGeom prst="rect">
            <a:avLst/>
          </a:prstGeom>
          <a:noFill/>
          <a:ln w="9525">
            <a:noFill/>
            <a:miter lim="800000"/>
            <a:headEnd/>
            <a:tailEnd/>
          </a:ln>
        </p:spPr>
        <p:txBody>
          <a:bodyPr wrap="square">
            <a:spAutoFit/>
          </a:bodyPr>
          <a:lstStyle/>
          <a:p>
            <a:pPr algn="just" rtl="1"/>
            <a:r>
              <a:rPr lang="ar-SA" sz="2800" dirty="0" smtClean="0">
                <a:latin typeface="Simplified Arabic" pitchFamily="18" charset="-78"/>
                <a:cs typeface="Simplified Arabic" pitchFamily="18" charset="-78"/>
              </a:rPr>
              <a:t>ج . خطأ المعاينة</a:t>
            </a:r>
            <a:endParaRPr lang="ar-JO" sz="2800" dirty="0">
              <a:latin typeface="Simplified Arabic" pitchFamily="18" charset="-78"/>
              <a:cs typeface="Simplified Arabic" pitchFamily="18" charset="-78"/>
            </a:endParaRPr>
          </a:p>
        </p:txBody>
      </p:sp>
      <p:sp>
        <p:nvSpPr>
          <p:cNvPr id="4" name="Rectangle 3"/>
          <p:cNvSpPr/>
          <p:nvPr/>
        </p:nvSpPr>
        <p:spPr>
          <a:xfrm>
            <a:off x="304800" y="5410200"/>
            <a:ext cx="8534400" cy="1200329"/>
          </a:xfrm>
          <a:prstGeom prst="rect">
            <a:avLst/>
          </a:prstGeom>
        </p:spPr>
        <p:txBody>
          <a:bodyPr wrap="square">
            <a:spAutoFit/>
          </a:bodyPr>
          <a:lstStyle/>
          <a:p>
            <a:pPr algn="just" rtl="1"/>
            <a:r>
              <a:rPr lang="ar-JO" sz="2400" dirty="0" smtClean="0">
                <a:latin typeface="Simplified Arabic" pitchFamily="18" charset="-78"/>
                <a:cs typeface="Simplified Arabic" pitchFamily="18" charset="-78"/>
              </a:rPr>
              <a:t>لاحظ أن خطأ المعاينة كان إما موجبا أو سالبا أو صفرا وأن المجموع الجبري لجميع هذه الأخطاء يساوي صفرا أي أن الوسط الحسابي لجميع أوساط العينات يساوي الوسط الحسابي للمجتمع الأصلي . </a:t>
            </a:r>
            <a:endParaRPr lang="en-US" sz="24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21"/>
                                        </p:tgtEl>
                                        <p:attrNameLst>
                                          <p:attrName>style.visibility</p:attrName>
                                        </p:attrNameLst>
                                      </p:cBhvr>
                                      <p:to>
                                        <p:strVal val="visible"/>
                                      </p:to>
                                    </p:set>
                                    <p:animEffect transition="in" filter="blinds(horizontal)">
                                      <p:cBhvr>
                                        <p:cTn id="7" dur="500"/>
                                        <p:tgtEl>
                                          <p:spTgt spid="410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024"/>
                                        </p:tgtEl>
                                        <p:attrNameLst>
                                          <p:attrName>style.visibility</p:attrName>
                                        </p:attrNameLst>
                                      </p:cBhvr>
                                      <p:to>
                                        <p:strVal val="visible"/>
                                      </p:to>
                                    </p:set>
                                    <p:animEffect transition="in" filter="blinds(horizontal)">
                                      <p:cBhvr>
                                        <p:cTn id="12" dur="500"/>
                                        <p:tgtEl>
                                          <p:spTgt spid="410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1"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bwMode="auto">
          <a:xfrm>
            <a:off x="457200" y="274638"/>
            <a:ext cx="8229600" cy="868362"/>
          </a:xfrm>
          <a:noFill/>
        </p:spPr>
        <p:txBody>
          <a:bodyPr wrap="square" numCol="1" compatLnSpc="1">
            <a:prstTxWarp prst="textNoShape">
              <a:avLst/>
            </a:prstTxWarp>
            <a:normAutofit/>
          </a:bodyPr>
          <a:lstStyle/>
          <a:p>
            <a:pPr algn="just" rtl="1"/>
            <a:r>
              <a:rPr lang="ar-SA" sz="4000" b="1" cap="none" dirty="0" smtClean="0">
                <a:solidFill>
                  <a:srgbClr val="800000"/>
                </a:solidFill>
                <a:latin typeface="Simplified Arabic" pitchFamily="18" charset="-78"/>
                <a:cs typeface="Simplified Arabic" pitchFamily="18" charset="-78"/>
              </a:rPr>
              <a:t> ملاحظة :-</a:t>
            </a:r>
            <a:endParaRPr lang="en-US" sz="4000" b="1" cap="none" dirty="0" smtClean="0">
              <a:solidFill>
                <a:srgbClr val="800000"/>
              </a:solidFill>
              <a:latin typeface="Simplified Arabic" pitchFamily="18" charset="-78"/>
              <a:cs typeface="Simplified Arabic" pitchFamily="18" charset="-78"/>
            </a:endParaRPr>
          </a:p>
        </p:txBody>
      </p:sp>
      <p:sp>
        <p:nvSpPr>
          <p:cNvPr id="64515" name="Rectangle 3"/>
          <p:cNvSpPr>
            <a:spLocks noGrp="1"/>
          </p:cNvSpPr>
          <p:nvPr>
            <p:ph type="body" idx="4294967295"/>
          </p:nvPr>
        </p:nvSpPr>
        <p:spPr>
          <a:xfrm>
            <a:off x="381000" y="1295400"/>
            <a:ext cx="8534400" cy="4525963"/>
          </a:xfrm>
        </p:spPr>
        <p:txBody>
          <a:bodyPr/>
          <a:lstStyle/>
          <a:p>
            <a:pPr algn="just" rtl="1">
              <a:lnSpc>
                <a:spcPct val="200000"/>
              </a:lnSpc>
            </a:pPr>
            <a:r>
              <a:rPr lang="ar-SA" dirty="0" smtClean="0">
                <a:latin typeface="Simplified Arabic" pitchFamily="18" charset="-78"/>
                <a:cs typeface="Simplified Arabic" pitchFamily="18" charset="-78"/>
              </a:rPr>
              <a:t>إن خطأ المعاينة يعتمد على حجم العينة ودرجة التباين ( أي الاختلاف ) بين مفردات المجتمع وطريقة اختيار العينة , وبوجه عام يقل خطأ المعاينة كلما كبر حجم العينة</a:t>
            </a:r>
            <a:endParaRPr lang="en-US" dirty="0" smtClean="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linds(horizontal)">
                                      <p:cBhvr>
                                        <p:cTn id="7" dur="5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blinds(horizontal)">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bwMode="auto">
          <a:xfrm>
            <a:off x="457200" y="274638"/>
            <a:ext cx="8229600" cy="792162"/>
          </a:xfrm>
          <a:noFill/>
        </p:spPr>
        <p:txBody>
          <a:bodyPr wrap="square" numCol="1" compatLnSpc="1">
            <a:prstTxWarp prst="textNoShape">
              <a:avLst/>
            </a:prstTxWarp>
            <a:normAutofit/>
          </a:bodyPr>
          <a:lstStyle/>
          <a:p>
            <a:pPr algn="just" rtl="1"/>
            <a:r>
              <a:rPr lang="ar-SA" sz="4000" b="1" cap="none" dirty="0" smtClean="0">
                <a:solidFill>
                  <a:srgbClr val="800000"/>
                </a:solidFill>
                <a:latin typeface="Simplified Arabic" pitchFamily="18" charset="-78"/>
                <a:cs typeface="Simplified Arabic" pitchFamily="18" charset="-78"/>
              </a:rPr>
              <a:t>تدريبات :-</a:t>
            </a:r>
            <a:endParaRPr lang="en-US" sz="4000" b="1" cap="none" dirty="0" smtClean="0">
              <a:solidFill>
                <a:srgbClr val="800000"/>
              </a:solidFill>
              <a:latin typeface="Simplified Arabic" pitchFamily="18" charset="-78"/>
              <a:cs typeface="Simplified Arabic" pitchFamily="18" charset="-78"/>
            </a:endParaRPr>
          </a:p>
        </p:txBody>
      </p:sp>
      <p:sp>
        <p:nvSpPr>
          <p:cNvPr id="65539" name="Rectangle 3"/>
          <p:cNvSpPr>
            <a:spLocks noGrp="1"/>
          </p:cNvSpPr>
          <p:nvPr>
            <p:ph type="body" idx="4294967295"/>
          </p:nvPr>
        </p:nvSpPr>
        <p:spPr>
          <a:xfrm>
            <a:off x="381000" y="990600"/>
            <a:ext cx="8305800" cy="3581400"/>
          </a:xfrm>
        </p:spPr>
        <p:txBody>
          <a:bodyPr/>
          <a:lstStyle/>
          <a:p>
            <a:pPr algn="just" rtl="1">
              <a:lnSpc>
                <a:spcPct val="150000"/>
              </a:lnSpc>
              <a:buNone/>
            </a:pPr>
            <a:r>
              <a:rPr lang="ar-SA" sz="2800" dirty="0" smtClean="0">
                <a:latin typeface="Simplified Arabic" pitchFamily="18" charset="-78"/>
                <a:cs typeface="Simplified Arabic" pitchFamily="18" charset="-78"/>
              </a:rPr>
              <a:t>1. مجتمع مؤلف من 25 طالباً متوسط اعمارهم 12 سنة سحبت منه عينة عشوائية بسيطة حجمها 5 طلاب اعمارهم 13 , 10 , 11 , 13 , 10 .</a:t>
            </a:r>
          </a:p>
          <a:p>
            <a:pPr algn="just" rtl="1">
              <a:lnSpc>
                <a:spcPct val="150000"/>
              </a:lnSpc>
              <a:buNone/>
            </a:pPr>
            <a:r>
              <a:rPr lang="ar-SA" sz="2800" dirty="0" smtClean="0">
                <a:latin typeface="Simplified Arabic" pitchFamily="18" charset="-78"/>
                <a:cs typeface="Simplified Arabic" pitchFamily="18" charset="-78"/>
              </a:rPr>
              <a:t> أ. ما متوسط اعمار العينة ؟</a:t>
            </a:r>
          </a:p>
          <a:p>
            <a:pPr algn="just" rtl="1">
              <a:lnSpc>
                <a:spcPct val="150000"/>
              </a:lnSpc>
              <a:buNone/>
            </a:pPr>
            <a:r>
              <a:rPr lang="ar-SA" sz="2800" dirty="0" smtClean="0">
                <a:latin typeface="Simplified Arabic" pitchFamily="18" charset="-78"/>
                <a:cs typeface="Simplified Arabic" pitchFamily="18" charset="-78"/>
              </a:rPr>
              <a:t> ب. ما خطأ المعاينة في هذه العينة ؟</a:t>
            </a:r>
          </a:p>
          <a:p>
            <a:pPr algn="just" rtl="1">
              <a:lnSpc>
                <a:spcPct val="150000"/>
              </a:lnSpc>
            </a:pPr>
            <a:endParaRPr lang="en-US" sz="2800" dirty="0" smtClean="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linds(horizontal)">
                                      <p:cBhvr>
                                        <p:cTn id="7" dur="5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 calcmode="lin" valueType="num">
                                      <p:cBhvr additive="base">
                                        <p:cTn id="12"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5539">
                                            <p:txEl>
                                              <p:pRg st="1" end="1"/>
                                            </p:txEl>
                                          </p:spTgt>
                                        </p:tgtEl>
                                        <p:attrNameLst>
                                          <p:attrName>style.visibility</p:attrName>
                                        </p:attrNameLst>
                                      </p:cBhvr>
                                      <p:to>
                                        <p:strVal val="visible"/>
                                      </p:to>
                                    </p:set>
                                    <p:anim calcmode="lin" valueType="num">
                                      <p:cBhvr additive="base">
                                        <p:cTn id="18"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5539">
                                            <p:txEl>
                                              <p:pRg st="2" end="2"/>
                                            </p:txEl>
                                          </p:spTgt>
                                        </p:tgtEl>
                                        <p:attrNameLst>
                                          <p:attrName>style.visibility</p:attrName>
                                        </p:attrNameLst>
                                      </p:cBhvr>
                                      <p:to>
                                        <p:strVal val="visible"/>
                                      </p:to>
                                    </p:set>
                                    <p:anim calcmode="lin" valueType="num">
                                      <p:cBhvr additive="base">
                                        <p:cTn id="24"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70100" y="152400"/>
            <a:ext cx="6845300" cy="584200"/>
          </a:xfrm>
          <a:prstGeom prst="rect">
            <a:avLst/>
          </a:prstGeom>
          <a:noFill/>
        </p:spPr>
        <p:txBody>
          <a:bodyPr>
            <a:spAutoFit/>
          </a:bodyPr>
          <a:lstStyle/>
          <a:p>
            <a:pPr algn="r" rtl="1">
              <a:defRPr/>
            </a:pPr>
            <a:r>
              <a:rPr lang="ar-SA" sz="3200" b="1" dirty="0" smtClean="0">
                <a:solidFill>
                  <a:srgbClr val="0033CC"/>
                </a:solidFill>
                <a:effectLst>
                  <a:outerShdw blurRad="38100" dist="38100" dir="2700000" algn="tl">
                    <a:srgbClr val="000000"/>
                  </a:outerShdw>
                </a:effectLst>
                <a:latin typeface="Simplified Arabic" pitchFamily="2" charset="-78"/>
                <a:cs typeface="Simplified Arabic" pitchFamily="2" charset="-78"/>
              </a:rPr>
              <a:t>تقسيمات </a:t>
            </a:r>
            <a:r>
              <a:rPr lang="ar-SA" sz="3200" b="1" dirty="0">
                <a:solidFill>
                  <a:srgbClr val="0033CC"/>
                </a:solidFill>
                <a:effectLst>
                  <a:outerShdw blurRad="38100" dist="38100" dir="2700000" algn="tl">
                    <a:srgbClr val="000000"/>
                  </a:outerShdw>
                </a:effectLst>
                <a:latin typeface="Simplified Arabic" pitchFamily="2" charset="-78"/>
                <a:cs typeface="Simplified Arabic" pitchFamily="2" charset="-78"/>
              </a:rPr>
              <a:t>علم الإحصاء</a:t>
            </a:r>
            <a:endParaRPr lang="en-GB" sz="3200" dirty="0"/>
          </a:p>
        </p:txBody>
      </p:sp>
      <p:graphicFrame>
        <p:nvGraphicFramePr>
          <p:cNvPr id="13" name="رسم تخطيطي 2"/>
          <p:cNvGraphicFramePr/>
          <p:nvPr>
            <p:extLst>
              <p:ext uri="{D42A27DB-BD31-4B8C-83A1-F6EECF244321}">
                <p14:modId xmlns:p14="http://schemas.microsoft.com/office/powerpoint/2010/main" val="2347826232"/>
              </p:ext>
            </p:extLst>
          </p:nvPr>
        </p:nvGraphicFramePr>
        <p:xfrm>
          <a:off x="838200" y="914400"/>
          <a:ext cx="6254824"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graphicEl>
                                              <a:dgm id="{9A28593A-DB4B-43EC-8250-2E430F2989D7}"/>
                                            </p:graphicEl>
                                          </p:spTgt>
                                        </p:tgtEl>
                                        <p:attrNameLst>
                                          <p:attrName>style.visibility</p:attrName>
                                        </p:attrNameLst>
                                      </p:cBhvr>
                                      <p:to>
                                        <p:strVal val="visible"/>
                                      </p:to>
                                    </p:set>
                                    <p:animEffect transition="in" filter="wipe(up)">
                                      <p:cBhvr>
                                        <p:cTn id="12" dur="500"/>
                                        <p:tgtEl>
                                          <p:spTgt spid="13">
                                            <p:graphicEl>
                                              <a:dgm id="{9A28593A-DB4B-43EC-8250-2E430F2989D7}"/>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3">
                                            <p:graphicEl>
                                              <a:dgm id="{EF005512-671A-441B-92FF-9F30770F4AF1}"/>
                                            </p:graphicEl>
                                          </p:spTgt>
                                        </p:tgtEl>
                                        <p:attrNameLst>
                                          <p:attrName>style.visibility</p:attrName>
                                        </p:attrNameLst>
                                      </p:cBhvr>
                                      <p:to>
                                        <p:strVal val="visible"/>
                                      </p:to>
                                    </p:set>
                                    <p:animEffect transition="in" filter="wipe(up)">
                                      <p:cBhvr>
                                        <p:cTn id="15" dur="500"/>
                                        <p:tgtEl>
                                          <p:spTgt spid="13">
                                            <p:graphicEl>
                                              <a:dgm id="{EF005512-671A-441B-92FF-9F30770F4AF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graphicEl>
                                              <a:dgm id="{DB084FE4-5922-4AAA-A873-1FD57523EDB8}"/>
                                            </p:graphicEl>
                                          </p:spTgt>
                                        </p:tgtEl>
                                        <p:attrNameLst>
                                          <p:attrName>style.visibility</p:attrName>
                                        </p:attrNameLst>
                                      </p:cBhvr>
                                      <p:to>
                                        <p:strVal val="visible"/>
                                      </p:to>
                                    </p:set>
                                    <p:animEffect transition="in" filter="wipe(up)">
                                      <p:cBhvr>
                                        <p:cTn id="20" dur="500"/>
                                        <p:tgtEl>
                                          <p:spTgt spid="13">
                                            <p:graphicEl>
                                              <a:dgm id="{DB084FE4-5922-4AAA-A873-1FD57523EDB8}"/>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3">
                                            <p:graphicEl>
                                              <a:dgm id="{460570FF-AECC-464C-BB93-9D10A8486750}"/>
                                            </p:graphicEl>
                                          </p:spTgt>
                                        </p:tgtEl>
                                        <p:attrNameLst>
                                          <p:attrName>style.visibility</p:attrName>
                                        </p:attrNameLst>
                                      </p:cBhvr>
                                      <p:to>
                                        <p:strVal val="visible"/>
                                      </p:to>
                                    </p:set>
                                    <p:animEffect transition="in" filter="wipe(up)">
                                      <p:cBhvr>
                                        <p:cTn id="23" dur="500"/>
                                        <p:tgtEl>
                                          <p:spTgt spid="13">
                                            <p:graphicEl>
                                              <a:dgm id="{460570FF-AECC-464C-BB93-9D10A8486750}"/>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3">
                                            <p:graphicEl>
                                              <a:dgm id="{DAF377B8-D0F7-49B8-B782-E816CB6C8F0F}"/>
                                            </p:graphicEl>
                                          </p:spTgt>
                                        </p:tgtEl>
                                        <p:attrNameLst>
                                          <p:attrName>style.visibility</p:attrName>
                                        </p:attrNameLst>
                                      </p:cBhvr>
                                      <p:to>
                                        <p:strVal val="visible"/>
                                      </p:to>
                                    </p:set>
                                    <p:animEffect transition="in" filter="wipe(up)">
                                      <p:cBhvr>
                                        <p:cTn id="26" dur="500"/>
                                        <p:tgtEl>
                                          <p:spTgt spid="13">
                                            <p:graphicEl>
                                              <a:dgm id="{DAF377B8-D0F7-49B8-B782-E816CB6C8F0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3">
                                            <p:graphicEl>
                                              <a:dgm id="{ED4CF4F4-4943-4F93-99F0-00078F5C21DA}"/>
                                            </p:graphicEl>
                                          </p:spTgt>
                                        </p:tgtEl>
                                        <p:attrNameLst>
                                          <p:attrName>style.visibility</p:attrName>
                                        </p:attrNameLst>
                                      </p:cBhvr>
                                      <p:to>
                                        <p:strVal val="visible"/>
                                      </p:to>
                                    </p:set>
                                    <p:animEffect transition="in" filter="wipe(up)">
                                      <p:cBhvr>
                                        <p:cTn id="31" dur="500"/>
                                        <p:tgtEl>
                                          <p:spTgt spid="13">
                                            <p:graphicEl>
                                              <a:dgm id="{ED4CF4F4-4943-4F93-99F0-00078F5C21DA}"/>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3">
                                            <p:graphicEl>
                                              <a:dgm id="{6BD5EEB4-B6BE-4223-8052-77EFE8EBA784}"/>
                                            </p:graphicEl>
                                          </p:spTgt>
                                        </p:tgtEl>
                                        <p:attrNameLst>
                                          <p:attrName>style.visibility</p:attrName>
                                        </p:attrNameLst>
                                      </p:cBhvr>
                                      <p:to>
                                        <p:strVal val="visible"/>
                                      </p:to>
                                    </p:set>
                                    <p:animEffect transition="in" filter="wipe(up)">
                                      <p:cBhvr>
                                        <p:cTn id="34" dur="500"/>
                                        <p:tgtEl>
                                          <p:spTgt spid="13">
                                            <p:graphicEl>
                                              <a:dgm id="{6BD5EEB4-B6BE-4223-8052-77EFE8EBA784}"/>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3">
                                            <p:graphicEl>
                                              <a:dgm id="{32167F39-DC67-4B7F-8602-FAAA14D1106B}"/>
                                            </p:graphicEl>
                                          </p:spTgt>
                                        </p:tgtEl>
                                        <p:attrNameLst>
                                          <p:attrName>style.visibility</p:attrName>
                                        </p:attrNameLst>
                                      </p:cBhvr>
                                      <p:to>
                                        <p:strVal val="visible"/>
                                      </p:to>
                                    </p:set>
                                    <p:animEffect transition="in" filter="wipe(up)">
                                      <p:cBhvr>
                                        <p:cTn id="37" dur="500"/>
                                        <p:tgtEl>
                                          <p:spTgt spid="13">
                                            <p:graphicEl>
                                              <a:dgm id="{32167F39-DC67-4B7F-8602-FAAA14D1106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
                                            <p:graphicEl>
                                              <a:dgm id="{191D07E0-EFAC-4B52-B9D7-5FBC89FB99E7}"/>
                                            </p:graphicEl>
                                          </p:spTgt>
                                        </p:tgtEl>
                                        <p:attrNameLst>
                                          <p:attrName>style.visibility</p:attrName>
                                        </p:attrNameLst>
                                      </p:cBhvr>
                                      <p:to>
                                        <p:strVal val="visible"/>
                                      </p:to>
                                    </p:set>
                                    <p:animEffect transition="in" filter="wipe(up)">
                                      <p:cBhvr>
                                        <p:cTn id="42" dur="500"/>
                                        <p:tgtEl>
                                          <p:spTgt spid="13">
                                            <p:graphicEl>
                                              <a:dgm id="{191D07E0-EFAC-4B52-B9D7-5FBC89FB99E7}"/>
                                            </p:graphic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3">
                                            <p:graphicEl>
                                              <a:dgm id="{D5CE2A74-E55E-487B-8741-7675598182D6}"/>
                                            </p:graphicEl>
                                          </p:spTgt>
                                        </p:tgtEl>
                                        <p:attrNameLst>
                                          <p:attrName>style.visibility</p:attrName>
                                        </p:attrNameLst>
                                      </p:cBhvr>
                                      <p:to>
                                        <p:strVal val="visible"/>
                                      </p:to>
                                    </p:set>
                                    <p:animEffect transition="in" filter="wipe(up)">
                                      <p:cBhvr>
                                        <p:cTn id="45" dur="500"/>
                                        <p:tgtEl>
                                          <p:spTgt spid="13">
                                            <p:graphicEl>
                                              <a:dgm id="{D5CE2A74-E55E-487B-8741-7675598182D6}"/>
                                            </p:graphic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3">
                                            <p:graphicEl>
                                              <a:dgm id="{BF246AC2-6998-418E-BAF3-D8130835CA6F}"/>
                                            </p:graphicEl>
                                          </p:spTgt>
                                        </p:tgtEl>
                                        <p:attrNameLst>
                                          <p:attrName>style.visibility</p:attrName>
                                        </p:attrNameLst>
                                      </p:cBhvr>
                                      <p:to>
                                        <p:strVal val="visible"/>
                                      </p:to>
                                    </p:set>
                                    <p:animEffect transition="in" filter="wipe(up)">
                                      <p:cBhvr>
                                        <p:cTn id="48" dur="500"/>
                                        <p:tgtEl>
                                          <p:spTgt spid="13">
                                            <p:graphicEl>
                                              <a:dgm id="{BF246AC2-6998-418E-BAF3-D8130835CA6F}"/>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3">
                                            <p:graphicEl>
                                              <a:dgm id="{C6CF2CC6-B0AC-4C69-836E-5700B57693FE}"/>
                                            </p:graphicEl>
                                          </p:spTgt>
                                        </p:tgtEl>
                                        <p:attrNameLst>
                                          <p:attrName>style.visibility</p:attrName>
                                        </p:attrNameLst>
                                      </p:cBhvr>
                                      <p:to>
                                        <p:strVal val="visible"/>
                                      </p:to>
                                    </p:set>
                                    <p:animEffect transition="in" filter="wipe(up)">
                                      <p:cBhvr>
                                        <p:cTn id="53" dur="500"/>
                                        <p:tgtEl>
                                          <p:spTgt spid="13">
                                            <p:graphicEl>
                                              <a:dgm id="{C6CF2CC6-B0AC-4C69-836E-5700B57693FE}"/>
                                            </p:graphicEl>
                                          </p:spTgt>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3">
                                            <p:graphicEl>
                                              <a:dgm id="{A3AD26F1-243E-4F32-A394-BD234E48113C}"/>
                                            </p:graphicEl>
                                          </p:spTgt>
                                        </p:tgtEl>
                                        <p:attrNameLst>
                                          <p:attrName>style.visibility</p:attrName>
                                        </p:attrNameLst>
                                      </p:cBhvr>
                                      <p:to>
                                        <p:strVal val="visible"/>
                                      </p:to>
                                    </p:set>
                                    <p:animEffect transition="in" filter="wipe(up)">
                                      <p:cBhvr>
                                        <p:cTn id="56" dur="500"/>
                                        <p:tgtEl>
                                          <p:spTgt spid="13">
                                            <p:graphicEl>
                                              <a:dgm id="{A3AD26F1-243E-4F32-A394-BD234E48113C}"/>
                                            </p:graphicEl>
                                          </p:spTgt>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3">
                                            <p:graphicEl>
                                              <a:dgm id="{6FA6D11A-F883-4607-8133-10AD07AF6AF2}"/>
                                            </p:graphicEl>
                                          </p:spTgt>
                                        </p:tgtEl>
                                        <p:attrNameLst>
                                          <p:attrName>style.visibility</p:attrName>
                                        </p:attrNameLst>
                                      </p:cBhvr>
                                      <p:to>
                                        <p:strVal val="visible"/>
                                      </p:to>
                                    </p:set>
                                    <p:animEffect transition="in" filter="wipe(up)">
                                      <p:cBhvr>
                                        <p:cTn id="59" dur="500"/>
                                        <p:tgtEl>
                                          <p:spTgt spid="13">
                                            <p:graphicEl>
                                              <a:dgm id="{6FA6D11A-F883-4607-8133-10AD07AF6A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13" grpId="0">
        <p:bldSub>
          <a:bldDgm bld="lvl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p:cNvSpPr>
          <p:nvPr>
            <p:ph type="body" idx="4294967295"/>
          </p:nvPr>
        </p:nvSpPr>
        <p:spPr>
          <a:xfrm>
            <a:off x="381000" y="609600"/>
            <a:ext cx="8305800" cy="6096000"/>
          </a:xfrm>
        </p:spPr>
        <p:txBody>
          <a:bodyPr>
            <a:noAutofit/>
          </a:bodyPr>
          <a:lstStyle/>
          <a:p>
            <a:pPr marL="0" indent="0" algn="just" rtl="1">
              <a:lnSpc>
                <a:spcPct val="150000"/>
              </a:lnSpc>
              <a:buNone/>
            </a:pPr>
            <a:r>
              <a:rPr lang="ar-SA" sz="2800" b="1" dirty="0" smtClean="0">
                <a:solidFill>
                  <a:schemeClr val="accent6"/>
                </a:solidFill>
                <a:latin typeface="Simplified Arabic" pitchFamily="18" charset="-78"/>
                <a:cs typeface="Simplified Arabic" pitchFamily="18" charset="-78"/>
              </a:rPr>
              <a:t>2</a:t>
            </a:r>
            <a:r>
              <a:rPr lang="ar-SA" sz="2800" dirty="0" smtClean="0">
                <a:latin typeface="Simplified Arabic" pitchFamily="18" charset="-78"/>
                <a:cs typeface="Simplified Arabic" pitchFamily="18" charset="-78"/>
              </a:rPr>
              <a:t>. مجتمع احصائي مكون من 20 مفردة هي 6 , 3 , 3 , 6 , 6 , 7 , 3 ,3 , 6 , 7 , 7 , 9 , 7 , 5 , 5 , 12 , 6 , 10 , 7 , 2 .</a:t>
            </a:r>
          </a:p>
          <a:p>
            <a:pPr algn="just" rtl="1">
              <a:lnSpc>
                <a:spcPct val="150000"/>
              </a:lnSpc>
              <a:buNone/>
            </a:pPr>
            <a:r>
              <a:rPr lang="ar-SA" sz="2800" dirty="0" smtClean="0">
                <a:latin typeface="Simplified Arabic" pitchFamily="18" charset="-78"/>
                <a:cs typeface="Simplified Arabic" pitchFamily="18" charset="-78"/>
              </a:rPr>
              <a:t> أ. احسب الوسط الحسابي لهذا المجتمع .</a:t>
            </a:r>
          </a:p>
          <a:p>
            <a:pPr algn="just" rtl="1">
              <a:lnSpc>
                <a:spcPct val="150000"/>
              </a:lnSpc>
              <a:buNone/>
            </a:pPr>
            <a:r>
              <a:rPr lang="ar-SA" sz="2800" dirty="0" smtClean="0">
                <a:latin typeface="Simplified Arabic" pitchFamily="18" charset="-78"/>
                <a:cs typeface="Simplified Arabic" pitchFamily="18" charset="-78"/>
              </a:rPr>
              <a:t> ب. اختيرت عينة عشوائية بسيطة حجمها 6 من هذا المجتمع فكانت كالآتي : 7 , 6 , 10 , 3 , 2 , 2 . احسب الوسط الحسابي لهذه العينة واوجد خطأ المعاينة .</a:t>
            </a:r>
          </a:p>
          <a:p>
            <a:pPr algn="just" rtl="1">
              <a:lnSpc>
                <a:spcPct val="150000"/>
              </a:lnSpc>
              <a:buNone/>
            </a:pPr>
            <a:r>
              <a:rPr lang="ar-SA" sz="2800" dirty="0" smtClean="0">
                <a:latin typeface="Simplified Arabic" pitchFamily="18" charset="-78"/>
                <a:cs typeface="Simplified Arabic" pitchFamily="18" charset="-78"/>
              </a:rPr>
              <a:t> </a:t>
            </a:r>
            <a:r>
              <a:rPr lang="ar-SA" sz="2800" b="1" dirty="0" smtClean="0">
                <a:solidFill>
                  <a:schemeClr val="accent6"/>
                </a:solidFill>
                <a:latin typeface="Simplified Arabic" pitchFamily="18" charset="-78"/>
                <a:cs typeface="Simplified Arabic" pitchFamily="18" charset="-78"/>
              </a:rPr>
              <a:t>3</a:t>
            </a:r>
            <a:r>
              <a:rPr lang="ar-SA" sz="2800" dirty="0" smtClean="0">
                <a:latin typeface="Simplified Arabic" pitchFamily="18" charset="-78"/>
                <a:cs typeface="Simplified Arabic" pitchFamily="18" charset="-78"/>
              </a:rPr>
              <a:t>. اختيرت العينة 9 , 5 , 6 , 8, 7 . ما قيمة متوسط المجتمع الذى سحبت منه هذه العينة بحيث يكون خطأ المعاينة للوسط الحسابي لهذه العينة يساوي 0,5.</a:t>
            </a:r>
            <a:endParaRPr lang="en-US" sz="2800" dirty="0" smtClean="0">
              <a:latin typeface="Simplified Arabic" pitchFamily="18" charset="-78"/>
              <a:cs typeface="Simplified Arabic" pitchFamily="18" charset="-78"/>
            </a:endParaRPr>
          </a:p>
          <a:p>
            <a:pPr algn="just" rtl="1">
              <a:lnSpc>
                <a:spcPct val="150000"/>
              </a:lnSpc>
              <a:buNone/>
            </a:pPr>
            <a:endParaRPr lang="en-US" sz="2800" dirty="0" smtClean="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295400" y="381000"/>
            <a:ext cx="67056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a:innerShdw blurRad="63500" dist="50800" dir="16200000">
              <a:prstClr val="black">
                <a:alpha val="50000"/>
              </a:prstClr>
            </a:innerShdw>
          </a:effectLst>
        </p:spPr>
        <p:txBody>
          <a:bodyPr anchor="ctr"/>
          <a:lstStyle/>
          <a:p>
            <a:pPr algn="ctr" rtl="1">
              <a:spcBef>
                <a:spcPts val="1800"/>
              </a:spcBef>
              <a:defRPr/>
            </a:pPr>
            <a:r>
              <a:rPr lang="ar-SA" sz="4400" b="1" dirty="0" smtClean="0">
                <a:solidFill>
                  <a:srgbClr val="0033CC"/>
                </a:solidFill>
                <a:effectLst>
                  <a:outerShdw blurRad="38100" dist="38100" dir="2700000" algn="tl">
                    <a:srgbClr val="000000"/>
                  </a:outerShdw>
                </a:effectLst>
                <a:latin typeface="Simplified Arabic" pitchFamily="2" charset="-78"/>
                <a:cs typeface="Simplified Arabic" pitchFamily="2" charset="-78"/>
              </a:rPr>
              <a:t>عرض </a:t>
            </a:r>
            <a:r>
              <a:rPr lang="ar-SA" sz="4400" b="1" dirty="0">
                <a:solidFill>
                  <a:srgbClr val="0033CC"/>
                </a:solidFill>
                <a:effectLst>
                  <a:outerShdw blurRad="38100" dist="38100" dir="2700000" algn="tl">
                    <a:srgbClr val="000000"/>
                  </a:outerShdw>
                </a:effectLst>
                <a:latin typeface="Simplified Arabic" pitchFamily="2" charset="-78"/>
                <a:cs typeface="Simplified Arabic" pitchFamily="2" charset="-78"/>
              </a:rPr>
              <a:t>البيانات</a:t>
            </a:r>
            <a:endParaRPr lang="en-GB" sz="4400" dirty="0"/>
          </a:p>
        </p:txBody>
      </p:sp>
      <p:sp>
        <p:nvSpPr>
          <p:cNvPr id="39945" name="Rectangle 2"/>
          <p:cNvSpPr>
            <a:spLocks noChangeArrowheads="1"/>
          </p:cNvSpPr>
          <p:nvPr/>
        </p:nvSpPr>
        <p:spPr bwMode="auto">
          <a:xfrm>
            <a:off x="381000" y="1752600"/>
            <a:ext cx="8191500" cy="1331134"/>
          </a:xfrm>
          <a:prstGeom prst="rect">
            <a:avLst/>
          </a:prstGeom>
          <a:noFill/>
          <a:ln>
            <a:noFill/>
          </a:ln>
          <a:extLst/>
        </p:spPr>
        <p:txBody>
          <a:bodyPr wrap="square">
            <a:spAutoFit/>
          </a:bodyPr>
          <a:lstStyle/>
          <a:p>
            <a:pPr marL="457200" indent="-457200" algn="just" rtl="1">
              <a:lnSpc>
                <a:spcPct val="150000"/>
              </a:lnSpc>
              <a:spcAft>
                <a:spcPts val="1800"/>
              </a:spcAft>
              <a:buFont typeface="Wingdings" pitchFamily="2" charset="2"/>
              <a:buChar char="§"/>
              <a:defRPr/>
            </a:pPr>
            <a:r>
              <a:rPr lang="ar-SA" sz="2800" dirty="0">
                <a:latin typeface="Simplified Arabic" pitchFamily="18" charset="-78"/>
                <a:ea typeface="Mudir MT" pitchFamily="2" charset="-78"/>
                <a:cs typeface="Simplified Arabic" pitchFamily="18" charset="-78"/>
              </a:rPr>
              <a:t>تأتي مرحلة عرض البيانات بعد الانتهاء من عملية جمع البيانات، </a:t>
            </a:r>
            <a:r>
              <a:rPr lang="ar-SA" sz="2800" dirty="0" smtClean="0">
                <a:latin typeface="Simplified Arabic" pitchFamily="18" charset="-78"/>
                <a:ea typeface="Mudir MT" pitchFamily="2" charset="-78"/>
                <a:cs typeface="Simplified Arabic" pitchFamily="18" charset="-78"/>
              </a:rPr>
              <a:t>وذلك بغرض عرض البيانات بطريقة مبسطة وسهلة ويتم </a:t>
            </a:r>
            <a:r>
              <a:rPr lang="ar-SA" sz="2800" dirty="0">
                <a:latin typeface="Simplified Arabic" pitchFamily="18" charset="-78"/>
                <a:ea typeface="Mudir MT" pitchFamily="2" charset="-78"/>
                <a:cs typeface="Simplified Arabic" pitchFamily="18" charset="-78"/>
              </a:rPr>
              <a:t>ذلك </a:t>
            </a:r>
            <a:r>
              <a:rPr lang="ar-SA" sz="2800" dirty="0" smtClean="0">
                <a:latin typeface="Simplified Arabic" pitchFamily="18" charset="-78"/>
                <a:ea typeface="Mudir MT" pitchFamily="2" charset="-78"/>
                <a:cs typeface="Simplified Arabic" pitchFamily="18" charset="-78"/>
              </a:rPr>
              <a:t>بالآتى:</a:t>
            </a:r>
            <a:endParaRPr lang="ar-SA" sz="2800" dirty="0">
              <a:latin typeface="Simplified Arabic" pitchFamily="18" charset="-78"/>
              <a:ea typeface="Mudir MT" pitchFamily="2" charset="-78"/>
              <a:cs typeface="Simplified Arabic" pitchFamily="18" charset="-78"/>
            </a:endParaRPr>
          </a:p>
        </p:txBody>
      </p:sp>
      <p:sp>
        <p:nvSpPr>
          <p:cNvPr id="4" name="Rectangle 3"/>
          <p:cNvSpPr/>
          <p:nvPr/>
        </p:nvSpPr>
        <p:spPr>
          <a:xfrm>
            <a:off x="3352800" y="3200400"/>
            <a:ext cx="4572000" cy="769441"/>
          </a:xfrm>
          <a:prstGeom prst="rect">
            <a:avLst/>
          </a:prstGeom>
        </p:spPr>
        <p:txBody>
          <a:bodyPr>
            <a:spAutoFit/>
          </a:bodyPr>
          <a:lstStyle/>
          <a:p>
            <a:pPr marL="914400" lvl="1" indent="-457200" algn="r" rtl="1">
              <a:lnSpc>
                <a:spcPct val="150000"/>
              </a:lnSpc>
              <a:defRPr/>
            </a:pPr>
            <a:r>
              <a:rPr lang="ar-SA" sz="3200" dirty="0" smtClean="0">
                <a:latin typeface="Simplified Arabic" pitchFamily="18" charset="-78"/>
                <a:ea typeface="Mudir MT" pitchFamily="2" charset="-78"/>
                <a:cs typeface="Simplified Arabic" pitchFamily="18" charset="-78"/>
              </a:rPr>
              <a:t>- العرض الجدولي.</a:t>
            </a:r>
          </a:p>
        </p:txBody>
      </p:sp>
      <p:sp>
        <p:nvSpPr>
          <p:cNvPr id="5" name="Rectangle 4"/>
          <p:cNvSpPr/>
          <p:nvPr/>
        </p:nvSpPr>
        <p:spPr>
          <a:xfrm>
            <a:off x="4953000" y="4038600"/>
            <a:ext cx="2977097" cy="769441"/>
          </a:xfrm>
          <a:prstGeom prst="rect">
            <a:avLst/>
          </a:prstGeom>
        </p:spPr>
        <p:txBody>
          <a:bodyPr wrap="none">
            <a:spAutoFit/>
          </a:bodyPr>
          <a:lstStyle/>
          <a:p>
            <a:pPr marL="914400" lvl="1" indent="-457200" algn="r" rtl="1">
              <a:lnSpc>
                <a:spcPct val="150000"/>
              </a:lnSpc>
              <a:defRPr/>
            </a:pPr>
            <a:r>
              <a:rPr lang="ar-SA" sz="3200" dirty="0" smtClean="0">
                <a:latin typeface="Simplified Arabic" pitchFamily="18" charset="-78"/>
                <a:ea typeface="Mudir MT" pitchFamily="2" charset="-78"/>
                <a:cs typeface="Simplified Arabic" pitchFamily="18" charset="-78"/>
              </a:rPr>
              <a:t>- العرض البياني.</a:t>
            </a:r>
            <a:endParaRPr lang="en-US" sz="3200" dirty="0" smtClean="0">
              <a:latin typeface="Simplified Arabic" pitchFamily="18" charset="-78"/>
              <a:ea typeface="Mudir MT" pitchFamily="2" charset="-78"/>
              <a:cs typeface="Simplified Arabic" pitchFamily="18" charset="-78"/>
            </a:endParaRPr>
          </a:p>
        </p:txBody>
      </p:sp>
      <p:sp>
        <p:nvSpPr>
          <p:cNvPr id="7" name="Rectangle 6"/>
          <p:cNvSpPr/>
          <p:nvPr/>
        </p:nvSpPr>
        <p:spPr>
          <a:xfrm>
            <a:off x="4888391" y="4876800"/>
            <a:ext cx="3036409" cy="769441"/>
          </a:xfrm>
          <a:prstGeom prst="rect">
            <a:avLst/>
          </a:prstGeom>
        </p:spPr>
        <p:txBody>
          <a:bodyPr wrap="none">
            <a:spAutoFit/>
          </a:bodyPr>
          <a:lstStyle/>
          <a:p>
            <a:pPr marL="914400" lvl="1" indent="-457200" algn="r" rtl="1">
              <a:lnSpc>
                <a:spcPct val="150000"/>
              </a:lnSpc>
              <a:defRPr/>
            </a:pPr>
            <a:r>
              <a:rPr lang="ar-SA" sz="3200" dirty="0" smtClean="0">
                <a:latin typeface="Simplified Arabic" pitchFamily="18" charset="-78"/>
                <a:ea typeface="Mudir MT" pitchFamily="2" charset="-78"/>
                <a:cs typeface="Simplified Arabic" pitchFamily="18" charset="-78"/>
              </a:rPr>
              <a:t>- العرض العددي.</a:t>
            </a:r>
            <a:endParaRPr lang="en-US" sz="3200" dirty="0">
              <a:latin typeface="Simplified Arabic" pitchFamily="18" charset="-78"/>
              <a:ea typeface="Mudir MT" pitchFamily="2" charset="-78"/>
              <a:cs typeface="Simplified Arabic" pitchFamily="18"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5">
                                            <p:txEl>
                                              <p:pRg st="0" end="0"/>
                                            </p:txEl>
                                          </p:spTgt>
                                        </p:tgtEl>
                                        <p:attrNameLst>
                                          <p:attrName>style.visibility</p:attrName>
                                        </p:attrNameLst>
                                      </p:cBhvr>
                                      <p:to>
                                        <p:strVal val="visible"/>
                                      </p:to>
                                    </p:set>
                                    <p:anim calcmode="lin" valueType="num">
                                      <p:cBhvr additive="base">
                                        <p:cTn id="7" dur="500" fill="hold"/>
                                        <p:tgtEl>
                                          <p:spTgt spid="399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uiExpand="1" build="p"/>
      <p:bldP spid="4" grpId="0" uiExpand="1" build="p"/>
      <p:bldP spid="5"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62000" y="292100"/>
            <a:ext cx="79248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algn="r" rtl="1">
              <a:spcBef>
                <a:spcPts val="1800"/>
              </a:spcBef>
              <a:defRPr/>
            </a:pPr>
            <a:r>
              <a:rPr lang="ar-SA" sz="4000" b="1" dirty="0" smtClean="0">
                <a:solidFill>
                  <a:srgbClr val="0033CC"/>
                </a:solidFill>
                <a:effectLst>
                  <a:outerShdw blurRad="38100" dist="38100" dir="2700000" algn="tl">
                    <a:srgbClr val="000000"/>
                  </a:outerShdw>
                </a:effectLst>
                <a:latin typeface="Simplified Arabic" pitchFamily="2" charset="-78"/>
                <a:cs typeface="Simplified Arabic" pitchFamily="2" charset="-78"/>
              </a:rPr>
              <a:t>  العرض </a:t>
            </a:r>
            <a:r>
              <a:rPr lang="ar-SA" sz="4000" b="1" dirty="0">
                <a:solidFill>
                  <a:srgbClr val="0033CC"/>
                </a:solidFill>
                <a:effectLst>
                  <a:outerShdw blurRad="38100" dist="38100" dir="2700000" algn="tl">
                    <a:srgbClr val="000000"/>
                  </a:outerShdw>
                </a:effectLst>
                <a:latin typeface="Simplified Arabic" pitchFamily="2" charset="-78"/>
                <a:cs typeface="Simplified Arabic" pitchFamily="2" charset="-78"/>
              </a:rPr>
              <a:t>الجدولي</a:t>
            </a:r>
            <a:endParaRPr lang="en-GB" sz="4000" dirty="0"/>
          </a:p>
        </p:txBody>
      </p:sp>
      <p:sp>
        <p:nvSpPr>
          <p:cNvPr id="39945" name="Rectangle 2"/>
          <p:cNvSpPr>
            <a:spLocks noChangeArrowheads="1"/>
          </p:cNvSpPr>
          <p:nvPr/>
        </p:nvSpPr>
        <p:spPr bwMode="auto">
          <a:xfrm>
            <a:off x="457200" y="1758950"/>
            <a:ext cx="8153400" cy="3508653"/>
          </a:xfrm>
          <a:prstGeom prst="rect">
            <a:avLst/>
          </a:prstGeom>
          <a:noFill/>
          <a:ln>
            <a:noFill/>
          </a:ln>
          <a:extLst/>
        </p:spPr>
        <p:txBody>
          <a:bodyPr wrap="square">
            <a:spAutoFit/>
          </a:bodyPr>
          <a:lstStyle/>
          <a:p>
            <a:pPr marL="457200" indent="-457200" algn="just" rtl="1">
              <a:lnSpc>
                <a:spcPct val="150000"/>
              </a:lnSpc>
              <a:spcAft>
                <a:spcPts val="1800"/>
              </a:spcAft>
              <a:buFont typeface="Wingdings" pitchFamily="2" charset="2"/>
              <a:buChar char="§"/>
              <a:defRPr/>
            </a:pPr>
            <a:r>
              <a:rPr lang="ar-SA" sz="3200" dirty="0">
                <a:latin typeface="Simplified Arabic" pitchFamily="18" charset="-78"/>
                <a:ea typeface="Mudir MT" pitchFamily="2" charset="-78"/>
                <a:cs typeface="Simplified Arabic" pitchFamily="18" charset="-78"/>
              </a:rPr>
              <a:t>تبويب البيانات في جداول تكرارية للبيانات الوصفية.</a:t>
            </a:r>
          </a:p>
          <a:p>
            <a:pPr marL="457200" indent="-457200" algn="just" rtl="1">
              <a:lnSpc>
                <a:spcPct val="150000"/>
              </a:lnSpc>
              <a:spcAft>
                <a:spcPts val="1800"/>
              </a:spcAft>
              <a:buFont typeface="Wingdings" pitchFamily="2" charset="2"/>
              <a:buChar char="§"/>
              <a:defRPr/>
            </a:pPr>
            <a:r>
              <a:rPr lang="ar-SA" sz="3200" dirty="0">
                <a:latin typeface="Simplified Arabic" pitchFamily="18" charset="-78"/>
                <a:ea typeface="Mudir MT" pitchFamily="2" charset="-78"/>
                <a:cs typeface="Simplified Arabic" pitchFamily="18" charset="-78"/>
              </a:rPr>
              <a:t>تبويب البيانات في توزيعات تكرارية (فئات وتكرارات) للبيانات الكمية.</a:t>
            </a:r>
          </a:p>
          <a:p>
            <a:pPr marL="457200" indent="-457200" algn="just" rtl="1">
              <a:lnSpc>
                <a:spcPct val="150000"/>
              </a:lnSpc>
              <a:spcAft>
                <a:spcPts val="1800"/>
              </a:spcAft>
              <a:buFont typeface="Wingdings" pitchFamily="2" charset="2"/>
              <a:buChar char="§"/>
              <a:defRPr/>
            </a:pPr>
            <a:r>
              <a:rPr lang="ar-SA" sz="3200" dirty="0">
                <a:latin typeface="Simplified Arabic" pitchFamily="18" charset="-78"/>
                <a:ea typeface="Mudir MT" pitchFamily="2" charset="-78"/>
                <a:cs typeface="Simplified Arabic" pitchFamily="18" charset="-78"/>
              </a:rPr>
              <a:t>تبويب البيانات في جداول مزدوجة (</a:t>
            </a:r>
            <a:r>
              <a:rPr lang="ar-SA" sz="3200" dirty="0" smtClean="0">
                <a:latin typeface="Simplified Arabic" pitchFamily="18" charset="-78"/>
                <a:ea typeface="Mudir MT" pitchFamily="2" charset="-78"/>
                <a:cs typeface="Simplified Arabic" pitchFamily="18" charset="-78"/>
              </a:rPr>
              <a:t>تقاطعية</a:t>
            </a:r>
            <a:r>
              <a:rPr lang="ar-SA" sz="3200" dirty="0">
                <a:latin typeface="Simplified Arabic" pitchFamily="18" charset="-78"/>
                <a:ea typeface="Mudir MT" pitchFamily="2" charset="-78"/>
                <a:cs typeface="Simplified Arabic" pitchFamily="18" charset="-78"/>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945">
                                            <p:txEl>
                                              <p:pRg st="0" end="0"/>
                                            </p:txEl>
                                          </p:spTgt>
                                        </p:tgtEl>
                                        <p:attrNameLst>
                                          <p:attrName>style.visibility</p:attrName>
                                        </p:attrNameLst>
                                      </p:cBhvr>
                                      <p:to>
                                        <p:strVal val="visible"/>
                                      </p:to>
                                    </p:set>
                                    <p:anim calcmode="lin" valueType="num">
                                      <p:cBhvr additive="base">
                                        <p:cTn id="12" dur="500" fill="hold"/>
                                        <p:tgtEl>
                                          <p:spTgt spid="3994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9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945">
                                            <p:txEl>
                                              <p:pRg st="1" end="1"/>
                                            </p:txEl>
                                          </p:spTgt>
                                        </p:tgtEl>
                                        <p:attrNameLst>
                                          <p:attrName>style.visibility</p:attrName>
                                        </p:attrNameLst>
                                      </p:cBhvr>
                                      <p:to>
                                        <p:strVal val="visible"/>
                                      </p:to>
                                    </p:set>
                                    <p:anim calcmode="lin" valueType="num">
                                      <p:cBhvr additive="base">
                                        <p:cTn id="18" dur="500" fill="hold"/>
                                        <p:tgtEl>
                                          <p:spTgt spid="3994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9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9945">
                                            <p:txEl>
                                              <p:pRg st="2" end="2"/>
                                            </p:txEl>
                                          </p:spTgt>
                                        </p:tgtEl>
                                        <p:attrNameLst>
                                          <p:attrName>style.visibility</p:attrName>
                                        </p:attrNameLst>
                                      </p:cBhvr>
                                      <p:to>
                                        <p:strVal val="visible"/>
                                      </p:to>
                                    </p:set>
                                    <p:anim calcmode="lin" valueType="num">
                                      <p:cBhvr additive="base">
                                        <p:cTn id="24" dur="500" fill="hold"/>
                                        <p:tgtEl>
                                          <p:spTgt spid="3994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994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94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143000" y="533400"/>
            <a:ext cx="7162800" cy="9144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nchor="ctr"/>
          <a:lstStyle/>
          <a:p>
            <a:pPr algn="r" rtl="1">
              <a:spcBef>
                <a:spcPts val="1800"/>
              </a:spcBef>
              <a:defRPr/>
            </a:pPr>
            <a:r>
              <a:rPr lang="ar-SA" sz="3200" b="1" dirty="0" smtClean="0">
                <a:solidFill>
                  <a:srgbClr val="0033CC"/>
                </a:solidFill>
                <a:latin typeface="Simplified Arabic" pitchFamily="2" charset="-78"/>
                <a:cs typeface="Simplified Arabic" pitchFamily="2" charset="-78"/>
              </a:rPr>
              <a:t>  العرض </a:t>
            </a:r>
            <a:r>
              <a:rPr lang="ar-SA" sz="3200" b="1" dirty="0">
                <a:solidFill>
                  <a:srgbClr val="0033CC"/>
                </a:solidFill>
                <a:latin typeface="Simplified Arabic" pitchFamily="2" charset="-78"/>
                <a:cs typeface="Simplified Arabic" pitchFamily="2" charset="-78"/>
              </a:rPr>
              <a:t>البياني</a:t>
            </a:r>
            <a:endParaRPr lang="en-GB" sz="3200" b="1" dirty="0"/>
          </a:p>
        </p:txBody>
      </p:sp>
      <p:sp>
        <p:nvSpPr>
          <p:cNvPr id="39945" name="Rectangle 2"/>
          <p:cNvSpPr>
            <a:spLocks noChangeArrowheads="1"/>
          </p:cNvSpPr>
          <p:nvPr/>
        </p:nvSpPr>
        <p:spPr bwMode="auto">
          <a:xfrm>
            <a:off x="457200" y="1758950"/>
            <a:ext cx="8153400" cy="4985980"/>
          </a:xfrm>
          <a:prstGeom prst="rect">
            <a:avLst/>
          </a:prstGeom>
          <a:noFill/>
          <a:ln>
            <a:noFill/>
          </a:ln>
          <a:extLst/>
        </p:spPr>
        <p:txBody>
          <a:bodyPr wrap="square">
            <a:spAutoFit/>
          </a:bodyPr>
          <a:lstStyle/>
          <a:p>
            <a:pPr marL="457200" indent="-457200" algn="just" rtl="1">
              <a:lnSpc>
                <a:spcPct val="150000"/>
              </a:lnSpc>
              <a:spcAft>
                <a:spcPts val="1800"/>
              </a:spcAft>
              <a:buFont typeface="Wingdings" pitchFamily="2" charset="2"/>
              <a:buChar char="§"/>
              <a:defRPr/>
            </a:pPr>
            <a:r>
              <a:rPr lang="ar-SA" sz="3200" dirty="0">
                <a:solidFill>
                  <a:schemeClr val="tx2">
                    <a:lumMod val="60000"/>
                    <a:lumOff val="40000"/>
                  </a:schemeClr>
                </a:solidFill>
                <a:latin typeface="Simplified Arabic" pitchFamily="18" charset="-78"/>
                <a:ea typeface="Mudir MT" pitchFamily="2" charset="-78"/>
                <a:cs typeface="Simplified Arabic" pitchFamily="18" charset="-78"/>
              </a:rPr>
              <a:t>العرض البياني للجداول التكرارية </a:t>
            </a:r>
            <a:r>
              <a:rPr lang="ar-SA" sz="3200" dirty="0" smtClean="0">
                <a:solidFill>
                  <a:schemeClr val="tx2">
                    <a:lumMod val="60000"/>
                    <a:lumOff val="40000"/>
                  </a:schemeClr>
                </a:solidFill>
                <a:latin typeface="Simplified Arabic" pitchFamily="18" charset="-78"/>
                <a:ea typeface="Mudir MT" pitchFamily="2" charset="-78"/>
                <a:cs typeface="Simplified Arabic" pitchFamily="18" charset="-78"/>
              </a:rPr>
              <a:t>(مخطط الأعمدة</a:t>
            </a:r>
            <a:r>
              <a:rPr lang="ar-SA" sz="3200" dirty="0">
                <a:solidFill>
                  <a:schemeClr val="tx2">
                    <a:lumMod val="60000"/>
                    <a:lumOff val="40000"/>
                  </a:schemeClr>
                </a:solidFill>
                <a:latin typeface="Simplified Arabic" pitchFamily="18" charset="-78"/>
                <a:ea typeface="Mudir MT" pitchFamily="2" charset="-78"/>
                <a:cs typeface="Simplified Arabic" pitchFamily="18" charset="-78"/>
              </a:rPr>
              <a:t>، </a:t>
            </a:r>
            <a:r>
              <a:rPr lang="ar-SA" sz="3200" dirty="0" smtClean="0">
                <a:solidFill>
                  <a:schemeClr val="tx2">
                    <a:lumMod val="60000"/>
                    <a:lumOff val="40000"/>
                  </a:schemeClr>
                </a:solidFill>
                <a:latin typeface="Simplified Arabic" pitchFamily="18" charset="-78"/>
                <a:ea typeface="Mudir MT" pitchFamily="2" charset="-78"/>
                <a:cs typeface="Simplified Arabic" pitchFamily="18" charset="-78"/>
              </a:rPr>
              <a:t>مخطط الدائرة).</a:t>
            </a:r>
            <a:endParaRPr lang="ar-SA" sz="3200" dirty="0">
              <a:solidFill>
                <a:schemeClr val="tx2">
                  <a:lumMod val="60000"/>
                  <a:lumOff val="40000"/>
                </a:schemeClr>
              </a:solidFill>
              <a:latin typeface="Simplified Arabic" pitchFamily="18" charset="-78"/>
              <a:ea typeface="Mudir MT" pitchFamily="2" charset="-78"/>
              <a:cs typeface="Simplified Arabic" pitchFamily="18" charset="-78"/>
            </a:endParaRPr>
          </a:p>
          <a:p>
            <a:pPr marL="457200" indent="-457200" algn="just" rtl="1">
              <a:lnSpc>
                <a:spcPct val="150000"/>
              </a:lnSpc>
              <a:spcAft>
                <a:spcPts val="1800"/>
              </a:spcAft>
              <a:buFont typeface="Wingdings" pitchFamily="2" charset="2"/>
              <a:buChar char="§"/>
              <a:defRPr/>
            </a:pPr>
            <a:r>
              <a:rPr lang="ar-SA" sz="3200" dirty="0">
                <a:solidFill>
                  <a:schemeClr val="tx2">
                    <a:lumMod val="60000"/>
                    <a:lumOff val="40000"/>
                  </a:schemeClr>
                </a:solidFill>
                <a:latin typeface="Simplified Arabic" pitchFamily="18" charset="-78"/>
                <a:ea typeface="Mudir MT" pitchFamily="2" charset="-78"/>
                <a:cs typeface="Simplified Arabic" pitchFamily="18" charset="-78"/>
              </a:rPr>
              <a:t>العرض البياني للتوزيعات التكرارية (المدرج، والمضلع، المنحنى).</a:t>
            </a:r>
          </a:p>
          <a:p>
            <a:pPr marL="457200" indent="-457200" algn="just" rtl="1">
              <a:lnSpc>
                <a:spcPct val="150000"/>
              </a:lnSpc>
              <a:spcAft>
                <a:spcPts val="1800"/>
              </a:spcAft>
              <a:buFont typeface="Wingdings" pitchFamily="2" charset="2"/>
              <a:buChar char="§"/>
              <a:defRPr/>
            </a:pPr>
            <a:r>
              <a:rPr lang="ar-SA" sz="3200" dirty="0">
                <a:solidFill>
                  <a:schemeClr val="tx2">
                    <a:lumMod val="60000"/>
                    <a:lumOff val="40000"/>
                  </a:schemeClr>
                </a:solidFill>
                <a:latin typeface="Simplified Arabic" pitchFamily="18" charset="-78"/>
                <a:ea typeface="Mudir MT" pitchFamily="2" charset="-78"/>
                <a:cs typeface="Simplified Arabic" pitchFamily="18" charset="-78"/>
              </a:rPr>
              <a:t>العرض البياني للجداول المزدوجة (</a:t>
            </a:r>
            <a:r>
              <a:rPr lang="ar-SA" sz="3200" dirty="0" smtClean="0">
                <a:solidFill>
                  <a:schemeClr val="tx2">
                    <a:lumMod val="60000"/>
                    <a:lumOff val="40000"/>
                  </a:schemeClr>
                </a:solidFill>
                <a:latin typeface="Simplified Arabic" pitchFamily="18" charset="-78"/>
                <a:ea typeface="Mudir MT" pitchFamily="2" charset="-78"/>
                <a:cs typeface="Simplified Arabic" pitchFamily="18" charset="-78"/>
              </a:rPr>
              <a:t>التقاطعية).(الأعمدة البيانية)</a:t>
            </a:r>
            <a:endParaRPr lang="ar-SA" sz="3200" dirty="0">
              <a:solidFill>
                <a:schemeClr val="tx2">
                  <a:lumMod val="60000"/>
                  <a:lumOff val="40000"/>
                </a:schemeClr>
              </a:solidFill>
              <a:latin typeface="Simplified Arabic" pitchFamily="18" charset="-78"/>
              <a:ea typeface="Mudir MT" pitchFamily="2" charset="-78"/>
              <a:cs typeface="Simplified Arabic" pitchFamily="18"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945">
                                            <p:txEl>
                                              <p:pRg st="0" end="0"/>
                                            </p:txEl>
                                          </p:spTgt>
                                        </p:tgtEl>
                                        <p:attrNameLst>
                                          <p:attrName>style.visibility</p:attrName>
                                        </p:attrNameLst>
                                      </p:cBhvr>
                                      <p:to>
                                        <p:strVal val="visible"/>
                                      </p:to>
                                    </p:set>
                                    <p:anim calcmode="lin" valueType="num">
                                      <p:cBhvr additive="base">
                                        <p:cTn id="12" dur="500" fill="hold"/>
                                        <p:tgtEl>
                                          <p:spTgt spid="3994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9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945">
                                            <p:txEl>
                                              <p:pRg st="1" end="1"/>
                                            </p:txEl>
                                          </p:spTgt>
                                        </p:tgtEl>
                                        <p:attrNameLst>
                                          <p:attrName>style.visibility</p:attrName>
                                        </p:attrNameLst>
                                      </p:cBhvr>
                                      <p:to>
                                        <p:strVal val="visible"/>
                                      </p:to>
                                    </p:set>
                                    <p:anim calcmode="lin" valueType="num">
                                      <p:cBhvr additive="base">
                                        <p:cTn id="18" dur="500" fill="hold"/>
                                        <p:tgtEl>
                                          <p:spTgt spid="3994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9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9945">
                                            <p:txEl>
                                              <p:pRg st="2" end="2"/>
                                            </p:txEl>
                                          </p:spTgt>
                                        </p:tgtEl>
                                        <p:attrNameLst>
                                          <p:attrName>style.visibility</p:attrName>
                                        </p:attrNameLst>
                                      </p:cBhvr>
                                      <p:to>
                                        <p:strVal val="visible"/>
                                      </p:to>
                                    </p:set>
                                    <p:anim calcmode="lin" valueType="num">
                                      <p:cBhvr additive="base">
                                        <p:cTn id="24" dur="500" fill="hold"/>
                                        <p:tgtEl>
                                          <p:spTgt spid="3994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994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94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457200"/>
            <a:ext cx="7793037" cy="914400"/>
          </a:xfrm>
        </p:spPr>
        <p:txBody>
          <a:bodyPr/>
          <a:lstStyle/>
          <a:p>
            <a:pPr algn="just" rtl="1"/>
            <a:r>
              <a:rPr lang="ar-SA" sz="3200" b="1" dirty="0" smtClean="0">
                <a:ea typeface="MS Mincho" pitchFamily="49" charset="-128"/>
              </a:rPr>
              <a:t> جدول (1): توزيع الطلاب حسب مواقع سكنهم</a:t>
            </a:r>
            <a:endParaRPr lang="en-US" sz="3200" b="1" dirty="0">
              <a:ea typeface="MS Mincho" pitchFamily="49" charset="-128"/>
            </a:endParaRPr>
          </a:p>
        </p:txBody>
      </p:sp>
      <p:graphicFrame>
        <p:nvGraphicFramePr>
          <p:cNvPr id="50227" name="Group 51"/>
          <p:cNvGraphicFramePr>
            <a:graphicFrameLocks noGrp="1"/>
          </p:cNvGraphicFramePr>
          <p:nvPr>
            <p:ph idx="1"/>
          </p:nvPr>
        </p:nvGraphicFramePr>
        <p:xfrm>
          <a:off x="685800" y="1828800"/>
          <a:ext cx="8077200" cy="3324860"/>
        </p:xfrm>
        <a:graphic>
          <a:graphicData uri="http://schemas.openxmlformats.org/drawingml/2006/table">
            <a:tbl>
              <a:tblPr/>
              <a:tblGrid>
                <a:gridCol w="2362200"/>
                <a:gridCol w="1980381"/>
                <a:gridCol w="3734619"/>
              </a:tblGrid>
              <a:tr h="6858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Place of Residence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Number of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Percentage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Khartoum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(100/300)×100%= 33.3%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Khartoum North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(75/300) )×100%= 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Omdurman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(125/300) )×100%= 41.7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cs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linds(horizontal)">
                                      <p:cBhvr>
                                        <p:cTn id="7" dur="5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227"/>
                                        </p:tgtEl>
                                        <p:attrNameLst>
                                          <p:attrName>style.visibility</p:attrName>
                                        </p:attrNameLst>
                                      </p:cBhvr>
                                      <p:to>
                                        <p:strVal val="visible"/>
                                      </p:to>
                                    </p:set>
                                    <p:animEffect transition="in" filter="blinds(horizontal)">
                                      <p:cBhvr>
                                        <p:cTn id="12" dur="500"/>
                                        <p:tgtEl>
                                          <p:spTgt spid="50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609600"/>
            <a:ext cx="7793037" cy="762001"/>
          </a:xfrm>
        </p:spPr>
        <p:txBody>
          <a:bodyPr>
            <a:normAutofit fontScale="90000"/>
          </a:bodyPr>
          <a:lstStyle/>
          <a:p>
            <a:pPr algn="just" rtl="1"/>
            <a:r>
              <a:rPr lang="ar-SA" sz="2800" b="1" dirty="0" smtClean="0">
                <a:solidFill>
                  <a:schemeClr val="accent2"/>
                </a:solidFill>
                <a:ea typeface="MS Mincho" pitchFamily="49" charset="-128"/>
              </a:rPr>
              <a:t>مخطط  الاعمدة البيانية (</a:t>
            </a:r>
            <a:r>
              <a:rPr lang="en-US" sz="2800" b="1" dirty="0" smtClean="0">
                <a:solidFill>
                  <a:schemeClr val="accent2"/>
                </a:solidFill>
                <a:ea typeface="MS Mincho" pitchFamily="49" charset="-128"/>
              </a:rPr>
              <a:t>Bar-chart </a:t>
            </a:r>
            <a:r>
              <a:rPr lang="ar-SA" sz="2800" b="1" dirty="0" smtClean="0">
                <a:solidFill>
                  <a:schemeClr val="accent2"/>
                </a:solidFill>
                <a:ea typeface="MS Mincho" pitchFamily="49" charset="-128"/>
              </a:rPr>
              <a:t>) : </a:t>
            </a:r>
            <a:r>
              <a:rPr lang="ar-SA" sz="2800" b="1" dirty="0" smtClean="0">
                <a:ea typeface="MS Mincho" pitchFamily="49" charset="-128"/>
              </a:rPr>
              <a:t>توزيع الطلاب حسب مواقع سكنهم</a:t>
            </a:r>
            <a:endParaRPr lang="en-US" sz="2800" b="1" dirty="0">
              <a:solidFill>
                <a:schemeClr val="accent2"/>
              </a:solidFill>
              <a:ea typeface="MS Mincho" pitchFamily="49" charset="-128"/>
            </a:endParaRPr>
          </a:p>
        </p:txBody>
      </p:sp>
      <p:pic>
        <p:nvPicPr>
          <p:cNvPr id="7" name="Picture 6"/>
          <p:cNvPicPr/>
          <p:nvPr/>
        </p:nvPicPr>
        <p:blipFill>
          <a:blip r:embed="rId2"/>
          <a:srcRect l="1896" t="2165" r="2054" b="10039"/>
          <a:stretch>
            <a:fillRect/>
          </a:stretch>
        </p:blipFill>
        <p:spPr bwMode="auto">
          <a:xfrm>
            <a:off x="762000" y="1600200"/>
            <a:ext cx="7924800" cy="4724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linds(horizontal)">
                                      <p:cBhvr>
                                        <p:cTn id="7" dur="5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93037" cy="914400"/>
          </a:xfrm>
        </p:spPr>
        <p:txBody>
          <a:bodyPr/>
          <a:lstStyle/>
          <a:p>
            <a:pPr rtl="1"/>
            <a:r>
              <a:rPr lang="ar-SA" sz="3600" b="1" dirty="0" smtClean="0">
                <a:solidFill>
                  <a:schemeClr val="accent2"/>
                </a:solidFill>
              </a:rPr>
              <a:t>مخطط الدائرة (</a:t>
            </a:r>
            <a:r>
              <a:rPr lang="en-US" sz="3600" b="1" dirty="0" smtClean="0">
                <a:solidFill>
                  <a:schemeClr val="accent2"/>
                </a:solidFill>
              </a:rPr>
              <a:t>Pie-chart</a:t>
            </a:r>
            <a:r>
              <a:rPr lang="ar-SA" sz="3600" b="1" dirty="0" smtClean="0">
                <a:solidFill>
                  <a:schemeClr val="accent2"/>
                </a:solidFill>
              </a:rPr>
              <a:t>)</a:t>
            </a:r>
            <a:endParaRPr lang="en-US" sz="3600" b="1" dirty="0">
              <a:solidFill>
                <a:schemeClr val="accent2"/>
              </a:solidFill>
            </a:endParaRPr>
          </a:p>
        </p:txBody>
      </p:sp>
      <p:sp>
        <p:nvSpPr>
          <p:cNvPr id="3" name="Text Placeholder 2"/>
          <p:cNvSpPr>
            <a:spLocks noGrp="1"/>
          </p:cNvSpPr>
          <p:nvPr>
            <p:ph type="body" sz="half" idx="1"/>
          </p:nvPr>
        </p:nvSpPr>
        <p:spPr>
          <a:xfrm>
            <a:off x="457200" y="3352800"/>
            <a:ext cx="8077200" cy="685800"/>
          </a:xfrm>
        </p:spPr>
        <p:txBody>
          <a:bodyPr anchor="ctr">
            <a:noAutofit/>
          </a:bodyPr>
          <a:lstStyle/>
          <a:p>
            <a:pPr algn="just" rtl="1">
              <a:buNone/>
            </a:pPr>
            <a:endParaRPr lang="en-US" sz="2800" dirty="0" smtClean="0">
              <a:cs typeface="+mj-cs"/>
            </a:endParaRPr>
          </a:p>
          <a:p>
            <a:pPr>
              <a:buNone/>
            </a:pPr>
            <a:endParaRPr lang="ar-SA" sz="2800" dirty="0" smtClean="0">
              <a:cs typeface="+mj-cs"/>
            </a:endParaRPr>
          </a:p>
          <a:p>
            <a:pPr>
              <a:buNone/>
            </a:pPr>
            <a:endParaRPr lang="en-US" sz="2800" dirty="0" smtClean="0">
              <a:cs typeface="+mj-cs"/>
            </a:endParaRPr>
          </a:p>
          <a:p>
            <a:pPr>
              <a:buNone/>
            </a:pPr>
            <a:r>
              <a:rPr lang="en-US" sz="2800" dirty="0" smtClean="0">
                <a:latin typeface="Times New Roman" pitchFamily="18" charset="0"/>
                <a:cs typeface="Times New Roman" pitchFamily="18" charset="0"/>
              </a:rPr>
              <a:t>Area of Khartoum = (100/300)* 360</a:t>
            </a:r>
            <a:r>
              <a:rPr lang="en-US" sz="2800" baseline="30000" dirty="0" smtClean="0">
                <a:latin typeface="Times New Roman" pitchFamily="18" charset="0"/>
                <a:cs typeface="Times New Roman" pitchFamily="18" charset="0"/>
              </a:rPr>
              <a:t>o =</a:t>
            </a:r>
            <a:r>
              <a:rPr lang="en-US" sz="2800" dirty="0" smtClean="0">
                <a:latin typeface="Times New Roman" pitchFamily="18" charset="0"/>
                <a:cs typeface="Times New Roman" pitchFamily="18" charset="0"/>
              </a:rPr>
              <a:t> 120</a:t>
            </a:r>
            <a:r>
              <a:rPr lang="en-US" sz="2800" baseline="30000" dirty="0" smtClean="0">
                <a:latin typeface="Times New Roman" pitchFamily="18" charset="0"/>
                <a:cs typeface="Times New Roman" pitchFamily="18" charset="0"/>
              </a:rPr>
              <a:t>o</a:t>
            </a:r>
          </a:p>
          <a:p>
            <a:pPr>
              <a:buNone/>
            </a:pPr>
            <a:endParaRPr lang="en-US" sz="2800" dirty="0" smtClean="0">
              <a:cs typeface="+mj-cs"/>
            </a:endParaRPr>
          </a:p>
          <a:p>
            <a:pPr>
              <a:buNone/>
            </a:pPr>
            <a:endParaRPr lang="en-US" sz="2800" dirty="0" smtClean="0">
              <a:cs typeface="+mj-cs"/>
            </a:endParaRPr>
          </a:p>
          <a:p>
            <a:pPr>
              <a:buNone/>
            </a:pPr>
            <a:endParaRPr lang="en-US" sz="2800" dirty="0">
              <a:cs typeface="+mj-cs"/>
            </a:endParaRPr>
          </a:p>
        </p:txBody>
      </p:sp>
      <p:sp>
        <p:nvSpPr>
          <p:cNvPr id="6" name="TextBox 5"/>
          <p:cNvSpPr txBox="1"/>
          <p:nvPr/>
        </p:nvSpPr>
        <p:spPr>
          <a:xfrm>
            <a:off x="381000" y="1295400"/>
            <a:ext cx="8077200" cy="1154162"/>
          </a:xfrm>
          <a:prstGeom prst="rect">
            <a:avLst/>
          </a:prstGeom>
          <a:noFill/>
        </p:spPr>
        <p:txBody>
          <a:bodyPr wrap="square" rtlCol="0">
            <a:spAutoFit/>
          </a:bodyPr>
          <a:lstStyle/>
          <a:p>
            <a:pPr algn="just" rtl="1">
              <a:lnSpc>
                <a:spcPct val="150000"/>
              </a:lnSpc>
            </a:pPr>
            <a:r>
              <a:rPr lang="ar-SA" sz="2400" dirty="0" smtClean="0">
                <a:latin typeface="Simplified Arabic" pitchFamily="18" charset="-78"/>
                <a:cs typeface="Simplified Arabic" pitchFamily="18" charset="-78"/>
              </a:rPr>
              <a:t>لتمثيل البيانات الوصفية بإستخدام مخطط الدائرة ، نقسم الدائرة الى قطاعات ونحسب مساحة كل قطاع من العلاقة الرياضية التالية :</a:t>
            </a:r>
            <a:endParaRPr lang="en-US" sz="2400" dirty="0">
              <a:latin typeface="Simplified Arabic" pitchFamily="18" charset="-78"/>
              <a:cs typeface="Simplified Arabic" pitchFamily="18" charset="-78"/>
            </a:endParaRPr>
          </a:p>
        </p:txBody>
      </p:sp>
      <p:sp>
        <p:nvSpPr>
          <p:cNvPr id="7" name="TextBox 6"/>
          <p:cNvSpPr txBox="1"/>
          <p:nvPr/>
        </p:nvSpPr>
        <p:spPr>
          <a:xfrm>
            <a:off x="838200" y="2590800"/>
            <a:ext cx="7467600" cy="461665"/>
          </a:xfrm>
          <a:prstGeom prst="rect">
            <a:avLst/>
          </a:prstGeom>
          <a:noFill/>
        </p:spPr>
        <p:txBody>
          <a:bodyPr wrap="square" rtlCol="0">
            <a:spAutoFit/>
          </a:bodyPr>
          <a:lstStyle/>
          <a:p>
            <a:pPr algn="r" rtl="1"/>
            <a:r>
              <a:rPr lang="ar-SA" sz="2400" dirty="0" smtClean="0">
                <a:latin typeface="Simplified Arabic" pitchFamily="18" charset="-78"/>
                <a:cs typeface="Simplified Arabic" pitchFamily="18" charset="-78"/>
              </a:rPr>
              <a:t>مساحة القطاع = (حجم القطاع ÷ المجموع الكلى ) * </a:t>
            </a:r>
            <a:r>
              <a:rPr lang="en-US" sz="2400" dirty="0" smtClean="0">
                <a:latin typeface="Simplified Arabic" pitchFamily="18" charset="-78"/>
                <a:cs typeface="Simplified Arabic" pitchFamily="18" charset="-78"/>
              </a:rPr>
              <a:t>360</a:t>
            </a:r>
            <a:r>
              <a:rPr lang="en-US" sz="2400" baseline="30000" dirty="0" smtClean="0">
                <a:latin typeface="Simplified Arabic" pitchFamily="18" charset="-78"/>
                <a:cs typeface="Simplified Arabic" pitchFamily="18" charset="-78"/>
              </a:rPr>
              <a:t>o</a:t>
            </a:r>
            <a:endParaRPr lang="en-US" sz="2400" dirty="0">
              <a:latin typeface="Simplified Arabic" pitchFamily="18" charset="-78"/>
              <a:cs typeface="Simplified Arabic" pitchFamily="18" charset="-78"/>
            </a:endParaRPr>
          </a:p>
        </p:txBody>
      </p:sp>
      <p:sp>
        <p:nvSpPr>
          <p:cNvPr id="9" name="Rectangle 8"/>
          <p:cNvSpPr/>
          <p:nvPr/>
        </p:nvSpPr>
        <p:spPr>
          <a:xfrm>
            <a:off x="457200" y="4267200"/>
            <a:ext cx="7620000" cy="523220"/>
          </a:xfrm>
          <a:prstGeom prst="rect">
            <a:avLst/>
          </a:prstGeom>
        </p:spPr>
        <p:txBody>
          <a:bodyPr wrap="square">
            <a:spAutoFit/>
          </a:bodyPr>
          <a:lstStyle/>
          <a:p>
            <a:pPr>
              <a:buNone/>
            </a:pPr>
            <a:r>
              <a:rPr lang="en-US" sz="2800" dirty="0" smtClean="0">
                <a:cs typeface="+mj-cs"/>
              </a:rPr>
              <a:t>Area of Khartoum </a:t>
            </a:r>
            <a:r>
              <a:rPr lang="en-US" sz="2800" dirty="0" smtClean="0">
                <a:latin typeface="Times New Roman" pitchFamily="18" charset="0"/>
                <a:cs typeface="Times New Roman" pitchFamily="18" charset="0"/>
              </a:rPr>
              <a:t>north</a:t>
            </a:r>
            <a:r>
              <a:rPr lang="en-US" sz="2800" dirty="0" smtClean="0">
                <a:cs typeface="+mj-cs"/>
              </a:rPr>
              <a:t> = (75/300)* 360o = 9</a:t>
            </a:r>
            <a:r>
              <a:rPr lang="en-US" sz="2800" dirty="0" smtClean="0"/>
              <a:t>0</a:t>
            </a:r>
            <a:r>
              <a:rPr lang="en-US" sz="2800" baseline="30000" dirty="0" smtClean="0"/>
              <a:t>o</a:t>
            </a:r>
            <a:endParaRPr lang="en-US" sz="2800" dirty="0" smtClean="0">
              <a:cs typeface="+mj-cs"/>
            </a:endParaRPr>
          </a:p>
        </p:txBody>
      </p:sp>
      <p:sp>
        <p:nvSpPr>
          <p:cNvPr id="10" name="Rectangle 9"/>
          <p:cNvSpPr/>
          <p:nvPr/>
        </p:nvSpPr>
        <p:spPr>
          <a:xfrm>
            <a:off x="533400" y="5105400"/>
            <a:ext cx="6486071" cy="523220"/>
          </a:xfrm>
          <a:prstGeom prst="rect">
            <a:avLst/>
          </a:prstGeom>
        </p:spPr>
        <p:txBody>
          <a:bodyPr wrap="none">
            <a:spAutoFit/>
          </a:bodyPr>
          <a:lstStyle/>
          <a:p>
            <a:pPr>
              <a:buNone/>
            </a:pPr>
            <a:r>
              <a:rPr lang="en-US" sz="2800" dirty="0" smtClean="0">
                <a:latin typeface="Times New Roman" pitchFamily="18" charset="0"/>
                <a:cs typeface="Times New Roman" pitchFamily="18" charset="0"/>
              </a:rPr>
              <a:t>Area of Omdurman=(125/300)* 360</a:t>
            </a:r>
            <a:r>
              <a:rPr lang="en-US" sz="2800" baseline="30000" dirty="0" smtClean="0">
                <a:latin typeface="Times New Roman" pitchFamily="18" charset="0"/>
                <a:cs typeface="Times New Roman" pitchFamily="18" charset="0"/>
              </a:rPr>
              <a:t>o =</a:t>
            </a:r>
            <a:r>
              <a:rPr lang="en-US" sz="2800" dirty="0" smtClean="0">
                <a:latin typeface="Times New Roman" pitchFamily="18" charset="0"/>
                <a:cs typeface="Times New Roman" pitchFamily="18" charset="0"/>
              </a:rPr>
              <a:t> 150</a:t>
            </a:r>
            <a:r>
              <a:rPr lang="en-US" sz="2800" baseline="30000" dirty="0" smtClean="0">
                <a:latin typeface="Times New Roman" pitchFamily="18" charset="0"/>
                <a:cs typeface="Times New Roman" pitchFamily="18" charset="0"/>
              </a:rPr>
              <a:t>o</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P spid="9" grpId="0"/>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533400" y="914400"/>
          <a:ext cx="8153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609600" y="381000"/>
            <a:ext cx="7793037" cy="609599"/>
          </a:xfrm>
        </p:spPr>
        <p:txBody>
          <a:bodyPr/>
          <a:lstStyle/>
          <a:p>
            <a:r>
              <a:rPr lang="ar-SA" sz="2800" b="1" dirty="0" smtClean="0">
                <a:solidFill>
                  <a:schemeClr val="accent2"/>
                </a:solidFill>
              </a:rPr>
              <a:t>مخطط الدائرة : </a:t>
            </a:r>
            <a:r>
              <a:rPr lang="ar-SA" sz="2800" b="1" dirty="0" smtClean="0">
                <a:ea typeface="MS Mincho" pitchFamily="49" charset="-128"/>
              </a:rPr>
              <a:t>توزيع الطلاب حسب مواقع سكنهم</a:t>
            </a:r>
            <a:r>
              <a:rPr lang="ar-SA" sz="2800" b="1" dirty="0" smtClean="0"/>
              <a:t> </a:t>
            </a:r>
            <a:endParaRPr lang="en-US" sz="28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277813"/>
            <a:ext cx="7772400" cy="941387"/>
          </a:xfrm>
        </p:spPr>
        <p:txBody>
          <a:bodyPr/>
          <a:lstStyle/>
          <a:p>
            <a:r>
              <a:rPr lang="ar-SA" sz="3200" b="1" dirty="0" smtClean="0">
                <a:ea typeface="MS Mincho" pitchFamily="49" charset="-128"/>
              </a:rPr>
              <a:t>جدول (تقاطعى) : توزيع العملاء حسب نوع الجنس </a:t>
            </a:r>
            <a:endParaRPr lang="en-US" sz="3200" b="1" dirty="0">
              <a:ea typeface="MS Mincho" pitchFamily="49" charset="-128"/>
            </a:endParaRPr>
          </a:p>
        </p:txBody>
      </p:sp>
      <p:graphicFrame>
        <p:nvGraphicFramePr>
          <p:cNvPr id="57393" name="Group 49"/>
          <p:cNvGraphicFramePr>
            <a:graphicFrameLocks noGrp="1"/>
          </p:cNvGraphicFramePr>
          <p:nvPr>
            <p:ph sz="half" idx="2"/>
          </p:nvPr>
        </p:nvGraphicFramePr>
        <p:xfrm>
          <a:off x="762000" y="1447800"/>
          <a:ext cx="7467600" cy="3962400"/>
        </p:xfrm>
        <a:graphic>
          <a:graphicData uri="http://schemas.openxmlformats.org/drawingml/2006/table">
            <a:tbl>
              <a:tblPr/>
              <a:tblGrid>
                <a:gridCol w="3276600"/>
                <a:gridCol w="1905000"/>
                <a:gridCol w="1219200"/>
                <a:gridCol w="1066800"/>
              </a:tblGrid>
              <a:tr h="70579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ar-SA" sz="2800" b="0" i="0" u="none" strike="noStrike" cap="none" normalizeH="0" baseline="0" dirty="0" smtClean="0">
                          <a:ln>
                            <a:noFill/>
                          </a:ln>
                          <a:solidFill>
                            <a:schemeClr val="tx1"/>
                          </a:solidFill>
                          <a:effectLst/>
                          <a:latin typeface="+mj-lt"/>
                          <a:cs typeface="Arial" pitchFamily="34" charset="0"/>
                        </a:rPr>
                        <a:t>  </a:t>
                      </a:r>
                      <a:r>
                        <a:rPr kumimoji="0" lang="en-US" sz="2800" b="0" i="0" u="none" strike="noStrike" cap="none" normalizeH="0" baseline="0" dirty="0" smtClean="0">
                          <a:ln>
                            <a:noFill/>
                          </a:ln>
                          <a:solidFill>
                            <a:schemeClr val="tx1"/>
                          </a:solidFill>
                          <a:effectLst/>
                          <a:latin typeface="+mj-lt"/>
                          <a:cs typeface="Arial" pitchFamily="34" charset="0"/>
                        </a:rPr>
                        <a:t>Gender</a:t>
                      </a:r>
                      <a:r>
                        <a:rPr kumimoji="0" lang="ar-SA" sz="2800" b="0" i="0" u="none" strike="noStrike" cap="none" normalizeH="0" baseline="0" dirty="0" smtClean="0">
                          <a:ln>
                            <a:noFill/>
                          </a:ln>
                          <a:solidFill>
                            <a:schemeClr val="tx1"/>
                          </a:solidFill>
                          <a:effectLst/>
                          <a:latin typeface="+mj-lt"/>
                          <a:cs typeface="Arial" pitchFamily="34" charset="0"/>
                        </a:rPr>
                        <a:t> </a:t>
                      </a:r>
                      <a:r>
                        <a:rPr kumimoji="0" lang="en-US" sz="2800" b="0" i="0" u="none" strike="noStrike" cap="none" normalizeH="0" baseline="0" dirty="0" smtClean="0">
                          <a:ln>
                            <a:noFill/>
                          </a:ln>
                          <a:solidFill>
                            <a:schemeClr val="tx1"/>
                          </a:solidFill>
                          <a:effectLst/>
                          <a:latin typeface="+mj-lt"/>
                          <a:cs typeface="Arial" pitchFamily="34" charset="0"/>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female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total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415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single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415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married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35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415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divorced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415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j-lt"/>
                          <a:cs typeface="Arial" pitchFamily="34" charset="0"/>
                        </a:rPr>
                        <a:t>70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linds(horizontal)">
                                      <p:cBhvr>
                                        <p:cTn id="7" dur="5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393"/>
                                        </p:tgtEl>
                                        <p:attrNameLst>
                                          <p:attrName>style.visibility</p:attrName>
                                        </p:attrNameLst>
                                      </p:cBhvr>
                                      <p:to>
                                        <p:strVal val="visible"/>
                                      </p:to>
                                    </p:set>
                                    <p:animEffect transition="in" filter="blinds(horizontal)">
                                      <p:cBhvr>
                                        <p:cTn id="12" dur="500"/>
                                        <p:tgtEl>
                                          <p:spTgt spid="57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normAutofit/>
          </a:bodyPr>
          <a:lstStyle/>
          <a:p>
            <a:pPr algn="just" rtl="1"/>
            <a:r>
              <a:rPr lang="ar-SA" sz="3200" b="1" dirty="0" smtClean="0">
                <a:latin typeface="Simplified Arabic" pitchFamily="18" charset="-78"/>
                <a:cs typeface="Simplified Arabic" pitchFamily="18" charset="-78"/>
              </a:rPr>
              <a:t> مخطط الاعمدة البيانية : توزيع العملاء حسب نوع الجنس   </a:t>
            </a:r>
            <a:endParaRPr lang="en-US" sz="3200" b="1" dirty="0">
              <a:latin typeface="Simplified Arabic" pitchFamily="18" charset="-78"/>
              <a:cs typeface="Simplified Arabic" pitchFamily="18" charset="-78"/>
            </a:endParaRPr>
          </a:p>
        </p:txBody>
      </p:sp>
      <p:pic>
        <p:nvPicPr>
          <p:cNvPr id="8" name="Picture 7"/>
          <p:cNvPicPr/>
          <p:nvPr/>
        </p:nvPicPr>
        <p:blipFill>
          <a:blip r:embed="rId2"/>
          <a:srcRect l="6499" t="11468" r="26245" b="9881"/>
          <a:stretch>
            <a:fillRect/>
          </a:stretch>
        </p:blipFill>
        <p:spPr bwMode="auto">
          <a:xfrm>
            <a:off x="381000" y="762000"/>
            <a:ext cx="8382000" cy="5715000"/>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TextBox 6"/>
          <p:cNvSpPr txBox="1">
            <a:spLocks noChangeArrowheads="1"/>
          </p:cNvSpPr>
          <p:nvPr/>
        </p:nvSpPr>
        <p:spPr bwMode="auto">
          <a:xfrm>
            <a:off x="3886200" y="685800"/>
            <a:ext cx="4902200" cy="584200"/>
          </a:xfrm>
          <a:prstGeom prst="rect">
            <a:avLst/>
          </a:prstGeom>
          <a:noFill/>
          <a:ln>
            <a:noFill/>
          </a:ln>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algn="r" eaLnBrk="1" hangingPunct="1">
              <a:defRPr/>
            </a:pPr>
            <a:r>
              <a:rPr lang="ar-SA" b="1" dirty="0" smtClean="0">
                <a:solidFill>
                  <a:srgbClr val="C00000"/>
                </a:solidFill>
                <a:effectLst>
                  <a:outerShdw blurRad="38100" dist="38100" dir="2700000" algn="tl">
                    <a:srgbClr val="000000"/>
                  </a:outerShdw>
                </a:effectLst>
                <a:latin typeface="Simplified Arabic" pitchFamily="2" charset="-78"/>
                <a:cs typeface="Simplified Arabic" pitchFamily="2" charset="-78"/>
              </a:rPr>
              <a:t>أولاً: الإحصاء الوصفي</a:t>
            </a:r>
            <a:endParaRPr lang="en-GB" b="1" dirty="0" smtClean="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12298" name="Rectangle 2"/>
          <p:cNvSpPr>
            <a:spLocks noChangeArrowheads="1"/>
          </p:cNvSpPr>
          <p:nvPr/>
        </p:nvSpPr>
        <p:spPr bwMode="auto">
          <a:xfrm>
            <a:off x="381000" y="1524000"/>
            <a:ext cx="8235950" cy="2785378"/>
          </a:xfrm>
          <a:prstGeom prst="rect">
            <a:avLst/>
          </a:prstGeom>
          <a:noFill/>
          <a:ln w="9525">
            <a:noFill/>
            <a:miter lim="800000"/>
            <a:headEnd/>
            <a:tailEnd/>
          </a:ln>
        </p:spPr>
        <p:txBody>
          <a:bodyPr wrap="square">
            <a:spAutoFit/>
          </a:bodyPr>
          <a:lstStyle/>
          <a:p>
            <a:pPr marL="457200" indent="-457200" algn="just" rtl="1">
              <a:lnSpc>
                <a:spcPct val="150000"/>
              </a:lnSpc>
              <a:buFont typeface="Wingdings" pitchFamily="2" charset="2"/>
              <a:buChar char="§"/>
            </a:pPr>
            <a:r>
              <a:rPr lang="ar-SA" altLang="ar-SA" sz="4000" b="1" dirty="0">
                <a:latin typeface="Simplified Arabic" pitchFamily="2" charset="-78"/>
                <a:ea typeface="Mudir MT" pitchFamily="2" charset="-78"/>
                <a:cs typeface="Simplified Arabic" pitchFamily="2" charset="-78"/>
              </a:rPr>
              <a:t>يهدف إلى تلخيص البيانات بصورة جداول تكرارية ورسوم بيانية، وكذلك استخراج المقاييس الإحصائية مثل مقاييس ال</a:t>
            </a:r>
            <a:r>
              <a:rPr lang="ar-EG" altLang="ar-SA" sz="4000" b="1" dirty="0">
                <a:latin typeface="Simplified Arabic" pitchFamily="2" charset="-78"/>
                <a:ea typeface="Mudir MT" pitchFamily="2" charset="-78"/>
                <a:cs typeface="Simplified Arabic" pitchFamily="2" charset="-78"/>
              </a:rPr>
              <a:t>نز</a:t>
            </a:r>
            <a:r>
              <a:rPr lang="ar-SA" altLang="ar-SA" sz="4000" b="1" dirty="0" smtClean="0">
                <a:latin typeface="Simplified Arabic" pitchFamily="2" charset="-78"/>
                <a:ea typeface="Mudir MT" pitchFamily="2" charset="-78"/>
                <a:cs typeface="Simplified Arabic" pitchFamily="2" charset="-78"/>
              </a:rPr>
              <a:t>ع</a:t>
            </a:r>
            <a:r>
              <a:rPr lang="ar-IQ" altLang="ar-SA" sz="4000" b="1" dirty="0" smtClean="0">
                <a:latin typeface="Simplified Arabic" pitchFamily="2" charset="-78"/>
                <a:ea typeface="Mudir MT" pitchFamily="2" charset="-78"/>
                <a:cs typeface="Simplified Arabic" pitchFamily="2" charset="-78"/>
              </a:rPr>
              <a:t>ة</a:t>
            </a:r>
            <a:r>
              <a:rPr lang="ar-SA" altLang="ar-SA" sz="4000" b="1" dirty="0" smtClean="0">
                <a:latin typeface="Simplified Arabic" pitchFamily="2" charset="-78"/>
                <a:ea typeface="Mudir MT" pitchFamily="2" charset="-78"/>
                <a:cs typeface="Simplified Arabic" pitchFamily="2" charset="-78"/>
              </a:rPr>
              <a:t> </a:t>
            </a:r>
            <a:r>
              <a:rPr lang="ar-SA" altLang="ar-SA" sz="4000" b="1" dirty="0">
                <a:latin typeface="Simplified Arabic" pitchFamily="2" charset="-78"/>
                <a:ea typeface="Mudir MT" pitchFamily="2" charset="-78"/>
                <a:cs typeface="Simplified Arabic" pitchFamily="2" charset="-78"/>
              </a:rPr>
              <a:t>المركزية ومقاييس التشتت.</a:t>
            </a:r>
            <a:endParaRPr lang="en-GB" altLang="ar-SA" sz="4000" b="1" dirty="0">
              <a:latin typeface="Simplified Arabic" pitchFamily="2" charset="-78"/>
              <a:ea typeface="Mudir MT" pitchFamily="2" charset="-78"/>
              <a:cs typeface="Simplified Arabic"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blinds(horizontal)">
                                      <p:cBhvr>
                                        <p:cTn id="7" dur="500"/>
                                        <p:tgtEl>
                                          <p:spTgt spid="163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8"/>
                                        </p:tgtEl>
                                        <p:attrNameLst>
                                          <p:attrName>style.visibility</p:attrName>
                                        </p:attrNameLst>
                                      </p:cBhvr>
                                      <p:to>
                                        <p:strVal val="visible"/>
                                      </p:to>
                                    </p:set>
                                    <p:animEffect transition="in" filter="blinds(horizontal)">
                                      <p:cBhvr>
                                        <p:cTn id="12"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p:bldP spid="1229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a:lnSpc>
                <a:spcPct val="110000"/>
              </a:lnSpc>
            </a:pPr>
            <a:r>
              <a:rPr lang="en-US" sz="3700" dirty="0"/>
              <a:t>Summary Table</a:t>
            </a:r>
            <a:br>
              <a:rPr lang="en-US" sz="3700" dirty="0"/>
            </a:br>
            <a:r>
              <a:rPr lang="en-US" sz="2900" dirty="0"/>
              <a:t>(for an Investor’s Portfolio)</a:t>
            </a:r>
          </a:p>
        </p:txBody>
      </p:sp>
      <p:sp>
        <p:nvSpPr>
          <p:cNvPr id="68612"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68613" name="Rectangle 5"/>
          <p:cNvSpPr>
            <a:spLocks noChangeArrowheads="1"/>
          </p:cNvSpPr>
          <p:nvPr/>
        </p:nvSpPr>
        <p:spPr bwMode="auto">
          <a:xfrm>
            <a:off x="381000" y="2057400"/>
            <a:ext cx="8302625" cy="3314700"/>
          </a:xfrm>
          <a:prstGeom prst="rect">
            <a:avLst/>
          </a:prstGeom>
          <a:solidFill>
            <a:srgbClr val="DDDDDD"/>
          </a:solidFill>
          <a:ln w="12700">
            <a:solidFill>
              <a:srgbClr val="000000"/>
            </a:solidFill>
            <a:miter lim="800000"/>
            <a:headEnd/>
            <a:tailEnd/>
          </a:ln>
          <a:effectLst/>
        </p:spPr>
        <p:txBody>
          <a:bodyPr lIns="90488" tIns="44450" rIns="90488" bIns="44450">
            <a:spAutoFit/>
          </a:bodyPr>
          <a:lstStyle/>
          <a:p>
            <a:pPr eaLnBrk="0" hangingPunct="0">
              <a:lnSpc>
                <a:spcPct val="80000"/>
              </a:lnSpc>
              <a:spcBef>
                <a:spcPct val="50000"/>
              </a:spcBef>
            </a:pPr>
            <a:r>
              <a:rPr lang="en-US" sz="2800" b="1" dirty="0">
                <a:solidFill>
                  <a:srgbClr val="000066"/>
                </a:solidFill>
                <a:latin typeface="Times New Roman" pitchFamily="18" charset="0"/>
              </a:rPr>
              <a:t>Investment Category</a:t>
            </a:r>
            <a:r>
              <a:rPr lang="en-US" sz="2800" dirty="0">
                <a:solidFill>
                  <a:srgbClr val="000000"/>
                </a:solidFill>
                <a:latin typeface="Times New Roman" pitchFamily="18" charset="0"/>
              </a:rPr>
              <a:t>	 </a:t>
            </a:r>
            <a:r>
              <a:rPr lang="en-US" sz="2800" dirty="0">
                <a:solidFill>
                  <a:schemeClr val="accent2"/>
                </a:solidFill>
                <a:latin typeface="Times New Roman" pitchFamily="18" charset="0"/>
              </a:rPr>
              <a:t> </a:t>
            </a:r>
            <a:r>
              <a:rPr lang="en-US" sz="2800" b="1" dirty="0">
                <a:solidFill>
                  <a:schemeClr val="folHlink"/>
                </a:solidFill>
                <a:latin typeface="Times New Roman" pitchFamily="18" charset="0"/>
              </a:rPr>
              <a:t>Amount</a:t>
            </a:r>
            <a:r>
              <a:rPr lang="en-US" sz="2800" b="1" dirty="0">
                <a:solidFill>
                  <a:schemeClr val="accent2"/>
                </a:solidFill>
                <a:latin typeface="Times New Roman" pitchFamily="18" charset="0"/>
              </a:rPr>
              <a:t>		</a:t>
            </a:r>
            <a:r>
              <a:rPr lang="en-US" sz="2800" b="1" dirty="0">
                <a:solidFill>
                  <a:schemeClr val="hlink"/>
                </a:solidFill>
                <a:latin typeface="Times New Roman" pitchFamily="18" charset="0"/>
              </a:rPr>
              <a:t>Percentage</a:t>
            </a:r>
            <a:endParaRPr lang="en-US" sz="2800" dirty="0">
              <a:solidFill>
                <a:schemeClr val="hlink"/>
              </a:solidFill>
              <a:latin typeface="Times New Roman" pitchFamily="18" charset="0"/>
            </a:endParaRPr>
          </a:p>
          <a:p>
            <a:pPr eaLnBrk="0" hangingPunct="0">
              <a:lnSpc>
                <a:spcPct val="10000"/>
              </a:lnSpc>
              <a:spcBef>
                <a:spcPct val="50000"/>
              </a:spcBef>
            </a:pPr>
            <a:r>
              <a:rPr lang="en-US" sz="2800" dirty="0">
                <a:solidFill>
                  <a:schemeClr val="accent2"/>
                </a:solidFill>
                <a:latin typeface="Times New Roman" pitchFamily="18" charset="0"/>
              </a:rPr>
              <a:t> 				</a:t>
            </a:r>
            <a:r>
              <a:rPr lang="en-US" sz="2000" dirty="0">
                <a:solidFill>
                  <a:schemeClr val="folHlink"/>
                </a:solidFill>
                <a:latin typeface="Times New Roman" pitchFamily="18" charset="0"/>
              </a:rPr>
              <a:t>(in thousands $)</a:t>
            </a:r>
            <a:endParaRPr lang="en-US" sz="2800" dirty="0">
              <a:solidFill>
                <a:schemeClr val="folHlink"/>
              </a:solidFill>
              <a:latin typeface="Times New Roman" pitchFamily="18" charset="0"/>
            </a:endParaRPr>
          </a:p>
          <a:p>
            <a:pPr eaLnBrk="0" hangingPunct="0">
              <a:lnSpc>
                <a:spcPct val="10000"/>
              </a:lnSpc>
              <a:spcBef>
                <a:spcPct val="50000"/>
              </a:spcBef>
            </a:pPr>
            <a:endParaRPr lang="en-US" sz="2800" dirty="0">
              <a:solidFill>
                <a:schemeClr val="accent2"/>
              </a:solidFill>
              <a:latin typeface="Times New Roman" pitchFamily="18" charset="0"/>
            </a:endParaRPr>
          </a:p>
          <a:p>
            <a:pPr eaLnBrk="0" hangingPunct="0">
              <a:lnSpc>
                <a:spcPct val="10000"/>
              </a:lnSpc>
              <a:spcBef>
                <a:spcPct val="50000"/>
              </a:spcBef>
            </a:pPr>
            <a:r>
              <a:rPr lang="en-US" sz="2800" dirty="0">
                <a:solidFill>
                  <a:srgbClr val="000000"/>
                </a:solidFill>
                <a:latin typeface="Times New Roman" pitchFamily="18" charset="0"/>
              </a:rPr>
              <a:t>Stocks			    46.5		    42.27</a:t>
            </a:r>
          </a:p>
          <a:p>
            <a:pPr eaLnBrk="0" hangingPunct="0">
              <a:lnSpc>
                <a:spcPct val="10000"/>
              </a:lnSpc>
              <a:spcBef>
                <a:spcPct val="50000"/>
              </a:spcBef>
            </a:pPr>
            <a:endParaRPr lang="en-US" sz="2800" dirty="0">
              <a:solidFill>
                <a:srgbClr val="000000"/>
              </a:solidFill>
              <a:latin typeface="Times New Roman" pitchFamily="18" charset="0"/>
            </a:endParaRPr>
          </a:p>
          <a:p>
            <a:pPr eaLnBrk="0" hangingPunct="0">
              <a:lnSpc>
                <a:spcPct val="10000"/>
              </a:lnSpc>
              <a:spcBef>
                <a:spcPct val="50000"/>
              </a:spcBef>
            </a:pPr>
            <a:r>
              <a:rPr lang="en-US" sz="2800" dirty="0">
                <a:solidFill>
                  <a:srgbClr val="000000"/>
                </a:solidFill>
                <a:latin typeface="Times New Roman" pitchFamily="18" charset="0"/>
              </a:rPr>
              <a:t>Bonds				    32			    29.09</a:t>
            </a:r>
          </a:p>
          <a:p>
            <a:pPr eaLnBrk="0" hangingPunct="0">
              <a:lnSpc>
                <a:spcPct val="10000"/>
              </a:lnSpc>
              <a:spcBef>
                <a:spcPct val="50000"/>
              </a:spcBef>
            </a:pPr>
            <a:endParaRPr lang="en-US" sz="2800" dirty="0">
              <a:solidFill>
                <a:srgbClr val="000000"/>
              </a:solidFill>
              <a:latin typeface="Times New Roman" pitchFamily="18" charset="0"/>
            </a:endParaRPr>
          </a:p>
          <a:p>
            <a:pPr eaLnBrk="0" hangingPunct="0">
              <a:lnSpc>
                <a:spcPct val="10000"/>
              </a:lnSpc>
              <a:spcBef>
                <a:spcPct val="50000"/>
              </a:spcBef>
            </a:pPr>
            <a:r>
              <a:rPr lang="en-US" sz="2800" dirty="0">
                <a:solidFill>
                  <a:srgbClr val="000000"/>
                </a:solidFill>
                <a:latin typeface="Times New Roman" pitchFamily="18" charset="0"/>
              </a:rPr>
              <a:t>CD				    15.5		    14.09</a:t>
            </a:r>
          </a:p>
          <a:p>
            <a:pPr eaLnBrk="0" hangingPunct="0">
              <a:lnSpc>
                <a:spcPct val="10000"/>
              </a:lnSpc>
              <a:spcBef>
                <a:spcPct val="50000"/>
              </a:spcBef>
            </a:pPr>
            <a:endParaRPr lang="en-US" sz="2800" dirty="0">
              <a:solidFill>
                <a:srgbClr val="000000"/>
              </a:solidFill>
              <a:latin typeface="Times New Roman" pitchFamily="18" charset="0"/>
            </a:endParaRPr>
          </a:p>
          <a:p>
            <a:pPr eaLnBrk="0" hangingPunct="0">
              <a:lnSpc>
                <a:spcPct val="10000"/>
              </a:lnSpc>
              <a:spcBef>
                <a:spcPct val="50000"/>
              </a:spcBef>
            </a:pPr>
            <a:r>
              <a:rPr lang="en-US" sz="2800" dirty="0">
                <a:solidFill>
                  <a:srgbClr val="000000"/>
                </a:solidFill>
                <a:latin typeface="Times New Roman" pitchFamily="18" charset="0"/>
              </a:rPr>
              <a:t>Savings			    16			    14.55</a:t>
            </a:r>
          </a:p>
          <a:p>
            <a:pPr eaLnBrk="0" hangingPunct="0">
              <a:lnSpc>
                <a:spcPct val="10000"/>
              </a:lnSpc>
              <a:spcBef>
                <a:spcPct val="50000"/>
              </a:spcBef>
            </a:pPr>
            <a:endParaRPr lang="en-US" sz="2800" dirty="0">
              <a:solidFill>
                <a:srgbClr val="000000"/>
              </a:solidFill>
              <a:latin typeface="Times New Roman" pitchFamily="18" charset="0"/>
            </a:endParaRPr>
          </a:p>
          <a:p>
            <a:pPr eaLnBrk="0" hangingPunct="0">
              <a:lnSpc>
                <a:spcPct val="10000"/>
              </a:lnSpc>
              <a:spcBef>
                <a:spcPct val="50000"/>
              </a:spcBef>
            </a:pPr>
            <a:r>
              <a:rPr lang="en-US" sz="2800" b="1" dirty="0">
                <a:solidFill>
                  <a:srgbClr val="000000"/>
                </a:solidFill>
                <a:latin typeface="Times New Roman" pitchFamily="18" charset="0"/>
              </a:rPr>
              <a:t>Total		</a:t>
            </a:r>
            <a:r>
              <a:rPr lang="en-US" sz="2800" dirty="0">
                <a:solidFill>
                  <a:srgbClr val="000000"/>
                </a:solidFill>
                <a:latin typeface="Times New Roman" pitchFamily="18" charset="0"/>
              </a:rPr>
              <a:t>		   </a:t>
            </a:r>
            <a:r>
              <a:rPr lang="en-US" sz="2800" b="1" dirty="0">
                <a:solidFill>
                  <a:srgbClr val="000000"/>
                </a:solidFill>
                <a:latin typeface="Times New Roman" pitchFamily="18" charset="0"/>
              </a:rPr>
              <a:t>110	</a:t>
            </a:r>
            <a:r>
              <a:rPr lang="en-US" sz="2800" dirty="0">
                <a:solidFill>
                  <a:srgbClr val="000000"/>
                </a:solidFill>
                <a:latin typeface="Times New Roman" pitchFamily="18" charset="0"/>
              </a:rPr>
              <a:t>		   </a:t>
            </a:r>
            <a:r>
              <a:rPr lang="en-US" sz="2800" b="1" dirty="0">
                <a:solidFill>
                  <a:srgbClr val="000000"/>
                </a:solidFill>
                <a:latin typeface="Times New Roman" pitchFamily="18" charset="0"/>
              </a:rPr>
              <a:t>100	</a:t>
            </a:r>
            <a:r>
              <a:rPr lang="en-US" sz="2800" dirty="0">
                <a:solidFill>
                  <a:srgbClr val="000000"/>
                </a:solidFill>
                <a:latin typeface="Times New Roman" pitchFamily="18" charset="0"/>
              </a:rPr>
              <a:t>		</a:t>
            </a:r>
          </a:p>
        </p:txBody>
      </p:sp>
      <p:sp>
        <p:nvSpPr>
          <p:cNvPr id="68614" name="Line 6"/>
          <p:cNvSpPr>
            <a:spLocks noChangeShapeType="1"/>
          </p:cNvSpPr>
          <p:nvPr/>
        </p:nvSpPr>
        <p:spPr bwMode="auto">
          <a:xfrm>
            <a:off x="523875" y="2819400"/>
            <a:ext cx="7877175" cy="0"/>
          </a:xfrm>
          <a:prstGeom prst="line">
            <a:avLst/>
          </a:prstGeom>
          <a:noFill/>
          <a:ln w="12700">
            <a:solidFill>
              <a:srgbClr val="000000"/>
            </a:solidFill>
            <a:round/>
            <a:headEnd/>
            <a:tailEnd/>
          </a:ln>
          <a:effectLst/>
        </p:spPr>
        <p:txBody>
          <a:bodyPr wrap="none" anchor="ctr"/>
          <a:lstStyle/>
          <a:p>
            <a:endParaRPr lang="en-US"/>
          </a:p>
        </p:txBody>
      </p:sp>
      <p:sp>
        <p:nvSpPr>
          <p:cNvPr id="68615" name="Line 7"/>
          <p:cNvSpPr>
            <a:spLocks noChangeShapeType="1"/>
          </p:cNvSpPr>
          <p:nvPr/>
        </p:nvSpPr>
        <p:spPr bwMode="auto">
          <a:xfrm>
            <a:off x="6705600" y="2276475"/>
            <a:ext cx="0" cy="2924175"/>
          </a:xfrm>
          <a:prstGeom prst="line">
            <a:avLst/>
          </a:prstGeom>
          <a:noFill/>
          <a:ln w="12700">
            <a:solidFill>
              <a:srgbClr val="000000"/>
            </a:solidFill>
            <a:round/>
            <a:headEnd/>
            <a:tailEnd/>
          </a:ln>
          <a:effectLst/>
        </p:spPr>
        <p:txBody>
          <a:bodyPr wrap="none" anchor="ctr"/>
          <a:lstStyle/>
          <a:p>
            <a:endParaRPr lang="en-US"/>
          </a:p>
        </p:txBody>
      </p:sp>
      <p:sp>
        <p:nvSpPr>
          <p:cNvPr id="68616" name="Line 8"/>
          <p:cNvSpPr>
            <a:spLocks noChangeShapeType="1"/>
          </p:cNvSpPr>
          <p:nvPr/>
        </p:nvSpPr>
        <p:spPr bwMode="auto">
          <a:xfrm>
            <a:off x="3810000" y="2276475"/>
            <a:ext cx="0" cy="2924175"/>
          </a:xfrm>
          <a:prstGeom prst="line">
            <a:avLst/>
          </a:prstGeom>
          <a:noFill/>
          <a:ln w="12700">
            <a:solidFill>
              <a:srgbClr val="000000"/>
            </a:solidFill>
            <a:round/>
            <a:headEnd/>
            <a:tailEnd/>
          </a:ln>
          <a:effectLst/>
        </p:spPr>
        <p:txBody>
          <a:bodyPr wrap="none" anchor="ctr"/>
          <a:lstStyle/>
          <a:p>
            <a:endParaRPr lang="en-US"/>
          </a:p>
        </p:txBody>
      </p:sp>
      <p:sp>
        <p:nvSpPr>
          <p:cNvPr id="68618" name="Rectangle 10"/>
          <p:cNvSpPr>
            <a:spLocks noChangeArrowheads="1"/>
          </p:cNvSpPr>
          <p:nvPr/>
        </p:nvSpPr>
        <p:spPr bwMode="auto">
          <a:xfrm>
            <a:off x="3048000" y="5562600"/>
            <a:ext cx="4572000" cy="515938"/>
          </a:xfrm>
          <a:prstGeom prst="rect">
            <a:avLst/>
          </a:prstGeom>
          <a:solidFill>
            <a:srgbClr val="FFFFFF"/>
          </a:solidFill>
          <a:ln w="12700">
            <a:noFill/>
            <a:miter lim="800000"/>
            <a:headEnd/>
            <a:tailEnd/>
          </a:ln>
          <a:effectLst/>
        </p:spPr>
        <p:txBody>
          <a:bodyPr lIns="90488" tIns="44450" rIns="90488" bIns="44450">
            <a:spAutoFit/>
          </a:bodyPr>
          <a:lstStyle/>
          <a:p>
            <a:pPr eaLnBrk="0" hangingPunct="0">
              <a:spcBef>
                <a:spcPct val="50000"/>
              </a:spcBef>
            </a:pPr>
            <a:r>
              <a:rPr lang="en-US" sz="2800" dirty="0">
                <a:solidFill>
                  <a:srgbClr val="000066"/>
                </a:solidFill>
              </a:rPr>
              <a:t>Variables are Categorical</a:t>
            </a:r>
          </a:p>
        </p:txBody>
      </p:sp>
      <p:sp>
        <p:nvSpPr>
          <p:cNvPr id="68619" name="Line 11"/>
          <p:cNvSpPr>
            <a:spLocks noChangeShapeType="1"/>
          </p:cNvSpPr>
          <p:nvPr/>
        </p:nvSpPr>
        <p:spPr bwMode="auto">
          <a:xfrm>
            <a:off x="523875" y="4876800"/>
            <a:ext cx="8048625" cy="0"/>
          </a:xfrm>
          <a:prstGeom prst="line">
            <a:avLst/>
          </a:prstGeom>
          <a:noFill/>
          <a:ln w="12700">
            <a:solidFill>
              <a:srgbClr val="000000"/>
            </a:solidFill>
            <a:round/>
            <a:headEnd/>
            <a:tailEnd/>
          </a:ln>
          <a:effectLst/>
        </p:spPr>
        <p:txBody>
          <a:bodyPr wrap="none" anchor="ctr"/>
          <a:lstStyle/>
          <a:p>
            <a:endParaRPr lang="en-US"/>
          </a:p>
        </p:txBody>
      </p:sp>
      <p:sp>
        <p:nvSpPr>
          <p:cNvPr id="68621" name="Line 13"/>
          <p:cNvSpPr>
            <a:spLocks noChangeShapeType="1"/>
          </p:cNvSpPr>
          <p:nvPr/>
        </p:nvSpPr>
        <p:spPr bwMode="auto">
          <a:xfrm>
            <a:off x="1905000" y="4038600"/>
            <a:ext cx="1600200" cy="1600200"/>
          </a:xfrm>
          <a:prstGeom prst="line">
            <a:avLst/>
          </a:prstGeom>
          <a:noFill/>
          <a:ln w="38100">
            <a:solidFill>
              <a:srgbClr val="FF0000"/>
            </a:solidFill>
            <a:miter lim="800000"/>
            <a:headEnd type="triangle" w="med" len="med"/>
            <a:tailEnd/>
          </a:ln>
          <a:effectLst/>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blinds(horizontal)">
                                      <p:cBhvr>
                                        <p:cTn id="7" dur="500"/>
                                        <p:tgtEl>
                                          <p:spTgt spid="686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3"/>
                                        </p:tgtEl>
                                        <p:attrNameLst>
                                          <p:attrName>style.visibility</p:attrName>
                                        </p:attrNameLst>
                                      </p:cBhvr>
                                      <p:to>
                                        <p:strVal val="visible"/>
                                      </p:to>
                                    </p:set>
                                    <p:animEffect transition="in" filter="blinds(horizontal)">
                                      <p:cBhvr>
                                        <p:cTn id="12" dur="500"/>
                                        <p:tgtEl>
                                          <p:spTgt spid="686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8616"/>
                                        </p:tgtEl>
                                        <p:attrNameLst>
                                          <p:attrName>style.visibility</p:attrName>
                                        </p:attrNameLst>
                                      </p:cBhvr>
                                      <p:to>
                                        <p:strVal val="visible"/>
                                      </p:to>
                                    </p:set>
                                    <p:animEffect transition="in" filter="blinds(horizontal)">
                                      <p:cBhvr>
                                        <p:cTn id="17" dur="500"/>
                                        <p:tgtEl>
                                          <p:spTgt spid="686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5"/>
                                        </p:tgtEl>
                                        <p:attrNameLst>
                                          <p:attrName>style.visibility</p:attrName>
                                        </p:attrNameLst>
                                      </p:cBhvr>
                                      <p:to>
                                        <p:strVal val="visible"/>
                                      </p:to>
                                    </p:set>
                                    <p:animEffect transition="in" filter="blinds(horizontal)">
                                      <p:cBhvr>
                                        <p:cTn id="22" dur="500"/>
                                        <p:tgtEl>
                                          <p:spTgt spid="686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8614"/>
                                        </p:tgtEl>
                                        <p:attrNameLst>
                                          <p:attrName>style.visibility</p:attrName>
                                        </p:attrNameLst>
                                      </p:cBhvr>
                                      <p:to>
                                        <p:strVal val="visible"/>
                                      </p:to>
                                    </p:set>
                                    <p:animEffect transition="in" filter="blinds(horizontal)">
                                      <p:cBhvr>
                                        <p:cTn id="27" dur="500"/>
                                        <p:tgtEl>
                                          <p:spTgt spid="686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9"/>
                                        </p:tgtEl>
                                        <p:attrNameLst>
                                          <p:attrName>style.visibility</p:attrName>
                                        </p:attrNameLst>
                                      </p:cBhvr>
                                      <p:to>
                                        <p:strVal val="visible"/>
                                      </p:to>
                                    </p:set>
                                    <p:animEffect transition="in" filter="blinds(horizontal)">
                                      <p:cBhvr>
                                        <p:cTn id="32" dur="500"/>
                                        <p:tgtEl>
                                          <p:spTgt spid="686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621"/>
                                        </p:tgtEl>
                                        <p:attrNameLst>
                                          <p:attrName>style.visibility</p:attrName>
                                        </p:attrNameLst>
                                      </p:cBhvr>
                                      <p:to>
                                        <p:strVal val="visible"/>
                                      </p:to>
                                    </p:set>
                                    <p:animEffect transition="in" filter="blinds(horizontal)">
                                      <p:cBhvr>
                                        <p:cTn id="37" dur="500"/>
                                        <p:tgtEl>
                                          <p:spTgt spid="686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8"/>
                                        </p:tgtEl>
                                        <p:attrNameLst>
                                          <p:attrName>style.visibility</p:attrName>
                                        </p:attrNameLst>
                                      </p:cBhvr>
                                      <p:to>
                                        <p:strVal val="visible"/>
                                      </p:to>
                                    </p:set>
                                    <p:animEffect transition="in" filter="blinds(horizontal)">
                                      <p:cBhvr>
                                        <p:cTn id="42" dur="500"/>
                                        <p:tgtEl>
                                          <p:spTgt spid="6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3" grpId="0" animBg="1"/>
      <p:bldP spid="68614" grpId="0" animBg="1"/>
      <p:bldP spid="68615" grpId="0" animBg="1"/>
      <p:bldP spid="68616" grpId="0" animBg="1"/>
      <p:bldP spid="68618" grpId="0" animBg="1"/>
      <p:bldP spid="68619" grpId="0" animBg="1"/>
      <p:bldP spid="6862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t>Chap 2-</a:t>
            </a:r>
            <a:fld id="{035ED390-3B70-4456-A413-9C10BE7DEFC6}" type="slidenum">
              <a:rPr lang="en-US"/>
              <a:pPr/>
              <a:t>81</a:t>
            </a:fld>
            <a:endParaRPr lang="en-US"/>
          </a:p>
        </p:txBody>
      </p:sp>
      <p:sp>
        <p:nvSpPr>
          <p:cNvPr id="70658" name="Rectangle 2"/>
          <p:cNvSpPr>
            <a:spLocks noGrp="1" noChangeArrowheads="1"/>
          </p:cNvSpPr>
          <p:nvPr>
            <p:ph type="title"/>
          </p:nvPr>
        </p:nvSpPr>
        <p:spPr/>
        <p:txBody>
          <a:bodyPr>
            <a:normAutofit fontScale="90000"/>
          </a:bodyPr>
          <a:lstStyle/>
          <a:p>
            <a:pPr>
              <a:lnSpc>
                <a:spcPct val="110000"/>
              </a:lnSpc>
            </a:pPr>
            <a:r>
              <a:rPr lang="en-US" dirty="0"/>
              <a:t>Bar Chart</a:t>
            </a:r>
            <a:br>
              <a:rPr lang="en-US" dirty="0"/>
            </a:br>
            <a:r>
              <a:rPr lang="en-US" sz="2900" dirty="0"/>
              <a:t>(for an Investor’s Portfolio)</a:t>
            </a:r>
          </a:p>
        </p:txBody>
      </p:sp>
      <p:graphicFrame>
        <p:nvGraphicFramePr>
          <p:cNvPr id="70660" name="Object 4">
            <a:hlinkClick r:id="" action="ppaction://ole?verb=0"/>
          </p:cNvPr>
          <p:cNvGraphicFramePr>
            <a:graphicFrameLocks/>
          </p:cNvGraphicFramePr>
          <p:nvPr/>
        </p:nvGraphicFramePr>
        <p:xfrm>
          <a:off x="381000" y="1828800"/>
          <a:ext cx="8534400" cy="4724400"/>
        </p:xfrm>
        <a:graphic>
          <a:graphicData uri="http://schemas.openxmlformats.org/presentationml/2006/ole">
            <mc:AlternateContent xmlns:mc="http://schemas.openxmlformats.org/markup-compatibility/2006">
              <mc:Choice xmlns:v="urn:schemas-microsoft-com:vml" Requires="v">
                <p:oleObj spid="_x0000_s1038" name="Worksheet" r:id="rId3" imgW="4263840" imgH="2508840" progId="Excel.Sheet.8">
                  <p:embed/>
                </p:oleObj>
              </mc:Choice>
              <mc:Fallback>
                <p:oleObj name="Worksheet" r:id="rId3" imgW="4263840" imgH="2508840"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288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blinds(horizontal)">
                                      <p:cBhvr>
                                        <p:cTn id="12"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152400" y="304800"/>
            <a:ext cx="8763000" cy="685800"/>
          </a:xfrm>
        </p:spPr>
        <p:txBody>
          <a:bodyPr/>
          <a:lstStyle/>
          <a:p>
            <a:r>
              <a:rPr lang="en-US" dirty="0"/>
              <a:t>Contingency tables: </a:t>
            </a:r>
            <a:r>
              <a:rPr lang="en-US" sz="2100" dirty="0">
                <a:solidFill>
                  <a:schemeClr val="tx2"/>
                </a:solidFill>
              </a:rPr>
              <a:t>investment in thousands of dollars</a:t>
            </a:r>
          </a:p>
        </p:txBody>
      </p:sp>
      <p:sp>
        <p:nvSpPr>
          <p:cNvPr id="74756" name="Rectangle 4"/>
          <p:cNvSpPr>
            <a:spLocks noChangeArrowheads="1"/>
          </p:cNvSpPr>
          <p:nvPr/>
        </p:nvSpPr>
        <p:spPr bwMode="auto">
          <a:xfrm>
            <a:off x="609600" y="1828800"/>
            <a:ext cx="8020050" cy="641350"/>
          </a:xfrm>
          <a:prstGeom prst="rect">
            <a:avLst/>
          </a:prstGeom>
          <a:noFill/>
          <a:ln w="12700">
            <a:noFill/>
            <a:miter lim="800000"/>
            <a:headEnd/>
            <a:tailEnd/>
          </a:ln>
          <a:effectLst/>
        </p:spPr>
        <p:txBody>
          <a:bodyPr wrap="none" anchor="ctr"/>
          <a:lstStyle/>
          <a:p>
            <a:endParaRPr lang="en-US"/>
          </a:p>
        </p:txBody>
      </p:sp>
      <p:sp>
        <p:nvSpPr>
          <p:cNvPr id="74758" name="Line 6"/>
          <p:cNvSpPr>
            <a:spLocks noChangeShapeType="1"/>
          </p:cNvSpPr>
          <p:nvPr/>
        </p:nvSpPr>
        <p:spPr bwMode="auto">
          <a:xfrm>
            <a:off x="457200" y="3200400"/>
            <a:ext cx="8153400" cy="838200"/>
          </a:xfrm>
          <a:prstGeom prst="line">
            <a:avLst/>
          </a:prstGeom>
          <a:noFill/>
          <a:ln w="12700">
            <a:solidFill>
              <a:schemeClr val="bg2"/>
            </a:solidFill>
            <a:round/>
            <a:headEnd/>
            <a:tailEnd/>
          </a:ln>
          <a:effectLst/>
        </p:spPr>
        <p:txBody>
          <a:bodyPr wrap="none" anchor="ctr"/>
          <a:lstStyle/>
          <a:p>
            <a:endParaRPr lang="en-US"/>
          </a:p>
        </p:txBody>
      </p:sp>
      <p:sp>
        <p:nvSpPr>
          <p:cNvPr id="74759" name="Line 7"/>
          <p:cNvSpPr>
            <a:spLocks noChangeShapeType="1"/>
          </p:cNvSpPr>
          <p:nvPr/>
        </p:nvSpPr>
        <p:spPr bwMode="auto">
          <a:xfrm>
            <a:off x="1904999" y="2631744"/>
            <a:ext cx="45719" cy="2626056"/>
          </a:xfrm>
          <a:prstGeom prst="line">
            <a:avLst/>
          </a:prstGeom>
          <a:noFill/>
          <a:ln w="12700">
            <a:solidFill>
              <a:schemeClr val="bg2"/>
            </a:solidFill>
            <a:round/>
            <a:headEnd/>
            <a:tailEnd/>
          </a:ln>
          <a:effectLst/>
        </p:spPr>
        <p:txBody>
          <a:bodyPr wrap="none" anchor="ctr"/>
          <a:lstStyle/>
          <a:p>
            <a:endParaRPr lang="en-US"/>
          </a:p>
        </p:txBody>
      </p:sp>
      <p:sp>
        <p:nvSpPr>
          <p:cNvPr id="74760" name="Line 8"/>
          <p:cNvSpPr>
            <a:spLocks noChangeShapeType="1"/>
          </p:cNvSpPr>
          <p:nvPr/>
        </p:nvSpPr>
        <p:spPr bwMode="auto">
          <a:xfrm>
            <a:off x="3886199" y="2667001"/>
            <a:ext cx="45719" cy="2590800"/>
          </a:xfrm>
          <a:prstGeom prst="line">
            <a:avLst/>
          </a:prstGeom>
          <a:noFill/>
          <a:ln w="12700">
            <a:solidFill>
              <a:schemeClr val="bg2"/>
            </a:solidFill>
            <a:round/>
            <a:headEnd/>
            <a:tailEnd/>
          </a:ln>
          <a:effectLst/>
        </p:spPr>
        <p:txBody>
          <a:bodyPr wrap="none" anchor="ctr"/>
          <a:lstStyle/>
          <a:p>
            <a:endParaRPr lang="en-US"/>
          </a:p>
        </p:txBody>
      </p:sp>
      <p:sp>
        <p:nvSpPr>
          <p:cNvPr id="74761" name="Line 9"/>
          <p:cNvSpPr>
            <a:spLocks noChangeShapeType="1"/>
          </p:cNvSpPr>
          <p:nvPr/>
        </p:nvSpPr>
        <p:spPr bwMode="auto">
          <a:xfrm>
            <a:off x="5714999" y="2645813"/>
            <a:ext cx="45719" cy="2611987"/>
          </a:xfrm>
          <a:prstGeom prst="line">
            <a:avLst/>
          </a:prstGeom>
          <a:noFill/>
          <a:ln w="12700">
            <a:solidFill>
              <a:schemeClr val="bg2"/>
            </a:solidFill>
            <a:round/>
            <a:headEnd/>
            <a:tailEnd/>
          </a:ln>
          <a:effectLst/>
        </p:spPr>
        <p:txBody>
          <a:bodyPr wrap="none" anchor="ctr"/>
          <a:lstStyle/>
          <a:p>
            <a:endParaRPr lang="en-US"/>
          </a:p>
        </p:txBody>
      </p:sp>
      <p:sp>
        <p:nvSpPr>
          <p:cNvPr id="11" name="Rectangle 10"/>
          <p:cNvSpPr>
            <a:spLocks noChangeArrowheads="1"/>
          </p:cNvSpPr>
          <p:nvPr/>
        </p:nvSpPr>
        <p:spPr bwMode="auto">
          <a:xfrm>
            <a:off x="305594" y="1447800"/>
            <a:ext cx="8532812" cy="2582758"/>
          </a:xfrm>
          <a:prstGeom prst="rect">
            <a:avLst/>
          </a:prstGeom>
          <a:solidFill>
            <a:srgbClr val="FEE1C6"/>
          </a:solidFill>
          <a:ln w="12700">
            <a:solidFill>
              <a:srgbClr val="5F5F5F"/>
            </a:solidFill>
            <a:miter lim="800000"/>
            <a:headEnd/>
            <a:tailEnd/>
          </a:ln>
          <a:effectLst/>
        </p:spPr>
        <p:txBody>
          <a:bodyPr wrap="square" lIns="90488" tIns="44450" rIns="90488" bIns="4445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lnSpc>
                <a:spcPct val="80000"/>
              </a:lnSpc>
              <a:spcBef>
                <a:spcPct val="50000"/>
              </a:spcBef>
            </a:pPr>
            <a:r>
              <a:rPr lang="en-US" b="1" dirty="0">
                <a:solidFill>
                  <a:srgbClr val="000066"/>
                </a:solidFill>
                <a:latin typeface="Times New Roman" pitchFamily="18" charset="0"/>
              </a:rPr>
              <a:t>Investment       </a:t>
            </a:r>
            <a:r>
              <a:rPr lang="en-US" b="1" dirty="0" smtClean="0">
                <a:solidFill>
                  <a:srgbClr val="000066"/>
                </a:solidFill>
                <a:latin typeface="Times New Roman" pitchFamily="18" charset="0"/>
              </a:rPr>
              <a:t>            </a:t>
            </a:r>
            <a:r>
              <a:rPr lang="en-US" b="1" dirty="0" smtClean="0">
                <a:solidFill>
                  <a:srgbClr val="A50021"/>
                </a:solidFill>
                <a:latin typeface="Times New Roman" pitchFamily="18" charset="0"/>
              </a:rPr>
              <a:t>Investor </a:t>
            </a:r>
            <a:r>
              <a:rPr lang="en-US" b="1" dirty="0">
                <a:solidFill>
                  <a:srgbClr val="A50021"/>
                </a:solidFill>
                <a:latin typeface="Times New Roman" pitchFamily="18" charset="0"/>
              </a:rPr>
              <a:t>A     </a:t>
            </a:r>
            <a:r>
              <a:rPr lang="en-US" b="1" dirty="0" smtClean="0">
                <a:solidFill>
                  <a:srgbClr val="A50021"/>
                </a:solidFill>
                <a:latin typeface="Times New Roman" pitchFamily="18" charset="0"/>
              </a:rPr>
              <a:t>        </a:t>
            </a:r>
            <a:r>
              <a:rPr lang="en-US" b="1" dirty="0">
                <a:solidFill>
                  <a:srgbClr val="000066"/>
                </a:solidFill>
                <a:latin typeface="Times New Roman" pitchFamily="18" charset="0"/>
              </a:rPr>
              <a:t>Investor B     </a:t>
            </a:r>
            <a:r>
              <a:rPr lang="en-US" b="1" dirty="0" smtClean="0">
                <a:solidFill>
                  <a:srgbClr val="000066"/>
                </a:solidFill>
                <a:latin typeface="Times New Roman" pitchFamily="18" charset="0"/>
              </a:rPr>
              <a:t>            </a:t>
            </a:r>
            <a:r>
              <a:rPr lang="en-US" b="1" dirty="0">
                <a:solidFill>
                  <a:srgbClr val="008000"/>
                </a:solidFill>
                <a:latin typeface="Times New Roman" pitchFamily="18" charset="0"/>
              </a:rPr>
              <a:t>Investor C     </a:t>
            </a:r>
            <a:r>
              <a:rPr lang="en-US" b="1" dirty="0" smtClean="0">
                <a:solidFill>
                  <a:srgbClr val="008000"/>
                </a:solidFill>
                <a:latin typeface="Times New Roman" pitchFamily="18" charset="0"/>
              </a:rPr>
              <a:t>    </a:t>
            </a:r>
            <a:r>
              <a:rPr lang="en-US" b="1" dirty="0" smtClean="0">
                <a:solidFill>
                  <a:srgbClr val="000066"/>
                </a:solidFill>
                <a:latin typeface="Times New Roman" pitchFamily="18" charset="0"/>
              </a:rPr>
              <a:t>Total </a:t>
            </a:r>
            <a:r>
              <a:rPr lang="en-US" b="1" dirty="0">
                <a:solidFill>
                  <a:srgbClr val="000066"/>
                </a:solidFill>
                <a:latin typeface="Times New Roman" pitchFamily="18" charset="0"/>
              </a:rPr>
              <a:t>Category	</a:t>
            </a:r>
            <a:r>
              <a:rPr lang="en-US" dirty="0">
                <a:solidFill>
                  <a:srgbClr val="000066"/>
                </a:solidFill>
                <a:latin typeface="Times New Roman" pitchFamily="18" charset="0"/>
              </a:rPr>
              <a:t>	</a:t>
            </a:r>
          </a:p>
          <a:p>
            <a:pPr eaLnBrk="0" hangingPunct="0">
              <a:lnSpc>
                <a:spcPct val="80000"/>
              </a:lnSpc>
              <a:spcBef>
                <a:spcPct val="50000"/>
              </a:spcBef>
            </a:pPr>
            <a:r>
              <a:rPr lang="en-US" dirty="0">
                <a:solidFill>
                  <a:srgbClr val="000066"/>
                </a:solidFill>
                <a:latin typeface="Times New Roman" pitchFamily="18" charset="0"/>
              </a:rPr>
              <a:t>		</a:t>
            </a:r>
          </a:p>
          <a:p>
            <a:pPr eaLnBrk="0" hangingPunct="0">
              <a:lnSpc>
                <a:spcPct val="10000"/>
              </a:lnSpc>
              <a:spcBef>
                <a:spcPct val="50000"/>
              </a:spcBef>
            </a:pPr>
            <a:r>
              <a:rPr lang="en-US" dirty="0">
                <a:solidFill>
                  <a:srgbClr val="000000"/>
                </a:solidFill>
                <a:latin typeface="Times New Roman" pitchFamily="18" charset="0"/>
              </a:rPr>
              <a:t>Stocks		   46.5		    55		      27.5	 </a:t>
            </a:r>
            <a:r>
              <a:rPr lang="en-US" dirty="0" smtClean="0">
                <a:solidFill>
                  <a:srgbClr val="000000"/>
                </a:solidFill>
                <a:latin typeface="Times New Roman" pitchFamily="18" charset="0"/>
              </a:rPr>
              <a:t>	    </a:t>
            </a:r>
            <a:r>
              <a:rPr lang="en-US" b="1" dirty="0" smtClean="0">
                <a:solidFill>
                  <a:srgbClr val="000000"/>
                </a:solidFill>
                <a:latin typeface="Times New Roman" pitchFamily="18" charset="0"/>
              </a:rPr>
              <a:t>129</a:t>
            </a:r>
            <a:endParaRPr lang="en-US" b="1" dirty="0">
              <a:solidFill>
                <a:srgbClr val="000000"/>
              </a:solidFill>
              <a:latin typeface="Times New Roman" pitchFamily="18" charset="0"/>
            </a:endParaRPr>
          </a:p>
          <a:p>
            <a:pPr eaLnBrk="0" hangingPunct="0">
              <a:lnSpc>
                <a:spcPct val="10000"/>
              </a:lnSpc>
              <a:spcBef>
                <a:spcPct val="50000"/>
              </a:spcBef>
            </a:pPr>
            <a:r>
              <a:rPr lang="en-US" dirty="0">
                <a:solidFill>
                  <a:srgbClr val="000000"/>
                </a:solidFill>
                <a:latin typeface="Times New Roman" pitchFamily="18" charset="0"/>
              </a:rPr>
              <a:t>	</a:t>
            </a:r>
          </a:p>
          <a:p>
            <a:pPr eaLnBrk="0" hangingPunct="0">
              <a:lnSpc>
                <a:spcPct val="10000"/>
              </a:lnSpc>
              <a:spcBef>
                <a:spcPct val="50000"/>
              </a:spcBef>
            </a:pPr>
            <a:r>
              <a:rPr lang="en-US" dirty="0">
                <a:solidFill>
                  <a:srgbClr val="000000"/>
                </a:solidFill>
                <a:latin typeface="Times New Roman" pitchFamily="18" charset="0"/>
              </a:rPr>
              <a:t>Bonds		   32		    44		    </a:t>
            </a:r>
            <a:r>
              <a:rPr lang="en-US" dirty="0" smtClean="0">
                <a:solidFill>
                  <a:srgbClr val="000000"/>
                </a:solidFill>
                <a:latin typeface="Times New Roman" pitchFamily="18" charset="0"/>
              </a:rPr>
              <a:t>    </a:t>
            </a:r>
            <a:r>
              <a:rPr lang="en-US" dirty="0">
                <a:solidFill>
                  <a:srgbClr val="000000"/>
                </a:solidFill>
                <a:latin typeface="Times New Roman" pitchFamily="18" charset="0"/>
              </a:rPr>
              <a:t>19		    </a:t>
            </a:r>
            <a:r>
              <a:rPr lang="en-US" b="1" dirty="0">
                <a:solidFill>
                  <a:srgbClr val="000000"/>
                </a:solidFill>
                <a:latin typeface="Times New Roman" pitchFamily="18" charset="0"/>
              </a:rPr>
              <a:t> 95</a:t>
            </a:r>
            <a:endParaRPr lang="en-US" dirty="0">
              <a:solidFill>
                <a:srgbClr val="000000"/>
              </a:solidFill>
              <a:latin typeface="Times New Roman" pitchFamily="18" charset="0"/>
            </a:endParaRPr>
          </a:p>
          <a:p>
            <a:pPr eaLnBrk="0" hangingPunct="0">
              <a:lnSpc>
                <a:spcPct val="10000"/>
              </a:lnSpc>
              <a:spcBef>
                <a:spcPct val="50000"/>
              </a:spcBef>
            </a:pPr>
            <a:endParaRPr lang="en-US" dirty="0">
              <a:solidFill>
                <a:srgbClr val="000000"/>
              </a:solidFill>
              <a:latin typeface="Times New Roman" pitchFamily="18" charset="0"/>
            </a:endParaRPr>
          </a:p>
          <a:p>
            <a:pPr eaLnBrk="0" hangingPunct="0">
              <a:lnSpc>
                <a:spcPct val="10000"/>
              </a:lnSpc>
              <a:spcBef>
                <a:spcPct val="50000"/>
              </a:spcBef>
            </a:pPr>
            <a:r>
              <a:rPr lang="en-US" dirty="0">
                <a:solidFill>
                  <a:srgbClr val="000000"/>
                </a:solidFill>
                <a:latin typeface="Times New Roman" pitchFamily="18" charset="0"/>
              </a:rPr>
              <a:t>CD		   15.5                 </a:t>
            </a:r>
            <a:r>
              <a:rPr lang="en-US" dirty="0" smtClean="0">
                <a:solidFill>
                  <a:srgbClr val="000000"/>
                </a:solidFill>
                <a:latin typeface="Times New Roman" pitchFamily="18" charset="0"/>
              </a:rPr>
              <a:t>	    </a:t>
            </a:r>
            <a:r>
              <a:rPr lang="en-US" dirty="0">
                <a:solidFill>
                  <a:srgbClr val="000000"/>
                </a:solidFill>
                <a:latin typeface="Times New Roman" pitchFamily="18" charset="0"/>
              </a:rPr>
              <a:t>20                  </a:t>
            </a:r>
            <a:r>
              <a:rPr lang="en-US" dirty="0" smtClean="0">
                <a:solidFill>
                  <a:srgbClr val="000000"/>
                </a:solidFill>
                <a:latin typeface="Times New Roman" pitchFamily="18" charset="0"/>
              </a:rPr>
              <a:t>	       </a:t>
            </a:r>
            <a:r>
              <a:rPr lang="en-US" dirty="0">
                <a:solidFill>
                  <a:srgbClr val="000000"/>
                </a:solidFill>
                <a:latin typeface="Times New Roman" pitchFamily="18" charset="0"/>
              </a:rPr>
              <a:t>13.5                </a:t>
            </a:r>
            <a:r>
              <a:rPr lang="en-US" dirty="0" smtClean="0">
                <a:solidFill>
                  <a:srgbClr val="000000"/>
                </a:solidFill>
                <a:latin typeface="Times New Roman" pitchFamily="18" charset="0"/>
              </a:rPr>
              <a:t>	     </a:t>
            </a:r>
            <a:r>
              <a:rPr lang="en-US" b="1" dirty="0" smtClean="0">
                <a:solidFill>
                  <a:srgbClr val="000000"/>
                </a:solidFill>
                <a:latin typeface="Times New Roman" pitchFamily="18" charset="0"/>
              </a:rPr>
              <a:t>49</a:t>
            </a:r>
            <a:endParaRPr lang="en-US" dirty="0">
              <a:solidFill>
                <a:srgbClr val="000000"/>
              </a:solidFill>
              <a:latin typeface="Times New Roman" pitchFamily="18" charset="0"/>
            </a:endParaRPr>
          </a:p>
          <a:p>
            <a:pPr eaLnBrk="0" hangingPunct="0">
              <a:lnSpc>
                <a:spcPct val="10000"/>
              </a:lnSpc>
              <a:spcBef>
                <a:spcPct val="50000"/>
              </a:spcBef>
            </a:pPr>
            <a:r>
              <a:rPr lang="en-US" dirty="0">
                <a:solidFill>
                  <a:srgbClr val="000000"/>
                </a:solidFill>
                <a:latin typeface="Times New Roman" pitchFamily="18" charset="0"/>
              </a:rPr>
              <a:t>	</a:t>
            </a:r>
          </a:p>
          <a:p>
            <a:pPr eaLnBrk="0" hangingPunct="0">
              <a:lnSpc>
                <a:spcPct val="10000"/>
              </a:lnSpc>
              <a:spcBef>
                <a:spcPct val="50000"/>
              </a:spcBef>
            </a:pPr>
            <a:r>
              <a:rPr lang="en-US" dirty="0">
                <a:solidFill>
                  <a:srgbClr val="000000"/>
                </a:solidFill>
                <a:latin typeface="Times New Roman" pitchFamily="18" charset="0"/>
              </a:rPr>
              <a:t>Savings	   </a:t>
            </a:r>
            <a:r>
              <a:rPr lang="en-US" dirty="0" smtClean="0">
                <a:solidFill>
                  <a:srgbClr val="000000"/>
                </a:solidFill>
                <a:latin typeface="Times New Roman" pitchFamily="18" charset="0"/>
              </a:rPr>
              <a:t>	   16</a:t>
            </a:r>
            <a:r>
              <a:rPr lang="en-US" dirty="0">
                <a:solidFill>
                  <a:srgbClr val="000000"/>
                </a:solidFill>
                <a:latin typeface="Times New Roman" pitchFamily="18" charset="0"/>
              </a:rPr>
              <a:t>	 </a:t>
            </a:r>
            <a:r>
              <a:rPr lang="en-US" dirty="0" smtClean="0">
                <a:solidFill>
                  <a:srgbClr val="000000"/>
                </a:solidFill>
                <a:latin typeface="Times New Roman" pitchFamily="18" charset="0"/>
              </a:rPr>
              <a:t> 	    </a:t>
            </a:r>
            <a:r>
              <a:rPr lang="en-US" dirty="0">
                <a:solidFill>
                  <a:srgbClr val="000000"/>
                </a:solidFill>
                <a:latin typeface="Times New Roman" pitchFamily="18" charset="0"/>
              </a:rPr>
              <a:t>28                    </a:t>
            </a:r>
            <a:r>
              <a:rPr lang="en-US" dirty="0" smtClean="0">
                <a:solidFill>
                  <a:srgbClr val="000000"/>
                </a:solidFill>
                <a:latin typeface="Times New Roman" pitchFamily="18" charset="0"/>
              </a:rPr>
              <a:t>	        </a:t>
            </a:r>
            <a:r>
              <a:rPr lang="en-US" dirty="0">
                <a:solidFill>
                  <a:srgbClr val="000000"/>
                </a:solidFill>
                <a:latin typeface="Times New Roman" pitchFamily="18" charset="0"/>
              </a:rPr>
              <a:t>7                </a:t>
            </a:r>
            <a:r>
              <a:rPr lang="en-US" dirty="0" smtClean="0">
                <a:solidFill>
                  <a:srgbClr val="000000"/>
                </a:solidFill>
                <a:latin typeface="Times New Roman" pitchFamily="18" charset="0"/>
              </a:rPr>
              <a:t>	     </a:t>
            </a:r>
            <a:r>
              <a:rPr lang="en-US" b="1" dirty="0">
                <a:solidFill>
                  <a:srgbClr val="000000"/>
                </a:solidFill>
                <a:latin typeface="Times New Roman" pitchFamily="18" charset="0"/>
              </a:rPr>
              <a:t>51	</a:t>
            </a:r>
            <a:r>
              <a:rPr lang="en-US" dirty="0">
                <a:solidFill>
                  <a:srgbClr val="000000"/>
                </a:solidFill>
                <a:latin typeface="Times New Roman" pitchFamily="18" charset="0"/>
              </a:rPr>
              <a:t>	</a:t>
            </a:r>
          </a:p>
          <a:p>
            <a:pPr eaLnBrk="0" hangingPunct="0">
              <a:lnSpc>
                <a:spcPct val="10000"/>
              </a:lnSpc>
              <a:spcBef>
                <a:spcPct val="50000"/>
              </a:spcBef>
            </a:pPr>
            <a:endParaRPr lang="en-US" dirty="0">
              <a:solidFill>
                <a:srgbClr val="000000"/>
              </a:solidFill>
              <a:latin typeface="Times New Roman" pitchFamily="18" charset="0"/>
            </a:endParaRPr>
          </a:p>
          <a:p>
            <a:pPr eaLnBrk="0" hangingPunct="0">
              <a:lnSpc>
                <a:spcPct val="10000"/>
              </a:lnSpc>
              <a:spcBef>
                <a:spcPct val="50000"/>
              </a:spcBef>
            </a:pPr>
            <a:r>
              <a:rPr lang="en-US" b="1" dirty="0">
                <a:solidFill>
                  <a:srgbClr val="000000"/>
                </a:solidFill>
                <a:latin typeface="Times New Roman" pitchFamily="18" charset="0"/>
              </a:rPr>
              <a:t>Total	</a:t>
            </a:r>
            <a:r>
              <a:rPr lang="en-US" dirty="0">
                <a:solidFill>
                  <a:srgbClr val="000000"/>
                </a:solidFill>
                <a:latin typeface="Times New Roman" pitchFamily="18" charset="0"/>
              </a:rPr>
              <a:t>	   </a:t>
            </a:r>
            <a:r>
              <a:rPr lang="en-US" b="1" dirty="0">
                <a:solidFill>
                  <a:srgbClr val="000000"/>
                </a:solidFill>
                <a:latin typeface="Times New Roman" pitchFamily="18" charset="0"/>
              </a:rPr>
              <a:t>110	             </a:t>
            </a:r>
            <a:r>
              <a:rPr lang="en-US" b="1" dirty="0" smtClean="0">
                <a:solidFill>
                  <a:srgbClr val="000000"/>
                </a:solidFill>
                <a:latin typeface="Times New Roman" pitchFamily="18" charset="0"/>
              </a:rPr>
              <a:t>      </a:t>
            </a:r>
            <a:r>
              <a:rPr lang="en-US" b="1" dirty="0">
                <a:solidFill>
                  <a:srgbClr val="000000"/>
                </a:solidFill>
                <a:latin typeface="Times New Roman" pitchFamily="18" charset="0"/>
              </a:rPr>
              <a:t>147 		       67		   324</a:t>
            </a:r>
          </a:p>
          <a:p>
            <a:pPr eaLnBrk="0" hangingPunct="0">
              <a:lnSpc>
                <a:spcPct val="10000"/>
              </a:lnSpc>
              <a:spcBef>
                <a:spcPct val="50000"/>
              </a:spcBef>
            </a:pPr>
            <a:r>
              <a:rPr lang="en-US" b="1" dirty="0">
                <a:solidFill>
                  <a:srgbClr val="000000"/>
                </a:solidFill>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7" dur="500"/>
                                        <p:tgtEl>
                                          <p:spTgt spid="7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80" name="Object 4">
            <a:hlinkClick r:id="" action="ppaction://ole?verb=0"/>
          </p:cNvPr>
          <p:cNvGraphicFramePr>
            <a:graphicFrameLocks/>
          </p:cNvGraphicFramePr>
          <p:nvPr/>
        </p:nvGraphicFramePr>
        <p:xfrm>
          <a:off x="381000" y="533400"/>
          <a:ext cx="8534400" cy="5867400"/>
        </p:xfrm>
        <a:graphic>
          <a:graphicData uri="http://schemas.openxmlformats.org/presentationml/2006/ole">
            <mc:AlternateContent xmlns:mc="http://schemas.openxmlformats.org/markup-compatibility/2006">
              <mc:Choice xmlns:v="urn:schemas-microsoft-com:vml" Requires="v">
                <p:oleObj spid="_x0000_s4110" name="Worksheet" r:id="rId3" imgW="7086600" imgH="5029200" progId="Excel.Sheet.8">
                  <p:embed/>
                </p:oleObj>
              </mc:Choice>
              <mc:Fallback>
                <p:oleObj name="Worksheet" r:id="rId3" imgW="7086600" imgH="5029200" progId="Excel.Sheet.8">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33400"/>
                        <a:ext cx="8534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blinds(horizontal)">
                                      <p:cBhvr>
                                        <p:cTn id="7"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02" name="Rectangle 94"/>
          <p:cNvSpPr>
            <a:spLocks noGrp="1" noChangeArrowheads="1"/>
          </p:cNvSpPr>
          <p:nvPr>
            <p:ph type="title"/>
          </p:nvPr>
        </p:nvSpPr>
        <p:spPr>
          <a:xfrm>
            <a:off x="914400" y="277813"/>
            <a:ext cx="7772400" cy="788987"/>
          </a:xfrm>
        </p:spPr>
        <p:txBody>
          <a:bodyPr/>
          <a:lstStyle/>
          <a:p>
            <a:r>
              <a:rPr lang="en-US" sz="3600" b="1" dirty="0">
                <a:solidFill>
                  <a:schemeClr val="accent2"/>
                </a:solidFill>
                <a:latin typeface="Monotype Corsiva" pitchFamily="66" charset="0"/>
                <a:ea typeface="MS Mincho" pitchFamily="49" charset="-128"/>
              </a:rPr>
              <a:t>Time Series Data</a:t>
            </a:r>
          </a:p>
        </p:txBody>
      </p:sp>
      <p:sp>
        <p:nvSpPr>
          <p:cNvPr id="68611" name="Rectangle 3"/>
          <p:cNvSpPr>
            <a:spLocks noGrp="1" noChangeArrowheads="1"/>
          </p:cNvSpPr>
          <p:nvPr>
            <p:ph type="body" sz="half" idx="1"/>
          </p:nvPr>
        </p:nvSpPr>
        <p:spPr>
          <a:xfrm>
            <a:off x="381000" y="1371600"/>
            <a:ext cx="8458200" cy="533400"/>
          </a:xfrm>
        </p:spPr>
        <p:txBody>
          <a:bodyPr>
            <a:normAutofit/>
          </a:bodyPr>
          <a:lstStyle/>
          <a:p>
            <a:r>
              <a:rPr lang="en-US" sz="2800" dirty="0" smtClean="0">
                <a:latin typeface="Times New Roman" pitchFamily="18" charset="0"/>
                <a:cs typeface="Times New Roman" pitchFamily="18" charset="0"/>
              </a:rPr>
              <a:t>XYZ </a:t>
            </a:r>
            <a:r>
              <a:rPr lang="en-US" sz="2800" dirty="0">
                <a:latin typeface="Times New Roman" pitchFamily="18" charset="0"/>
                <a:cs typeface="Times New Roman" pitchFamily="18" charset="0"/>
              </a:rPr>
              <a:t>COMPANY MONTHLY SALES</a:t>
            </a:r>
          </a:p>
          <a:p>
            <a:endParaRPr lang="en-US" sz="2800" dirty="0">
              <a:latin typeface="Times New Roman" pitchFamily="18" charset="0"/>
              <a:cs typeface="Times New Roman" pitchFamily="18" charset="0"/>
            </a:endParaRPr>
          </a:p>
        </p:txBody>
      </p:sp>
      <p:graphicFrame>
        <p:nvGraphicFramePr>
          <p:cNvPr id="68748" name="Group 140"/>
          <p:cNvGraphicFramePr>
            <a:graphicFrameLocks noGrp="1"/>
          </p:cNvGraphicFramePr>
          <p:nvPr>
            <p:ph sz="half" idx="2"/>
          </p:nvPr>
        </p:nvGraphicFramePr>
        <p:xfrm>
          <a:off x="381002" y="2971800"/>
          <a:ext cx="8381997" cy="1447800"/>
        </p:xfrm>
        <a:graphic>
          <a:graphicData uri="http://schemas.openxmlformats.org/drawingml/2006/table">
            <a:tbl>
              <a:tblPr/>
              <a:tblGrid>
                <a:gridCol w="914398"/>
                <a:gridCol w="533400"/>
                <a:gridCol w="533400"/>
                <a:gridCol w="541954"/>
                <a:gridCol w="630788"/>
                <a:gridCol w="630788"/>
                <a:gridCol w="721665"/>
                <a:gridCol w="630788"/>
                <a:gridCol w="678898"/>
                <a:gridCol w="673554"/>
                <a:gridCol w="630788"/>
                <a:gridCol w="630788"/>
                <a:gridCol w="630788"/>
              </a:tblGrid>
              <a:tr h="6914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ahoma" pitchFamily="34" charset="0"/>
                          <a:cs typeface="Arial" pitchFamily="34" charset="0"/>
                        </a:rPr>
                        <a:t>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ahoma" pitchFamily="34" charset="0"/>
                          <a:cs typeface="Arial" pitchFamily="34" charset="0"/>
                        </a:rPr>
                        <a:t>Jan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ahoma" pitchFamily="34" charset="0"/>
                          <a:cs typeface="Arial" pitchFamily="34" charset="0"/>
                        </a:rPr>
                        <a:t>Feb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ahoma" pitchFamily="34" charset="0"/>
                          <a:cs typeface="Arial" pitchFamily="34" charset="0"/>
                        </a:rPr>
                        <a:t>Mar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ahoma" pitchFamily="34" charset="0"/>
                          <a:cs typeface="Arial" pitchFamily="34" charset="0"/>
                        </a:rPr>
                        <a:t>Apr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ahoma" pitchFamily="34" charset="0"/>
                          <a:cs typeface="Arial" pitchFamily="34" charset="0"/>
                        </a:rPr>
                        <a:t>May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ahoma" pitchFamily="34" charset="0"/>
                          <a:cs typeface="Arial" pitchFamily="34" charset="0"/>
                        </a:rPr>
                        <a:t>June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ahoma" pitchFamily="34" charset="0"/>
                          <a:cs typeface="Arial" pitchFamily="34" charset="0"/>
                        </a:rPr>
                        <a:t>July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ahoma" pitchFamily="34" charset="0"/>
                          <a:cs typeface="Arial" pitchFamily="34" charset="0"/>
                        </a:rPr>
                        <a:t>Aug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ahoma" pitchFamily="34" charset="0"/>
                          <a:cs typeface="Arial" pitchFamily="34" charset="0"/>
                        </a:rPr>
                        <a:t>Sept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ahoma" pitchFamily="34" charset="0"/>
                          <a:cs typeface="Arial" pitchFamily="34" charset="0"/>
                        </a:rPr>
                        <a:t>Oct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ahoma" pitchFamily="34" charset="0"/>
                          <a:cs typeface="Arial" pitchFamily="34" charset="0"/>
                        </a:rPr>
                        <a:t>Nov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ahoma" pitchFamily="34" charset="0"/>
                          <a:cs typeface="Arial" pitchFamily="34" charset="0"/>
                        </a:rPr>
                        <a:t>Dec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63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sales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ahoma" pitchFamily="34" charset="0"/>
                          <a:cs typeface="Arial" pitchFamily="34"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702"/>
                                        </p:tgtEl>
                                        <p:attrNameLst>
                                          <p:attrName>style.visibility</p:attrName>
                                        </p:attrNameLst>
                                      </p:cBhvr>
                                      <p:to>
                                        <p:strVal val="visible"/>
                                      </p:to>
                                    </p:set>
                                    <p:animEffect transition="in" filter="blinds(horizontal)">
                                      <p:cBhvr>
                                        <p:cTn id="7" dur="500"/>
                                        <p:tgtEl>
                                          <p:spTgt spid="687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12" dur="500"/>
                                        <p:tgtEl>
                                          <p:spTgt spid="686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8748"/>
                                        </p:tgtEl>
                                        <p:attrNameLst>
                                          <p:attrName>style.visibility</p:attrName>
                                        </p:attrNameLst>
                                      </p:cBhvr>
                                      <p:to>
                                        <p:strVal val="visible"/>
                                      </p:to>
                                    </p:set>
                                    <p:animEffect transition="in" filter="blinds(horizontal)">
                                      <p:cBhvr>
                                        <p:cTn id="17" dur="500"/>
                                        <p:tgtEl>
                                          <p:spTgt spid="68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02" grpId="0"/>
      <p:bldP spid="68611"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Monotype Corsiva" pitchFamily="66" charset="0"/>
                <a:ea typeface="MS Mincho" pitchFamily="49" charset="-128"/>
              </a:rPr>
              <a:t>Time Series Data . cont</a:t>
            </a:r>
            <a:endParaRPr lang="en-US" dirty="0"/>
          </a:p>
        </p:txBody>
      </p:sp>
      <p:sp>
        <p:nvSpPr>
          <p:cNvPr id="3" name="Text Placeholder 2"/>
          <p:cNvSpPr>
            <a:spLocks noGrp="1"/>
          </p:cNvSpPr>
          <p:nvPr>
            <p:ph type="body" sz="half" idx="1"/>
          </p:nvPr>
        </p:nvSpPr>
        <p:spPr>
          <a:xfrm>
            <a:off x="914400" y="1600201"/>
            <a:ext cx="6477000" cy="685799"/>
          </a:xfrm>
        </p:spPr>
        <p:txBody>
          <a:bodyPr/>
          <a:lstStyle/>
          <a:p>
            <a:r>
              <a:rPr lang="en-US" sz="2000" dirty="0" smtClean="0">
                <a:latin typeface="+mj-lt"/>
              </a:rPr>
              <a:t>XYZ COMPANY MONTHLY SALES</a:t>
            </a:r>
          </a:p>
          <a:p>
            <a:endParaRPr lang="en-US" sz="2000" dirty="0">
              <a:latin typeface="+mj-lt"/>
            </a:endParaRPr>
          </a:p>
        </p:txBody>
      </p:sp>
      <p:pic>
        <p:nvPicPr>
          <p:cNvPr id="5" name="Content Placeholder 4"/>
          <p:cNvPicPr>
            <a:picLocks noGrp="1"/>
          </p:cNvPicPr>
          <p:nvPr>
            <p:ph sz="half" idx="2"/>
          </p:nvPr>
        </p:nvPicPr>
        <p:blipFill>
          <a:blip r:embed="rId2"/>
          <a:srcRect l="3657" t="2381" r="1908" b="3770"/>
          <a:stretch>
            <a:fillRect/>
          </a:stretch>
        </p:blipFill>
        <p:spPr bwMode="auto">
          <a:xfrm>
            <a:off x="685800" y="2133600"/>
            <a:ext cx="8153400" cy="440550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E8C8D456-9A94-4ED7-B305-A52CECCC5214}" type="slidenum">
              <a:rPr lang="en-US" smtClean="0"/>
              <a:pPr>
                <a:defRPr/>
              </a:pPr>
              <a:t>85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457200"/>
            <a:ext cx="7793037" cy="776287"/>
          </a:xfrm>
        </p:spPr>
        <p:txBody>
          <a:bodyPr>
            <a:noAutofit/>
          </a:bodyPr>
          <a:lstStyle/>
          <a:p>
            <a:r>
              <a:rPr lang="ar-SA" sz="3200" b="1" dirty="0" smtClean="0">
                <a:latin typeface="Monotype Corsiva" pitchFamily="66" charset="0"/>
                <a:ea typeface="MS Mincho" pitchFamily="49" charset="-128"/>
              </a:rPr>
              <a:t/>
            </a:r>
            <a:br>
              <a:rPr lang="ar-SA" sz="3200" b="1" dirty="0" smtClean="0">
                <a:latin typeface="Monotype Corsiva" pitchFamily="66" charset="0"/>
                <a:ea typeface="MS Mincho" pitchFamily="49" charset="-128"/>
              </a:rPr>
            </a:br>
            <a:r>
              <a:rPr lang="ar-SA" sz="3200" b="1" dirty="0" smtClean="0">
                <a:latin typeface="Monotype Corsiva" pitchFamily="66" charset="0"/>
                <a:ea typeface="MS Mincho" pitchFamily="49" charset="-128"/>
              </a:rPr>
              <a:t/>
            </a:r>
            <a:br>
              <a:rPr lang="ar-SA" sz="3200" b="1" dirty="0" smtClean="0">
                <a:latin typeface="Monotype Corsiva" pitchFamily="66" charset="0"/>
                <a:ea typeface="MS Mincho" pitchFamily="49" charset="-128"/>
              </a:rPr>
            </a:br>
            <a:r>
              <a:rPr lang="ar-SA" sz="3200" b="1" dirty="0" smtClean="0">
                <a:latin typeface="Monotype Corsiva" pitchFamily="66" charset="0"/>
                <a:ea typeface="MS Mincho" pitchFamily="49" charset="-128"/>
              </a:rPr>
              <a:t>مثال : الدخل اليومى (بالدولار) لعدد 100 عامل </a:t>
            </a:r>
            <a:r>
              <a:rPr lang="en-US" sz="3200" b="1" dirty="0">
                <a:latin typeface="Monotype Corsiva" pitchFamily="66" charset="0"/>
                <a:ea typeface="MS Mincho" pitchFamily="49" charset="-128"/>
              </a:rPr>
              <a:t/>
            </a:r>
            <a:br>
              <a:rPr lang="en-US" sz="3200" b="1" dirty="0">
                <a:latin typeface="Monotype Corsiva" pitchFamily="66" charset="0"/>
                <a:ea typeface="MS Mincho" pitchFamily="49" charset="-128"/>
              </a:rPr>
            </a:br>
            <a:r>
              <a:rPr lang="en-US" sz="3200" b="1" dirty="0">
                <a:latin typeface="Monotype Corsiva" pitchFamily="66" charset="0"/>
                <a:ea typeface="MS Mincho" pitchFamily="49" charset="-128"/>
              </a:rPr>
              <a:t/>
            </a:r>
            <a:br>
              <a:rPr lang="en-US" sz="3200" b="1" dirty="0">
                <a:latin typeface="Monotype Corsiva" pitchFamily="66" charset="0"/>
                <a:ea typeface="MS Mincho" pitchFamily="49" charset="-128"/>
              </a:rPr>
            </a:br>
            <a:endParaRPr lang="en-US" sz="3200" b="1" dirty="0">
              <a:latin typeface="Monotype Corsiva" pitchFamily="66" charset="0"/>
              <a:ea typeface="MS Mincho" pitchFamily="49" charset="-128"/>
            </a:endParaRPr>
          </a:p>
        </p:txBody>
      </p:sp>
      <p:graphicFrame>
        <p:nvGraphicFramePr>
          <p:cNvPr id="40045" name="Group 109"/>
          <p:cNvGraphicFramePr>
            <a:graphicFrameLocks noGrp="1"/>
          </p:cNvGraphicFramePr>
          <p:nvPr>
            <p:ph sz="half" idx="2"/>
          </p:nvPr>
        </p:nvGraphicFramePr>
        <p:xfrm>
          <a:off x="990600" y="1676400"/>
          <a:ext cx="6781800" cy="4335145"/>
        </p:xfrm>
        <a:graphic>
          <a:graphicData uri="http://schemas.openxmlformats.org/drawingml/2006/table">
            <a:tbl>
              <a:tblPr/>
              <a:tblGrid>
                <a:gridCol w="2034540"/>
                <a:gridCol w="1898904"/>
                <a:gridCol w="2848356"/>
              </a:tblGrid>
              <a:tr h="7000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Daily income classes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Number of workers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Percentage of</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 households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18 – 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(4/100)×100% =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24 –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30 – 36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36 – 42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42 – 48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48 – 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54 – 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60 - 66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cs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linds(horizontal)">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045"/>
                                        </p:tgtEl>
                                        <p:attrNameLst>
                                          <p:attrName>style.visibility</p:attrName>
                                        </p:attrNameLst>
                                      </p:cBhvr>
                                      <p:to>
                                        <p:strVal val="visible"/>
                                      </p:to>
                                    </p:set>
                                    <p:animEffect transition="in" filter="blinds(horizontal)">
                                      <p:cBhvr>
                                        <p:cTn id="12" dur="500"/>
                                        <p:tgtEl>
                                          <p:spTgt spid="40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788987"/>
          </a:xfrm>
        </p:spPr>
        <p:txBody>
          <a:bodyPr/>
          <a:lstStyle/>
          <a:p>
            <a:pPr algn="r"/>
            <a:r>
              <a:rPr lang="ar-SA" sz="3200" b="1" dirty="0" smtClean="0"/>
              <a:t>  المدرج التكرارى :</a:t>
            </a:r>
            <a:endParaRPr lang="en-US" sz="3200" dirty="0"/>
          </a:p>
        </p:txBody>
      </p:sp>
      <p:pic>
        <p:nvPicPr>
          <p:cNvPr id="8" name="Content Placeholder 7"/>
          <p:cNvPicPr>
            <a:picLocks noGrp="1"/>
          </p:cNvPicPr>
          <p:nvPr>
            <p:ph sz="half" idx="2"/>
          </p:nvPr>
        </p:nvPicPr>
        <p:blipFill>
          <a:blip r:embed="rId2"/>
          <a:srcRect l="9275" r="18382" b="-6607"/>
          <a:stretch>
            <a:fillRect/>
          </a:stretch>
        </p:blipFill>
        <p:spPr bwMode="auto">
          <a:xfrm>
            <a:off x="1447800" y="2590800"/>
            <a:ext cx="5943600" cy="4038600"/>
          </a:xfrm>
          <a:prstGeom prst="rect">
            <a:avLst/>
          </a:prstGeom>
          <a:noFill/>
          <a:ln w="9525">
            <a:noFill/>
            <a:miter lim="800000"/>
            <a:headEnd/>
            <a:tailEnd/>
          </a:ln>
        </p:spPr>
      </p:pic>
      <p:sp>
        <p:nvSpPr>
          <p:cNvPr id="12" name="TextBox 11"/>
          <p:cNvSpPr txBox="1"/>
          <p:nvPr/>
        </p:nvSpPr>
        <p:spPr>
          <a:xfrm>
            <a:off x="1143000" y="1981200"/>
            <a:ext cx="1066800" cy="646331"/>
          </a:xfrm>
          <a:prstGeom prst="rect">
            <a:avLst/>
          </a:prstGeom>
          <a:noFill/>
        </p:spPr>
        <p:txBody>
          <a:bodyPr wrap="square" rtlCol="0">
            <a:spAutoFit/>
          </a:bodyPr>
          <a:lstStyle/>
          <a:p>
            <a:r>
              <a:rPr lang="en-US" b="1" dirty="0" smtClean="0"/>
              <a:t>No of workers</a:t>
            </a:r>
            <a:endParaRPr lang="en-US" b="1" dirty="0"/>
          </a:p>
        </p:txBody>
      </p:sp>
      <p:sp>
        <p:nvSpPr>
          <p:cNvPr id="14" name="TextBox 13"/>
          <p:cNvSpPr txBox="1"/>
          <p:nvPr/>
        </p:nvSpPr>
        <p:spPr>
          <a:xfrm>
            <a:off x="7467600" y="5486400"/>
            <a:ext cx="1219200" cy="646331"/>
          </a:xfrm>
          <a:prstGeom prst="rect">
            <a:avLst/>
          </a:prstGeom>
          <a:noFill/>
        </p:spPr>
        <p:txBody>
          <a:bodyPr wrap="square" rtlCol="0">
            <a:spAutoFit/>
          </a:bodyPr>
          <a:lstStyle/>
          <a:p>
            <a:r>
              <a:rPr lang="en-US" b="1" dirty="0" smtClean="0"/>
              <a:t>Income classes</a:t>
            </a:r>
            <a:endParaRPr lang="en-US" b="1" dirty="0"/>
          </a:p>
        </p:txBody>
      </p:sp>
      <p:grpSp>
        <p:nvGrpSpPr>
          <p:cNvPr id="24" name="Group 23"/>
          <p:cNvGrpSpPr/>
          <p:nvPr/>
        </p:nvGrpSpPr>
        <p:grpSpPr>
          <a:xfrm>
            <a:off x="3124200" y="4419600"/>
            <a:ext cx="3505200" cy="1436132"/>
            <a:chOff x="3124200" y="4419600"/>
            <a:chExt cx="3505200" cy="1436132"/>
          </a:xfrm>
        </p:grpSpPr>
        <p:sp>
          <p:nvSpPr>
            <p:cNvPr id="15" name="TextBox 14"/>
            <p:cNvSpPr txBox="1"/>
            <p:nvPr/>
          </p:nvSpPr>
          <p:spPr>
            <a:xfrm>
              <a:off x="3124200" y="5334000"/>
              <a:ext cx="304800" cy="369332"/>
            </a:xfrm>
            <a:prstGeom prst="rect">
              <a:avLst/>
            </a:prstGeom>
            <a:noFill/>
          </p:spPr>
          <p:txBody>
            <a:bodyPr wrap="square" rtlCol="0">
              <a:spAutoFit/>
            </a:bodyPr>
            <a:lstStyle/>
            <a:p>
              <a:r>
                <a:rPr lang="en-US" dirty="0" smtClean="0"/>
                <a:t>4</a:t>
              </a:r>
              <a:endParaRPr lang="en-US" dirty="0"/>
            </a:p>
          </p:txBody>
        </p:sp>
        <p:sp>
          <p:nvSpPr>
            <p:cNvPr id="16" name="TextBox 15"/>
            <p:cNvSpPr txBox="1"/>
            <p:nvPr/>
          </p:nvSpPr>
          <p:spPr>
            <a:xfrm>
              <a:off x="3581400" y="4953000"/>
              <a:ext cx="304800" cy="381000"/>
            </a:xfrm>
            <a:prstGeom prst="rect">
              <a:avLst/>
            </a:prstGeom>
            <a:noFill/>
          </p:spPr>
          <p:txBody>
            <a:bodyPr wrap="square" rtlCol="0">
              <a:spAutoFit/>
            </a:bodyPr>
            <a:lstStyle/>
            <a:p>
              <a:r>
                <a:rPr lang="en-US" dirty="0" smtClean="0"/>
                <a:t>8</a:t>
              </a:r>
              <a:endParaRPr lang="en-US" dirty="0"/>
            </a:p>
          </p:txBody>
        </p:sp>
        <p:sp>
          <p:nvSpPr>
            <p:cNvPr id="17" name="TextBox 16"/>
            <p:cNvSpPr txBox="1"/>
            <p:nvPr/>
          </p:nvSpPr>
          <p:spPr>
            <a:xfrm>
              <a:off x="3962400" y="4800601"/>
              <a:ext cx="533400" cy="369332"/>
            </a:xfrm>
            <a:prstGeom prst="rect">
              <a:avLst/>
            </a:prstGeom>
            <a:noFill/>
          </p:spPr>
          <p:txBody>
            <a:bodyPr wrap="square" rtlCol="0">
              <a:spAutoFit/>
            </a:bodyPr>
            <a:lstStyle/>
            <a:p>
              <a:r>
                <a:rPr lang="en-US" dirty="0" smtClean="0"/>
                <a:t>12</a:t>
              </a:r>
              <a:endParaRPr lang="en-US" dirty="0"/>
            </a:p>
          </p:txBody>
        </p:sp>
        <p:sp>
          <p:nvSpPr>
            <p:cNvPr id="18" name="TextBox 17"/>
            <p:cNvSpPr txBox="1"/>
            <p:nvPr/>
          </p:nvSpPr>
          <p:spPr>
            <a:xfrm>
              <a:off x="4419600" y="4419600"/>
              <a:ext cx="457200" cy="369332"/>
            </a:xfrm>
            <a:prstGeom prst="rect">
              <a:avLst/>
            </a:prstGeom>
            <a:noFill/>
          </p:spPr>
          <p:txBody>
            <a:bodyPr wrap="square" rtlCol="0">
              <a:spAutoFit/>
            </a:bodyPr>
            <a:lstStyle/>
            <a:p>
              <a:r>
                <a:rPr lang="en-US" dirty="0" smtClean="0"/>
                <a:t>18</a:t>
              </a:r>
              <a:endParaRPr lang="en-US" dirty="0"/>
            </a:p>
          </p:txBody>
        </p:sp>
        <p:sp>
          <p:nvSpPr>
            <p:cNvPr id="19" name="TextBox 18"/>
            <p:cNvSpPr txBox="1"/>
            <p:nvPr/>
          </p:nvSpPr>
          <p:spPr>
            <a:xfrm>
              <a:off x="4800600" y="4419600"/>
              <a:ext cx="457200" cy="369332"/>
            </a:xfrm>
            <a:prstGeom prst="rect">
              <a:avLst/>
            </a:prstGeom>
            <a:noFill/>
          </p:spPr>
          <p:txBody>
            <a:bodyPr wrap="square" rtlCol="0">
              <a:spAutoFit/>
            </a:bodyPr>
            <a:lstStyle/>
            <a:p>
              <a:r>
                <a:rPr lang="en-US" dirty="0" smtClean="0"/>
                <a:t>24</a:t>
              </a:r>
              <a:endParaRPr lang="en-US" dirty="0"/>
            </a:p>
          </p:txBody>
        </p:sp>
        <p:sp>
          <p:nvSpPr>
            <p:cNvPr id="20" name="TextBox 19"/>
            <p:cNvSpPr txBox="1"/>
            <p:nvPr/>
          </p:nvSpPr>
          <p:spPr>
            <a:xfrm>
              <a:off x="5257800" y="4800600"/>
              <a:ext cx="457200" cy="369332"/>
            </a:xfrm>
            <a:prstGeom prst="rect">
              <a:avLst/>
            </a:prstGeom>
            <a:noFill/>
          </p:spPr>
          <p:txBody>
            <a:bodyPr wrap="square" rtlCol="0">
              <a:spAutoFit/>
            </a:bodyPr>
            <a:lstStyle/>
            <a:p>
              <a:r>
                <a:rPr lang="en-US" dirty="0" smtClean="0"/>
                <a:t>16</a:t>
              </a:r>
              <a:endParaRPr lang="en-US" dirty="0"/>
            </a:p>
          </p:txBody>
        </p:sp>
        <p:sp>
          <p:nvSpPr>
            <p:cNvPr id="21" name="TextBox 20"/>
            <p:cNvSpPr txBox="1"/>
            <p:nvPr/>
          </p:nvSpPr>
          <p:spPr>
            <a:xfrm>
              <a:off x="5715000" y="5334000"/>
              <a:ext cx="457200" cy="369332"/>
            </a:xfrm>
            <a:prstGeom prst="rect">
              <a:avLst/>
            </a:prstGeom>
            <a:noFill/>
          </p:spPr>
          <p:txBody>
            <a:bodyPr wrap="square" rtlCol="0">
              <a:spAutoFit/>
            </a:bodyPr>
            <a:lstStyle/>
            <a:p>
              <a:r>
                <a:rPr lang="en-US" dirty="0" smtClean="0"/>
                <a:t>12</a:t>
              </a:r>
              <a:endParaRPr lang="en-US" dirty="0"/>
            </a:p>
          </p:txBody>
        </p:sp>
        <p:sp>
          <p:nvSpPr>
            <p:cNvPr id="22" name="TextBox 21"/>
            <p:cNvSpPr txBox="1"/>
            <p:nvPr/>
          </p:nvSpPr>
          <p:spPr>
            <a:xfrm>
              <a:off x="6172200" y="5486400"/>
              <a:ext cx="457200" cy="369332"/>
            </a:xfrm>
            <a:prstGeom prst="rect">
              <a:avLst/>
            </a:prstGeom>
            <a:noFill/>
          </p:spPr>
          <p:txBody>
            <a:bodyPr wrap="square" rtlCol="0">
              <a:spAutoFit/>
            </a:bodyPr>
            <a:lstStyle/>
            <a:p>
              <a:r>
                <a:rPr lang="en-US" dirty="0" smtClean="0"/>
                <a:t>6</a:t>
              </a:r>
              <a:endParaRPr lang="en-US"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941387"/>
          </a:xfrm>
        </p:spPr>
        <p:txBody>
          <a:bodyPr>
            <a:normAutofit/>
          </a:bodyPr>
          <a:lstStyle/>
          <a:p>
            <a:pPr algn="just" rtl="1"/>
            <a:r>
              <a:rPr lang="ar-SA" sz="3200" b="1" dirty="0" smtClean="0"/>
              <a:t> المضلع التكرارى</a:t>
            </a:r>
            <a:endParaRPr lang="en-US" sz="3200" b="1" dirty="0"/>
          </a:p>
        </p:txBody>
      </p:sp>
      <p:pic>
        <p:nvPicPr>
          <p:cNvPr id="512002" name="Picture 2"/>
          <p:cNvPicPr>
            <a:picLocks noGrp="1" noChangeAspect="1" noChangeArrowheads="1"/>
          </p:cNvPicPr>
          <p:nvPr>
            <p:ph sz="half" idx="2"/>
          </p:nvPr>
        </p:nvPicPr>
        <p:blipFill>
          <a:blip r:embed="rId2"/>
          <a:srcRect l="12000" t="3843" r="5867" b="11391"/>
          <a:stretch>
            <a:fillRect/>
          </a:stretch>
        </p:blipFill>
        <p:spPr bwMode="auto">
          <a:xfrm>
            <a:off x="609600" y="1295400"/>
            <a:ext cx="6781800" cy="4419600"/>
          </a:xfrm>
          <a:prstGeom prst="rect">
            <a:avLst/>
          </a:prstGeom>
          <a:noFill/>
          <a:ln w="9525">
            <a:noFill/>
            <a:miter lim="800000"/>
            <a:headEnd/>
            <a:tailEnd/>
          </a:ln>
          <a:effectLst/>
        </p:spPr>
      </p:pic>
      <p:sp>
        <p:nvSpPr>
          <p:cNvPr id="6" name="TextBox 5"/>
          <p:cNvSpPr txBox="1"/>
          <p:nvPr/>
        </p:nvSpPr>
        <p:spPr>
          <a:xfrm>
            <a:off x="7620000" y="4876800"/>
            <a:ext cx="1219200" cy="830997"/>
          </a:xfrm>
          <a:prstGeom prst="rect">
            <a:avLst/>
          </a:prstGeom>
          <a:noFill/>
        </p:spPr>
        <p:txBody>
          <a:bodyPr wrap="square" rtlCol="0">
            <a:spAutoFit/>
          </a:bodyPr>
          <a:lstStyle/>
          <a:p>
            <a:r>
              <a:rPr lang="ar-SA" sz="2400" b="1" dirty="0" smtClean="0"/>
              <a:t>فئات الأجور</a:t>
            </a:r>
            <a:endParaRPr lang="en-US" sz="2400" b="1" dirty="0"/>
          </a:p>
        </p:txBody>
      </p:sp>
      <p:sp>
        <p:nvSpPr>
          <p:cNvPr id="7" name="TextBox 6"/>
          <p:cNvSpPr txBox="1"/>
          <p:nvPr/>
        </p:nvSpPr>
        <p:spPr>
          <a:xfrm>
            <a:off x="457200" y="533400"/>
            <a:ext cx="1066800" cy="830997"/>
          </a:xfrm>
          <a:prstGeom prst="rect">
            <a:avLst/>
          </a:prstGeom>
          <a:noFill/>
        </p:spPr>
        <p:txBody>
          <a:bodyPr wrap="square" rtlCol="0">
            <a:spAutoFit/>
          </a:bodyPr>
          <a:lstStyle/>
          <a:p>
            <a:r>
              <a:rPr lang="ar-SA" sz="2400" b="1" dirty="0" smtClean="0"/>
              <a:t>عدد العمال</a:t>
            </a:r>
            <a:endParaRPr lang="en-US" sz="2400" b="1" dirty="0"/>
          </a:p>
        </p:txBody>
      </p:sp>
      <p:sp>
        <p:nvSpPr>
          <p:cNvPr id="8" name="Slide Number Placeholder 7"/>
          <p:cNvSpPr>
            <a:spLocks noGrp="1"/>
          </p:cNvSpPr>
          <p:nvPr>
            <p:ph type="sldNum" sz="quarter" idx="12"/>
          </p:nvPr>
        </p:nvSpPr>
        <p:spPr/>
        <p:txBody>
          <a:bodyPr/>
          <a:lstStyle/>
          <a:p>
            <a:pPr>
              <a:defRPr/>
            </a:pPr>
            <a:fld id="{E8C8D456-9A94-4ED7-B305-A52CECCC5214}" type="slidenum">
              <a:rPr lang="en-US" smtClean="0"/>
              <a:pPr>
                <a:defRPr/>
              </a:pPr>
              <a:t>88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002"/>
                                        </p:tgtEl>
                                        <p:attrNameLst>
                                          <p:attrName>style.visibility</p:attrName>
                                        </p:attrNameLst>
                                      </p:cBhvr>
                                      <p:to>
                                        <p:strVal val="visible"/>
                                      </p:to>
                                    </p:set>
                                    <p:animEffect transition="in" filter="blinds(horizontal)">
                                      <p:cBhvr>
                                        <p:cTn id="12" dur="500"/>
                                        <p:tgtEl>
                                          <p:spTgt spid="5120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normAutofit/>
          </a:bodyPr>
          <a:lstStyle/>
          <a:p>
            <a:r>
              <a:rPr lang="ar-SA" sz="3200" b="1" dirty="0" smtClean="0"/>
              <a:t>المنحنى التكرارى</a:t>
            </a:r>
            <a:endParaRPr lang="en-US" sz="3200" b="1" dirty="0"/>
          </a:p>
        </p:txBody>
      </p:sp>
      <p:pic>
        <p:nvPicPr>
          <p:cNvPr id="513026" name="Picture 2"/>
          <p:cNvPicPr>
            <a:picLocks noGrp="1" noChangeAspect="1" noChangeArrowheads="1"/>
          </p:cNvPicPr>
          <p:nvPr>
            <p:ph sz="half" idx="2"/>
          </p:nvPr>
        </p:nvPicPr>
        <p:blipFill>
          <a:blip r:embed="rId2"/>
          <a:srcRect l="10891" t="3148" r="3960"/>
          <a:stretch>
            <a:fillRect/>
          </a:stretch>
        </p:blipFill>
        <p:spPr bwMode="auto">
          <a:xfrm>
            <a:off x="609600" y="2057400"/>
            <a:ext cx="6858000" cy="3352800"/>
          </a:xfrm>
          <a:prstGeom prst="rect">
            <a:avLst/>
          </a:prstGeom>
          <a:noFill/>
          <a:ln w="9525">
            <a:noFill/>
            <a:miter lim="800000"/>
            <a:headEnd/>
            <a:tailEnd/>
          </a:ln>
          <a:effectLst/>
        </p:spPr>
      </p:pic>
      <p:sp>
        <p:nvSpPr>
          <p:cNvPr id="6" name="TextBox 5"/>
          <p:cNvSpPr txBox="1"/>
          <p:nvPr/>
        </p:nvSpPr>
        <p:spPr>
          <a:xfrm>
            <a:off x="304800" y="1295400"/>
            <a:ext cx="1066800" cy="830997"/>
          </a:xfrm>
          <a:prstGeom prst="rect">
            <a:avLst/>
          </a:prstGeom>
          <a:noFill/>
        </p:spPr>
        <p:txBody>
          <a:bodyPr wrap="square" rtlCol="0">
            <a:spAutoFit/>
          </a:bodyPr>
          <a:lstStyle/>
          <a:p>
            <a:r>
              <a:rPr lang="ar-SA" sz="2400" b="1" dirty="0" smtClean="0"/>
              <a:t>عدد العمال</a:t>
            </a:r>
            <a:endParaRPr lang="en-US" sz="2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3026"/>
                                        </p:tgtEl>
                                        <p:attrNameLst>
                                          <p:attrName>style.visibility</p:attrName>
                                        </p:attrNameLst>
                                      </p:cBhvr>
                                      <p:to>
                                        <p:strVal val="visible"/>
                                      </p:to>
                                    </p:set>
                                    <p:animEffect transition="in" filter="blinds(horizontal)">
                                      <p:cBhvr>
                                        <p:cTn id="12" dur="500"/>
                                        <p:tgtEl>
                                          <p:spTgt spid="513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TextBox 6"/>
          <p:cNvSpPr txBox="1">
            <a:spLocks noChangeArrowheads="1"/>
          </p:cNvSpPr>
          <p:nvPr/>
        </p:nvSpPr>
        <p:spPr bwMode="auto">
          <a:xfrm>
            <a:off x="4038600" y="381000"/>
            <a:ext cx="4902200" cy="707886"/>
          </a:xfrm>
          <a:prstGeom prst="rect">
            <a:avLst/>
          </a:prstGeom>
          <a:noFill/>
          <a:ln>
            <a:noFill/>
          </a:ln>
          <a:extLst/>
        </p:spPr>
        <p:txBody>
          <a:bodyPr>
            <a:spAutoFit/>
          </a:bodyPr>
          <a:lstStyle>
            <a:lvl1pPr eaLnBrk="0" hangingPunct="0">
              <a:defRPr sz="3200">
                <a:solidFill>
                  <a:schemeClr val="tx1"/>
                </a:solidFill>
                <a:latin typeface="Modern" pitchFamily="50"/>
              </a:defRPr>
            </a:lvl1pPr>
            <a:lvl2pPr marL="742950" indent="-285750" eaLnBrk="0" hangingPunct="0">
              <a:defRPr sz="3200">
                <a:solidFill>
                  <a:schemeClr val="tx1"/>
                </a:solidFill>
                <a:latin typeface="Modern" pitchFamily="50"/>
              </a:defRPr>
            </a:lvl2pPr>
            <a:lvl3pPr marL="1143000" indent="-228600" eaLnBrk="0" hangingPunct="0">
              <a:defRPr sz="3200">
                <a:solidFill>
                  <a:schemeClr val="tx1"/>
                </a:solidFill>
                <a:latin typeface="Modern" pitchFamily="50"/>
              </a:defRPr>
            </a:lvl3pPr>
            <a:lvl4pPr marL="1600200" indent="-228600" eaLnBrk="0" hangingPunct="0">
              <a:defRPr sz="3200">
                <a:solidFill>
                  <a:schemeClr val="tx1"/>
                </a:solidFill>
                <a:latin typeface="Modern" pitchFamily="50"/>
              </a:defRPr>
            </a:lvl4pPr>
            <a:lvl5pPr marL="2057400" indent="-228600" eaLnBrk="0" hangingPunct="0">
              <a:defRPr sz="3200">
                <a:solidFill>
                  <a:schemeClr val="tx1"/>
                </a:solidFill>
                <a:latin typeface="Modern" pitchFamily="50"/>
              </a:defRPr>
            </a:lvl5pPr>
            <a:lvl6pPr marL="2514600" indent="-228600" eaLnBrk="0" fontAlgn="base" hangingPunct="0">
              <a:spcBef>
                <a:spcPct val="0"/>
              </a:spcBef>
              <a:spcAft>
                <a:spcPct val="0"/>
              </a:spcAft>
              <a:defRPr sz="3200">
                <a:solidFill>
                  <a:schemeClr val="tx1"/>
                </a:solidFill>
                <a:latin typeface="Modern" pitchFamily="50"/>
              </a:defRPr>
            </a:lvl6pPr>
            <a:lvl7pPr marL="2971800" indent="-228600" eaLnBrk="0" fontAlgn="base" hangingPunct="0">
              <a:spcBef>
                <a:spcPct val="0"/>
              </a:spcBef>
              <a:spcAft>
                <a:spcPct val="0"/>
              </a:spcAft>
              <a:defRPr sz="3200">
                <a:solidFill>
                  <a:schemeClr val="tx1"/>
                </a:solidFill>
                <a:latin typeface="Modern" pitchFamily="50"/>
              </a:defRPr>
            </a:lvl7pPr>
            <a:lvl8pPr marL="3429000" indent="-228600" eaLnBrk="0" fontAlgn="base" hangingPunct="0">
              <a:spcBef>
                <a:spcPct val="0"/>
              </a:spcBef>
              <a:spcAft>
                <a:spcPct val="0"/>
              </a:spcAft>
              <a:defRPr sz="3200">
                <a:solidFill>
                  <a:schemeClr val="tx1"/>
                </a:solidFill>
                <a:latin typeface="Modern" pitchFamily="50"/>
              </a:defRPr>
            </a:lvl8pPr>
            <a:lvl9pPr marL="3886200" indent="-228600" eaLnBrk="0" fontAlgn="base" hangingPunct="0">
              <a:spcBef>
                <a:spcPct val="0"/>
              </a:spcBef>
              <a:spcAft>
                <a:spcPct val="0"/>
              </a:spcAft>
              <a:defRPr sz="3200">
                <a:solidFill>
                  <a:schemeClr val="tx1"/>
                </a:solidFill>
                <a:latin typeface="Modern" pitchFamily="50"/>
              </a:defRPr>
            </a:lvl9pPr>
          </a:lstStyle>
          <a:p>
            <a:pPr algn="r" eaLnBrk="1" hangingPunct="1">
              <a:defRPr/>
            </a:pPr>
            <a:r>
              <a:rPr lang="ar-SA" sz="4000" b="1" dirty="0" smtClean="0">
                <a:solidFill>
                  <a:srgbClr val="C00000"/>
                </a:solidFill>
                <a:effectLst>
                  <a:outerShdw blurRad="38100" dist="38100" dir="2700000" algn="tl">
                    <a:srgbClr val="000000"/>
                  </a:outerShdw>
                </a:effectLst>
                <a:latin typeface="Simplified Arabic" pitchFamily="2" charset="-78"/>
                <a:cs typeface="Simplified Arabic" pitchFamily="2" charset="-78"/>
              </a:rPr>
              <a:t>ثانياً: الإحصاء الإستدلالي</a:t>
            </a:r>
            <a:endParaRPr lang="en-GB" sz="4000" b="1" dirty="0" smtClean="0">
              <a:solidFill>
                <a:srgbClr val="C00000"/>
              </a:solidFill>
              <a:effectLst>
                <a:outerShdw blurRad="38100" dist="38100" dir="2700000" algn="tl">
                  <a:srgbClr val="000000"/>
                </a:outerShdw>
              </a:effectLst>
              <a:latin typeface="Simplified Arabic" pitchFamily="2" charset="-78"/>
              <a:cs typeface="Simplified Arabic" pitchFamily="2" charset="-78"/>
            </a:endParaRPr>
          </a:p>
        </p:txBody>
      </p:sp>
      <p:sp>
        <p:nvSpPr>
          <p:cNvPr id="13322" name="Rectangle 3"/>
          <p:cNvSpPr>
            <a:spLocks noChangeArrowheads="1"/>
          </p:cNvSpPr>
          <p:nvPr/>
        </p:nvSpPr>
        <p:spPr bwMode="auto">
          <a:xfrm>
            <a:off x="381000" y="1295400"/>
            <a:ext cx="8128000" cy="3785652"/>
          </a:xfrm>
          <a:prstGeom prst="rect">
            <a:avLst/>
          </a:prstGeom>
          <a:noFill/>
          <a:ln w="9525">
            <a:noFill/>
            <a:miter lim="800000"/>
            <a:headEnd/>
            <a:tailEnd/>
          </a:ln>
        </p:spPr>
        <p:txBody>
          <a:bodyPr wrap="square">
            <a:spAutoFit/>
          </a:bodyPr>
          <a:lstStyle/>
          <a:p>
            <a:pPr marL="55563" indent="-55563" algn="just" rtl="1">
              <a:buFont typeface="Wingdings" pitchFamily="2" charset="2"/>
              <a:buChar char="§"/>
            </a:pPr>
            <a:r>
              <a:rPr lang="ar-SA" altLang="ar-SA" sz="4000" dirty="0" smtClean="0">
                <a:latin typeface="Simplified Arabic" pitchFamily="2" charset="-78"/>
                <a:ea typeface="Mudir MT" pitchFamily="2" charset="-78"/>
                <a:cs typeface="Simplified Arabic" pitchFamily="2" charset="-78"/>
              </a:rPr>
              <a:t> يسعى </a:t>
            </a:r>
            <a:r>
              <a:rPr lang="ar-SA" altLang="ar-SA" sz="4000" dirty="0">
                <a:latin typeface="Simplified Arabic" pitchFamily="2" charset="-78"/>
                <a:ea typeface="Mudir MT" pitchFamily="2" charset="-78"/>
                <a:cs typeface="Simplified Arabic" pitchFamily="2" charset="-78"/>
              </a:rPr>
              <a:t>هذا النوع من الأساليب الإحصائية إلى الاستدلال على مجتمع الدراسة من خلال المعلومات المتوفرة عن العينات المختارة. </a:t>
            </a:r>
            <a:endParaRPr lang="en-US" altLang="ar-SA" sz="4000" dirty="0">
              <a:latin typeface="Simplified Arabic" pitchFamily="2" charset="-78"/>
              <a:ea typeface="Mudir MT" pitchFamily="2" charset="-78"/>
              <a:cs typeface="Simplified Arabic" pitchFamily="2" charset="-78"/>
            </a:endParaRPr>
          </a:p>
          <a:p>
            <a:pPr marL="55563" indent="-55563" algn="just" rtl="1">
              <a:buFont typeface="Wingdings" pitchFamily="2" charset="2"/>
              <a:buChar char="§"/>
            </a:pPr>
            <a:r>
              <a:rPr lang="ar-SA" altLang="ar-SA" sz="4000" dirty="0" smtClean="0">
                <a:latin typeface="Simplified Arabic" pitchFamily="2" charset="-78"/>
                <a:ea typeface="Mudir MT" pitchFamily="2" charset="-78"/>
                <a:cs typeface="Simplified Arabic" pitchFamily="2" charset="-78"/>
              </a:rPr>
              <a:t> من </a:t>
            </a:r>
            <a:r>
              <a:rPr lang="ar-SA" altLang="ar-SA" sz="4000" dirty="0">
                <a:latin typeface="Simplified Arabic" pitchFamily="2" charset="-78"/>
                <a:ea typeface="Mudir MT" pitchFamily="2" charset="-78"/>
                <a:cs typeface="Simplified Arabic" pitchFamily="2" charset="-78"/>
              </a:rPr>
              <a:t>أمثلة أساليب </a:t>
            </a:r>
            <a:r>
              <a:rPr lang="ar-SA" altLang="ar-SA" sz="4000" dirty="0" smtClean="0">
                <a:latin typeface="Simplified Arabic" pitchFamily="2" charset="-78"/>
                <a:ea typeface="Mudir MT" pitchFamily="2" charset="-78"/>
                <a:cs typeface="Simplified Arabic" pitchFamily="2" charset="-78"/>
              </a:rPr>
              <a:t>الاحصاء الاستدلالي  إختبارات </a:t>
            </a:r>
            <a:r>
              <a:rPr lang="ar-SA" altLang="ar-SA" sz="4000" dirty="0">
                <a:latin typeface="Simplified Arabic" pitchFamily="2" charset="-78"/>
                <a:ea typeface="Mudir MT" pitchFamily="2" charset="-78"/>
                <a:cs typeface="Simplified Arabic" pitchFamily="2" charset="-78"/>
              </a:rPr>
              <a:t>الفروض وبناء النماذج الاحصائية التي تستند على  نظرية الاحتمالات ونظرية العينات.</a:t>
            </a:r>
            <a:endParaRPr lang="en-GB" altLang="ar-SA" sz="4000" dirty="0">
              <a:latin typeface="Simplified Arabic" pitchFamily="2" charset="-78"/>
              <a:ea typeface="Mudir MT" pitchFamily="2" charset="-78"/>
              <a:cs typeface="Simplified Arabic"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blinds(horizontal)">
                                      <p:cBhvr>
                                        <p:cTn id="7" dur="500"/>
                                        <p:tgtEl>
                                          <p:spTgt spid="163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22">
                                            <p:txEl>
                                              <p:pRg st="0" end="0"/>
                                            </p:txEl>
                                          </p:spTgt>
                                        </p:tgtEl>
                                        <p:attrNameLst>
                                          <p:attrName>style.visibility</p:attrName>
                                        </p:attrNameLst>
                                      </p:cBhvr>
                                      <p:to>
                                        <p:strVal val="visible"/>
                                      </p:to>
                                    </p:set>
                                    <p:anim calcmode="lin" valueType="num">
                                      <p:cBhvr additive="base">
                                        <p:cTn id="12" dur="500" fill="hold"/>
                                        <p:tgtEl>
                                          <p:spTgt spid="1332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22">
                                            <p:txEl>
                                              <p:pRg st="1" end="1"/>
                                            </p:txEl>
                                          </p:spTgt>
                                        </p:tgtEl>
                                        <p:attrNameLst>
                                          <p:attrName>style.visibility</p:attrName>
                                        </p:attrNameLst>
                                      </p:cBhvr>
                                      <p:to>
                                        <p:strVal val="visible"/>
                                      </p:to>
                                    </p:set>
                                    <p:anim calcmode="lin" valueType="num">
                                      <p:cBhvr additive="base">
                                        <p:cTn id="18" dur="500" fill="hold"/>
                                        <p:tgtEl>
                                          <p:spTgt spid="1332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3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p:bldP spid="13322"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Line 17"/>
          <p:cNvSpPr>
            <a:spLocks noChangeShapeType="1"/>
          </p:cNvSpPr>
          <p:nvPr/>
        </p:nvSpPr>
        <p:spPr bwMode="auto">
          <a:xfrm flipV="1">
            <a:off x="1041400" y="292100"/>
            <a:ext cx="0" cy="723900"/>
          </a:xfrm>
          <a:prstGeom prst="line">
            <a:avLst/>
          </a:prstGeom>
          <a:noFill/>
          <a:ln w="28575" cap="sq">
            <a:solidFill>
              <a:srgbClr val="0033CC"/>
            </a:solidFill>
            <a:round/>
            <a:headEnd type="none" w="sm" len="sm"/>
            <a:tailEnd type="none" w="sm" len="sm"/>
          </a:ln>
        </p:spPr>
        <p:txBody>
          <a:bodyPr/>
          <a:lstStyle/>
          <a:p>
            <a:endParaRPr lang="en-US" dirty="0"/>
          </a:p>
        </p:txBody>
      </p:sp>
      <p:sp>
        <p:nvSpPr>
          <p:cNvPr id="6" name="Rectangle 5"/>
          <p:cNvSpPr/>
          <p:nvPr/>
        </p:nvSpPr>
        <p:spPr bwMode="auto">
          <a:xfrm>
            <a:off x="1054100" y="2921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nchor="ctr"/>
          <a:lstStyle/>
          <a:p>
            <a:pPr algn="ctr" rtl="1">
              <a:spcBef>
                <a:spcPts val="1800"/>
              </a:spcBef>
              <a:defRPr/>
            </a:pPr>
            <a:endParaRPr lang="ar-SA" b="1" dirty="0" smtClean="0">
              <a:solidFill>
                <a:srgbClr val="0033CC"/>
              </a:solidFill>
              <a:effectLst>
                <a:outerShdw blurRad="38100" dist="38100" dir="2700000" algn="tl">
                  <a:srgbClr val="000000"/>
                </a:outerShdw>
              </a:effectLst>
              <a:latin typeface="Simplified Arabic" pitchFamily="2" charset="-78"/>
              <a:cs typeface="Simplified Arabic" pitchFamily="2" charset="-78"/>
            </a:endParaRPr>
          </a:p>
          <a:p>
            <a:pPr algn="ctr" rtl="1">
              <a:spcBef>
                <a:spcPts val="1800"/>
              </a:spcBef>
              <a:defRPr/>
            </a:pPr>
            <a:endParaRPr lang="ar-SA" b="1" dirty="0" smtClean="0">
              <a:solidFill>
                <a:srgbClr val="0033CC"/>
              </a:solidFill>
              <a:effectLst>
                <a:outerShdw blurRad="38100" dist="38100" dir="2700000" algn="tl">
                  <a:srgbClr val="000000"/>
                </a:outerShdw>
              </a:effectLst>
              <a:latin typeface="Simplified Arabic" pitchFamily="2" charset="-78"/>
              <a:cs typeface="Simplified Arabic" pitchFamily="2" charset="-78"/>
            </a:endParaRPr>
          </a:p>
          <a:p>
            <a:pPr algn="ctr" rtl="1">
              <a:spcBef>
                <a:spcPts val="1800"/>
              </a:spcBef>
              <a:defRPr/>
            </a:pPr>
            <a:r>
              <a:rPr lang="en-US" b="1" dirty="0" smtClean="0">
                <a:solidFill>
                  <a:srgbClr val="0033CC"/>
                </a:solidFill>
                <a:effectLst>
                  <a:outerShdw blurRad="38100" dist="38100" dir="2700000" algn="tl">
                    <a:srgbClr val="000000"/>
                  </a:outerShdw>
                </a:effectLst>
                <a:latin typeface="Simplified Arabic" pitchFamily="2" charset="-78"/>
                <a:cs typeface="Simplified Arabic" pitchFamily="2" charset="-78"/>
              </a:rPr>
              <a:t> </a:t>
            </a:r>
            <a:r>
              <a:rPr lang="ar-SA" sz="2400" b="1" dirty="0" smtClean="0">
                <a:solidFill>
                  <a:srgbClr val="C00000"/>
                </a:solidFill>
                <a:effectLst>
                  <a:outerShdw blurRad="38100" dist="38100" dir="2700000" algn="tl">
                    <a:srgbClr val="000000"/>
                  </a:outerShdw>
                </a:effectLst>
                <a:latin typeface="Simplified Arabic" pitchFamily="2" charset="-78"/>
                <a:cs typeface="Simplified Arabic" pitchFamily="2" charset="-78"/>
              </a:rPr>
              <a:t>العرض العددي للبيانات</a:t>
            </a:r>
            <a:endParaRPr lang="en-US" sz="2400" b="1" dirty="0" smtClean="0">
              <a:solidFill>
                <a:srgbClr val="C00000"/>
              </a:solidFill>
              <a:effectLst>
                <a:outerShdw blurRad="38100" dist="38100" dir="2700000" algn="tl">
                  <a:srgbClr val="000000"/>
                </a:outerShdw>
              </a:effectLst>
              <a:latin typeface="Simplified Arabic" pitchFamily="2" charset="-78"/>
              <a:cs typeface="Simplified Arabic" pitchFamily="2" charset="-78"/>
            </a:endParaRPr>
          </a:p>
          <a:p>
            <a:pPr algn="ctr" rtl="1">
              <a:spcBef>
                <a:spcPts val="1800"/>
              </a:spcBef>
              <a:defRPr/>
            </a:pPr>
            <a:endParaRPr lang="en-GB" sz="2400" dirty="0">
              <a:solidFill>
                <a:srgbClr val="C00000"/>
              </a:solidFill>
            </a:endParaRPr>
          </a:p>
          <a:p>
            <a:pPr algn="ctr" rtl="1">
              <a:spcBef>
                <a:spcPts val="1800"/>
              </a:spcBef>
              <a:defRPr/>
            </a:pPr>
            <a:endParaRPr lang="en-GB" sz="2400" dirty="0">
              <a:solidFill>
                <a:srgbClr val="C00000"/>
              </a:solidFill>
            </a:endParaRPr>
          </a:p>
        </p:txBody>
      </p:sp>
      <p:graphicFrame>
        <p:nvGraphicFramePr>
          <p:cNvPr id="3" name="Diagram 2"/>
          <p:cNvGraphicFramePr/>
          <p:nvPr/>
        </p:nvGraphicFramePr>
        <p:xfrm>
          <a:off x="13716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33400" y="292100"/>
            <a:ext cx="80772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nchor="ctr"/>
          <a:lstStyle/>
          <a:p>
            <a:pPr algn="ctr" rtl="1">
              <a:defRPr/>
            </a:pPr>
            <a:r>
              <a:rPr lang="ar-SA" sz="3600" b="1" dirty="0">
                <a:solidFill>
                  <a:srgbClr val="336600"/>
                </a:solidFill>
                <a:latin typeface="Simplified Arabic" pitchFamily="18" charset="-78"/>
                <a:cs typeface="Simplified Arabic" pitchFamily="18" charset="-78"/>
              </a:rPr>
              <a:t>مقاييس النزعة المركزية</a:t>
            </a:r>
            <a:endParaRPr lang="en-US" sz="3600" b="1" dirty="0">
              <a:solidFill>
                <a:srgbClr val="336600"/>
              </a:solidFill>
              <a:latin typeface="Simplified Arabic" pitchFamily="18" charset="-78"/>
              <a:cs typeface="Simplified Arabic" pitchFamily="18" charset="-78"/>
            </a:endParaRPr>
          </a:p>
        </p:txBody>
      </p:sp>
      <p:sp>
        <p:nvSpPr>
          <p:cNvPr id="12" name="مستطيل مستدير الزوايا 2"/>
          <p:cNvSpPr/>
          <p:nvPr/>
        </p:nvSpPr>
        <p:spPr>
          <a:xfrm>
            <a:off x="307975" y="1414463"/>
            <a:ext cx="8528050" cy="1185862"/>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SA" sz="2800" dirty="0">
                <a:solidFill>
                  <a:schemeClr val="accent4">
                    <a:lumMod val="50000"/>
                  </a:schemeClr>
                </a:solidFill>
              </a:rPr>
              <a:t>مقياس النزعة المركزية هو القيمة التي تتمركز حولها معظم البيانات أو القيمة التي </a:t>
            </a:r>
            <a:r>
              <a:rPr lang="ar-SA" sz="2800" dirty="0" err="1">
                <a:solidFill>
                  <a:schemeClr val="accent4">
                    <a:lumMod val="50000"/>
                  </a:schemeClr>
                </a:solidFill>
              </a:rPr>
              <a:t>تتوسطها</a:t>
            </a:r>
            <a:r>
              <a:rPr lang="ar-SA" sz="2800" dirty="0">
                <a:solidFill>
                  <a:schemeClr val="accent4">
                    <a:lumMod val="50000"/>
                  </a:schemeClr>
                </a:solidFill>
              </a:rPr>
              <a:t> و بالتالي فهي تمثل المجتمع أكثر من غيرها من القيم</a:t>
            </a:r>
          </a:p>
        </p:txBody>
      </p:sp>
      <p:sp>
        <p:nvSpPr>
          <p:cNvPr id="13" name="وسيلة شرح مع سهم إلى الأسفل 1"/>
          <p:cNvSpPr/>
          <p:nvPr/>
        </p:nvSpPr>
        <p:spPr>
          <a:xfrm>
            <a:off x="2281238" y="2892425"/>
            <a:ext cx="4824412" cy="914400"/>
          </a:xfrm>
          <a:prstGeom prst="downArrowCallout">
            <a:avLst/>
          </a:prstGeom>
          <a:ln/>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SA" sz="2400" b="1" dirty="0">
                <a:solidFill>
                  <a:srgbClr val="0033CC"/>
                </a:solidFill>
                <a:effectLst>
                  <a:outerShdw blurRad="38100" dist="38100" dir="2700000" algn="tl">
                    <a:srgbClr val="000000">
                      <a:alpha val="43137"/>
                    </a:srgbClr>
                  </a:outerShdw>
                </a:effectLst>
              </a:rPr>
              <a:t>متى يعتبر مقياس النزعة المركزية مقبولاً؟</a:t>
            </a:r>
          </a:p>
        </p:txBody>
      </p:sp>
      <p:sp>
        <p:nvSpPr>
          <p:cNvPr id="14" name="مستطيل مستدير الزوايا 3"/>
          <p:cNvSpPr/>
          <p:nvPr/>
        </p:nvSpPr>
        <p:spPr>
          <a:xfrm>
            <a:off x="1009650" y="3848100"/>
            <a:ext cx="6985000" cy="2333625"/>
          </a:xfrm>
          <a:prstGeom prst="roundRect">
            <a:avLst/>
          </a:prstGeom>
          <a:ln/>
        </p:spPr>
        <p:style>
          <a:lnRef idx="2">
            <a:schemeClr val="accent1"/>
          </a:lnRef>
          <a:fillRef idx="1">
            <a:schemeClr val="lt1"/>
          </a:fillRef>
          <a:effectRef idx="0">
            <a:schemeClr val="accent1"/>
          </a:effectRef>
          <a:fontRef idx="minor">
            <a:schemeClr val="dk1"/>
          </a:fontRef>
        </p:style>
        <p:txBody>
          <a:bodyPr rtlCol="1" anchor="ctr"/>
          <a:lstStyle/>
          <a:p>
            <a:pPr marL="285750" indent="-285750" algn="r" rtl="1">
              <a:buFont typeface="Wingdings" pitchFamily="2" charset="2"/>
              <a:buChar char="v"/>
              <a:defRPr/>
            </a:pPr>
            <a:r>
              <a:rPr lang="ar-SA" sz="2000" b="1" dirty="0">
                <a:solidFill>
                  <a:schemeClr val="tx2">
                    <a:lumMod val="10000"/>
                  </a:schemeClr>
                </a:solidFill>
              </a:rPr>
              <a:t>إذا كان المتوسط معرفاً تعريفاً دقيقاّ</a:t>
            </a:r>
          </a:p>
          <a:p>
            <a:pPr marL="285750" indent="-285750" algn="r" rtl="1">
              <a:buFont typeface="Wingdings" pitchFamily="2" charset="2"/>
              <a:buChar char="v"/>
              <a:defRPr/>
            </a:pPr>
            <a:r>
              <a:rPr lang="ar-SA" sz="2000" b="1" dirty="0">
                <a:solidFill>
                  <a:schemeClr val="tx2">
                    <a:lumMod val="10000"/>
                  </a:schemeClr>
                </a:solidFill>
              </a:rPr>
              <a:t>إذا كان مبنياً على جميع المشاهدات ( تدخل في حسابه جميع القيم).</a:t>
            </a:r>
          </a:p>
          <a:p>
            <a:pPr marL="285750" indent="-285750" algn="r" rtl="1">
              <a:buFont typeface="Wingdings" pitchFamily="2" charset="2"/>
              <a:buChar char="v"/>
              <a:defRPr/>
            </a:pPr>
            <a:r>
              <a:rPr lang="ar-SA" sz="2000" b="1" dirty="0">
                <a:solidFill>
                  <a:schemeClr val="tx2">
                    <a:lumMod val="10000"/>
                  </a:schemeClr>
                </a:solidFill>
              </a:rPr>
              <a:t>إذا كان سهل الفهم و التفسير.</a:t>
            </a:r>
          </a:p>
          <a:p>
            <a:pPr marL="285750" indent="-285750" algn="r" rtl="1">
              <a:buFont typeface="Wingdings" pitchFamily="2" charset="2"/>
              <a:buChar char="v"/>
              <a:defRPr/>
            </a:pPr>
            <a:r>
              <a:rPr lang="ar-SA" sz="2000" b="1" dirty="0">
                <a:solidFill>
                  <a:schemeClr val="tx2">
                    <a:lumMod val="10000"/>
                  </a:schemeClr>
                </a:solidFill>
              </a:rPr>
              <a:t>إذا أمكن حسابه بسهولة و سرعة معقولتين.</a:t>
            </a:r>
          </a:p>
          <a:p>
            <a:pPr marL="285750" indent="-285750" algn="r" rtl="1">
              <a:buFont typeface="Wingdings" pitchFamily="2" charset="2"/>
              <a:buChar char="v"/>
              <a:defRPr/>
            </a:pPr>
            <a:r>
              <a:rPr lang="ar-SA" sz="2000" b="1" dirty="0">
                <a:solidFill>
                  <a:schemeClr val="tx2">
                    <a:lumMod val="10000"/>
                  </a:schemeClr>
                </a:solidFill>
              </a:rPr>
              <a:t>يخضع للعمليات الجبرية بسهولة.</a:t>
            </a:r>
          </a:p>
          <a:p>
            <a:pPr marL="285750" indent="-285750" algn="r" rtl="1">
              <a:buFont typeface="Wingdings" pitchFamily="2" charset="2"/>
              <a:buChar char="v"/>
              <a:defRPr/>
            </a:pPr>
            <a:r>
              <a:rPr lang="ar-SA" sz="2000" b="1" dirty="0">
                <a:solidFill>
                  <a:schemeClr val="tx2">
                    <a:lumMod val="10000"/>
                  </a:schemeClr>
                </a:solidFill>
              </a:rPr>
              <a:t>لا يتأثر بالقيم المتطرفة و الشاذة</a:t>
            </a:r>
            <a:r>
              <a:rPr lang="ar-SA" sz="2000" b="1" dirty="0" smtClean="0">
                <a:solidFill>
                  <a:schemeClr val="tx2">
                    <a:lumMod val="10000"/>
                  </a:schemeClr>
                </a:solidFill>
              </a:rPr>
              <a:t>.</a:t>
            </a:r>
            <a:endParaRPr lang="ar-SA" sz="2000" b="1" dirty="0">
              <a:solidFill>
                <a:schemeClr val="tx2">
                  <a:lumMod val="10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4">
                                            <p:bg/>
                                          </p:spTgt>
                                        </p:tgtEl>
                                        <p:attrNameLst>
                                          <p:attrName>style.visibility</p:attrName>
                                        </p:attrNameLst>
                                      </p:cBhvr>
                                      <p:to>
                                        <p:strVal val="visible"/>
                                      </p:to>
                                    </p:set>
                                    <p:animEffect transition="in" filter="wipe(right)">
                                      <p:cBhvr>
                                        <p:cTn id="23" dur="500"/>
                                        <p:tgtEl>
                                          <p:spTgt spid="14">
                                            <p:bg/>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wipe(right)">
                                      <p:cBhvr>
                                        <p:cTn id="28" dur="500"/>
                                        <p:tgtEl>
                                          <p:spTgt spid="14">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wipe(right)">
                                      <p:cBhvr>
                                        <p:cTn id="33" dur="500"/>
                                        <p:tgtEl>
                                          <p:spTgt spid="14">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4">
                                            <p:txEl>
                                              <p:pRg st="2" end="2"/>
                                            </p:txEl>
                                          </p:spTgt>
                                        </p:tgtEl>
                                        <p:attrNameLst>
                                          <p:attrName>style.visibility</p:attrName>
                                        </p:attrNameLst>
                                      </p:cBhvr>
                                      <p:to>
                                        <p:strVal val="visible"/>
                                      </p:to>
                                    </p:set>
                                    <p:animEffect transition="in" filter="wipe(right)">
                                      <p:cBhvr>
                                        <p:cTn id="38" dur="500"/>
                                        <p:tgtEl>
                                          <p:spTgt spid="14">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4">
                                            <p:txEl>
                                              <p:pRg st="3" end="3"/>
                                            </p:txEl>
                                          </p:spTgt>
                                        </p:tgtEl>
                                        <p:attrNameLst>
                                          <p:attrName>style.visibility</p:attrName>
                                        </p:attrNameLst>
                                      </p:cBhvr>
                                      <p:to>
                                        <p:strVal val="visible"/>
                                      </p:to>
                                    </p:set>
                                    <p:animEffect transition="in" filter="wipe(right)">
                                      <p:cBhvr>
                                        <p:cTn id="43" dur="500"/>
                                        <p:tgtEl>
                                          <p:spTgt spid="14">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wipe(right)">
                                      <p:cBhvr>
                                        <p:cTn id="48" dur="500"/>
                                        <p:tgtEl>
                                          <p:spTgt spid="14">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4">
                                            <p:txEl>
                                              <p:pRg st="5" end="5"/>
                                            </p:txEl>
                                          </p:spTgt>
                                        </p:tgtEl>
                                        <p:attrNameLst>
                                          <p:attrName>style.visibility</p:attrName>
                                        </p:attrNameLst>
                                      </p:cBhvr>
                                      <p:to>
                                        <p:strVal val="visible"/>
                                      </p:to>
                                    </p:set>
                                    <p:animEffect transition="in" filter="wipe(right)">
                                      <p:cBhvr>
                                        <p:cTn id="53"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build="p"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371600" y="292100"/>
            <a:ext cx="7467600" cy="6985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nchor="ctr"/>
          <a:lstStyle/>
          <a:p>
            <a:pPr algn="r" rtl="1">
              <a:defRPr/>
            </a:pPr>
            <a:r>
              <a:rPr lang="ar-SA" sz="3600" b="1" dirty="0" smtClean="0">
                <a:solidFill>
                  <a:schemeClr val="tx2"/>
                </a:solidFill>
                <a:latin typeface="Simplified Arabic" pitchFamily="18" charset="-78"/>
                <a:cs typeface="Simplified Arabic" pitchFamily="18" charset="-78"/>
              </a:rPr>
              <a:t>  </a:t>
            </a:r>
          </a:p>
          <a:p>
            <a:pPr algn="r" rtl="1">
              <a:defRPr/>
            </a:pPr>
            <a:r>
              <a:rPr lang="ar-SA" altLang="ar-SA" sz="3600" b="1" dirty="0" smtClean="0">
                <a:solidFill>
                  <a:schemeClr val="tx2"/>
                </a:solidFill>
              </a:rPr>
              <a:t>الوسط الحسابي (المتوسط)</a:t>
            </a:r>
            <a:endParaRPr lang="en-US" altLang="ar-SA" sz="3600" b="1" dirty="0" smtClean="0">
              <a:solidFill>
                <a:schemeClr val="tx2"/>
              </a:solidFill>
            </a:endParaRPr>
          </a:p>
          <a:p>
            <a:pPr algn="r" rtl="1">
              <a:defRPr/>
            </a:pPr>
            <a:endParaRPr lang="en-US" sz="3600" b="1" dirty="0">
              <a:solidFill>
                <a:schemeClr val="tx2"/>
              </a:solidFill>
              <a:latin typeface="Simplified Arabic" pitchFamily="18" charset="-78"/>
              <a:cs typeface="Simplified Arabic" pitchFamily="18" charset="-78"/>
            </a:endParaRPr>
          </a:p>
        </p:txBody>
      </p:sp>
      <p:sp>
        <p:nvSpPr>
          <p:cNvPr id="10" name="مستطيل مستدير الزوايا 2"/>
          <p:cNvSpPr>
            <a:spLocks noRot="1" noChangeAspect="1" noMove="1" noResize="1" noEditPoints="1" noAdjustHandles="1" noChangeArrowheads="1" noChangeShapeType="1" noTextEdit="1"/>
          </p:cNvSpPr>
          <p:nvPr/>
        </p:nvSpPr>
        <p:spPr>
          <a:xfrm>
            <a:off x="1009651" y="2204864"/>
            <a:ext cx="7089320" cy="3519042"/>
          </a:xfrm>
          <a:prstGeom prst="roundRect">
            <a:avLst/>
          </a:prstGeom>
          <a:blipFill rotWithShape="1">
            <a:blip r:embed="rId3" cstate="print"/>
            <a:stretch>
              <a:fillRect/>
            </a:stretch>
          </a:blipFill>
          <a:ln/>
        </p:spPr>
        <p:txBody>
          <a:bodyPr/>
          <a:lstStyle/>
          <a:p>
            <a:pPr>
              <a:defRPr/>
            </a:pPr>
            <a:r>
              <a:rPr lang="en-US">
                <a:noFill/>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ربع نص 2"/>
          <p:cNvSpPr txBox="1"/>
          <p:nvPr/>
        </p:nvSpPr>
        <p:spPr>
          <a:xfrm>
            <a:off x="685800" y="1295400"/>
            <a:ext cx="7777162" cy="1815882"/>
          </a:xfrm>
          <a:prstGeom prst="rect">
            <a:avLst/>
          </a:prstGeom>
          <a:ln/>
        </p:spPr>
        <p:style>
          <a:lnRef idx="2">
            <a:schemeClr val="accent2"/>
          </a:lnRef>
          <a:fillRef idx="1">
            <a:schemeClr val="lt1"/>
          </a:fillRef>
          <a:effectRef idx="0">
            <a:schemeClr val="accent2"/>
          </a:effectRef>
          <a:fontRef idx="minor">
            <a:schemeClr val="dk1"/>
          </a:fontRef>
        </p:style>
        <p:txBody>
          <a:bodyPr rtlCol="1">
            <a:spAutoFit/>
          </a:bodyPr>
          <a:lstStyle/>
          <a:p>
            <a:pPr algn="ctr" fontAlgn="auto">
              <a:spcBef>
                <a:spcPts val="0"/>
              </a:spcBef>
              <a:spcAft>
                <a:spcPts val="0"/>
              </a:spcAft>
              <a:defRPr/>
            </a:pPr>
            <a:r>
              <a:rPr lang="ar-SA" sz="2800" b="1" kern="0" dirty="0">
                <a:solidFill>
                  <a:sysClr val="windowText" lastClr="000000"/>
                </a:solidFill>
                <a:latin typeface="Arial Narrow"/>
              </a:rPr>
              <a:t>البيانات التالية تمثل </a:t>
            </a:r>
            <a:r>
              <a:rPr lang="ar-SA" sz="2800" b="1" kern="0" dirty="0" smtClean="0">
                <a:solidFill>
                  <a:sysClr val="windowText" lastClr="000000"/>
                </a:solidFill>
                <a:latin typeface="Arial Narrow"/>
              </a:rPr>
              <a:t>المنصرف اليومى (بالآف الجنيهات) لعدد 15 موظف بإحدى المؤسسات المالية</a:t>
            </a:r>
            <a:endParaRPr lang="ar-SA" sz="2800" b="1" kern="0" dirty="0">
              <a:solidFill>
                <a:sysClr val="windowText" lastClr="000000"/>
              </a:solidFill>
              <a:latin typeface="Arial Narrow"/>
            </a:endParaRPr>
          </a:p>
          <a:p>
            <a:pPr algn="ctr" fontAlgn="auto">
              <a:spcBef>
                <a:spcPts val="0"/>
              </a:spcBef>
              <a:spcAft>
                <a:spcPts val="0"/>
              </a:spcAft>
              <a:defRPr/>
            </a:pPr>
            <a:r>
              <a:rPr lang="en-US" sz="2800" b="1" kern="0" dirty="0">
                <a:solidFill>
                  <a:sysClr val="windowText" lastClr="000000"/>
                </a:solidFill>
                <a:latin typeface="Arial Narrow"/>
              </a:rPr>
              <a:t>37, 43, 42, 46, 37, 44, 38, 39, 37, 42, 38, 45, 38, 48, 43</a:t>
            </a:r>
          </a:p>
          <a:p>
            <a:pPr algn="ctr" fontAlgn="auto">
              <a:spcBef>
                <a:spcPts val="0"/>
              </a:spcBef>
              <a:spcAft>
                <a:spcPts val="0"/>
              </a:spcAft>
              <a:defRPr/>
            </a:pPr>
            <a:r>
              <a:rPr lang="ar-SA" sz="2800" b="1" kern="0" dirty="0" smtClean="0">
                <a:solidFill>
                  <a:sysClr val="windowText" lastClr="000000"/>
                </a:solidFill>
                <a:latin typeface="Arial Narrow"/>
              </a:rPr>
              <a:t>أحسب متوسط المنصرف اليومى</a:t>
            </a:r>
            <a:endParaRPr lang="ar-SA" sz="2800" b="1" kern="0" dirty="0">
              <a:solidFill>
                <a:sysClr val="windowText" lastClr="000000"/>
              </a:solidFill>
              <a:latin typeface="Arial Narrow"/>
            </a:endParaRPr>
          </a:p>
        </p:txBody>
      </p:sp>
      <p:sp>
        <p:nvSpPr>
          <p:cNvPr id="13" name="مربع نص 3"/>
          <p:cNvSpPr txBox="1">
            <a:spLocks noRot="1" noChangeAspect="1" noMove="1" noResize="1" noEditPoints="1" noAdjustHandles="1" noChangeArrowheads="1" noChangeShapeType="1" noTextEdit="1"/>
          </p:cNvSpPr>
          <p:nvPr/>
        </p:nvSpPr>
        <p:spPr>
          <a:xfrm>
            <a:off x="1140030" y="4221087"/>
            <a:ext cx="6816345" cy="988219"/>
          </a:xfrm>
          <a:prstGeom prst="rect">
            <a:avLst/>
          </a:prstGeom>
          <a:blipFill rotWithShape="1">
            <a:blip r:embed="rId3" cstate="print"/>
            <a:stretch>
              <a:fillRect/>
            </a:stretch>
          </a:blipFill>
          <a:ln/>
        </p:spPr>
        <p:txBody>
          <a:bodyPr/>
          <a:lstStyle/>
          <a:p>
            <a:pPr>
              <a:defRPr/>
            </a:pPr>
            <a:r>
              <a:rPr lang="en-US">
                <a:noFill/>
              </a:rPr>
              <a:t> </a:t>
            </a:r>
          </a:p>
        </p:txBody>
      </p:sp>
      <p:sp>
        <p:nvSpPr>
          <p:cNvPr id="2" name="TextBox 1"/>
          <p:cNvSpPr txBox="1"/>
          <p:nvPr/>
        </p:nvSpPr>
        <p:spPr>
          <a:xfrm>
            <a:off x="6781800" y="304800"/>
            <a:ext cx="1920875" cy="646331"/>
          </a:xfrm>
          <a:prstGeom prst="rect">
            <a:avLst/>
          </a:prstGeom>
        </p:spPr>
        <p:style>
          <a:lnRef idx="1">
            <a:schemeClr val="accent6"/>
          </a:lnRef>
          <a:fillRef idx="3">
            <a:schemeClr val="accent6"/>
          </a:fillRef>
          <a:effectRef idx="2">
            <a:schemeClr val="accent6"/>
          </a:effectRef>
          <a:fontRef idx="minor">
            <a:schemeClr val="lt1"/>
          </a:fontRef>
        </p:style>
        <p:txBody>
          <a:bodyPr wrap="square" anchor="ctr">
            <a:spAutoFit/>
          </a:bodyPr>
          <a:lstStyle/>
          <a:p>
            <a:pPr algn="ctr">
              <a:defRPr/>
            </a:pPr>
            <a:r>
              <a:rPr lang="ar-SA" sz="3600" b="1" dirty="0">
                <a:latin typeface="Simplified Arabic" pitchFamily="18" charset="-78"/>
                <a:cs typeface="Simplified Arabic" pitchFamily="18" charset="-78"/>
              </a:rPr>
              <a:t>مثال</a:t>
            </a:r>
            <a:endParaRPr lang="en-US" sz="3600" b="1" dirty="0">
              <a:latin typeface="Simplified Arabic" pitchFamily="18" charset="-78"/>
              <a:cs typeface="Simplified Arabic" pitchFamily="18"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447800" y="292100"/>
            <a:ext cx="7467600" cy="6985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nchor="ctr"/>
          <a:lstStyle/>
          <a:p>
            <a:pPr algn="r" rtl="1">
              <a:defRPr/>
            </a:pPr>
            <a:r>
              <a:rPr lang="ar-SA" sz="3600" b="1" dirty="0" smtClean="0">
                <a:solidFill>
                  <a:schemeClr val="accent1"/>
                </a:solidFill>
                <a:latin typeface="Simplified Arabic" pitchFamily="18" charset="-78"/>
                <a:cs typeface="Simplified Arabic" pitchFamily="18" charset="-78"/>
              </a:rPr>
              <a:t>   الوسيط</a:t>
            </a:r>
            <a:endParaRPr lang="en-US" sz="3600" b="1" dirty="0">
              <a:solidFill>
                <a:schemeClr val="accent1"/>
              </a:solidFill>
              <a:latin typeface="Simplified Arabic" pitchFamily="18" charset="-78"/>
              <a:cs typeface="Simplified Arabic" pitchFamily="18" charset="-78"/>
            </a:endParaRPr>
          </a:p>
        </p:txBody>
      </p:sp>
      <p:sp>
        <p:nvSpPr>
          <p:cNvPr id="10" name="مستطيل مستدير الزوايا 2"/>
          <p:cNvSpPr/>
          <p:nvPr/>
        </p:nvSpPr>
        <p:spPr>
          <a:xfrm>
            <a:off x="285750" y="1479550"/>
            <a:ext cx="8478838" cy="1454150"/>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just" rtl="1" fontAlgn="auto">
              <a:spcBef>
                <a:spcPts val="0"/>
              </a:spcBef>
              <a:spcAft>
                <a:spcPts val="0"/>
              </a:spcAft>
              <a:defRPr/>
            </a:pPr>
            <a:r>
              <a:rPr lang="ar-SA" sz="2800" b="1" kern="0" dirty="0">
                <a:solidFill>
                  <a:sysClr val="windowText" lastClr="000000"/>
                </a:solidFill>
                <a:latin typeface="Arial Narrow"/>
              </a:rPr>
              <a:t>هو العدد الذي يتوسط مجموعة من الأعداد المرتبة تصاعدياً أو تنازلياً إذا كان عددها فردياً</a:t>
            </a:r>
            <a:r>
              <a:rPr lang="ar-SA" sz="2800" b="1" kern="0" dirty="0" smtClean="0">
                <a:solidFill>
                  <a:sysClr val="windowText" lastClr="000000"/>
                </a:solidFill>
                <a:latin typeface="Arial Narrow"/>
              </a:rPr>
              <a:t>. والوسط </a:t>
            </a:r>
            <a:r>
              <a:rPr lang="ar-SA" sz="2800" b="1" kern="0" dirty="0">
                <a:solidFill>
                  <a:sysClr val="windowText" lastClr="000000"/>
                </a:solidFill>
                <a:latin typeface="Arial Narrow"/>
              </a:rPr>
              <a:t>الحسابي للعددين الأوسطين إذا كان عددها زوجياً.</a:t>
            </a:r>
          </a:p>
        </p:txBody>
      </p:sp>
      <p:sp>
        <p:nvSpPr>
          <p:cNvPr id="11" name="شارة رتبة 2"/>
          <p:cNvSpPr/>
          <p:nvPr/>
        </p:nvSpPr>
        <p:spPr>
          <a:xfrm flipH="1">
            <a:off x="6781800" y="3095624"/>
            <a:ext cx="2230438" cy="1247775"/>
          </a:xfrm>
          <a:prstGeom prst="chevron">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rtl="1" fontAlgn="auto">
              <a:spcBef>
                <a:spcPts val="0"/>
              </a:spcBef>
              <a:spcAft>
                <a:spcPts val="0"/>
              </a:spcAft>
              <a:defRPr/>
            </a:pPr>
            <a:r>
              <a:rPr lang="ar-SA" sz="1800" b="1" kern="0" dirty="0">
                <a:solidFill>
                  <a:srgbClr val="0033CC"/>
                </a:solidFill>
                <a:effectLst>
                  <a:outerShdw blurRad="38100" dist="38100" dir="2700000" algn="tl">
                    <a:srgbClr val="000000">
                      <a:alpha val="43137"/>
                    </a:srgbClr>
                  </a:outerShdw>
                </a:effectLst>
                <a:latin typeface="Arial Narrow"/>
              </a:rPr>
              <a:t>إذا كان عدد القيم </a:t>
            </a:r>
            <a:r>
              <a:rPr lang="en-US" sz="1800" b="1" kern="0" dirty="0">
                <a:solidFill>
                  <a:srgbClr val="0033CC"/>
                </a:solidFill>
                <a:effectLst>
                  <a:outerShdw blurRad="38100" dist="38100" dir="2700000" algn="tl">
                    <a:srgbClr val="000000">
                      <a:alpha val="43137"/>
                    </a:srgbClr>
                  </a:outerShdw>
                </a:effectLst>
                <a:latin typeface="Arial Narrow"/>
              </a:rPr>
              <a:t>N</a:t>
            </a:r>
            <a:r>
              <a:rPr lang="ar-SA" sz="1800" b="1" kern="0" dirty="0">
                <a:solidFill>
                  <a:srgbClr val="0033CC"/>
                </a:solidFill>
                <a:effectLst>
                  <a:outerShdw blurRad="38100" dist="38100" dir="2700000" algn="tl">
                    <a:srgbClr val="000000">
                      <a:alpha val="43137"/>
                    </a:srgbClr>
                  </a:outerShdw>
                </a:effectLst>
                <a:latin typeface="Arial Narrow"/>
              </a:rPr>
              <a:t> فردي</a:t>
            </a:r>
          </a:p>
        </p:txBody>
      </p:sp>
      <p:sp>
        <p:nvSpPr>
          <p:cNvPr id="12" name="مستطيل مستدير الزوايا 1"/>
          <p:cNvSpPr>
            <a:spLocks noRot="1" noChangeAspect="1" noMove="1" noResize="1" noEditPoints="1" noAdjustHandles="1" noChangeArrowheads="1" noChangeShapeType="1" noTextEdit="1"/>
          </p:cNvSpPr>
          <p:nvPr/>
        </p:nvSpPr>
        <p:spPr>
          <a:xfrm>
            <a:off x="461859" y="3057555"/>
            <a:ext cx="6298232" cy="1348190"/>
          </a:xfrm>
          <a:prstGeom prst="roundRect">
            <a:avLst/>
          </a:prstGeom>
          <a:blipFill rotWithShape="1">
            <a:blip r:embed="rId3" cstate="print"/>
            <a:stretch>
              <a:fillRect t="-3111" b="-889"/>
            </a:stretch>
          </a:blipFill>
          <a:ln/>
        </p:spPr>
        <p:txBody>
          <a:bodyPr/>
          <a:lstStyle/>
          <a:p>
            <a:pPr>
              <a:defRPr/>
            </a:pPr>
            <a:r>
              <a:rPr lang="en-US">
                <a:noFill/>
              </a:rPr>
              <a:t> </a:t>
            </a:r>
          </a:p>
        </p:txBody>
      </p:sp>
      <p:sp>
        <p:nvSpPr>
          <p:cNvPr id="13" name="شارة رتبة 4"/>
          <p:cNvSpPr/>
          <p:nvPr/>
        </p:nvSpPr>
        <p:spPr>
          <a:xfrm flipH="1">
            <a:off x="6884988" y="4884738"/>
            <a:ext cx="2106612" cy="1287462"/>
          </a:xfrm>
          <a:prstGeom prst="chevron">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r>
              <a:rPr lang="ar-SA" sz="1800" b="1" kern="0" dirty="0">
                <a:solidFill>
                  <a:srgbClr val="0033CC"/>
                </a:solidFill>
                <a:effectLst>
                  <a:outerShdw blurRad="38100" dist="38100" dir="2700000" algn="tl">
                    <a:srgbClr val="000000">
                      <a:alpha val="43137"/>
                    </a:srgbClr>
                  </a:outerShdw>
                </a:effectLst>
                <a:latin typeface="Arial Narrow"/>
              </a:rPr>
              <a:t>إذا كان عدد القيم </a:t>
            </a:r>
            <a:r>
              <a:rPr lang="en-US" sz="1800" b="1" kern="0" dirty="0">
                <a:solidFill>
                  <a:srgbClr val="0033CC"/>
                </a:solidFill>
                <a:effectLst>
                  <a:outerShdw blurRad="38100" dist="38100" dir="2700000" algn="tl">
                    <a:srgbClr val="000000">
                      <a:alpha val="43137"/>
                    </a:srgbClr>
                  </a:outerShdw>
                </a:effectLst>
                <a:latin typeface="Arial Narrow"/>
              </a:rPr>
              <a:t>N</a:t>
            </a:r>
            <a:r>
              <a:rPr lang="ar-SA" sz="1800" b="1" kern="0" dirty="0">
                <a:solidFill>
                  <a:srgbClr val="0033CC"/>
                </a:solidFill>
                <a:effectLst>
                  <a:outerShdw blurRad="38100" dist="38100" dir="2700000" algn="tl">
                    <a:srgbClr val="000000">
                      <a:alpha val="43137"/>
                    </a:srgbClr>
                  </a:outerShdw>
                </a:effectLst>
                <a:latin typeface="Arial Narrow"/>
              </a:rPr>
              <a:t> زوجي</a:t>
            </a:r>
          </a:p>
        </p:txBody>
      </p:sp>
      <p:sp>
        <p:nvSpPr>
          <p:cNvPr id="14" name="مستطيل مستدير الزوايا 3"/>
          <p:cNvSpPr>
            <a:spLocks noRot="1" noChangeAspect="1" noMove="1" noResize="1" noEditPoints="1" noAdjustHandles="1" noChangeArrowheads="1" noChangeShapeType="1" noTextEdit="1"/>
          </p:cNvSpPr>
          <p:nvPr/>
        </p:nvSpPr>
        <p:spPr>
          <a:xfrm>
            <a:off x="615918" y="4667003"/>
            <a:ext cx="6298232" cy="1603168"/>
          </a:xfrm>
          <a:prstGeom prst="roundRect">
            <a:avLst/>
          </a:prstGeom>
          <a:blipFill rotWithShape="1">
            <a:blip r:embed="rId4" cstate="print"/>
            <a:stretch>
              <a:fillRect/>
            </a:stretch>
          </a:blipFill>
          <a:ln/>
        </p:spPr>
        <p:txBody>
          <a:bodyPr/>
          <a:lstStyle/>
          <a:p>
            <a:pPr>
              <a:defRPr/>
            </a:pPr>
            <a:r>
              <a:rPr lang="en-US">
                <a:noFill/>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randombar(horizontal)">
                                      <p:cBhvr>
                                        <p:cTn id="12" dur="500"/>
                                        <p:tgtEl>
                                          <p:spTgt spid="10">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7" dur="500"/>
                                        <p:tgtEl>
                                          <p:spTgt spid="1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uiExpand="1" build="p" animBg="1"/>
      <p:bldP spid="11" grpId="0" animBg="1"/>
      <p:bldP spid="12" grpId="0" animBg="1"/>
      <p:bldP spid="13" grpId="0" animBg="1"/>
      <p:bldP spid="1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7400" y="228600"/>
            <a:ext cx="2913062" cy="646331"/>
          </a:xfrm>
          <a:prstGeom prst="rect">
            <a:avLst/>
          </a:prstGeom>
          <a:solidFill>
            <a:schemeClr val="bg2"/>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r">
              <a:defRPr/>
            </a:pPr>
            <a:r>
              <a:rPr lang="ar-SA" sz="3600" b="1" dirty="0" smtClean="0">
                <a:solidFill>
                  <a:schemeClr val="accent1"/>
                </a:solidFill>
                <a:latin typeface="Simplified Arabic" pitchFamily="18" charset="-78"/>
                <a:cs typeface="Simplified Arabic" pitchFamily="18" charset="-78"/>
              </a:rPr>
              <a:t>مثال:</a:t>
            </a:r>
            <a:endParaRPr lang="en-US" sz="3600" b="1" dirty="0">
              <a:solidFill>
                <a:schemeClr val="accent1"/>
              </a:solidFill>
              <a:latin typeface="Simplified Arabic" pitchFamily="18" charset="-78"/>
              <a:cs typeface="Simplified Arabic" pitchFamily="18" charset="-78"/>
            </a:endParaRPr>
          </a:p>
        </p:txBody>
      </p:sp>
      <p:sp>
        <p:nvSpPr>
          <p:cNvPr id="10" name="Rectangle 3"/>
          <p:cNvSpPr txBox="1">
            <a:spLocks noChangeArrowheads="1"/>
          </p:cNvSpPr>
          <p:nvPr/>
        </p:nvSpPr>
        <p:spPr bwMode="auto">
          <a:xfrm>
            <a:off x="381000" y="2971800"/>
            <a:ext cx="8458200" cy="2362200"/>
          </a:xfrm>
          <a:prstGeom prst="rect">
            <a:avLst/>
          </a:prstGeom>
          <a:ln/>
        </p:spPr>
        <p:style>
          <a:lnRef idx="2">
            <a:schemeClr val="accent1"/>
          </a:lnRef>
          <a:fillRef idx="1">
            <a:schemeClr val="lt1"/>
          </a:fillRef>
          <a:effectRef idx="0">
            <a:schemeClr val="accent1"/>
          </a:effectRef>
          <a:fontRef idx="minor">
            <a:schemeClr val="dk1"/>
          </a:fontRef>
        </p:style>
        <p:txBody>
          <a:bodyPr lIns="92075" tIns="46038" rIns="92075" bIns="46038"/>
          <a:lstStyle>
            <a:lvl1pPr marL="0" indent="0" algn="ctr" rtl="0" eaLnBrk="0" fontAlgn="base" hangingPunct="0">
              <a:spcBef>
                <a:spcPct val="20000"/>
              </a:spcBef>
              <a:spcAft>
                <a:spcPct val="0"/>
              </a:spcAft>
              <a:buNone/>
              <a:defRPr sz="2800">
                <a:solidFill>
                  <a:srgbClr val="000000"/>
                </a:solidFill>
                <a:latin typeface="+mn-lt"/>
                <a:ea typeface="+mn-ea"/>
                <a:cs typeface="+mn-cs"/>
              </a:defRPr>
            </a:lvl1pPr>
            <a:lvl2pPr marL="457200" indent="0" algn="ctr" rtl="0" eaLnBrk="0" fontAlgn="base" hangingPunct="0">
              <a:spcBef>
                <a:spcPct val="20000"/>
              </a:spcBef>
              <a:spcAft>
                <a:spcPct val="0"/>
              </a:spcAft>
              <a:buNone/>
              <a:defRPr sz="2400">
                <a:solidFill>
                  <a:srgbClr val="000000"/>
                </a:solidFill>
                <a:latin typeface="+mn-lt"/>
              </a:defRPr>
            </a:lvl2pPr>
            <a:lvl3pPr marL="914400" indent="0" algn="ctr" rtl="0" eaLnBrk="0" fontAlgn="base" hangingPunct="0">
              <a:spcBef>
                <a:spcPct val="20000"/>
              </a:spcBef>
              <a:spcAft>
                <a:spcPct val="0"/>
              </a:spcAft>
              <a:buNone/>
              <a:defRPr sz="2400" b="1">
                <a:solidFill>
                  <a:srgbClr val="000000"/>
                </a:solidFill>
                <a:latin typeface="Modern" pitchFamily="50"/>
              </a:defRPr>
            </a:lvl3pPr>
            <a:lvl4pPr marL="1371600" indent="0" algn="ctr" rtl="0" eaLnBrk="0" fontAlgn="base" hangingPunct="0">
              <a:spcBef>
                <a:spcPct val="20000"/>
              </a:spcBef>
              <a:spcAft>
                <a:spcPct val="0"/>
              </a:spcAft>
              <a:buNone/>
              <a:defRPr sz="2400" b="1">
                <a:solidFill>
                  <a:srgbClr val="000000"/>
                </a:solidFill>
                <a:latin typeface="Modern" pitchFamily="50"/>
              </a:defRPr>
            </a:lvl4pPr>
            <a:lvl5pPr marL="1828800" indent="0" algn="ctr" rtl="0" eaLnBrk="0" fontAlgn="base" hangingPunct="0">
              <a:spcBef>
                <a:spcPct val="20000"/>
              </a:spcBef>
              <a:spcAft>
                <a:spcPct val="0"/>
              </a:spcAft>
              <a:buNone/>
              <a:defRPr sz="2400" b="1">
                <a:solidFill>
                  <a:srgbClr val="000000"/>
                </a:solidFill>
                <a:latin typeface="Modern" pitchFamily="50"/>
              </a:defRPr>
            </a:lvl5pPr>
            <a:lvl6pPr marL="2286000" indent="0" algn="ctr" rtl="0" eaLnBrk="0" fontAlgn="base" hangingPunct="0">
              <a:spcBef>
                <a:spcPct val="20000"/>
              </a:spcBef>
              <a:spcAft>
                <a:spcPct val="0"/>
              </a:spcAft>
              <a:buNone/>
              <a:defRPr sz="2400" b="1">
                <a:solidFill>
                  <a:srgbClr val="000000"/>
                </a:solidFill>
                <a:latin typeface="Modern" pitchFamily="50"/>
              </a:defRPr>
            </a:lvl6pPr>
            <a:lvl7pPr marL="2743200" indent="0" algn="ctr" rtl="0" eaLnBrk="0" fontAlgn="base" hangingPunct="0">
              <a:spcBef>
                <a:spcPct val="20000"/>
              </a:spcBef>
              <a:spcAft>
                <a:spcPct val="0"/>
              </a:spcAft>
              <a:buNone/>
              <a:defRPr sz="2400" b="1">
                <a:solidFill>
                  <a:srgbClr val="000000"/>
                </a:solidFill>
                <a:latin typeface="Modern" pitchFamily="50"/>
              </a:defRPr>
            </a:lvl7pPr>
            <a:lvl8pPr marL="3200400" indent="0" algn="ctr" rtl="0" eaLnBrk="0" fontAlgn="base" hangingPunct="0">
              <a:spcBef>
                <a:spcPct val="20000"/>
              </a:spcBef>
              <a:spcAft>
                <a:spcPct val="0"/>
              </a:spcAft>
              <a:buNone/>
              <a:defRPr sz="2400" b="1">
                <a:solidFill>
                  <a:srgbClr val="000000"/>
                </a:solidFill>
                <a:latin typeface="Modern" pitchFamily="50"/>
              </a:defRPr>
            </a:lvl8pPr>
            <a:lvl9pPr marL="3657600" indent="0" algn="ctr" rtl="0" eaLnBrk="0" fontAlgn="base" hangingPunct="0">
              <a:spcBef>
                <a:spcPct val="20000"/>
              </a:spcBef>
              <a:spcAft>
                <a:spcPct val="0"/>
              </a:spcAft>
              <a:buNone/>
              <a:defRPr sz="2400" b="1">
                <a:solidFill>
                  <a:srgbClr val="000000"/>
                </a:solidFill>
                <a:latin typeface="Modern" pitchFamily="50"/>
              </a:defRPr>
            </a:lvl9pPr>
          </a:lstStyle>
          <a:p>
            <a:pPr eaLnBrk="1" hangingPunct="1">
              <a:buFont typeface="Wingdings" pitchFamily="2" charset="2"/>
              <a:buNone/>
              <a:defRPr/>
            </a:pPr>
            <a:r>
              <a:rPr lang="en-US" dirty="0" smtClean="0"/>
              <a:t>	</a:t>
            </a:r>
            <a:r>
              <a:rPr lang="ar-SA" dirty="0" smtClean="0"/>
              <a:t>ترتيب بيانات المنصرف اليومى تصاعديا:</a:t>
            </a:r>
            <a:endParaRPr lang="en-US" dirty="0" smtClean="0"/>
          </a:p>
          <a:p>
            <a:pPr eaLnBrk="1" hangingPunct="1">
              <a:defRPr/>
            </a:pPr>
            <a:r>
              <a:rPr lang="en-US" dirty="0" smtClean="0"/>
              <a:t>	</a:t>
            </a:r>
            <a:r>
              <a:rPr lang="en-US" b="1" kern="0" dirty="0" smtClean="0">
                <a:solidFill>
                  <a:schemeClr val="accent1"/>
                </a:solidFill>
                <a:latin typeface="Arial Narrow"/>
              </a:rPr>
              <a:t>37, 37, 37, 38, 38, 38, 39, </a:t>
            </a:r>
            <a:r>
              <a:rPr lang="en-US" b="1" kern="0" dirty="0" smtClean="0">
                <a:solidFill>
                  <a:schemeClr val="accent2"/>
                </a:solidFill>
                <a:latin typeface="Arial Narrow"/>
              </a:rPr>
              <a:t>42</a:t>
            </a:r>
            <a:r>
              <a:rPr lang="en-US" b="1" kern="0" dirty="0" smtClean="0">
                <a:solidFill>
                  <a:schemeClr val="accent1"/>
                </a:solidFill>
                <a:latin typeface="Arial Narrow"/>
              </a:rPr>
              <a:t>, 42, 43, 43 , 44, 45, 46, 48</a:t>
            </a:r>
          </a:p>
          <a:p>
            <a:pPr rtl="1" eaLnBrk="1" hangingPunct="1">
              <a:buFont typeface="Wingdings" pitchFamily="2" charset="2"/>
              <a:buNone/>
              <a:defRPr/>
            </a:pPr>
            <a:r>
              <a:rPr lang="ar-SA" dirty="0" smtClean="0"/>
              <a:t>بما أن عدد القيم يساوى 15 ( عدد فردى ) فان الوسيط هو</a:t>
            </a:r>
          </a:p>
          <a:p>
            <a:pPr eaLnBrk="1" hangingPunct="1">
              <a:buFont typeface="Wingdings" pitchFamily="2" charset="2"/>
              <a:buNone/>
              <a:defRPr/>
            </a:pPr>
            <a:r>
              <a:rPr lang="ar-SA" b="1" dirty="0" smtClean="0">
                <a:solidFill>
                  <a:srgbClr val="C00000"/>
                </a:solidFill>
              </a:rPr>
              <a:t>42</a:t>
            </a:r>
            <a:endParaRPr lang="en-US" b="1" dirty="0" smtClean="0">
              <a:solidFill>
                <a:srgbClr val="C00000"/>
              </a:solidFill>
            </a:endParaRPr>
          </a:p>
        </p:txBody>
      </p:sp>
      <p:sp>
        <p:nvSpPr>
          <p:cNvPr id="13" name="مربع نص 2"/>
          <p:cNvSpPr txBox="1"/>
          <p:nvPr/>
        </p:nvSpPr>
        <p:spPr>
          <a:xfrm>
            <a:off x="381000" y="990600"/>
            <a:ext cx="8305800" cy="1815882"/>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just" rtl="1" fontAlgn="auto">
              <a:spcBef>
                <a:spcPts val="0"/>
              </a:spcBef>
              <a:spcAft>
                <a:spcPts val="0"/>
              </a:spcAft>
              <a:defRPr/>
            </a:pPr>
            <a:r>
              <a:rPr lang="ar-SA" sz="2800" b="1" kern="0" dirty="0">
                <a:solidFill>
                  <a:sysClr val="windowText" lastClr="000000"/>
                </a:solidFill>
                <a:latin typeface="Arial Narrow"/>
              </a:rPr>
              <a:t>البيانات التالية تمثل </a:t>
            </a:r>
            <a:r>
              <a:rPr lang="ar-SA" sz="2800" b="1" kern="0" dirty="0" smtClean="0">
                <a:solidFill>
                  <a:sysClr val="windowText" lastClr="000000"/>
                </a:solidFill>
                <a:latin typeface="Arial Narrow"/>
              </a:rPr>
              <a:t>المنصرف اليومى (بالآف الجنيهات) لعدد 15 موظف بإحدى المؤسسات المالية</a:t>
            </a:r>
            <a:endParaRPr lang="ar-SA" sz="2800" b="1" kern="0" dirty="0">
              <a:solidFill>
                <a:sysClr val="windowText" lastClr="000000"/>
              </a:solidFill>
              <a:latin typeface="Arial Narrow"/>
            </a:endParaRPr>
          </a:p>
          <a:p>
            <a:pPr algn="ctr" rtl="1" fontAlgn="auto">
              <a:spcBef>
                <a:spcPts val="0"/>
              </a:spcBef>
              <a:spcAft>
                <a:spcPts val="0"/>
              </a:spcAft>
              <a:defRPr/>
            </a:pPr>
            <a:r>
              <a:rPr lang="en-US" sz="2800" b="1" kern="0" dirty="0">
                <a:solidFill>
                  <a:sysClr val="windowText" lastClr="000000"/>
                </a:solidFill>
                <a:latin typeface="Arial Narrow"/>
              </a:rPr>
              <a:t>37, 43, 42, 46, 37, 44, 38, 39, 37, 42, 38, 45, 38, 48, 43</a:t>
            </a:r>
          </a:p>
          <a:p>
            <a:pPr algn="ctr" rtl="1" fontAlgn="auto">
              <a:spcBef>
                <a:spcPts val="0"/>
              </a:spcBef>
              <a:spcAft>
                <a:spcPts val="0"/>
              </a:spcAft>
              <a:defRPr/>
            </a:pPr>
            <a:r>
              <a:rPr lang="ar-SA" sz="2800" b="1" kern="0" dirty="0" smtClean="0">
                <a:solidFill>
                  <a:sysClr val="windowText" lastClr="000000"/>
                </a:solidFill>
                <a:latin typeface="Arial Narrow"/>
              </a:rPr>
              <a:t>أحسب الوسيط</a:t>
            </a:r>
            <a:endParaRPr lang="ar-SA" sz="2800" b="1" kern="0" dirty="0">
              <a:solidFill>
                <a:sysClr val="windowText" lastClr="000000"/>
              </a:solidFill>
              <a:latin typeface="Arial Narrow"/>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wipe(up)">
                                      <p:cBhvr>
                                        <p:cTn id="17" dur="500"/>
                                        <p:tgtEl>
                                          <p:spTgt spid="10">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up)">
                                      <p:cBhvr>
                                        <p:cTn id="32" dur="500"/>
                                        <p:tgtEl>
                                          <p:spTgt spid="10">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up)">
                                      <p:cBhvr>
                                        <p:cTn id="3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animBg="1"/>
      <p:bldP spid="1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7400" y="228600"/>
            <a:ext cx="2913062" cy="646331"/>
          </a:xfrm>
          <a:prstGeom prst="rect">
            <a:avLst/>
          </a:prstGeom>
          <a:solidFill>
            <a:schemeClr val="bg2"/>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r">
              <a:defRPr/>
            </a:pPr>
            <a:r>
              <a:rPr lang="ar-SA" sz="3600" b="1" dirty="0" smtClean="0">
                <a:solidFill>
                  <a:schemeClr val="accent1"/>
                </a:solidFill>
                <a:latin typeface="Simplified Arabic" pitchFamily="18" charset="-78"/>
                <a:cs typeface="Simplified Arabic" pitchFamily="18" charset="-78"/>
              </a:rPr>
              <a:t>مثال:</a:t>
            </a:r>
            <a:endParaRPr lang="en-US" sz="3600" b="1" dirty="0">
              <a:solidFill>
                <a:schemeClr val="accent1"/>
              </a:solidFill>
              <a:latin typeface="Simplified Arabic" pitchFamily="18" charset="-78"/>
              <a:cs typeface="Simplified Arabic" pitchFamily="18" charset="-78"/>
            </a:endParaRPr>
          </a:p>
        </p:txBody>
      </p:sp>
      <p:sp>
        <p:nvSpPr>
          <p:cNvPr id="10" name="Rectangle 3"/>
          <p:cNvSpPr txBox="1">
            <a:spLocks noChangeArrowheads="1"/>
          </p:cNvSpPr>
          <p:nvPr/>
        </p:nvSpPr>
        <p:spPr bwMode="auto">
          <a:xfrm>
            <a:off x="381000" y="2971800"/>
            <a:ext cx="8458200" cy="3276600"/>
          </a:xfrm>
          <a:prstGeom prst="rect">
            <a:avLst/>
          </a:prstGeom>
          <a:ln/>
        </p:spPr>
        <p:style>
          <a:lnRef idx="2">
            <a:schemeClr val="accent1"/>
          </a:lnRef>
          <a:fillRef idx="1">
            <a:schemeClr val="lt1"/>
          </a:fillRef>
          <a:effectRef idx="0">
            <a:schemeClr val="accent1"/>
          </a:effectRef>
          <a:fontRef idx="minor">
            <a:schemeClr val="dk1"/>
          </a:fontRef>
        </p:style>
        <p:txBody>
          <a:bodyPr lIns="92075" tIns="46038" rIns="92075" bIns="46038"/>
          <a:lstStyle>
            <a:lvl1pPr marL="0" indent="0" algn="ctr" rtl="0" eaLnBrk="0" fontAlgn="base" hangingPunct="0">
              <a:spcBef>
                <a:spcPct val="20000"/>
              </a:spcBef>
              <a:spcAft>
                <a:spcPct val="0"/>
              </a:spcAft>
              <a:buNone/>
              <a:defRPr sz="2800">
                <a:solidFill>
                  <a:srgbClr val="000000"/>
                </a:solidFill>
                <a:latin typeface="+mn-lt"/>
                <a:ea typeface="+mn-ea"/>
                <a:cs typeface="+mn-cs"/>
              </a:defRPr>
            </a:lvl1pPr>
            <a:lvl2pPr marL="457200" indent="0" algn="ctr" rtl="0" eaLnBrk="0" fontAlgn="base" hangingPunct="0">
              <a:spcBef>
                <a:spcPct val="20000"/>
              </a:spcBef>
              <a:spcAft>
                <a:spcPct val="0"/>
              </a:spcAft>
              <a:buNone/>
              <a:defRPr sz="2400">
                <a:solidFill>
                  <a:srgbClr val="000000"/>
                </a:solidFill>
                <a:latin typeface="+mn-lt"/>
              </a:defRPr>
            </a:lvl2pPr>
            <a:lvl3pPr marL="914400" indent="0" algn="ctr" rtl="0" eaLnBrk="0" fontAlgn="base" hangingPunct="0">
              <a:spcBef>
                <a:spcPct val="20000"/>
              </a:spcBef>
              <a:spcAft>
                <a:spcPct val="0"/>
              </a:spcAft>
              <a:buNone/>
              <a:defRPr sz="2400" b="1">
                <a:solidFill>
                  <a:srgbClr val="000000"/>
                </a:solidFill>
                <a:latin typeface="Modern" pitchFamily="50"/>
              </a:defRPr>
            </a:lvl3pPr>
            <a:lvl4pPr marL="1371600" indent="0" algn="ctr" rtl="0" eaLnBrk="0" fontAlgn="base" hangingPunct="0">
              <a:spcBef>
                <a:spcPct val="20000"/>
              </a:spcBef>
              <a:spcAft>
                <a:spcPct val="0"/>
              </a:spcAft>
              <a:buNone/>
              <a:defRPr sz="2400" b="1">
                <a:solidFill>
                  <a:srgbClr val="000000"/>
                </a:solidFill>
                <a:latin typeface="Modern" pitchFamily="50"/>
              </a:defRPr>
            </a:lvl4pPr>
            <a:lvl5pPr marL="1828800" indent="0" algn="ctr" rtl="0" eaLnBrk="0" fontAlgn="base" hangingPunct="0">
              <a:spcBef>
                <a:spcPct val="20000"/>
              </a:spcBef>
              <a:spcAft>
                <a:spcPct val="0"/>
              </a:spcAft>
              <a:buNone/>
              <a:defRPr sz="2400" b="1">
                <a:solidFill>
                  <a:srgbClr val="000000"/>
                </a:solidFill>
                <a:latin typeface="Modern" pitchFamily="50"/>
              </a:defRPr>
            </a:lvl5pPr>
            <a:lvl6pPr marL="2286000" indent="0" algn="ctr" rtl="0" eaLnBrk="0" fontAlgn="base" hangingPunct="0">
              <a:spcBef>
                <a:spcPct val="20000"/>
              </a:spcBef>
              <a:spcAft>
                <a:spcPct val="0"/>
              </a:spcAft>
              <a:buNone/>
              <a:defRPr sz="2400" b="1">
                <a:solidFill>
                  <a:srgbClr val="000000"/>
                </a:solidFill>
                <a:latin typeface="Modern" pitchFamily="50"/>
              </a:defRPr>
            </a:lvl6pPr>
            <a:lvl7pPr marL="2743200" indent="0" algn="ctr" rtl="0" eaLnBrk="0" fontAlgn="base" hangingPunct="0">
              <a:spcBef>
                <a:spcPct val="20000"/>
              </a:spcBef>
              <a:spcAft>
                <a:spcPct val="0"/>
              </a:spcAft>
              <a:buNone/>
              <a:defRPr sz="2400" b="1">
                <a:solidFill>
                  <a:srgbClr val="000000"/>
                </a:solidFill>
                <a:latin typeface="Modern" pitchFamily="50"/>
              </a:defRPr>
            </a:lvl7pPr>
            <a:lvl8pPr marL="3200400" indent="0" algn="ctr" rtl="0" eaLnBrk="0" fontAlgn="base" hangingPunct="0">
              <a:spcBef>
                <a:spcPct val="20000"/>
              </a:spcBef>
              <a:spcAft>
                <a:spcPct val="0"/>
              </a:spcAft>
              <a:buNone/>
              <a:defRPr sz="2400" b="1">
                <a:solidFill>
                  <a:srgbClr val="000000"/>
                </a:solidFill>
                <a:latin typeface="Modern" pitchFamily="50"/>
              </a:defRPr>
            </a:lvl8pPr>
            <a:lvl9pPr marL="3657600" indent="0" algn="ctr" rtl="0" eaLnBrk="0" fontAlgn="base" hangingPunct="0">
              <a:spcBef>
                <a:spcPct val="20000"/>
              </a:spcBef>
              <a:spcAft>
                <a:spcPct val="0"/>
              </a:spcAft>
              <a:buNone/>
              <a:defRPr sz="2400" b="1">
                <a:solidFill>
                  <a:srgbClr val="000000"/>
                </a:solidFill>
                <a:latin typeface="Modern" pitchFamily="50"/>
              </a:defRPr>
            </a:lvl9pPr>
          </a:lstStyle>
          <a:p>
            <a:pPr eaLnBrk="1" hangingPunct="1">
              <a:buFont typeface="Wingdings" pitchFamily="2" charset="2"/>
              <a:buNone/>
              <a:defRPr/>
            </a:pPr>
            <a:r>
              <a:rPr lang="en-US" dirty="0" smtClean="0"/>
              <a:t>	</a:t>
            </a:r>
            <a:r>
              <a:rPr lang="ar-SA" dirty="0" smtClean="0"/>
              <a:t>ترتيب بيانات المنصرف اليومى تصاعديا:</a:t>
            </a:r>
            <a:endParaRPr lang="en-US" dirty="0" smtClean="0"/>
          </a:p>
          <a:p>
            <a:pPr defTabSz="346075" eaLnBrk="1" hangingPunct="1">
              <a:defRPr/>
            </a:pPr>
            <a:r>
              <a:rPr lang="en-US" dirty="0" smtClean="0"/>
              <a:t>	</a:t>
            </a:r>
            <a:r>
              <a:rPr lang="en-US" b="1" kern="0" dirty="0" smtClean="0">
                <a:solidFill>
                  <a:schemeClr val="accent1"/>
                </a:solidFill>
                <a:latin typeface="Arial Narrow"/>
              </a:rPr>
              <a:t> 35, 37, 37, 37, 38, 38, 38, 39, </a:t>
            </a:r>
            <a:r>
              <a:rPr lang="en-US" b="1" kern="0" dirty="0" smtClean="0">
                <a:solidFill>
                  <a:schemeClr val="accent2"/>
                </a:solidFill>
                <a:latin typeface="Arial Narrow"/>
              </a:rPr>
              <a:t>42, 42</a:t>
            </a:r>
            <a:r>
              <a:rPr lang="en-US" b="1" kern="0" dirty="0" smtClean="0">
                <a:solidFill>
                  <a:schemeClr val="accent1"/>
                </a:solidFill>
                <a:latin typeface="Arial Narrow"/>
              </a:rPr>
              <a:t>, 43, 43 , 44, 45, 46, 48  </a:t>
            </a:r>
          </a:p>
          <a:p>
            <a:pPr rtl="1" eaLnBrk="1" hangingPunct="1">
              <a:buFont typeface="Wingdings" pitchFamily="2" charset="2"/>
              <a:buNone/>
              <a:defRPr/>
            </a:pPr>
            <a:r>
              <a:rPr lang="ar-SA" dirty="0" smtClean="0"/>
              <a:t>بما أن عدد القيم يساوى </a:t>
            </a:r>
            <a:r>
              <a:rPr lang="en-US" dirty="0" smtClean="0"/>
              <a:t>16</a:t>
            </a:r>
            <a:r>
              <a:rPr lang="ar-SA" dirty="0" smtClean="0"/>
              <a:t>( عدد فردى ) فان الوسيط هومتوسط القيمتين اللتين ترتيبهما 8 و9 أى يساوى </a:t>
            </a:r>
          </a:p>
          <a:p>
            <a:pPr eaLnBrk="1" hangingPunct="1">
              <a:buFont typeface="Wingdings" pitchFamily="2" charset="2"/>
              <a:buNone/>
              <a:defRPr/>
            </a:pPr>
            <a:r>
              <a:rPr lang="en-US" b="1" kern="0" dirty="0" smtClean="0">
                <a:solidFill>
                  <a:schemeClr val="accent2"/>
                </a:solidFill>
                <a:latin typeface="Arial Narrow"/>
              </a:rPr>
              <a:t>(42+42)/2 = </a:t>
            </a:r>
            <a:r>
              <a:rPr lang="ar-SA" b="1" kern="0" dirty="0" smtClean="0">
                <a:solidFill>
                  <a:schemeClr val="accent2"/>
                </a:solidFill>
                <a:latin typeface="Arial Narrow"/>
              </a:rPr>
              <a:t>42</a:t>
            </a:r>
            <a:endParaRPr lang="en-US" b="1" kern="0" dirty="0" smtClean="0">
              <a:solidFill>
                <a:schemeClr val="accent2"/>
              </a:solidFill>
              <a:latin typeface="Arial Narrow"/>
            </a:endParaRPr>
          </a:p>
        </p:txBody>
      </p:sp>
      <p:sp>
        <p:nvSpPr>
          <p:cNvPr id="13" name="مربع نص 2"/>
          <p:cNvSpPr txBox="1"/>
          <p:nvPr/>
        </p:nvSpPr>
        <p:spPr>
          <a:xfrm>
            <a:off x="381000" y="990600"/>
            <a:ext cx="8458200" cy="1815882"/>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just" rtl="1" fontAlgn="auto">
              <a:spcBef>
                <a:spcPts val="0"/>
              </a:spcBef>
              <a:spcAft>
                <a:spcPts val="0"/>
              </a:spcAft>
              <a:defRPr/>
            </a:pPr>
            <a:r>
              <a:rPr lang="ar-SA" sz="2800" b="1" kern="0" dirty="0">
                <a:solidFill>
                  <a:sysClr val="windowText" lastClr="000000"/>
                </a:solidFill>
                <a:latin typeface="Arial Narrow"/>
              </a:rPr>
              <a:t>البيانات التالية تمثل </a:t>
            </a:r>
            <a:r>
              <a:rPr lang="ar-SA" sz="2800" b="1" kern="0" dirty="0" smtClean="0">
                <a:solidFill>
                  <a:sysClr val="windowText" lastClr="000000"/>
                </a:solidFill>
                <a:latin typeface="Arial Narrow"/>
              </a:rPr>
              <a:t>المنصرف اليومى (بالآف الجنيهات) لعدد 16 موظف بإحدى المؤسسات المالية</a:t>
            </a:r>
            <a:endParaRPr lang="ar-SA" sz="2800" b="1" kern="0" dirty="0">
              <a:solidFill>
                <a:sysClr val="windowText" lastClr="000000"/>
              </a:solidFill>
              <a:latin typeface="Arial Narrow"/>
            </a:endParaRPr>
          </a:p>
          <a:p>
            <a:pPr algn="ctr" rtl="1" fontAlgn="auto">
              <a:spcBef>
                <a:spcPts val="0"/>
              </a:spcBef>
              <a:spcAft>
                <a:spcPts val="0"/>
              </a:spcAft>
              <a:defRPr/>
            </a:pPr>
            <a:r>
              <a:rPr lang="en-US" sz="2800" b="1" kern="0" dirty="0" smtClean="0">
                <a:solidFill>
                  <a:sysClr val="windowText" lastClr="000000"/>
                </a:solidFill>
                <a:latin typeface="Arial Narrow"/>
              </a:rPr>
              <a:t>35, 37</a:t>
            </a:r>
            <a:r>
              <a:rPr lang="en-US" sz="2800" b="1" kern="0" dirty="0">
                <a:solidFill>
                  <a:sysClr val="windowText" lastClr="000000"/>
                </a:solidFill>
                <a:latin typeface="Arial Narrow"/>
              </a:rPr>
              <a:t>, 43, 42, 46, 37, 44, 38, 39, 37, 42, 38, 45, 38, 48, 43</a:t>
            </a:r>
          </a:p>
          <a:p>
            <a:pPr algn="ctr" rtl="1" fontAlgn="auto">
              <a:spcBef>
                <a:spcPts val="0"/>
              </a:spcBef>
              <a:spcAft>
                <a:spcPts val="0"/>
              </a:spcAft>
              <a:defRPr/>
            </a:pPr>
            <a:r>
              <a:rPr lang="ar-SA" sz="2800" b="1" kern="0" dirty="0" smtClean="0">
                <a:solidFill>
                  <a:sysClr val="windowText" lastClr="000000"/>
                </a:solidFill>
                <a:latin typeface="Arial Narrow"/>
              </a:rPr>
              <a:t>أحسب الوسيط</a:t>
            </a:r>
            <a:endParaRPr lang="ar-SA" sz="2800" b="1" kern="0" dirty="0">
              <a:solidFill>
                <a:sysClr val="windowText" lastClr="000000"/>
              </a:solidFill>
              <a:latin typeface="Arial Narrow"/>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wipe(up)">
                                      <p:cBhvr>
                                        <p:cTn id="17" dur="500"/>
                                        <p:tgtEl>
                                          <p:spTgt spid="10">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up)">
                                      <p:cBhvr>
                                        <p:cTn id="32" dur="500"/>
                                        <p:tgtEl>
                                          <p:spTgt spid="10">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up)">
                                      <p:cBhvr>
                                        <p:cTn id="3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animBg="1"/>
      <p:bldP spid="1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09600" y="2286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lstStyle/>
          <a:p>
            <a:pPr algn="r" rtl="1">
              <a:defRPr/>
            </a:pPr>
            <a:endParaRPr lang="en-US" sz="4000" b="1" dirty="0">
              <a:solidFill>
                <a:srgbClr val="336600"/>
              </a:solidFill>
              <a:latin typeface="Simplified Arabic" pitchFamily="18" charset="-78"/>
              <a:cs typeface="Simplified Arabic" pitchFamily="18" charset="-78"/>
            </a:endParaRPr>
          </a:p>
        </p:txBody>
      </p:sp>
      <p:sp>
        <p:nvSpPr>
          <p:cNvPr id="56329" name="TextBox 8"/>
          <p:cNvSpPr txBox="1">
            <a:spLocks noChangeArrowheads="1"/>
          </p:cNvSpPr>
          <p:nvPr/>
        </p:nvSpPr>
        <p:spPr bwMode="auto">
          <a:xfrm>
            <a:off x="2897188" y="381000"/>
            <a:ext cx="2838450" cy="707886"/>
          </a:xfrm>
          <a:prstGeom prst="rect">
            <a:avLst/>
          </a:prstGeom>
          <a:noFill/>
          <a:ln w="9525">
            <a:noFill/>
            <a:miter lim="800000"/>
            <a:headEnd/>
            <a:tailEnd/>
          </a:ln>
        </p:spPr>
        <p:txBody>
          <a:bodyPr>
            <a:spAutoFit/>
          </a:bodyPr>
          <a:lstStyle/>
          <a:p>
            <a:pPr algn="ctr"/>
            <a:r>
              <a:rPr lang="ar-SA" altLang="ar-SA" sz="4000" b="1" dirty="0">
                <a:latin typeface="Simplified Arabic" pitchFamily="18" charset="-78"/>
                <a:cs typeface="Simplified Arabic" pitchFamily="18" charset="-78"/>
              </a:rPr>
              <a:t>المنوال</a:t>
            </a:r>
            <a:endParaRPr lang="en-US" altLang="ar-SA" sz="4000" b="1" dirty="0">
              <a:latin typeface="Simplified Arabic" pitchFamily="18" charset="-78"/>
              <a:cs typeface="Simplified Arabic" pitchFamily="18" charset="-78"/>
            </a:endParaRPr>
          </a:p>
        </p:txBody>
      </p:sp>
      <p:sp>
        <p:nvSpPr>
          <p:cNvPr id="10" name="مستطيل مستدير الزوايا 2"/>
          <p:cNvSpPr/>
          <p:nvPr/>
        </p:nvSpPr>
        <p:spPr>
          <a:xfrm>
            <a:off x="838200" y="1905000"/>
            <a:ext cx="7777162" cy="2349500"/>
          </a:xfrm>
          <a:prstGeom prst="roundRect">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r>
              <a:rPr lang="ar-SA" sz="3600" b="1" kern="0" dirty="0">
                <a:solidFill>
                  <a:sysClr val="windowText" lastClr="000000"/>
                </a:solidFill>
                <a:latin typeface="Arial Narrow"/>
              </a:rPr>
              <a:t>هو القيمة التي تتكرر أكثر من غيرها أي القيمة التي يقابلها أكبر تكرار في التوزيع التكراري.</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randombar(horizontal)">
                                      <p:cBhvr>
                                        <p:cTn id="7" dur="500"/>
                                        <p:tgtEl>
                                          <p:spTgt spid="1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81000" y="304800"/>
            <a:ext cx="8089900" cy="9779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nchor="ctr"/>
          <a:lstStyle/>
          <a:p>
            <a:pPr algn="r" rtl="1">
              <a:defRPr/>
            </a:pPr>
            <a:r>
              <a:rPr lang="en-US" sz="3200" b="1" dirty="0" smtClean="0">
                <a:solidFill>
                  <a:srgbClr val="336600"/>
                </a:solidFill>
                <a:latin typeface="Simplified Arabic" pitchFamily="18" charset="-78"/>
                <a:cs typeface="Simplified Arabic" pitchFamily="18" charset="-78"/>
              </a:rPr>
              <a:t>  </a:t>
            </a:r>
            <a:r>
              <a:rPr lang="ar-SA" sz="3200" b="1" dirty="0" smtClean="0">
                <a:solidFill>
                  <a:srgbClr val="336600"/>
                </a:solidFill>
                <a:latin typeface="Simplified Arabic" pitchFamily="18" charset="-78"/>
                <a:cs typeface="Simplified Arabic" pitchFamily="18" charset="-78"/>
              </a:rPr>
              <a:t>مقاييس </a:t>
            </a:r>
            <a:r>
              <a:rPr lang="ar-SA" sz="3200" b="1" dirty="0">
                <a:solidFill>
                  <a:srgbClr val="336600"/>
                </a:solidFill>
                <a:latin typeface="Simplified Arabic" pitchFamily="18" charset="-78"/>
                <a:cs typeface="Simplified Arabic" pitchFamily="18" charset="-78"/>
              </a:rPr>
              <a:t>النزعة المركزية</a:t>
            </a:r>
            <a:endParaRPr lang="en-US" sz="3200" b="1" dirty="0">
              <a:solidFill>
                <a:srgbClr val="336600"/>
              </a:solidFill>
              <a:latin typeface="Simplified Arabic" pitchFamily="18" charset="-78"/>
              <a:cs typeface="Simplified Arabic" pitchFamily="18" charset="-78"/>
            </a:endParaRPr>
          </a:p>
        </p:txBody>
      </p:sp>
      <p:sp>
        <p:nvSpPr>
          <p:cNvPr id="9" name="TextBox 8"/>
          <p:cNvSpPr txBox="1"/>
          <p:nvPr/>
        </p:nvSpPr>
        <p:spPr>
          <a:xfrm>
            <a:off x="7789863" y="1519238"/>
            <a:ext cx="855662" cy="646331"/>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r">
              <a:defRPr/>
            </a:pPr>
            <a:r>
              <a:rPr lang="ar-SA" sz="3600" b="1" dirty="0">
                <a:solidFill>
                  <a:schemeClr val="tx1"/>
                </a:solidFill>
                <a:latin typeface="Simplified Arabic" pitchFamily="18" charset="-78"/>
                <a:cs typeface="Simplified Arabic" pitchFamily="18" charset="-78"/>
              </a:rPr>
              <a:t>مثال</a:t>
            </a:r>
            <a:endParaRPr lang="en-US" sz="3600" b="1" dirty="0">
              <a:solidFill>
                <a:schemeClr val="tx1"/>
              </a:solidFill>
              <a:latin typeface="Simplified Arabic" pitchFamily="18" charset="-78"/>
              <a:cs typeface="Simplified Arabic" pitchFamily="18" charset="-78"/>
            </a:endParaRPr>
          </a:p>
        </p:txBody>
      </p:sp>
      <p:sp>
        <p:nvSpPr>
          <p:cNvPr id="10" name="مربع نص 2"/>
          <p:cNvSpPr txBox="1"/>
          <p:nvPr/>
        </p:nvSpPr>
        <p:spPr>
          <a:xfrm>
            <a:off x="285750" y="1535113"/>
            <a:ext cx="7343775" cy="1570037"/>
          </a:xfrm>
          <a:prstGeom prst="rect">
            <a:avLst/>
          </a:prstGeom>
          <a:ln/>
        </p:spPr>
        <p:style>
          <a:lnRef idx="2">
            <a:schemeClr val="accent2"/>
          </a:lnRef>
          <a:fillRef idx="1">
            <a:schemeClr val="lt1"/>
          </a:fillRef>
          <a:effectRef idx="0">
            <a:schemeClr val="accent2"/>
          </a:effectRef>
          <a:fontRef idx="minor">
            <a:schemeClr val="dk1"/>
          </a:fontRef>
        </p:style>
        <p:txBody>
          <a:bodyPr rtlCol="1">
            <a:spAutoFit/>
          </a:bodyPr>
          <a:lstStyle/>
          <a:p>
            <a:pPr algn="r" rtl="1" fontAlgn="auto">
              <a:spcBef>
                <a:spcPts val="0"/>
              </a:spcBef>
              <a:spcAft>
                <a:spcPts val="0"/>
              </a:spcAft>
              <a:defRPr/>
            </a:pPr>
            <a:r>
              <a:rPr lang="ar-SA" sz="2400" b="1" kern="0" dirty="0">
                <a:solidFill>
                  <a:sysClr val="windowText" lastClr="000000"/>
                </a:solidFill>
                <a:latin typeface="Arial Narrow"/>
              </a:rPr>
              <a:t>البيانات التالية تمثل عدد أفراد الأسرة لثلاث عينات مختلفة: </a:t>
            </a:r>
          </a:p>
          <a:p>
            <a:pPr algn="r" rtl="1" fontAlgn="auto">
              <a:spcBef>
                <a:spcPts val="0"/>
              </a:spcBef>
              <a:spcAft>
                <a:spcPts val="0"/>
              </a:spcAft>
              <a:defRPr/>
            </a:pPr>
            <a:r>
              <a:rPr lang="ar-SA" sz="2400" b="1" kern="0" dirty="0">
                <a:solidFill>
                  <a:sysClr val="windowText" lastClr="000000"/>
                </a:solidFill>
                <a:latin typeface="Arial Narrow"/>
              </a:rPr>
              <a:t>العينة (1): 2, 3, 5, 6,7, 6, 5, 3, 8, 10 , 13, 2, 6, 4, 7</a:t>
            </a:r>
          </a:p>
          <a:p>
            <a:pPr algn="r" rtl="1" fontAlgn="auto">
              <a:spcBef>
                <a:spcPts val="0"/>
              </a:spcBef>
              <a:spcAft>
                <a:spcPts val="0"/>
              </a:spcAft>
              <a:defRPr/>
            </a:pPr>
            <a:r>
              <a:rPr lang="ar-SA" sz="2400" b="1" kern="0" dirty="0">
                <a:solidFill>
                  <a:sysClr val="windowText" lastClr="000000"/>
                </a:solidFill>
                <a:latin typeface="Arial Narrow"/>
              </a:rPr>
              <a:t>العينة (2): 3 , 2 , 5, 2, 3, 4,6</a:t>
            </a:r>
          </a:p>
          <a:p>
            <a:pPr algn="r" rtl="1" fontAlgn="auto">
              <a:spcBef>
                <a:spcPts val="0"/>
              </a:spcBef>
              <a:spcAft>
                <a:spcPts val="0"/>
              </a:spcAft>
              <a:defRPr/>
            </a:pPr>
            <a:r>
              <a:rPr lang="ar-SA" sz="2400" b="1" kern="0" dirty="0">
                <a:solidFill>
                  <a:sysClr val="windowText" lastClr="000000"/>
                </a:solidFill>
                <a:latin typeface="Arial Narrow"/>
              </a:rPr>
              <a:t>العينة (3):  1, 5, 6, 7, 8, 9, 10</a:t>
            </a:r>
          </a:p>
        </p:txBody>
      </p:sp>
      <p:sp>
        <p:nvSpPr>
          <p:cNvPr id="11" name="مربع نص 3"/>
          <p:cNvSpPr txBox="1"/>
          <p:nvPr/>
        </p:nvSpPr>
        <p:spPr>
          <a:xfrm>
            <a:off x="3813175" y="3452813"/>
            <a:ext cx="3816350" cy="1200150"/>
          </a:xfrm>
          <a:prstGeom prst="rect">
            <a:avLst/>
          </a:prstGeom>
          <a:solidFill>
            <a:sysClr val="window" lastClr="FFFFFF"/>
          </a:solidFill>
          <a:ln w="57150" cap="rnd" cmpd="sng" algn="ctr">
            <a:solidFill>
              <a:srgbClr val="FFFF00"/>
            </a:solidFill>
            <a:prstDash val="solid"/>
          </a:ln>
          <a:effectLst/>
        </p:spPr>
        <p:txBody>
          <a:bodyPr rtlCol="1">
            <a:spAutoFit/>
          </a:bodyPr>
          <a:lstStyle/>
          <a:p>
            <a:pPr algn="r" rtl="1" fontAlgn="auto">
              <a:spcBef>
                <a:spcPts val="0"/>
              </a:spcBef>
              <a:spcAft>
                <a:spcPts val="0"/>
              </a:spcAft>
              <a:defRPr/>
            </a:pPr>
            <a:r>
              <a:rPr lang="ar-SA" sz="2400" b="1" kern="0" dirty="0">
                <a:solidFill>
                  <a:srgbClr val="5B2D11"/>
                </a:solidFill>
                <a:latin typeface="Arial Narrow"/>
              </a:rPr>
              <a:t>منوال العينة (1) = 6</a:t>
            </a:r>
          </a:p>
          <a:p>
            <a:pPr algn="r" rtl="1" fontAlgn="auto">
              <a:spcBef>
                <a:spcPts val="0"/>
              </a:spcBef>
              <a:spcAft>
                <a:spcPts val="0"/>
              </a:spcAft>
              <a:defRPr/>
            </a:pPr>
            <a:r>
              <a:rPr lang="ar-SA" sz="2400" b="1" kern="0" dirty="0">
                <a:solidFill>
                  <a:srgbClr val="5B2D11"/>
                </a:solidFill>
                <a:latin typeface="Arial Narrow"/>
              </a:rPr>
              <a:t>منوال العينة (2) = 2 , 3</a:t>
            </a:r>
          </a:p>
          <a:p>
            <a:pPr algn="r" rtl="1" fontAlgn="auto">
              <a:spcBef>
                <a:spcPts val="0"/>
              </a:spcBef>
              <a:spcAft>
                <a:spcPts val="0"/>
              </a:spcAft>
              <a:defRPr/>
            </a:pPr>
            <a:r>
              <a:rPr lang="ar-SA" sz="2400" b="1" kern="0" dirty="0">
                <a:solidFill>
                  <a:srgbClr val="5B2D11"/>
                </a:solidFill>
                <a:latin typeface="Arial Narrow"/>
              </a:rPr>
              <a:t>منوال العينة (3) = ليس لها منوال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wipe(right)">
                                      <p:cBhvr>
                                        <p:cTn id="22" dur="500"/>
                                        <p:tgtEl>
                                          <p:spTgt spid="11">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right)">
                                      <p:cBhvr>
                                        <p:cTn id="27" dur="500"/>
                                        <p:tgtEl>
                                          <p:spTgt spid="1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right)">
                                      <p:cBhvr>
                                        <p:cTn id="32" dur="500"/>
                                        <p:tgtEl>
                                          <p:spTgt spid="11">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right)">
                                      <p:cBhvr>
                                        <p:cTn id="3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build="p"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62000" y="304800"/>
            <a:ext cx="8089900" cy="609600"/>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anchor="ctr"/>
          <a:lstStyle/>
          <a:p>
            <a:pPr algn="r" rtl="1">
              <a:defRPr/>
            </a:pPr>
            <a:r>
              <a:rPr lang="ar-SA" sz="3200" b="1" dirty="0">
                <a:solidFill>
                  <a:srgbClr val="336600"/>
                </a:solidFill>
                <a:latin typeface="Simplified Arabic" pitchFamily="18" charset="-78"/>
                <a:cs typeface="Simplified Arabic" pitchFamily="18" charset="-78"/>
              </a:rPr>
              <a:t>العلاقة بين مقاييس النزعة المركزية</a:t>
            </a:r>
            <a:endParaRPr lang="en-US" sz="3200" b="1" dirty="0">
              <a:solidFill>
                <a:srgbClr val="336600"/>
              </a:solidFill>
              <a:latin typeface="Simplified Arabic" pitchFamily="18" charset="-78"/>
              <a:cs typeface="Simplified Arabic" pitchFamily="18" charset="-78"/>
            </a:endParaRPr>
          </a:p>
        </p:txBody>
      </p:sp>
      <p:pic>
        <p:nvPicPr>
          <p:cNvPr id="58377" name="Picture 19" descr="0318"/>
          <p:cNvPicPr>
            <a:picLocks noChangeAspect="1" noChangeArrowheads="1"/>
          </p:cNvPicPr>
          <p:nvPr/>
        </p:nvPicPr>
        <p:blipFill>
          <a:blip r:embed="rId3"/>
          <a:srcRect/>
          <a:stretch>
            <a:fillRect/>
          </a:stretch>
        </p:blipFill>
        <p:spPr bwMode="auto">
          <a:xfrm>
            <a:off x="206375" y="1143000"/>
            <a:ext cx="8810625" cy="501173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7"/>
                                        </p:tgtEl>
                                        <p:attrNameLst>
                                          <p:attrName>style.visibility</p:attrName>
                                        </p:attrNameLst>
                                      </p:cBhvr>
                                      <p:to>
                                        <p:strVal val="visible"/>
                                      </p:to>
                                    </p:set>
                                    <p:animEffect transition="in" filter="blinds(horizontal)">
                                      <p:cBhvr>
                                        <p:cTn id="7" dur="500"/>
                                        <p:tgtEl>
                                          <p:spTgt spid="583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1790</TotalTime>
  <Words>4527</Words>
  <Application>Microsoft Office PowerPoint</Application>
  <PresentationFormat>On-screen Show (4:3)</PresentationFormat>
  <Paragraphs>856</Paragraphs>
  <Slides>118</Slides>
  <Notes>40</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118</vt:i4>
      </vt:variant>
    </vt:vector>
  </HeadingPairs>
  <TitlesOfParts>
    <vt:vector size="135" baseType="lpstr">
      <vt:lpstr>MS Mincho</vt:lpstr>
      <vt:lpstr>AGA Arabesque</vt:lpstr>
      <vt:lpstr>Arabic Typesetting</vt:lpstr>
      <vt:lpstr>Arial</vt:lpstr>
      <vt:lpstr>Arial Narrow</vt:lpstr>
      <vt:lpstr>Calibri</vt:lpstr>
      <vt:lpstr>Constantia</vt:lpstr>
      <vt:lpstr>Garamond</vt:lpstr>
      <vt:lpstr>Hacen Samra</vt:lpstr>
      <vt:lpstr>Monotype Corsiva</vt:lpstr>
      <vt:lpstr>Mudir MT</vt:lpstr>
      <vt:lpstr>Simplified Arabic</vt:lpstr>
      <vt:lpstr>Tahoma</vt:lpstr>
      <vt:lpstr>Times New Roman</vt:lpstr>
      <vt:lpstr>Wingdings</vt:lpstr>
      <vt:lpstr>Office Theme</vt:lpstr>
      <vt:lpstr>Worksheet</vt:lpstr>
      <vt:lpstr>PowerPoint Presentation</vt:lpstr>
      <vt:lpstr>PowerPoint Presentation</vt:lpstr>
      <vt:lpstr>PowerPoint Presentation</vt:lpstr>
      <vt:lpstr> تعريف علم الإحصاء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Cross-Section Dataالبيانات المقطعية : </vt:lpstr>
      <vt:lpstr>Ex: 2002 Net Worth of Six Persons </vt:lpstr>
      <vt:lpstr>)Time-Series Dataبيانات السلسلة الزمنية (</vt:lpstr>
      <vt:lpstr> مثال: الصادرات البترولية السنوية (بملايين الدولارات) لبلد ما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أسلوب المسح</vt:lpstr>
      <vt:lpstr>PowerPoint Presentation</vt:lpstr>
      <vt:lpstr>PowerPoint Presentation</vt:lpstr>
      <vt:lpstr>العينات الاحصائية</vt:lpstr>
      <vt:lpstr>  الاعتبارات التي يعتمد عليها الباحث عند اختيار أسلوب دون اخر  : </vt:lpstr>
      <vt:lpstr>3. طبيعة البيانات المطلوبة ومدى تعرض عناصر المجتمع الاحصائي للتلف اثناء الفحص او المشاهدة : فإذا أراد باحث تقدير عمر نوع معين من المصابيح الكهربائية من انتاج مصنع معين، فمن غير المعقول تجريب جميع المصابيح ولذا لا بد من اللجوء الى أسلوب العينة، وكذلك عند فحص دم مريض لا يعقل ان يلجا الطبيب الى أسلوب الحصر الشامل لان ذلك يعني سحب جميع دم المريض .</vt:lpstr>
      <vt:lpstr>ان أسلوب العينة اسلوب احصائي نلجأ اليه باستمرار في حياتنا اليومية وفي الدراسات والبحوث العلمية الجادة وقد زادت درجة الثقة بهذا الاسلوب ونتائجه باستخدام نظرية الاحتمالات .</vt:lpstr>
      <vt:lpstr>PowerPoint Presentation</vt:lpstr>
      <vt:lpstr>انواع العينات</vt:lpstr>
      <vt:lpstr> العينة العشوائية البسيطة</vt:lpstr>
      <vt:lpstr>العينة العشوائية الطبقية :-</vt:lpstr>
      <vt:lpstr>مثال:</vt:lpstr>
      <vt:lpstr>      </vt:lpstr>
      <vt:lpstr>العينة العشوائية المنتظمة :-</vt:lpstr>
      <vt:lpstr> إذا أراد الباحث اختيار عينة حجمها 10 أفراد من مجتمع حجمه 1000 فإنه يتبع الخطوات  الآتية:           </vt:lpstr>
      <vt:lpstr>PowerPoint Presentation</vt:lpstr>
      <vt:lpstr>تدريب :</vt:lpstr>
      <vt:lpstr>العينة متعددة المراحل ( العينة العنقودية )</vt:lpstr>
      <vt:lpstr>مثال:اراد باحث اجتماعي دراسة مستوى المعيشة في مدينة ما ، فقام بما يلي :</vt:lpstr>
      <vt:lpstr>PowerPoint Presentation</vt:lpstr>
      <vt:lpstr>العينة العرضية </vt:lpstr>
      <vt:lpstr>PowerPoint Presentation</vt:lpstr>
      <vt:lpstr>العينة الحصصية (Quota):</vt:lpstr>
      <vt:lpstr>مثال : يراد تشكيل مجلس للطلبة مكون من 51 طالبا وطالبة بطريقة العينة الحصصية , ما عدد الطلبة الذين يتم اختيارهم من كل فئة من الفئات؟</vt:lpstr>
      <vt:lpstr>الحل:  مجموع الطلبة =512  عدد أفراد العينة=51 أي نسبة 512:51 تقريبا 10:1 لذا فإن عدد الطلبة الذين يلزم اختيارهم كما يلي:</vt:lpstr>
      <vt:lpstr>  تدريب : </vt:lpstr>
      <vt:lpstr> تدريب :- </vt:lpstr>
      <vt:lpstr> مصادر وأدوات جمع البيانات :</vt:lpstr>
      <vt:lpstr>بعض القواعد الأساسية عند تصميم الإستبيان:</vt:lpstr>
      <vt:lpstr>أنواع الأسئلة في الاستبيان:</vt:lpstr>
      <vt:lpstr>الأخطاء باستخدام اسلوب العينة</vt:lpstr>
      <vt:lpstr>أخطاء التحيز</vt:lpstr>
      <vt:lpstr> أخطاء المعاينة</vt:lpstr>
      <vt:lpstr>تعريف :</vt:lpstr>
      <vt:lpstr>PowerPoint Presentation</vt:lpstr>
      <vt:lpstr>PowerPoint Presentation</vt:lpstr>
      <vt:lpstr>PowerPoint Presentation</vt:lpstr>
      <vt:lpstr> ملاحظة :-</vt:lpstr>
      <vt:lpstr>تدريبات :-</vt:lpstr>
      <vt:lpstr>PowerPoint Presentation</vt:lpstr>
      <vt:lpstr>PowerPoint Presentation</vt:lpstr>
      <vt:lpstr>PowerPoint Presentation</vt:lpstr>
      <vt:lpstr>PowerPoint Presentation</vt:lpstr>
      <vt:lpstr> جدول (1): توزيع الطلاب حسب مواقع سكنهم</vt:lpstr>
      <vt:lpstr>مخطط  الاعمدة البيانية (Bar-chart ) : توزيع الطلاب حسب مواقع سكنهم</vt:lpstr>
      <vt:lpstr>مخطط الدائرة (Pie-chart)</vt:lpstr>
      <vt:lpstr>مخطط الدائرة : توزيع الطلاب حسب مواقع سكنهم </vt:lpstr>
      <vt:lpstr>جدول (تقاطعى) : توزيع العملاء حسب نوع الجنس </vt:lpstr>
      <vt:lpstr> مخطط الاعمدة البيانية : توزيع العملاء حسب نوع الجنس   </vt:lpstr>
      <vt:lpstr>Summary Table (for an Investor’s Portfolio)</vt:lpstr>
      <vt:lpstr>Bar Chart (for an Investor’s Portfolio)</vt:lpstr>
      <vt:lpstr>PowerPoint Presentation</vt:lpstr>
      <vt:lpstr>PowerPoint Presentation</vt:lpstr>
      <vt:lpstr>Time Series Data</vt:lpstr>
      <vt:lpstr>Time Series Data . cont</vt:lpstr>
      <vt:lpstr>  مثال : الدخل اليومى (بالدولار) لعدد 100 عامل   </vt:lpstr>
      <vt:lpstr>  المدرج التكرارى :</vt:lpstr>
      <vt:lpstr> المضلع التكرارى</vt:lpstr>
      <vt:lpstr>المنحنى التكرارى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دليل التشتت للبيانات الوصفية : </vt:lpstr>
      <vt:lpstr>مثال :</vt:lpstr>
      <vt:lpstr>PowerPoint Presentation</vt:lpstr>
      <vt:lpstr>مثال :</vt:lpstr>
      <vt:lpstr>PowerPoint Presentation</vt:lpstr>
      <vt:lpstr>PowerPoint Presentation</vt:lpstr>
      <vt:lpstr>PowerPoint Presentation</vt:lpstr>
      <vt:lpstr>PowerPoint Presentation</vt:lpstr>
      <vt:lpstr>PowerPoint Presentation</vt:lpstr>
      <vt:lpstr> مثال :</vt:lpstr>
      <vt:lpstr>الدرجة المعيارية :Standardized degree </vt:lpstr>
      <vt:lpstr>المعلومات بالجدول أدناه توضح درجات متدرب في ثلاثة مواد تدريبية، ففي أي المواد كان تحصيله أفضل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dc:creator>
  <cp:lastModifiedBy>wajdy kindy</cp:lastModifiedBy>
  <cp:revision>208</cp:revision>
  <dcterms:created xsi:type="dcterms:W3CDTF">2015-07-24T14:46:19Z</dcterms:created>
  <dcterms:modified xsi:type="dcterms:W3CDTF">2018-12-03T20:52:46Z</dcterms:modified>
</cp:coreProperties>
</file>