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0B372DE-FA16-419C-BFAF-7C0891FAABF5}" type="datetimeFigureOut">
              <a:rPr lang="ar-IQ" smtClean="0"/>
              <a:t>24/03/1440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94D6260-6B6E-4BE6-A074-7B6EE03D5DD8}"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B372DE-FA16-419C-BFAF-7C0891FAABF5}" type="datetimeFigureOut">
              <a:rPr lang="ar-IQ" smtClean="0"/>
              <a:t>24/03/1440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94D6260-6B6E-4BE6-A074-7B6EE03D5DD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B372DE-FA16-419C-BFAF-7C0891FAABF5}" type="datetimeFigureOut">
              <a:rPr lang="ar-IQ" smtClean="0"/>
              <a:t>24/03/1440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94D6260-6B6E-4BE6-A074-7B6EE03D5DD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B372DE-FA16-419C-BFAF-7C0891FAABF5}" type="datetimeFigureOut">
              <a:rPr lang="ar-IQ" smtClean="0"/>
              <a:t>24/03/1440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94D6260-6B6E-4BE6-A074-7B6EE03D5DD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B372DE-FA16-419C-BFAF-7C0891FAABF5}" type="datetimeFigureOut">
              <a:rPr lang="ar-IQ" smtClean="0"/>
              <a:t>24/03/1440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94D6260-6B6E-4BE6-A074-7B6EE03D5DD8}"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B372DE-FA16-419C-BFAF-7C0891FAABF5}" type="datetimeFigureOut">
              <a:rPr lang="ar-IQ" smtClean="0"/>
              <a:t>24/03/1440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94D6260-6B6E-4BE6-A074-7B6EE03D5DD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B372DE-FA16-419C-BFAF-7C0891FAABF5}" type="datetimeFigureOut">
              <a:rPr lang="ar-IQ" smtClean="0"/>
              <a:t>24/03/1440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94D6260-6B6E-4BE6-A074-7B6EE03D5DD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B372DE-FA16-419C-BFAF-7C0891FAABF5}" type="datetimeFigureOut">
              <a:rPr lang="ar-IQ" smtClean="0"/>
              <a:t>24/03/1440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94D6260-6B6E-4BE6-A074-7B6EE03D5DD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B372DE-FA16-419C-BFAF-7C0891FAABF5}" type="datetimeFigureOut">
              <a:rPr lang="ar-IQ" smtClean="0"/>
              <a:t>24/03/1440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94D6260-6B6E-4BE6-A074-7B6EE03D5DD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B372DE-FA16-419C-BFAF-7C0891FAABF5}" type="datetimeFigureOut">
              <a:rPr lang="ar-IQ" smtClean="0"/>
              <a:t>24/03/1440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94D6260-6B6E-4BE6-A074-7B6EE03D5DD8}" type="slidenum">
              <a:rPr lang="ar-IQ" smtClean="0"/>
              <a:t>‹#›</a:t>
            </a:fld>
            <a:endParaRPr lang="ar-IQ"/>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60B372DE-FA16-419C-BFAF-7C0891FAABF5}" type="datetimeFigureOut">
              <a:rPr lang="ar-IQ" smtClean="0"/>
              <a:t>24/03/1440</a:t>
            </a:fld>
            <a:endParaRPr lang="ar-IQ"/>
          </a:p>
        </p:txBody>
      </p:sp>
      <p:sp>
        <p:nvSpPr>
          <p:cNvPr id="9" name="Slide Number Placeholder 8"/>
          <p:cNvSpPr>
            <a:spLocks noGrp="1"/>
          </p:cNvSpPr>
          <p:nvPr>
            <p:ph type="sldNum" sz="quarter" idx="11"/>
          </p:nvPr>
        </p:nvSpPr>
        <p:spPr/>
        <p:txBody>
          <a:bodyPr/>
          <a:lstStyle/>
          <a:p>
            <a:fld id="{A94D6260-6B6E-4BE6-A074-7B6EE03D5DD8}" type="slidenum">
              <a:rPr lang="ar-IQ" smtClean="0"/>
              <a:t>‹#›</a:t>
            </a:fld>
            <a:endParaRPr lang="ar-IQ"/>
          </a:p>
        </p:txBody>
      </p:sp>
      <p:sp>
        <p:nvSpPr>
          <p:cNvPr id="10" name="Footer Placeholder 9"/>
          <p:cNvSpPr>
            <a:spLocks noGrp="1"/>
          </p:cNvSpPr>
          <p:nvPr>
            <p:ph type="ftr" sz="quarter" idx="12"/>
          </p:nvPr>
        </p:nvSpPr>
        <p:spPr/>
        <p:txBody>
          <a:bodyPr/>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94D6260-6B6E-4BE6-A074-7B6EE03D5DD8}" type="slidenum">
              <a:rPr lang="ar-IQ" smtClean="0"/>
              <a:t>‹#›</a:t>
            </a:fld>
            <a:endParaRPr lang="ar-IQ"/>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IQ"/>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0B372DE-FA16-419C-BFAF-7C0891FAABF5}" type="datetimeFigureOut">
              <a:rPr lang="ar-IQ" smtClean="0"/>
              <a:t>24/03/1440</a:t>
            </a:fld>
            <a:endParaRPr lang="ar-IQ"/>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224136"/>
          </a:xfrm>
        </p:spPr>
        <p:txBody>
          <a:bodyPr>
            <a:normAutofit/>
          </a:bodyPr>
          <a:lstStyle/>
          <a:p>
            <a:pPr algn="ctr"/>
            <a:r>
              <a:rPr lang="ar-IQ" sz="3200" dirty="0" smtClean="0"/>
              <a:t>محاضرة 11: الفكر الجغرافي العربي قبل الاسلام</a:t>
            </a:r>
            <a:endParaRPr lang="ar-IQ" sz="3200" dirty="0"/>
          </a:p>
        </p:txBody>
      </p:sp>
      <p:sp>
        <p:nvSpPr>
          <p:cNvPr id="3" name="Subtitle 2"/>
          <p:cNvSpPr>
            <a:spLocks noGrp="1"/>
          </p:cNvSpPr>
          <p:nvPr>
            <p:ph type="subTitle" idx="1"/>
          </p:nvPr>
        </p:nvSpPr>
        <p:spPr>
          <a:xfrm>
            <a:off x="1371600" y="2564904"/>
            <a:ext cx="6400800" cy="3073896"/>
          </a:xfrm>
        </p:spPr>
        <p:txBody>
          <a:bodyPr>
            <a:noAutofit/>
          </a:bodyPr>
          <a:lstStyle/>
          <a:p>
            <a:r>
              <a:rPr lang="ar-IQ" sz="2400" dirty="0" smtClean="0"/>
              <a:t>في الابحاث السابقة انتهينا عند العصر البطليموسي للفكر الجغرافي والذي يمثل نهاية العصر الذهبي الذي عاشه الفكر الجغرافي في الحضارتين اليونانية والرومانية بدرجة انه اجتذب الحكام والفلاسفة ، اذ ان الكثير من الباحثين في مجال الفكر الجغرافي يدخلون الاسكندر المقدوني ويوليوس قيصر ضمن اطار الجغرافيين باعتبار ان الاول استعان بالجغرافيين لتامين حاجة غزواته ومعرفة المناطق التي يمر منها من حيث طبيعة المناخ والحالة الطوبوغرافية والمصادر الطبيعة التي يمكن استثمارها لضمان حاجة الجيش .</a:t>
            </a:r>
            <a:endParaRPr lang="ar-IQ" sz="2400" dirty="0"/>
          </a:p>
        </p:txBody>
      </p:sp>
    </p:spTree>
    <p:extLst>
      <p:ext uri="{BB962C8B-B14F-4D97-AF65-F5344CB8AC3E}">
        <p14:creationId xmlns:p14="http://schemas.microsoft.com/office/powerpoint/2010/main" val="1905449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وكان العرب قبل الاسلام يدونون اخبارهم في كراريس وصحف ورفوف ونقوش على الجدران والمباني والصروح والاضرحة بالخطين المسند والحبري الاول في اليمن والثاني في الحجاز.</a:t>
            </a:r>
          </a:p>
          <a:p>
            <a:r>
              <a:rPr lang="ar-IQ" dirty="0" smtClean="0"/>
              <a:t>وكانت القراءة والكتابة منتشرتين بين العرب ليس في اليمن فقط بل في الحجاز. مما ثبت ذلك ان القران الكريم قد ذكر القراءة والكتابة واشار الى وسائلهما كالقلم والكتاب والصحف، ويقرأ ويكتب ،الى اخره من المعاني والكلمات التي كانوا يعرفونها .</a:t>
            </a:r>
          </a:p>
          <a:p>
            <a:r>
              <a:rPr lang="ar-IQ" dirty="0" smtClean="0"/>
              <a:t>واذا رجعنا الى احداث معركة بدر نجد ان من شروط المسلمين على الاسرى ان يُعلم كل اسير عشرة صبيان كفدية له، وهذا يعني ان جيش قريش كان يحتوي على عدد لا باس به من الذين يحسنون القراءة والكتابة وقد تمثلت وسائل الكتابة في جلود الاغنام والماعز وسائر الدواب الداجنة والوحشية.</a:t>
            </a:r>
          </a:p>
          <a:p>
            <a:endParaRPr lang="ar-IQ" dirty="0"/>
          </a:p>
        </p:txBody>
      </p:sp>
    </p:spTree>
    <p:extLst>
      <p:ext uri="{BB962C8B-B14F-4D97-AF65-F5344CB8AC3E}">
        <p14:creationId xmlns:p14="http://schemas.microsoft.com/office/powerpoint/2010/main" val="2557042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واحسن المواد التي يكتب عليها من الحرير وجلود الغزلان والتي تعرف عادة بالرقوق والتي استخدمت لكتابة المعلقات والرسائل، وبجانب ذلك استخدمت الاحجار على نطاق واسع لتسجيل اكثر الوثائق والنصوص. وان العلوم والمعادن التي اهتم بها العرب قبل الاسلام كانت استجابة للظروف الطبيعية التي كيفت حياتهم وطراز معيشتهم واملت عليهم ان يسلكوا سلوكا يمكنهم من الوقوف في وجه الطبيعة القاسية .</a:t>
            </a:r>
          </a:p>
          <a:p>
            <a:r>
              <a:rPr lang="ar-IQ" dirty="0" smtClean="0"/>
              <a:t>فقلة الامطار التي امتازت بها شبه الجزيرة العربية قادتهم الى الاعتناء بالأنواء الجوية ومهاب الرياح والامطار ومواسم سقوطها ومناطق تجمعها. وكثرة الاسفار والانتقال التي هي ميزة صحراوية تمليها الطبيعة على الانسان قادتهم الى الاهتمام بالنجوم ومواقعها للاهتداء بها ليلا. وفي الجوانب الاخرى من الحياة كانت المعرفة العربية على درجة متقدمة لا تقل عن بقية المناطق العالمية .</a:t>
            </a:r>
          </a:p>
          <a:p>
            <a:endParaRPr lang="ar-IQ" dirty="0"/>
          </a:p>
        </p:txBody>
      </p:sp>
    </p:spTree>
    <p:extLst>
      <p:ext uri="{BB962C8B-B14F-4D97-AF65-F5344CB8AC3E}">
        <p14:creationId xmlns:p14="http://schemas.microsoft.com/office/powerpoint/2010/main" val="2513421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ففي مجال الحياة السياسية توصل العرب الى نظم سياسية ثابتة تتوفر فيها مقومات الدول الحديثة من حيث السيادة والادارة والتنظيم واحسن ما تشير اليه الدول التي انشات في الجنوب كالدولة المعينية التي حكمت ما بين 1200-650،ق،م. وهي بذلك تسبق تأسيس الدولة اليونانية في عهدها الاول عهد الملوك الذين استمروا من(1100-750،ق،م.)</a:t>
            </a:r>
          </a:p>
          <a:p>
            <a:r>
              <a:rPr lang="ar-IQ" dirty="0" smtClean="0"/>
              <a:t>والدولة السبأية التي حكمت ما بين (750-115،ق،م.)وهي بذلك تسبق الدولة الرومانية التي تأسست سنة 508ق،م. وقد اشارت الكتب الدينية والتاريخية القديمة الى هذه الدولة والى الدور الحضاري والاقتصادي المتقدم الذي وصلت اليه. فالدولة السبأية وحاضرتها مدينة مارب كانت مركزا للتجارة بين الهند والحبشة والشام والعراق.</a:t>
            </a:r>
          </a:p>
          <a:p>
            <a:endParaRPr lang="ar-IQ" dirty="0"/>
          </a:p>
        </p:txBody>
      </p:sp>
    </p:spTree>
    <p:extLst>
      <p:ext uri="{BB962C8B-B14F-4D97-AF65-F5344CB8AC3E}">
        <p14:creationId xmlns:p14="http://schemas.microsoft.com/office/powerpoint/2010/main" val="4465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وكانت تعتمد على تجارة البحر ولكن عندما اصبح طريق البحر غير مأمون تحولت التجارة الى البر فكانت السلع تأتي من الهند والحبشة الى شواطئ جزيرة العرب فينقلها السبئيون برا الى مصر وبلاد الشام والعراق وكانت القوافل تسير في سواحل الجزيرة الى مارب وتتجه شمالا الى مكة ومنها الى البتراء ثم الى غزة على شاطئ البحر المتوسط. وكان من نتيجة ذلك ان زادت ارباح الدولة السبئية وعظم شانها فحفروا الترع وبنوا السدود وانشئوا القصور .</a:t>
            </a:r>
          </a:p>
          <a:p>
            <a:r>
              <a:rPr lang="ar-IQ" dirty="0" smtClean="0"/>
              <a:t>ومن المآثر التي اقامتها الدولة السبئية سد مارب ودراسة سد مارب بحد ذاته تعطي للباحث مصادر متعددة منها يستنتج قوة وسيطرة الدولة وتقدم الفكر الهندسي عند العرب وتطور الانتاج الزراعي ومعرفة جغرافية الاحوال البيئية وطبيعة انحدار الارض وانواع الترب ومقدار كميات المياه المتجمعة في الوديان . وسد مارب ليس السد الوحيد الذي اقيم في شبه الجزيرة العربية فهنالك اعداد كبيرة من السدود تصل الى ثمانين سدا.</a:t>
            </a:r>
          </a:p>
          <a:p>
            <a:endParaRPr lang="ar-IQ" dirty="0"/>
          </a:p>
        </p:txBody>
      </p:sp>
    </p:spTree>
    <p:extLst>
      <p:ext uri="{BB962C8B-B14F-4D97-AF65-F5344CB8AC3E}">
        <p14:creationId xmlns:p14="http://schemas.microsoft.com/office/powerpoint/2010/main" val="851577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ar-IQ" dirty="0" smtClean="0"/>
              <a:t>واذا اردنا ان ندعم راينا في الفكر العربي قبل الاسلام علينا ان نركز على دراسة ديوانهم (شعرهم) فالشعر العربي كان التاريخ الحقيقي لتسجيل أحداثهم وافكارهم اليومية .اجتماعية كانت ام اقتصادية او سياسية وهو غني بأخبار تلك المرحلة لا سيما وانه وصل الى قمته من حيث صياغة الكلام وقوة التعبير وهذا ما نجده في جميع اشعار العرب قبل الاسلام.</a:t>
            </a:r>
          </a:p>
          <a:p>
            <a:r>
              <a:rPr lang="ar-IQ" dirty="0" smtClean="0"/>
              <a:t>ويأتي في مقدمة شعرهم ما تركوه لنا في شعر المعلقات التي تمثل نخبة من قصائد اختارها العرب من شعر فحولهم وذهبوا على الحرير وعلقوها على استار الكعبة تشريفا لها وتعظيما لمقامها واعترافا بمكانتها الفاضلة وحسن سبك معانيها حتى اصبحت العرب تترنم بها في نواديها وتفتخر بها في حاضرها وباديها.</a:t>
            </a:r>
          </a:p>
          <a:p>
            <a:r>
              <a:rPr lang="ar-IQ" dirty="0" smtClean="0"/>
              <a:t>اضافة الى ما تركوه من نثر وقول مأثور وامثال واحاديث تشير الى المرحلة المتقدمة التي وصلوا اليها في مجال الادب واللغة.</a:t>
            </a:r>
          </a:p>
          <a:p>
            <a:r>
              <a:rPr lang="ar-IQ" dirty="0" smtClean="0"/>
              <a:t>ومن دراسة ما تقدم يمكن القول ان الامة العربية في هذه المرحلة لم تكن امة جاهلة كما تمثلها فكرة اعداء الامة العربية والتي صورت لنا اثار هذه الامة ممثلة في المعارك والقتال المستمر لأبسط الامور بل كانت بعكس ذاك امة ذات حضارة وادب وسياسة وتجارة واقتصاد ثابت ولو كان عكس ذلك لأصبحت لقمة سهلة امام اعدائها </a:t>
            </a:r>
          </a:p>
          <a:p>
            <a:endParaRPr lang="ar-IQ" dirty="0"/>
          </a:p>
        </p:txBody>
      </p:sp>
    </p:spTree>
    <p:extLst>
      <p:ext uri="{BB962C8B-B14F-4D97-AF65-F5344CB8AC3E}">
        <p14:creationId xmlns:p14="http://schemas.microsoft.com/office/powerpoint/2010/main" val="803799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وينطبق الحال كذلك على يوليوس قيصر الذي زود الجغرافية بمعلومات مهمة عن كل من بريطانيا والمانيا ،حيث كانت بريطانيا قبل غزوات يوليوس قيصر لها من الاقطار الخرافية ولكن بعد ان غزاها يوليوس قيصر عامي 55،54ق.م. قام بتسجيل الكثير من المعلومات الجغرافية الخاصة بالأوضاع الطبوغرافية وعادات السكان.</a:t>
            </a:r>
          </a:p>
          <a:p>
            <a:r>
              <a:rPr lang="ar-IQ" dirty="0" smtClean="0"/>
              <a:t>هذه المعرفة التي اعتنقتها القادة والفلاسفة ،نراها تندثر وتنطوي منذ القرن الثالث .م. فيختفي الكتاب والمولفون في مجال الجغرافية ، ويتجه التفكير العلمي بخطة العام نحو جوانب سياسية ودينية واجتماعية فرضتها الاوضاع التي عاشتها الدولة الرومانية .</a:t>
            </a:r>
          </a:p>
          <a:p>
            <a:endParaRPr lang="ar-IQ" dirty="0"/>
          </a:p>
        </p:txBody>
      </p:sp>
    </p:spTree>
    <p:extLst>
      <p:ext uri="{BB962C8B-B14F-4D97-AF65-F5344CB8AC3E}">
        <p14:creationId xmlns:p14="http://schemas.microsoft.com/office/powerpoint/2010/main" val="4085584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ومنذ ان تحولت الدولة الرومانية الى الديانة المسيحية عندما تبنى الامبراطور الروماني قسطنطين الديانة المسيحية بعد انتصاره المبين في وقعة جسر ملفيان سنة 312م ومباشرته ببناء عاصمة الجديدة (القسطنطينية)والتي انتهى منها سنة 330م بعد عمل دام ست سنوات.</a:t>
            </a:r>
          </a:p>
          <a:p>
            <a:r>
              <a:rPr lang="ar-IQ" dirty="0" smtClean="0"/>
              <a:t>برزت مرحلة تاريخية جديدة انقسمت فيها الامبراطورية الرومانية الى قسمين ،ما لبث القسم الغربي ان تضاءلت قوته امام الغزوات الجرمانية .التي محت ما تبقى من ثقافة تقوم على اساس الاسلوب العلمي وحلت محلها اقوال الامبراطور التي تقوم على اساس التمتع بهذه الدنيا الفانية والتي اكد عليها قول القديس اوغسطين (354-430) من ان الله خلق الدنيا متاعا عابرا مصيره الزوال بأمره ما بين طرفة عين وانتباهتها .</a:t>
            </a:r>
          </a:p>
          <a:p>
            <a:endParaRPr lang="ar-IQ" dirty="0"/>
          </a:p>
        </p:txBody>
      </p:sp>
    </p:spTree>
    <p:extLst>
      <p:ext uri="{BB962C8B-B14F-4D97-AF65-F5344CB8AC3E}">
        <p14:creationId xmlns:p14="http://schemas.microsoft.com/office/powerpoint/2010/main" val="28819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كل ذلك انعكست اثاره على الفكر السياسي عامة والجغرافي خاصة فقد اخذت اللغة اللاتينية التي كتبت بها المعارف اليونانية والرومانية بالاندثار وقد عدت تلك اللغة مفتاح الخروج على تقاليد الكنيسة وقاومتها الكنيسة الامر الذي ابعد المعارف عن مصادرها وعدت الكنيسة افكار بطليموس في الجغرافية تمثل الكفر والالحاد ودعت الناس الى الابتعاد عن تلك الافكار واصبحت افكار الكنيسة وتعاليمها هي الاساس الذي يجب ان يسير عليه المثقفون. بل وزادت في ذلك عندما عدت المعلومات الجغرافية التي وردت عن الارض والسماء مخالفة للكتاب المقدس وانبرى المنافقون من الكتاب ليثبتوا العكس فدونت اراء تقوم على اساس ان الارض مسطحة ورسمت خرائط مغلوطة ومتخصصة بالكنائس والاديرة ومواقعها وتدهورت الكشوف الجغرافية هذه حالة الفكر الجغرافي خلال القرون الاربعة التي سبقت ظهور الاسلام في القارة الاوربية فما هي حالة المنطقة العربية في هذه المرحلة لا سيما بعد ان انطفأت شعلة الحضارة في مراكزها القديمة.</a:t>
            </a:r>
            <a:endParaRPr lang="ar-IQ" dirty="0"/>
          </a:p>
        </p:txBody>
      </p:sp>
    </p:spTree>
    <p:extLst>
      <p:ext uri="{BB962C8B-B14F-4D97-AF65-F5344CB8AC3E}">
        <p14:creationId xmlns:p14="http://schemas.microsoft.com/office/powerpoint/2010/main" val="271101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r>
              <a:rPr lang="ar-IQ" dirty="0" smtClean="0"/>
              <a:t>موطن الفكر العربي قبل الإسلام</a:t>
            </a:r>
          </a:p>
          <a:p>
            <a:r>
              <a:rPr lang="ar-IQ" dirty="0" smtClean="0"/>
              <a:t>في مناقشتنا لمراكز الحضارات القديمة من خلال الفكر الجغرافي اشرنا الى طبيعة تلك المراكز من الناحية الجغرافية متوخين من ذلك ابراز تلك الظواهر على التوجيهات الفكرية لسكان تلك المراكز.</a:t>
            </a:r>
          </a:p>
          <a:p>
            <a:r>
              <a:rPr lang="ar-IQ" dirty="0" smtClean="0"/>
              <a:t>فقوة الحوافز الطبيعية المتمثلة في وجود الانهار ودورها السلبي والايجابي وقد حفز العراقيين والمصريين والصينيين للبحث عن وسائل من شانها الحد من الاثار السلبية لتك الحوافز والابقاء على ايجابياتها وتسخيرها لمصلحة الانسان.</a:t>
            </a:r>
          </a:p>
          <a:p>
            <a:r>
              <a:rPr lang="ar-IQ" dirty="0" smtClean="0"/>
              <a:t>وكذلك الحال بالنسبة للمراكز الحضارية الفرعية التي اشتقت عن الحضارات القديمة كالحضارة الفينيقية واليونانية والرومانية وعرفنا كم كان اثر البيئة الطبيعية على توجهاتهم الفكرية فلم يكن اتساع الافق الجغرافي الفينيقي البحري الا نتيجة للبيئة البحرية التي مثلها البحر المتوسط .</a:t>
            </a:r>
          </a:p>
          <a:p>
            <a:r>
              <a:rPr lang="ar-IQ" dirty="0" smtClean="0"/>
              <a:t>ومادام الحال كذلك فلابد من ان نعرج على بيئة شبه جزيرة العرب التي تمثل الموطن الاصلي للحضارة العربية قبل الاسلام .</a:t>
            </a:r>
          </a:p>
          <a:p>
            <a:endParaRPr lang="ar-IQ" dirty="0"/>
          </a:p>
        </p:txBody>
      </p:sp>
    </p:spTree>
    <p:extLst>
      <p:ext uri="{BB962C8B-B14F-4D97-AF65-F5344CB8AC3E}">
        <p14:creationId xmlns:p14="http://schemas.microsoft.com/office/powerpoint/2010/main" val="545550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sz="3600" dirty="0" smtClean="0"/>
              <a:t>الموقع الجغرافي لشبه الجزيرة العربية</a:t>
            </a:r>
            <a:endParaRPr lang="ar-IQ" sz="3600" dirty="0"/>
          </a:p>
        </p:txBody>
      </p:sp>
      <p:sp>
        <p:nvSpPr>
          <p:cNvPr id="3" name="Content Placeholder 2"/>
          <p:cNvSpPr>
            <a:spLocks noGrp="1"/>
          </p:cNvSpPr>
          <p:nvPr>
            <p:ph idx="1"/>
          </p:nvPr>
        </p:nvSpPr>
        <p:spPr/>
        <p:txBody>
          <a:bodyPr>
            <a:normAutofit/>
          </a:bodyPr>
          <a:lstStyle/>
          <a:p>
            <a:r>
              <a:rPr lang="ar-IQ" dirty="0" smtClean="0"/>
              <a:t>تقع شبه جزيرة العرب في الزاوية الجنوبية من قارة اسيا وتحيط بها المياه من جهاتها الثلاثة ففي الغرب يحدها البحر الاحمر والذي كان يسمى ببحر قلزم والبحر المتوسط وفي شرقها خليج عمان والخليج العربي وفي جنوبها البحر العربي .</a:t>
            </a:r>
          </a:p>
          <a:p>
            <a:r>
              <a:rPr lang="ar-IQ" dirty="0" smtClean="0"/>
              <a:t>وتتكون شبه جزيرة العرب من هضبة واسعة تنتهي في الجهة الغربية بسلسلة جبال السراة والتي تخترق ارض الحجاز واليمن كما تنتهي في الزاوية الجنوبية الشرقية بمرتفعات الجبل الاخضر وتنحدر الهضبة كلما تقدمنا نحو الشرق وتحصر جبال السراة بينها وبين البحر الاحمر سهلا ساحليا يسمى بسهل تهاما والذي تغطي سطحه الرمال المختلطة بمياه البحر الاحمر والتي تجعل صلاحيته للزراعة معدومة.</a:t>
            </a:r>
          </a:p>
          <a:p>
            <a:r>
              <a:rPr lang="ar-IQ" dirty="0" smtClean="0"/>
              <a:t>اما في الجهة الشرقية فتنتهي الهضبة بسهول رملية عند التقائها بالخليج العربي والتي تعرف بمنطقة الاحساء وهي عبارة عن سهول تغطي سطحها الرمال التي اختلطت بمياه الخليج فزادت فيها الاملاح </a:t>
            </a:r>
          </a:p>
          <a:p>
            <a:endParaRPr lang="ar-IQ" dirty="0"/>
          </a:p>
        </p:txBody>
      </p:sp>
    </p:spTree>
    <p:extLst>
      <p:ext uri="{BB962C8B-B14F-4D97-AF65-F5344CB8AC3E}">
        <p14:creationId xmlns:p14="http://schemas.microsoft.com/office/powerpoint/2010/main" val="3560468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sz="3600" dirty="0" smtClean="0"/>
              <a:t>مناخ شبه الجزيرة</a:t>
            </a:r>
            <a:endParaRPr lang="ar-IQ" sz="3600" dirty="0"/>
          </a:p>
        </p:txBody>
      </p:sp>
      <p:sp>
        <p:nvSpPr>
          <p:cNvPr id="3" name="Content Placeholder 2"/>
          <p:cNvSpPr>
            <a:spLocks noGrp="1"/>
          </p:cNvSpPr>
          <p:nvPr>
            <p:ph idx="1"/>
          </p:nvPr>
        </p:nvSpPr>
        <p:spPr/>
        <p:txBody>
          <a:bodyPr>
            <a:normAutofit/>
          </a:bodyPr>
          <a:lstStyle/>
          <a:p>
            <a:r>
              <a:rPr lang="ar-IQ" dirty="0" smtClean="0"/>
              <a:t>والمناخ الذي يسود شبه جزيرة العرب مناخ صحراوي باستثناء الزاوية الجنوبية الغربية والمتمثلة في اليمن والتي كانت معروفة ببلاد العرب السعيدة.</a:t>
            </a:r>
          </a:p>
          <a:p>
            <a:r>
              <a:rPr lang="ar-IQ" dirty="0" smtClean="0"/>
              <a:t>وهناك منطقة اخرى تصيبها حصة من الامطار تتمثل في مرتفعات الجبل الاخضر في عمان وما عداه فان صفة الجفاف الصحراوية تسود معظم شبه الجزيرة العربية ومعدل هطول امطارها لا يزيد عن خمس بوصات وتمتاز امطارها بالذبذبة الزمانية والمكانية والكمية الامر الذي قلل من اهمية الامطار فانعكست اثارها على طبيعة السكان منذ عصور قديمة وكان من نتيجة ذلك ان برزت الصفات الصحراوية في جميع النواحي البشرية والطبيعية وانعكست اثارها على حياتهم الاقتصادية والاجتماعية .</a:t>
            </a:r>
          </a:p>
          <a:p>
            <a:r>
              <a:rPr lang="ar-IQ" dirty="0" smtClean="0"/>
              <a:t>ومع ذلك فان المجموعات السكانية التي استوطنت هذه الارض الصحراوية ذات الموارد الطبيعية المحدودة لم تستسلم للطبيعة فقاومتها بوسائلها الحضارية المختلفة والتي سوف نشير اليها ضمنا اثناء متابعتنا للفكر الجغرافي العربي في مدة ما قبل الاسلام .</a:t>
            </a:r>
          </a:p>
          <a:p>
            <a:endParaRPr lang="ar-IQ" dirty="0"/>
          </a:p>
        </p:txBody>
      </p:sp>
    </p:spTree>
    <p:extLst>
      <p:ext uri="{BB962C8B-B14F-4D97-AF65-F5344CB8AC3E}">
        <p14:creationId xmlns:p14="http://schemas.microsoft.com/office/powerpoint/2010/main" val="3329532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وماتزال حياة الاسلام تحتاج الى البحث والتدقيق لمعرفة الكثير عن حياتهم العلمية والاجتماعية والاقتصادية والسياسية فالجغرافي الذي يبحث في هذه المدة ينبغي عليه ان يبحث في المواقع التي جرت فيها الحروب على عهد دول شبه الجزيرة العربية والطرق التي سارت فيها الجيوش في عصر الرسالة والاماكن التي وقعت فيها المعارك كبدر واحد .والمواقع التي وقعت فيها حروب الردة والاقطار العربية التي انتشر فيها الاسلام والطرق التجارية وطرق القوافل التي كانت تربط بين اجزاء شبه الجزيرة العربية وبينها وبين الاطراف ،وعلى الجغرافيين الذين يريدون الوصول الى حقيقة وطبيعة الفكر الجغرافي الرجوع الى دراسة شبه الجزيرة في مدة ما قبل الاسلام لمعرفة المواقع والمسالك والبلدان ،والحصون والقلاع ،وطبيعة الارض والمناخ والاطلاع على الجغرافية البشرية للامة العربية واحوال السكان .</a:t>
            </a:r>
            <a:endParaRPr lang="ar-IQ" dirty="0"/>
          </a:p>
        </p:txBody>
      </p:sp>
    </p:spTree>
    <p:extLst>
      <p:ext uri="{BB962C8B-B14F-4D97-AF65-F5344CB8AC3E}">
        <p14:creationId xmlns:p14="http://schemas.microsoft.com/office/powerpoint/2010/main" val="3885259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فلقد كان للعرب قبل الاسلام رصيد من المعرفة لا يقل عن بقية الامم التي عاصرتهم فقد ذكرت عنهم الامم القديمة كاليونان والرومان الشي الكثير واشارت الى اخبارهم الكتب الدينية وعثر المستشرقون وعلماء الاثار على نصوص واثار منقوشة او مكتوبة في اليمن والحجاز وبقية اجزاء الوطن العربي تدل على ما وصلت اليه حضارتهم من الامور التي تشير الى اثبات ذلك النقوش والكتابات التي عثر عليها كل من (ارنو وهاليفي وكلازر) . وغيرهم في اليمن ومن بينها نصوص قوانين ووثائق قانونية وانظمة دستورية </a:t>
            </a:r>
            <a:endParaRPr lang="ar-IQ" dirty="0"/>
          </a:p>
        </p:txBody>
      </p:sp>
    </p:spTree>
    <p:extLst>
      <p:ext uri="{BB962C8B-B14F-4D97-AF65-F5344CB8AC3E}">
        <p14:creationId xmlns:p14="http://schemas.microsoft.com/office/powerpoint/2010/main" val="17081163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30</TotalTime>
  <Words>1699</Words>
  <Application>Microsoft Office PowerPoint</Application>
  <PresentationFormat>On-screen Show (4:3)</PresentationFormat>
  <Paragraphs>35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Adjacency</vt:lpstr>
      <vt:lpstr>محاضرة 11: الفكر الجغرافي العربي قبل الاسلام</vt:lpstr>
      <vt:lpstr>PowerPoint Presentation</vt:lpstr>
      <vt:lpstr>PowerPoint Presentation</vt:lpstr>
      <vt:lpstr>PowerPoint Presentation</vt:lpstr>
      <vt:lpstr>PowerPoint Presentation</vt:lpstr>
      <vt:lpstr>الموقع الجغرافي لشبه الجزيرة العربية</vt:lpstr>
      <vt:lpstr>مناخ شبه الجزيرة</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11: الفكر الجغرافي العربي قبل الاسلام</dc:title>
  <dc:creator>D.ahmed</dc:creator>
  <cp:lastModifiedBy>D.ahmed</cp:lastModifiedBy>
  <cp:revision>3</cp:revision>
  <dcterms:created xsi:type="dcterms:W3CDTF">2018-12-02T15:53:19Z</dcterms:created>
  <dcterms:modified xsi:type="dcterms:W3CDTF">2018-12-02T16:24:01Z</dcterms:modified>
</cp:coreProperties>
</file>