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C62FFFF-A30B-459F-855A-AAFC246520B1}" type="datetimeFigureOut">
              <a:rPr lang="ar-IQ" smtClean="0"/>
              <a:t>24/03/1440</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CBBA482-3519-4AE9-A47E-FA921A2E892D}"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62FFFF-A30B-459F-855A-AAFC246520B1}" type="datetimeFigureOut">
              <a:rPr lang="ar-IQ" smtClean="0"/>
              <a:t>24/03/1440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CBBA482-3519-4AE9-A47E-FA921A2E892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62FFFF-A30B-459F-855A-AAFC246520B1}" type="datetimeFigureOut">
              <a:rPr lang="ar-IQ" smtClean="0"/>
              <a:t>24/03/1440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CBBA482-3519-4AE9-A47E-FA921A2E892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62FFFF-A30B-459F-855A-AAFC246520B1}" type="datetimeFigureOut">
              <a:rPr lang="ar-IQ" smtClean="0"/>
              <a:t>24/03/1440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CBBA482-3519-4AE9-A47E-FA921A2E892D}" type="slidenum">
              <a:rPr lang="ar-IQ" smtClean="0"/>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C62FFFF-A30B-459F-855A-AAFC246520B1}" type="datetimeFigureOut">
              <a:rPr lang="ar-IQ" smtClean="0"/>
              <a:t>24/03/1440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CBBA482-3519-4AE9-A47E-FA921A2E892D}" type="slidenum">
              <a:rPr lang="ar-IQ" smtClean="0"/>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C62FFFF-A30B-459F-855A-AAFC246520B1}" type="datetimeFigureOut">
              <a:rPr lang="ar-IQ" smtClean="0"/>
              <a:t>24/03/1440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BCBBA482-3519-4AE9-A47E-FA921A2E892D}" type="slidenum">
              <a:rPr lang="ar-IQ" smtClean="0"/>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C62FFFF-A30B-459F-855A-AAFC246520B1}" type="datetimeFigureOut">
              <a:rPr lang="ar-IQ" smtClean="0"/>
              <a:t>24/03/1440</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BCBBA482-3519-4AE9-A47E-FA921A2E892D}"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C62FFFF-A30B-459F-855A-AAFC246520B1}" type="datetimeFigureOut">
              <a:rPr lang="ar-IQ" smtClean="0"/>
              <a:t>24/03/1440</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BCBBA482-3519-4AE9-A47E-FA921A2E892D}" type="slidenum">
              <a:rPr lang="ar-IQ" smtClean="0"/>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C62FFFF-A30B-459F-855A-AAFC246520B1}" type="datetimeFigureOut">
              <a:rPr lang="ar-IQ" smtClean="0"/>
              <a:t>24/03/1440</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BCBBA482-3519-4AE9-A47E-FA921A2E892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C62FFFF-A30B-459F-855A-AAFC246520B1}" type="datetimeFigureOut">
              <a:rPr lang="ar-IQ" smtClean="0"/>
              <a:t>24/03/1440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BCBBA482-3519-4AE9-A47E-FA921A2E892D}"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C62FFFF-A30B-459F-855A-AAFC246520B1}" type="datetimeFigureOut">
              <a:rPr lang="ar-IQ" smtClean="0"/>
              <a:t>24/03/1440</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CBBA482-3519-4AE9-A47E-FA921A2E892D}" type="slidenum">
              <a:rPr lang="ar-IQ" smtClean="0"/>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C62FFFF-A30B-459F-855A-AAFC246520B1}" type="datetimeFigureOut">
              <a:rPr lang="ar-IQ" smtClean="0"/>
              <a:t>24/03/1440</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CBBA482-3519-4AE9-A47E-FA921A2E892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268760"/>
            <a:ext cx="7772400" cy="1470025"/>
          </a:xfrm>
        </p:spPr>
        <p:txBody>
          <a:bodyPr>
            <a:normAutofit fontScale="90000"/>
          </a:bodyPr>
          <a:lstStyle/>
          <a:p>
            <a:pPr algn="l"/>
            <a:r>
              <a:rPr lang="ar-IQ" sz="3200" dirty="0" smtClean="0">
                <a:latin typeface="Andalus" panose="02020603050405020304" pitchFamily="18" charset="-78"/>
                <a:cs typeface="Andalus" panose="02020603050405020304" pitchFamily="18" charset="-78"/>
              </a:rPr>
              <a:t>محاضرة 10: الفكر الجغرافي في الحضارة الرومانية </a:t>
            </a:r>
            <a:br>
              <a:rPr lang="ar-IQ" sz="3200" dirty="0" smtClean="0">
                <a:latin typeface="Andalus" panose="02020603050405020304" pitchFamily="18" charset="-78"/>
                <a:cs typeface="Andalus" panose="02020603050405020304" pitchFamily="18" charset="-78"/>
              </a:rPr>
            </a:br>
            <a:r>
              <a:rPr lang="ar-IQ" sz="3200" dirty="0" smtClean="0">
                <a:latin typeface="Andalus" panose="02020603050405020304" pitchFamily="18" charset="-78"/>
                <a:cs typeface="Andalus" panose="02020603050405020304" pitchFamily="18" charset="-78"/>
              </a:rPr>
              <a:t>  اعداد</a:t>
            </a:r>
            <a:br>
              <a:rPr lang="ar-IQ" sz="3200" dirty="0" smtClean="0">
                <a:latin typeface="Andalus" panose="02020603050405020304" pitchFamily="18" charset="-78"/>
                <a:cs typeface="Andalus" panose="02020603050405020304" pitchFamily="18" charset="-78"/>
              </a:rPr>
            </a:br>
            <a:r>
              <a:rPr lang="ar-IQ" sz="3200" dirty="0" smtClean="0">
                <a:latin typeface="Andalus" panose="02020603050405020304" pitchFamily="18" charset="-78"/>
                <a:cs typeface="Andalus" panose="02020603050405020304" pitchFamily="18" charset="-78"/>
              </a:rPr>
              <a:t>ا.م.د احمد العذاري</a:t>
            </a:r>
            <a:endParaRPr lang="ar-IQ" sz="3200" dirty="0">
              <a:latin typeface="Andalus" panose="02020603050405020304" pitchFamily="18" charset="-78"/>
              <a:cs typeface="Andalus" panose="02020603050405020304" pitchFamily="18" charset="-78"/>
            </a:endParaRPr>
          </a:p>
        </p:txBody>
      </p:sp>
      <p:sp>
        <p:nvSpPr>
          <p:cNvPr id="3" name="Subtitle 2"/>
          <p:cNvSpPr>
            <a:spLocks noGrp="1"/>
          </p:cNvSpPr>
          <p:nvPr>
            <p:ph type="subTitle" idx="1"/>
          </p:nvPr>
        </p:nvSpPr>
        <p:spPr/>
        <p:txBody>
          <a:bodyPr>
            <a:normAutofit fontScale="55000" lnSpcReduction="20000"/>
          </a:bodyPr>
          <a:lstStyle/>
          <a:p>
            <a:r>
              <a:rPr lang="ar-IQ" dirty="0" smtClean="0"/>
              <a:t>ولا بد من الإشارة إلى أن أكثر الباحثين الذين تناولوا الفكر الجغرافي في حوض البحر المتوسط أشاروا إلى وحدة فكرية جمعت بين حوضين . معتبرين الحضارة الرومانية امتدادا" فكريا" للحضارة اليونانية ( الهيلينية ) متناسين الفواصل التاريخية بين الحضارتين سواء كانت سياسية ام فكرية ، وقد يكون معهم بعض الحق ، الا اننا في دراستنا وجدنا ان المقومات الفكرية والاتجاهات العامة للفكر الجغرافي تتميز في كل من المرحلتين بميزات خاصة وقد يكون وراء ذلك عامل الزمن فقد تلت الحضارة الرومانية الحضارة اليونانية بفاصل زمني قد يصل الى حوالي خمسة قرون . </a:t>
            </a:r>
            <a:endParaRPr lang="ar-IQ" dirty="0"/>
          </a:p>
        </p:txBody>
      </p:sp>
    </p:spTree>
    <p:extLst>
      <p:ext uri="{BB962C8B-B14F-4D97-AF65-F5344CB8AC3E}">
        <p14:creationId xmlns:p14="http://schemas.microsoft.com/office/powerpoint/2010/main" val="2008600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يعد من اعظم الجغرافيين في عهد الإمبراطورية الرومانية ، وهو من اصل اغريقي عاش في الاسكندرية وعمل فيها ، ويعتبر الجسر الذي يربط بين الفكر الجغرافي القديم وما تلاه من افكار حديثة حاول ان يضع للعلوم الجغرافية اساسا" علميا" ونظريا" لتقوم عليه .</a:t>
            </a:r>
            <a:endParaRPr lang="ar-IQ" dirty="0"/>
          </a:p>
        </p:txBody>
      </p:sp>
      <p:sp>
        <p:nvSpPr>
          <p:cNvPr id="2" name="Title 1"/>
          <p:cNvSpPr>
            <a:spLocks noGrp="1"/>
          </p:cNvSpPr>
          <p:nvPr>
            <p:ph type="title"/>
          </p:nvPr>
        </p:nvSpPr>
        <p:spPr/>
        <p:txBody>
          <a:bodyPr>
            <a:normAutofit/>
          </a:bodyPr>
          <a:lstStyle/>
          <a:p>
            <a:r>
              <a:rPr lang="ar-IQ" sz="2400" dirty="0" smtClean="0"/>
              <a:t>(3) بطليموس</a:t>
            </a:r>
            <a:endParaRPr lang="ar-IQ" sz="2400" dirty="0"/>
          </a:p>
        </p:txBody>
      </p:sp>
    </p:spTree>
    <p:extLst>
      <p:ext uri="{BB962C8B-B14F-4D97-AF65-F5344CB8AC3E}">
        <p14:creationId xmlns:p14="http://schemas.microsoft.com/office/powerpoint/2010/main" val="775070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ar-IQ" dirty="0" smtClean="0"/>
              <a:t>بدأت الإمبراطورية الرومانية في مدينة روما في شبة الجزيرة الايطالية وتوسعت عسكرياً واشتملت على كل جنوب أوروبا وضمت إليها فرنسا واسبانيا والجزء الجنوبي من جزيرة بريطانيا وألمانيا وشملت بلاد المغرب العربي ومصر وبلاد الشام وتوغلت بالجزء الغربي من الجزيرة العربية. </a:t>
            </a:r>
          </a:p>
          <a:p>
            <a:r>
              <a:rPr lang="ar-IQ" dirty="0" smtClean="0"/>
              <a:t>-  لم يبدأ الجغرافيون الرومان من الصفر بل نقلوا علم الجغرافيا الذي كان قد تأسس كعلم له قواعد من الحضارات السابقة، ولقد أعطي توسع الإمبراطورية الرومانية عسكرياً وتجارياً للجغرافية الرومانيين فرصة توفر مصادر موثوقة للعلوم الجغرافية عند العالم.</a:t>
            </a:r>
          </a:p>
          <a:p>
            <a:r>
              <a:rPr lang="ar-IQ" dirty="0" smtClean="0"/>
              <a:t>-  كان الرومان يهتمون بصفة خاصة بالقياس والعد واهتموا بالخرائط ولكن اهتمامهم كان ينصب على تمثيل الطرق وعليها سلسلة من الأسماء وهذه الخرائط عبارة عن خطوط مستقيمة، كان اهتمامهم بإنشاء الطرق حتى يتمكنوا من السيطرة على كافة الأقطار التي فتحوها.</a:t>
            </a:r>
          </a:p>
          <a:p>
            <a:endParaRPr lang="ar-IQ" dirty="0"/>
          </a:p>
        </p:txBody>
      </p:sp>
      <p:sp>
        <p:nvSpPr>
          <p:cNvPr id="2" name="Title 1"/>
          <p:cNvSpPr>
            <a:spLocks noGrp="1"/>
          </p:cNvSpPr>
          <p:nvPr>
            <p:ph type="title"/>
          </p:nvPr>
        </p:nvSpPr>
        <p:spPr/>
        <p:txBody>
          <a:bodyPr>
            <a:normAutofit fontScale="90000"/>
          </a:bodyPr>
          <a:lstStyle/>
          <a:p>
            <a:r>
              <a:rPr lang="ar-IQ" dirty="0" smtClean="0"/>
              <a:t>خلاصة القول</a:t>
            </a:r>
            <a:br>
              <a:rPr lang="ar-IQ" dirty="0" smtClean="0"/>
            </a:br>
            <a:endParaRPr lang="ar-IQ" dirty="0"/>
          </a:p>
        </p:txBody>
      </p:sp>
    </p:spTree>
    <p:extLst>
      <p:ext uri="{BB962C8B-B14F-4D97-AF65-F5344CB8AC3E}">
        <p14:creationId xmlns:p14="http://schemas.microsoft.com/office/powerpoint/2010/main" val="2188363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 نجد أن لمدينة الإسكندرية دور هام في الفكر الجغرافي عند الرومان وذلك لأنها : </a:t>
            </a:r>
          </a:p>
          <a:p>
            <a:r>
              <a:rPr lang="ar-IQ" dirty="0" smtClean="0"/>
              <a:t>1-  كانت من أغنى المدن التجارية وملتقى التجار والرحالة.</a:t>
            </a:r>
          </a:p>
          <a:p>
            <a:r>
              <a:rPr lang="ar-IQ" dirty="0" smtClean="0"/>
              <a:t>2- كانت بمثابة المركز الأول الإعلامي والأخبار الجغرافية.</a:t>
            </a:r>
          </a:p>
          <a:p>
            <a:r>
              <a:rPr lang="ar-IQ" dirty="0" smtClean="0"/>
              <a:t>3- كانت قبلة الفكر الجغرافي في حوض البحر المتوسط وقد اكتسبت أعلام الجغرافيين مثل (استرابو و بطليموس).</a:t>
            </a:r>
          </a:p>
          <a:p>
            <a:endParaRPr lang="ar-IQ" dirty="0"/>
          </a:p>
        </p:txBody>
      </p:sp>
    </p:spTree>
    <p:extLst>
      <p:ext uri="{BB962C8B-B14F-4D97-AF65-F5344CB8AC3E}">
        <p14:creationId xmlns:p14="http://schemas.microsoft.com/office/powerpoint/2010/main" val="797207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ar-IQ" dirty="0" smtClean="0"/>
              <a:t>1- إسهامات سترابون:</a:t>
            </a:r>
          </a:p>
          <a:p>
            <a:r>
              <a:rPr lang="ar-IQ" dirty="0" smtClean="0"/>
              <a:t>- اهتم بدراسة الأقاليم المناخية وتنوعها (حسب دوائر العرض).</a:t>
            </a:r>
          </a:p>
          <a:p>
            <a:r>
              <a:rPr lang="ar-IQ" dirty="0" smtClean="0"/>
              <a:t>- حصل على الكثير من المعلومات من مكتبة الإسكندرية ودرس نهر النيل وأبحر في النيل حتى أطراف أثيوبيا وذكر انه يوجد منطقة معتدلة في المناطق الجبلية عند خط الاستواء.</a:t>
            </a:r>
          </a:p>
          <a:p>
            <a:r>
              <a:rPr lang="ar-IQ" dirty="0" smtClean="0"/>
              <a:t>- درس العلاقة بين القمر وحركة المد والجزر .</a:t>
            </a:r>
          </a:p>
          <a:p>
            <a:r>
              <a:rPr lang="ar-IQ" dirty="0" smtClean="0"/>
              <a:t>- أكد أهمية الجوانب الطبيعية والأساليب الرياضية في دراسة الجغرافيا وله خريطة للعالم.</a:t>
            </a:r>
          </a:p>
          <a:p>
            <a:r>
              <a:rPr lang="ar-IQ" dirty="0" smtClean="0"/>
              <a:t>- اعتمد في كتاباته على أعمال جغرافيين سابقين.</a:t>
            </a:r>
          </a:p>
          <a:p>
            <a:r>
              <a:rPr lang="ar-IQ" dirty="0" smtClean="0"/>
              <a:t>- كتب كتاب في علم الجغرافيا وهو من أهم أعلام التراث القديم.</a:t>
            </a:r>
          </a:p>
          <a:p>
            <a:r>
              <a:rPr lang="ar-IQ" dirty="0" smtClean="0"/>
              <a:t>- اهتم بالرحلات الطويلة.</a:t>
            </a:r>
          </a:p>
          <a:p>
            <a:r>
              <a:rPr lang="ar-IQ" dirty="0" smtClean="0"/>
              <a:t>- فسر وجود جزر في البحر المتوسط نتيجة انفصال جزء من اليابس بفعل الزلازل والبراكين.</a:t>
            </a:r>
          </a:p>
          <a:p>
            <a:endParaRPr lang="ar-IQ" dirty="0"/>
          </a:p>
        </p:txBody>
      </p:sp>
      <p:sp>
        <p:nvSpPr>
          <p:cNvPr id="2" name="Title 1"/>
          <p:cNvSpPr>
            <a:spLocks noGrp="1"/>
          </p:cNvSpPr>
          <p:nvPr>
            <p:ph type="title"/>
          </p:nvPr>
        </p:nvSpPr>
        <p:spPr/>
        <p:txBody>
          <a:bodyPr>
            <a:normAutofit/>
          </a:bodyPr>
          <a:lstStyle/>
          <a:p>
            <a:r>
              <a:rPr lang="ar-IQ" sz="2400" dirty="0" smtClean="0"/>
              <a:t>إسهامات علماء الرومان وانجازاتهم في تطور الفكر الجغرافي:</a:t>
            </a:r>
            <a:endParaRPr lang="ar-IQ" sz="2400" dirty="0"/>
          </a:p>
        </p:txBody>
      </p:sp>
    </p:spTree>
    <p:extLst>
      <p:ext uri="{BB962C8B-B14F-4D97-AF65-F5344CB8AC3E}">
        <p14:creationId xmlns:p14="http://schemas.microsoft.com/office/powerpoint/2010/main" val="594088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ar-IQ" sz="2600" dirty="0" smtClean="0"/>
              <a:t>-  كتب كتابين الأول بعنوان (المجسطي) وهو من أعظم الأعمال الفلكية القديمة ، وكتب كتاب آخر (المرشد أو المدخل إلى علم الجغرافيا).</a:t>
            </a:r>
          </a:p>
          <a:p>
            <a:r>
              <a:rPr lang="ar-IQ" sz="2600" dirty="0" smtClean="0"/>
              <a:t>- يعتبر من أعظم الشخصيات في العصر الروماني ويوصف بأنه "أبو الجغرافيا" لان: </a:t>
            </a:r>
          </a:p>
          <a:p>
            <a:r>
              <a:rPr lang="ar-IQ" sz="2600" dirty="0" smtClean="0"/>
              <a:t>1-  بصماته واضحة في علم الجغرافيا.</a:t>
            </a:r>
          </a:p>
          <a:p>
            <a:r>
              <a:rPr lang="ar-IQ" sz="2600" dirty="0" smtClean="0"/>
              <a:t>2- يمثل حركة الوصل بين الجغرافيا القديمة والحديثة.</a:t>
            </a:r>
          </a:p>
          <a:p>
            <a:r>
              <a:rPr lang="ar-IQ" sz="2600" dirty="0" smtClean="0"/>
              <a:t>- قال أن الأرض كروية وأنها ثابتة في مركز الكون ولا تدور ولا تلف حول نفسها بينما الأجرام السماوية تدور حولها في مسارات دائرية.</a:t>
            </a:r>
          </a:p>
          <a:p>
            <a:r>
              <a:rPr lang="ar-IQ" sz="2600" dirty="0" smtClean="0"/>
              <a:t>- كان يجمع معلوماته من التجار والعسكريين وعمل شبكة من خطوط الطول ودوائر العرض.</a:t>
            </a:r>
          </a:p>
          <a:p>
            <a:r>
              <a:rPr lang="ar-IQ" sz="2600" dirty="0" smtClean="0"/>
              <a:t>- كتب عن علاقة دوائر العرض بالنسبة لأطوال النهار والليل اليومية.</a:t>
            </a:r>
          </a:p>
          <a:p>
            <a:endParaRPr lang="ar-IQ" sz="2800" dirty="0"/>
          </a:p>
        </p:txBody>
      </p:sp>
      <p:sp>
        <p:nvSpPr>
          <p:cNvPr id="2" name="Title 1"/>
          <p:cNvSpPr>
            <a:spLocks noGrp="1"/>
          </p:cNvSpPr>
          <p:nvPr>
            <p:ph type="title"/>
          </p:nvPr>
        </p:nvSpPr>
        <p:spPr/>
        <p:txBody>
          <a:bodyPr>
            <a:normAutofit/>
          </a:bodyPr>
          <a:lstStyle/>
          <a:p>
            <a:r>
              <a:rPr lang="ar-IQ" sz="2400" dirty="0" smtClean="0"/>
              <a:t>-  إسهامات بطليموس</a:t>
            </a:r>
            <a:endParaRPr lang="ar-IQ" sz="2400" dirty="0"/>
          </a:p>
        </p:txBody>
      </p:sp>
    </p:spTree>
    <p:extLst>
      <p:ext uri="{BB962C8B-B14F-4D97-AF65-F5344CB8AC3E}">
        <p14:creationId xmlns:p14="http://schemas.microsoft.com/office/powerpoint/2010/main" val="790852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ومن الامور التي ترتبط بين الحضارتين اليونانية والرومانية . ان جزءا" كبيرا" من نشاطها الفكري حدث بعيدا" عن مراكزها الجغرافية في كل من شبه جزيرة اليونان التي تمثل النشاط الفكري لليونان وشبه جزيرة ايطاليا التي تمثل الموطن الجغرافي النشاط الفكري الروماني . فكلا الحضارتين اتخذتا من مهد الحضارتين العراقية والمصرية مركزا" مهما" لنشاطهما الفكري . فجاءت افكارهما متقاربة بسبب وحدة البودقة التي انصهرت فيها الحضارتين العراقية والمصرية والتي نشأ عنها ما يعرف بالحضارة الهانستية . </a:t>
            </a:r>
            <a:endParaRPr lang="ar-IQ" dirty="0"/>
          </a:p>
        </p:txBody>
      </p:sp>
    </p:spTree>
    <p:extLst>
      <p:ext uri="{BB962C8B-B14F-4D97-AF65-F5344CB8AC3E}">
        <p14:creationId xmlns:p14="http://schemas.microsoft.com/office/powerpoint/2010/main" val="2991747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 (1) نظام الكون </a:t>
            </a:r>
          </a:p>
          <a:p>
            <a:r>
              <a:rPr lang="ar-IQ" dirty="0" smtClean="0"/>
              <a:t>اهتمت الدراسات الفلكية في مرحلة الحضارة الرومانية بالدراسات الكونية وقد اعتقد بعض المفكرين الرومان بأن الكون سرمدى خالد وان النجوم مقدسة ولها تأثير على حياة الانسان وان الشهب والنيازك توضح مستقبل الشعوب على سطح الارض . وحتى بطليموس الذي اشتهر كعالم جغرافي فقد اكد على تأثير النجوم والكواكب على الاشخاص والبلاد . </a:t>
            </a:r>
          </a:p>
          <a:p>
            <a:endParaRPr lang="ar-IQ" dirty="0"/>
          </a:p>
        </p:txBody>
      </p:sp>
      <p:sp>
        <p:nvSpPr>
          <p:cNvPr id="2" name="Title 1"/>
          <p:cNvSpPr>
            <a:spLocks noGrp="1"/>
          </p:cNvSpPr>
          <p:nvPr>
            <p:ph type="title"/>
          </p:nvPr>
        </p:nvSpPr>
        <p:spPr/>
        <p:txBody>
          <a:bodyPr/>
          <a:lstStyle/>
          <a:p>
            <a:r>
              <a:rPr lang="ar-IQ" dirty="0" smtClean="0"/>
              <a:t>مقومات الفكر الجغرافي الروماني </a:t>
            </a:r>
            <a:endParaRPr lang="ar-IQ" dirty="0"/>
          </a:p>
        </p:txBody>
      </p:sp>
    </p:spTree>
    <p:extLst>
      <p:ext uri="{BB962C8B-B14F-4D97-AF65-F5344CB8AC3E}">
        <p14:creationId xmlns:p14="http://schemas.microsoft.com/office/powerpoint/2010/main" val="461094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(2) حجم الارض وخصائص العالم المعروف </a:t>
            </a:r>
          </a:p>
          <a:p>
            <a:r>
              <a:rPr lang="ar-IQ" dirty="0" smtClean="0"/>
              <a:t>من الامور التي امتاز بها الفكر الروماني تركيزه على حجم الارض ، فقد اعتمد الرومان بصغر حجم الكرة الارضية بالنسبة للكون الفسيح وبالتالي اتضح مدى صغر مساحة العالم المعروف والمعمور على سطح الارض بالنسبة للكرة الارضية . </a:t>
            </a:r>
          </a:p>
          <a:p>
            <a:r>
              <a:rPr lang="ar-IQ" dirty="0" smtClean="0"/>
              <a:t>وبذلك بدأ التفكير في امكانية وجود اجزاء من الكرة الارضية مازالت غير معلومة ومن المحتمل ان تكون آهلة بالسكان وكان من الصعب الوصول اليها لتعذر الملاحة في المحيطات التي تفصل بين الكتل السياسية .</a:t>
            </a:r>
          </a:p>
          <a:p>
            <a:r>
              <a:rPr lang="ar-IQ" dirty="0" smtClean="0"/>
              <a:t> </a:t>
            </a:r>
          </a:p>
          <a:p>
            <a:endParaRPr lang="ar-IQ" dirty="0"/>
          </a:p>
        </p:txBody>
      </p:sp>
    </p:spTree>
    <p:extLst>
      <p:ext uri="{BB962C8B-B14F-4D97-AF65-F5344CB8AC3E}">
        <p14:creationId xmlns:p14="http://schemas.microsoft.com/office/powerpoint/2010/main" val="1117883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 </a:t>
            </a:r>
          </a:p>
          <a:p>
            <a:r>
              <a:rPr lang="ar-IQ" dirty="0" smtClean="0"/>
              <a:t>(3) المجموعات البشرية المجهولة </a:t>
            </a:r>
          </a:p>
          <a:p>
            <a:r>
              <a:rPr lang="ar-IQ" dirty="0" smtClean="0"/>
              <a:t>كان الافق الجغرافي اليوناني قد اتسع اتساعا" كبيرا" فشمل معظم مناطق العالم القديم باستثناء الاطراف الشمالية للقارة الاوربية وافريقية جنوب الصحراء وقد انعكس ذلك على الفكر الروماني الذي ركز على البحث عن المجهول ، وقد اشرنا في النقطة السابقة الى تركيز الرومان على المناطق المجهولة من الكرة الارضية ولكن البحث عن المجهول الذي اختص به الرومان الى وجود مجموعات بشرية تعيش في المناطق المجهولة .</a:t>
            </a:r>
          </a:p>
          <a:p>
            <a:endParaRPr lang="ar-IQ" dirty="0"/>
          </a:p>
        </p:txBody>
      </p:sp>
    </p:spTree>
    <p:extLst>
      <p:ext uri="{BB962C8B-B14F-4D97-AF65-F5344CB8AC3E}">
        <p14:creationId xmlns:p14="http://schemas.microsoft.com/office/powerpoint/2010/main" val="724808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-عَّد الرومان كثرة النسل امرا" محمودا" وذلك لسيادة الروح العسكرية . </a:t>
            </a:r>
          </a:p>
          <a:p>
            <a:r>
              <a:rPr lang="ar-IQ" dirty="0" smtClean="0"/>
              <a:t>2-تبنوا سياسة تشجيع الزواج وعدم موافقتهم على العزوبية .</a:t>
            </a:r>
          </a:p>
          <a:p>
            <a:r>
              <a:rPr lang="ar-IQ" dirty="0" smtClean="0"/>
              <a:t>3-زاد اهتمامهم بالإكثار من النسل عندما وجدوا قلة النسل بدأت بالظهور عقب الحروب البونية .</a:t>
            </a:r>
          </a:p>
          <a:p>
            <a:r>
              <a:rPr lang="ar-IQ" dirty="0" smtClean="0"/>
              <a:t>4-حددوا معوقات النمو السكاني بالفيضانات والأوبئة والمجموعات والحيوانات المتوحشة والحروب والثورات . </a:t>
            </a:r>
          </a:p>
          <a:p>
            <a:endParaRPr lang="ar-IQ" dirty="0"/>
          </a:p>
        </p:txBody>
      </p:sp>
      <p:sp>
        <p:nvSpPr>
          <p:cNvPr id="2" name="Title 1"/>
          <p:cNvSpPr>
            <a:spLocks noGrp="1"/>
          </p:cNvSpPr>
          <p:nvPr>
            <p:ph type="title"/>
          </p:nvPr>
        </p:nvSpPr>
        <p:spPr/>
        <p:txBody>
          <a:bodyPr>
            <a:normAutofit fontScale="90000"/>
          </a:bodyPr>
          <a:lstStyle/>
          <a:p>
            <a:pPr algn="r"/>
            <a:r>
              <a:rPr lang="ar-IQ" sz="3100" dirty="0" smtClean="0"/>
              <a:t>ولابد من الاشارة الى ان الرومان اهتموا بدراسة السكان بالنسبة لدولتهم وجاءت آراؤهم مؤيدة للتنمية السكانية . ومن آراؤهم في السكان </a:t>
            </a:r>
            <a:r>
              <a:rPr lang="ar-IQ" dirty="0" smtClean="0"/>
              <a:t>:-</a:t>
            </a:r>
            <a:endParaRPr lang="ar-IQ" dirty="0"/>
          </a:p>
        </p:txBody>
      </p:sp>
    </p:spTree>
    <p:extLst>
      <p:ext uri="{BB962C8B-B14F-4D97-AF65-F5344CB8AC3E}">
        <p14:creationId xmlns:p14="http://schemas.microsoft.com/office/powerpoint/2010/main" val="1753259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ar-IQ" dirty="0" smtClean="0"/>
              <a:t>استمر الاهتمام بالدراسات الطبيعية والذي أكدت عليه الدراسات اليونانية القاعدة القديمة للفكر الروماني ، ومن الظواهر الطبيعية التي نالت اهتمامهم ظاهرة المد والجزر لكونهم امة بحرية وفسروها بتفسيرات عديدة وجاء من بين تلك التفسيرات ربطها باوجه القمر . </a:t>
            </a:r>
          </a:p>
          <a:p>
            <a:r>
              <a:rPr lang="ar-IQ" dirty="0" smtClean="0"/>
              <a:t>ومن الظواهر الطبيعية التي ركز عليها الفكر الروماني ظاهرة الزلازل والبراكين ، وقد فسرها بعض علمائهم بأنها تحدث نتيجة للهواء المضغوط الذي ضغطه فيهز الارض ويحث فيها عيوبا". </a:t>
            </a:r>
          </a:p>
          <a:p>
            <a:r>
              <a:rPr lang="ar-IQ" dirty="0" smtClean="0"/>
              <a:t>وفي مجال دراسة التضاريس فقد اشاروا الى حدوث تغيرات في سطح الارض ادت الى ظهور بعض الاجزاء واختفاء اجزاء اخرى . </a:t>
            </a:r>
          </a:p>
          <a:p>
            <a:r>
              <a:rPr lang="ar-IQ" dirty="0" smtClean="0"/>
              <a:t>وقبل الانتهاء من دراسة الفكر الجغرافي الروماني لابد من الاشارة الى بعض العلماء .</a:t>
            </a:r>
          </a:p>
          <a:p>
            <a:endParaRPr lang="ar-IQ" dirty="0"/>
          </a:p>
        </p:txBody>
      </p:sp>
      <p:sp>
        <p:nvSpPr>
          <p:cNvPr id="2" name="Title 1"/>
          <p:cNvSpPr>
            <a:spLocks noGrp="1"/>
          </p:cNvSpPr>
          <p:nvPr>
            <p:ph type="title"/>
          </p:nvPr>
        </p:nvSpPr>
        <p:spPr/>
        <p:txBody>
          <a:bodyPr>
            <a:normAutofit fontScale="90000"/>
          </a:bodyPr>
          <a:lstStyle/>
          <a:p>
            <a:pPr algn="ctr"/>
            <a:r>
              <a:rPr lang="ar-IQ" sz="3100" dirty="0" smtClean="0"/>
              <a:t>التوجه نحو الدراسات الطبيعية </a:t>
            </a:r>
            <a:r>
              <a:rPr lang="ar-IQ" dirty="0" smtClean="0"/>
              <a:t/>
            </a:r>
            <a:br>
              <a:rPr lang="ar-IQ" dirty="0" smtClean="0"/>
            </a:br>
            <a:endParaRPr lang="ar-IQ" dirty="0"/>
          </a:p>
        </p:txBody>
      </p:sp>
    </p:spTree>
    <p:extLst>
      <p:ext uri="{BB962C8B-B14F-4D97-AF65-F5344CB8AC3E}">
        <p14:creationId xmlns:p14="http://schemas.microsoft.com/office/powerpoint/2010/main" val="4181093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ولد عام 63 ق . م وتلقى علومه في مدينتي روما والاسكندرية . كما زار ايطاليا واليونان واسيا الصغرى واشتهر بمؤلفاته الخاصة بالعلوم الجغرافية والكشوف التي قام بها غيره من العلماء  ، وقد الف 17 مؤلفا" تناولت اضافة الى الجغرافية علوما" اخرى شملت الرياضيات والطبيعة والتاريخ والسياسة . وقد استعان بآراء العلماء الذين سبقوه وآخذ عنهم الكثير من طرق بحثهم ، واعتقد سترابون بأن المعرفة الجغرافية كبيرة وأن قارات من الارض لم تعرف بعد ، وقد تناول في مؤلفاته معظم القارات وقدم دراسة مفصلة عن مصر ضمن اطار دراسته لقارة افريقية في كتابه السابع عشر . </a:t>
            </a:r>
          </a:p>
          <a:p>
            <a:endParaRPr lang="ar-IQ" dirty="0"/>
          </a:p>
        </p:txBody>
      </p:sp>
      <p:sp>
        <p:nvSpPr>
          <p:cNvPr id="2" name="Title 1"/>
          <p:cNvSpPr>
            <a:spLocks noGrp="1"/>
          </p:cNvSpPr>
          <p:nvPr>
            <p:ph type="title"/>
          </p:nvPr>
        </p:nvSpPr>
        <p:spPr/>
        <p:txBody>
          <a:bodyPr>
            <a:normAutofit/>
          </a:bodyPr>
          <a:lstStyle/>
          <a:p>
            <a:pPr algn="r"/>
            <a:r>
              <a:rPr lang="ar-IQ" sz="2400" dirty="0" smtClean="0"/>
              <a:t>(1) سترابون </a:t>
            </a:r>
            <a:r>
              <a:rPr lang="en-US" sz="2400" dirty="0" smtClean="0"/>
              <a:t>Strabo</a:t>
            </a:r>
            <a:br>
              <a:rPr lang="en-US" sz="2400" dirty="0" smtClean="0"/>
            </a:br>
            <a:endParaRPr lang="ar-IQ" sz="2400" dirty="0"/>
          </a:p>
        </p:txBody>
      </p:sp>
    </p:spTree>
    <p:extLst>
      <p:ext uri="{BB962C8B-B14F-4D97-AF65-F5344CB8AC3E}">
        <p14:creationId xmlns:p14="http://schemas.microsoft.com/office/powerpoint/2010/main" val="2625921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تميز بليني بجمعه لخصائص متعددة . لذلك جاءت كتاباته متنوعة في مختلف الموضوعات ، فكتب في تاريخ الحروب والعلوم الاخرى ، وتنسب اليه اول محاوله لوضع دائرة معارف عن الطبيعة تتكون من سبعة وثلاثين كتابا" . خصص اربع كتبا منها للجغرافية ، وقد اكد في دراسته على طبيعة السواحل وخاصة تلك السواحل التي شاهدها وبذلك فقد استخدم الاسلوب التطبيقي للجغرافية الطبيعية والذي يقوم على اساس مشاهدة الظاهرة الطبيعية ثم القيام بتسجيلها </a:t>
            </a:r>
            <a:endParaRPr lang="ar-IQ" dirty="0"/>
          </a:p>
        </p:txBody>
      </p:sp>
      <p:sp>
        <p:nvSpPr>
          <p:cNvPr id="2" name="Title 1"/>
          <p:cNvSpPr>
            <a:spLocks noGrp="1"/>
          </p:cNvSpPr>
          <p:nvPr>
            <p:ph type="title"/>
          </p:nvPr>
        </p:nvSpPr>
        <p:spPr/>
        <p:txBody>
          <a:bodyPr>
            <a:normAutofit/>
          </a:bodyPr>
          <a:lstStyle/>
          <a:p>
            <a:r>
              <a:rPr lang="ar-IQ" sz="2400" dirty="0" smtClean="0"/>
              <a:t>(2) بليني </a:t>
            </a:r>
            <a:r>
              <a:rPr lang="en-US" sz="2400" dirty="0" smtClean="0"/>
              <a:t>Pliny</a:t>
            </a:r>
            <a:endParaRPr lang="ar-IQ" sz="2400" dirty="0"/>
          </a:p>
        </p:txBody>
      </p:sp>
    </p:spTree>
    <p:extLst>
      <p:ext uri="{BB962C8B-B14F-4D97-AF65-F5344CB8AC3E}">
        <p14:creationId xmlns:p14="http://schemas.microsoft.com/office/powerpoint/2010/main" val="6937210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TotalTime>
  <Words>1216</Words>
  <Application>Microsoft Office PowerPoint</Application>
  <PresentationFormat>On-screen Show (4:3)</PresentationFormat>
  <Paragraphs>55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محاضرة 10: الفكر الجغرافي في الحضارة الرومانية    اعداد ا.م.د احمد العذاري</vt:lpstr>
      <vt:lpstr>PowerPoint Presentation</vt:lpstr>
      <vt:lpstr>مقومات الفكر الجغرافي الروماني </vt:lpstr>
      <vt:lpstr>PowerPoint Presentation</vt:lpstr>
      <vt:lpstr>PowerPoint Presentation</vt:lpstr>
      <vt:lpstr>ولابد من الاشارة الى ان الرومان اهتموا بدراسة السكان بالنسبة لدولتهم وجاءت آراؤهم مؤيدة للتنمية السكانية . ومن آراؤهم في السكان :-</vt:lpstr>
      <vt:lpstr>التوجه نحو الدراسات الطبيعية  </vt:lpstr>
      <vt:lpstr>(1) سترابون Strabo </vt:lpstr>
      <vt:lpstr>(2) بليني Pliny</vt:lpstr>
      <vt:lpstr>(3) بطليموس</vt:lpstr>
      <vt:lpstr>خلاصة القول </vt:lpstr>
      <vt:lpstr>PowerPoint Presentation</vt:lpstr>
      <vt:lpstr>إسهامات علماء الرومان وانجازاتهم في تطور الفكر الجغرافي:</vt:lpstr>
      <vt:lpstr>-  إسهامات بطليموس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10: الفكر الجغرافي في الحضارة الرومانية</dc:title>
  <dc:creator>D.ahmed</dc:creator>
  <cp:lastModifiedBy>D.ahmed</cp:lastModifiedBy>
  <cp:revision>3</cp:revision>
  <dcterms:created xsi:type="dcterms:W3CDTF">2018-11-25T19:06:14Z</dcterms:created>
  <dcterms:modified xsi:type="dcterms:W3CDTF">2018-12-02T15:46:42Z</dcterms:modified>
</cp:coreProperties>
</file>