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7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36" d="100"/>
          <a:sy n="36"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23BBB0E-9C77-47D1-B8C2-F31880EC7D8F}" type="datetimeFigureOut">
              <a:rPr lang="ar-IQ" smtClean="0"/>
              <a:t>05/03/1440</a:t>
            </a:fld>
            <a:endParaRPr lang="ar-IQ"/>
          </a:p>
        </p:txBody>
      </p:sp>
      <p:sp>
        <p:nvSpPr>
          <p:cNvPr id="2" name="Footer Placeholder 1"/>
          <p:cNvSpPr>
            <a:spLocks noGrp="1"/>
          </p:cNvSpPr>
          <p:nvPr>
            <p:ph type="ftr" sz="quarter" idx="11"/>
          </p:nvPr>
        </p:nvSpPr>
        <p:spPr/>
        <p:txBody>
          <a:bodyPr/>
          <a:lstStyle/>
          <a:p>
            <a:endParaRPr lang="ar-IQ"/>
          </a:p>
        </p:txBody>
      </p:sp>
      <p:sp>
        <p:nvSpPr>
          <p:cNvPr id="15" name="Slide Number Placeholder 14"/>
          <p:cNvSpPr>
            <a:spLocks noGrp="1"/>
          </p:cNvSpPr>
          <p:nvPr>
            <p:ph type="sldNum" sz="quarter" idx="12"/>
          </p:nvPr>
        </p:nvSpPr>
        <p:spPr>
          <a:xfrm>
            <a:off x="8229600" y="6473952"/>
            <a:ext cx="758952" cy="246888"/>
          </a:xfrm>
        </p:spPr>
        <p:txBody>
          <a:bodyPr/>
          <a:lstStyle/>
          <a:p>
            <a:fld id="{A69D5DA9-6EE0-4FBA-ADDC-F37BEE6D155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3BBB0E-9C77-47D1-B8C2-F31880EC7D8F}"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3BBB0E-9C77-47D1-B8C2-F31880EC7D8F}"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23BBB0E-9C77-47D1-B8C2-F31880EC7D8F}" type="datetimeFigureOut">
              <a:rPr lang="ar-IQ" smtClean="0"/>
              <a:t>05/03/1440</a:t>
            </a:fld>
            <a:endParaRPr lang="ar-IQ"/>
          </a:p>
        </p:txBody>
      </p:sp>
      <p:sp>
        <p:nvSpPr>
          <p:cNvPr id="19" name="Footer Placeholder 18"/>
          <p:cNvSpPr>
            <a:spLocks noGrp="1"/>
          </p:cNvSpPr>
          <p:nvPr>
            <p:ph type="ftr" sz="quarter" idx="11"/>
          </p:nvPr>
        </p:nvSpPr>
        <p:spPr>
          <a:xfrm>
            <a:off x="3581400" y="76200"/>
            <a:ext cx="2895600" cy="288925"/>
          </a:xfrm>
        </p:spPr>
        <p:txBody>
          <a:bodyPr/>
          <a:lstStyle/>
          <a:p>
            <a:endParaRPr lang="ar-IQ"/>
          </a:p>
        </p:txBody>
      </p:sp>
      <p:sp>
        <p:nvSpPr>
          <p:cNvPr id="16" name="Slide Number Placeholder 15"/>
          <p:cNvSpPr>
            <a:spLocks noGrp="1"/>
          </p:cNvSpPr>
          <p:nvPr>
            <p:ph type="sldNum" sz="quarter" idx="12"/>
          </p:nvPr>
        </p:nvSpPr>
        <p:spPr>
          <a:xfrm>
            <a:off x="8229600" y="6473952"/>
            <a:ext cx="758952" cy="246888"/>
          </a:xfrm>
        </p:spPr>
        <p:txBody>
          <a:bodyPr/>
          <a:lstStyle/>
          <a:p>
            <a:fld id="{A69D5DA9-6EE0-4FBA-ADDC-F37BEE6D155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23BBB0E-9C77-47D1-B8C2-F31880EC7D8F}" type="datetimeFigureOut">
              <a:rPr lang="ar-IQ" smtClean="0"/>
              <a:t>05/03/1440</a:t>
            </a:fld>
            <a:endParaRPr lang="ar-IQ"/>
          </a:p>
        </p:txBody>
      </p:sp>
      <p:sp>
        <p:nvSpPr>
          <p:cNvPr id="11" name="Footer Placeholder 10"/>
          <p:cNvSpPr>
            <a:spLocks noGrp="1"/>
          </p:cNvSpPr>
          <p:nvPr>
            <p:ph type="ftr" sz="quarter" idx="11"/>
          </p:nvPr>
        </p:nvSpPr>
        <p:spPr/>
        <p:txBody>
          <a:bodyPr/>
          <a:lstStyle/>
          <a:p>
            <a:endParaRPr lang="ar-IQ"/>
          </a:p>
        </p:txBody>
      </p:sp>
      <p:sp>
        <p:nvSpPr>
          <p:cNvPr id="16" name="Slide Number Placeholder 15"/>
          <p:cNvSpPr>
            <a:spLocks noGrp="1"/>
          </p:cNvSpPr>
          <p:nvPr>
            <p:ph type="sldNum" sz="quarter" idx="12"/>
          </p:nvPr>
        </p:nvSpPr>
        <p:spPr/>
        <p:txBody>
          <a:bodyPr/>
          <a:lstStyle/>
          <a:p>
            <a:fld id="{A69D5DA9-6EE0-4FBA-ADDC-F37BEE6D1557}" type="slidenum">
              <a:rPr lang="ar-IQ" smtClean="0"/>
              <a:t>‹#›</a:t>
            </a:fld>
            <a:endParaRPr lang="ar-IQ"/>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23BBB0E-9C77-47D1-B8C2-F31880EC7D8F}" type="datetimeFigureOut">
              <a:rPr lang="ar-IQ" smtClean="0"/>
              <a:t>05/03/1440</a:t>
            </a:fld>
            <a:endParaRPr lang="ar-IQ"/>
          </a:p>
        </p:txBody>
      </p:sp>
      <p:sp>
        <p:nvSpPr>
          <p:cNvPr id="10" name="Footer Placeholder 9"/>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23BBB0E-9C77-47D1-B8C2-F31880EC7D8F}" type="datetimeFigureOut">
              <a:rPr lang="ar-IQ" smtClean="0"/>
              <a:t>05/03/1440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229600" y="6477000"/>
            <a:ext cx="762000" cy="246888"/>
          </a:xfrm>
        </p:spPr>
        <p:txBody>
          <a:bodyPr/>
          <a:lstStyle/>
          <a:p>
            <a:fld id="{A69D5DA9-6EE0-4FBA-ADDC-F37BEE6D1557}" type="slidenum">
              <a:rPr lang="ar-IQ" smtClean="0"/>
              <a:t>‹#›</a:t>
            </a:fld>
            <a:endParaRPr lang="ar-IQ"/>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23BBB0E-9C77-47D1-B8C2-F31880EC7D8F}" type="datetimeFigureOut">
              <a:rPr lang="ar-IQ" smtClean="0"/>
              <a:t>05/03/1440</a:t>
            </a:fld>
            <a:endParaRPr lang="ar-IQ"/>
          </a:p>
        </p:txBody>
      </p:sp>
      <p:sp>
        <p:nvSpPr>
          <p:cNvPr id="21" name="Footer Placeholder 20"/>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3BBB0E-9C77-47D1-B8C2-F31880EC7D8F}" type="datetimeFigureOut">
              <a:rPr lang="ar-IQ" smtClean="0"/>
              <a:t>05/03/1440</a:t>
            </a:fld>
            <a:endParaRPr lang="ar-IQ"/>
          </a:p>
        </p:txBody>
      </p:sp>
      <p:sp>
        <p:nvSpPr>
          <p:cNvPr id="24" name="Footer Placeholder 23"/>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23BBB0E-9C77-47D1-B8C2-F31880EC7D8F}" type="datetimeFigureOut">
              <a:rPr lang="ar-IQ" smtClean="0"/>
              <a:t>05/03/1440</a:t>
            </a:fld>
            <a:endParaRPr lang="ar-IQ"/>
          </a:p>
        </p:txBody>
      </p:sp>
      <p:sp>
        <p:nvSpPr>
          <p:cNvPr id="29" name="Footer Placeholder 28"/>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69D5DA9-6EE0-4FBA-ADDC-F37BEE6D155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23BBB0E-9C77-47D1-B8C2-F31880EC7D8F}" type="datetimeFigureOut">
              <a:rPr lang="ar-IQ" smtClean="0"/>
              <a:t>05/03/1440</a:t>
            </a:fld>
            <a:endParaRPr lang="ar-IQ"/>
          </a:p>
        </p:txBody>
      </p:sp>
      <p:sp>
        <p:nvSpPr>
          <p:cNvPr id="5" name="Footer Placeholder 4"/>
          <p:cNvSpPr>
            <a:spLocks noGrp="1"/>
          </p:cNvSpPr>
          <p:nvPr>
            <p:ph type="ftr" sz="quarter" idx="11"/>
          </p:nvPr>
        </p:nvSpPr>
        <p:spPr/>
        <p:txBody>
          <a:bodyPr/>
          <a:lstStyle/>
          <a:p>
            <a:endParaRPr lang="ar-IQ"/>
          </a:p>
        </p:txBody>
      </p:sp>
      <p:sp>
        <p:nvSpPr>
          <p:cNvPr id="31" name="Slide Number Placeholder 30"/>
          <p:cNvSpPr>
            <a:spLocks noGrp="1"/>
          </p:cNvSpPr>
          <p:nvPr>
            <p:ph type="sldNum" sz="quarter" idx="12"/>
          </p:nvPr>
        </p:nvSpPr>
        <p:spPr/>
        <p:txBody>
          <a:bodyPr/>
          <a:lstStyle/>
          <a:p>
            <a:fld id="{A69D5DA9-6EE0-4FBA-ADDC-F37BEE6D1557}" type="slidenum">
              <a:rPr lang="ar-IQ" smtClean="0"/>
              <a:t>‹#›</a:t>
            </a:fld>
            <a:endParaRPr lang="ar-IQ"/>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3BBB0E-9C77-47D1-B8C2-F31880EC7D8F}" type="datetimeFigureOut">
              <a:rPr lang="ar-IQ" smtClean="0"/>
              <a:t>05/03/1440</a:t>
            </a:fld>
            <a:endParaRPr lang="ar-IQ"/>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69D5DA9-6EE0-4FBA-ADDC-F37BEE6D1557}" type="slidenum">
              <a:rPr lang="ar-IQ" smtClean="0"/>
              <a:t>‹#›</a:t>
            </a:fld>
            <a:endParaRPr lang="ar-IQ"/>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الفكر الجغرافي للحضارة الصينية</a:t>
            </a:r>
            <a:endParaRPr lang="ar-IQ" dirty="0"/>
          </a:p>
        </p:txBody>
      </p:sp>
      <p:sp>
        <p:nvSpPr>
          <p:cNvPr id="3" name="Subtitle 2"/>
          <p:cNvSpPr>
            <a:spLocks noGrp="1"/>
          </p:cNvSpPr>
          <p:nvPr>
            <p:ph type="subTitle" idx="1"/>
          </p:nvPr>
        </p:nvSpPr>
        <p:spPr/>
        <p:txBody>
          <a:bodyPr/>
          <a:lstStyle/>
          <a:p>
            <a:r>
              <a:rPr lang="ar-IQ" dirty="0" smtClean="0"/>
              <a:t>أولا: العوامل الجغرافية التي ساعدت على تطور الفكر الجغرافي الصيني:</a:t>
            </a:r>
            <a:endParaRPr lang="ar-IQ" dirty="0"/>
          </a:p>
        </p:txBody>
      </p:sp>
    </p:spTree>
    <p:extLst>
      <p:ext uri="{BB962C8B-B14F-4D97-AF65-F5344CB8AC3E}">
        <p14:creationId xmlns:p14="http://schemas.microsoft.com/office/powerpoint/2010/main" val="162150667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الخرائط اليونانية :</a:t>
            </a:r>
          </a:p>
          <a:p>
            <a:r>
              <a:rPr lang="ar-IQ" dirty="0" smtClean="0"/>
              <a:t>اما بالنسبة لليونانيين القدماء فمن الثابت انهم لم يبتكروا فكرة الخريطة بل اقتبسوها من البابليين او ربما من المصريين أيضا ولذلك كانت بدايتهم للخرائط تكرارا لما ورثوها عن البابليين ومن اقدم الخرائط اليونانية الخريطة التي قام برسمها مندر ( 611-5407 ق.م ) هو من مواليد أسيا الصغرى ومن مواليد مالطية ويعد اول إغريقي يقوم بعمل خريطة للعالم كما قام برسم خريطة أرضية للملاحين ومن أرائه اكتشاف تقوس الأرض وأنها قائمة في الهواء ومن غير ان تعتمد على المياه او على دعامة صلبة.</a:t>
            </a:r>
          </a:p>
          <a:p>
            <a:endParaRPr lang="ar-IQ" dirty="0"/>
          </a:p>
        </p:txBody>
      </p:sp>
    </p:spTree>
    <p:extLst>
      <p:ext uri="{BB962C8B-B14F-4D97-AF65-F5344CB8AC3E}">
        <p14:creationId xmlns:p14="http://schemas.microsoft.com/office/powerpoint/2010/main" val="1730901694"/>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ar-IQ" dirty="0" smtClean="0"/>
              <a:t>خريطة هيرودوت</a:t>
            </a:r>
          </a:p>
          <a:p>
            <a:r>
              <a:rPr lang="ar-IQ" dirty="0" smtClean="0"/>
              <a:t>يعد هيرودوت ( 484-425 ق.م ) ابا للتاريخ وهومن اعظم المؤرخين اليونانيين وقد قدم للجغرافية الشي الكثير . وفي مقدمة ذلك خارطته المشهورة . ولد في الاناضول وزار مصر وساحل سورية والعراق كما رحل الى اجزاء اخرى من اسيا .امتازت كتاباته بالشمولية اما خارطته فتعد من الخرائط اليونانية المبتكرة وقد رسمت على اسس غير رياضية قبل ان يتوصل اليونانيون الى معرفة خطوط الطول ودوائر العرض فجاءت خارطته مخالفة لخريطة هيكتيوس والتي ظهرت فيها الارض مسطحة دائرية لان هيرودوت اعتقد بان العالم اطول في امتداده بين الشرق والغرب منه بين الشمال والجنوب وكان يسخر من الذين يرسمون الارض مستديرة ويجعلونها بالمياه.</a:t>
            </a:r>
          </a:p>
          <a:p>
            <a:endParaRPr lang="ar-IQ" dirty="0"/>
          </a:p>
        </p:txBody>
      </p:sp>
    </p:spTree>
    <p:extLst>
      <p:ext uri="{BB962C8B-B14F-4D97-AF65-F5344CB8AC3E}">
        <p14:creationId xmlns:p14="http://schemas.microsoft.com/office/powerpoint/2010/main" val="546587422"/>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فروع الجغرافية وتبوبيها عند الاغريق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قسم اليونانيون الجغرافية الى قسمين رئيسيين هما الجغرافية الفلكية وتتركز حول دراسة الكرة الارضية وابعادها وعلاقتها بالمجموعة الشمسية وخطوط الطول ودوائر العرض وحركة الارض وكل ما يرتبط بالسماء والقسم الثاني يتضمن الجغرافية الوصفية الاقليمية وتشمل وصف البلدان والاقاليم مركزه على البيئة اليونانية ( الاغريقية ) في الدرجة الاولى وقد اضيفت لهذه الفروع البدايات الاولى للجغرافية الرياضية والنباتية .</a:t>
            </a:r>
          </a:p>
          <a:p>
            <a:r>
              <a:rPr lang="ar-IQ" dirty="0" smtClean="0"/>
              <a:t>وقد انحصرت أراء العلماء في الجانب الطبيعي والوصفي في الأمور الاتية :</a:t>
            </a:r>
          </a:p>
          <a:p>
            <a:endParaRPr lang="ar-IQ" dirty="0"/>
          </a:p>
        </p:txBody>
      </p:sp>
    </p:spTree>
    <p:extLst>
      <p:ext uri="{BB962C8B-B14F-4D97-AF65-F5344CB8AC3E}">
        <p14:creationId xmlns:p14="http://schemas.microsoft.com/office/powerpoint/2010/main" val="4115558317"/>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1 - الاعتقاد بان جزء صغير من الأرض مسكون بالبشر ويتمثل في المنطقة الوسطى والمعتدلة .</a:t>
            </a:r>
          </a:p>
          <a:p>
            <a:r>
              <a:rPr lang="ar-IQ" dirty="0" smtClean="0"/>
              <a:t>2 - اعتقدوا بأن المنطقة الباردة والحارة غير صالحة للسكن .</a:t>
            </a:r>
          </a:p>
          <a:p>
            <a:r>
              <a:rPr lang="ar-IQ" dirty="0" smtClean="0"/>
              <a:t>3 - اعتقدوا بأن نصف الكرة الجنوبي غير مأهول بالسكان .</a:t>
            </a:r>
          </a:p>
          <a:p>
            <a:pPr marL="0" indent="0">
              <a:buNone/>
            </a:pPr>
            <a:endParaRPr lang="ar-IQ" dirty="0"/>
          </a:p>
        </p:txBody>
      </p:sp>
    </p:spTree>
    <p:extLst>
      <p:ext uri="{BB962C8B-B14F-4D97-AF65-F5344CB8AC3E}">
        <p14:creationId xmlns:p14="http://schemas.microsoft.com/office/powerpoint/2010/main" val="4281858323"/>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الدراسات السكانية</a:t>
            </a:r>
            <a:endParaRPr lang="ar-IQ" dirty="0"/>
          </a:p>
        </p:txBody>
      </p:sp>
      <p:sp>
        <p:nvSpPr>
          <p:cNvPr id="3" name="Content Placeholder 2"/>
          <p:cNvSpPr>
            <a:spLocks noGrp="1"/>
          </p:cNvSpPr>
          <p:nvPr>
            <p:ph idx="1"/>
          </p:nvPr>
        </p:nvSpPr>
        <p:spPr/>
        <p:txBody>
          <a:bodyPr>
            <a:normAutofit fontScale="77500" lnSpcReduction="20000"/>
          </a:bodyPr>
          <a:lstStyle/>
          <a:p>
            <a:pPr marL="0" indent="0">
              <a:buNone/>
            </a:pPr>
            <a:r>
              <a:rPr lang="ar-IQ" dirty="0" smtClean="0"/>
              <a:t>يمكن ان نوجز التوجهات اليونانية الخاصة للدراسات السكانية بالنقاط الآتية :</a:t>
            </a:r>
          </a:p>
          <a:p>
            <a:pPr marL="0" indent="0">
              <a:buNone/>
            </a:pPr>
            <a:r>
              <a:rPr lang="ar-IQ" dirty="0" smtClean="0"/>
              <a:t>1 - شغلت مسألة السكان دوراً مهما في حياتهم من حيث أنها برزت في إشعارهم وأدبهم .</a:t>
            </a:r>
          </a:p>
          <a:p>
            <a:pPr marL="0" indent="0">
              <a:buNone/>
            </a:pPr>
            <a:r>
              <a:rPr lang="ar-IQ" dirty="0" smtClean="0"/>
              <a:t>2 - اشار الفلاسفة اليونانيون إلى خطر زيادة السكان وعَّدوها بانهم سبب الحروب وظهرت لديهم ظاهرة قتل الأطفال وأشبه ما تكون بالوأد. </a:t>
            </a:r>
          </a:p>
          <a:p>
            <a:pPr marL="0" indent="0">
              <a:buNone/>
            </a:pPr>
            <a:r>
              <a:rPr lang="ar-IQ" dirty="0" smtClean="0"/>
              <a:t>3 - ان ابرز الافكار السكانية اليونانية هي مسألة الحجم الامثل للسكان وتم التأكيد على ذلك في جمهورية افلاطون المدينة الفاضلة واعتقد افلاطون ان الحجم الامثل للمدينة الاغريقية هو ( 5040 ) نسمة وهذا العدد كاف للسلم والحرب .</a:t>
            </a:r>
          </a:p>
          <a:p>
            <a:pPr marL="0" indent="0">
              <a:buNone/>
            </a:pPr>
            <a:r>
              <a:rPr lang="ar-IQ" dirty="0" smtClean="0"/>
              <a:t>4 - اعتقد أفلاطون ان الزيادة ان لم تسيطر عليها القوانين الوضعية غير الحرب تقضي على كل نظام أساسه المساواة في الملكية .</a:t>
            </a:r>
          </a:p>
          <a:p>
            <a:pPr marL="0" indent="0">
              <a:buNone/>
            </a:pPr>
            <a:endParaRPr lang="ar-IQ" dirty="0"/>
          </a:p>
        </p:txBody>
      </p:sp>
    </p:spTree>
    <p:extLst>
      <p:ext uri="{BB962C8B-B14F-4D97-AF65-F5344CB8AC3E}">
        <p14:creationId xmlns:p14="http://schemas.microsoft.com/office/powerpoint/2010/main" val="241743230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dirty="0" smtClean="0"/>
              <a:t>5 - اعتقد ارسطو ان النتيجة الحتمية لزيادة عدد السكان انتشار الفقر لان الموارد الاقتصادية لا يمكن زيادتها بنفس السرعة التي ينمو بها السكان ويؤدي انتشار الفقر الى صعوبة ادارة الدولة .</a:t>
            </a:r>
          </a:p>
          <a:p>
            <a:r>
              <a:rPr lang="ar-IQ" dirty="0" smtClean="0"/>
              <a:t>6 – لقد امن اليونانيون بسياسة الحد من المواليد عن طريق الاجهاض الصناعي أو تعريض الأطفال إلى الطبيعة والظروف الصعبة ليموت الضعفاء ويبقى الأقوياء منهم .</a:t>
            </a:r>
          </a:p>
          <a:p>
            <a:r>
              <a:rPr lang="ar-IQ" dirty="0" smtClean="0"/>
              <a:t>7 - امنوا بالهجرة والاستعمار في حالة عدم السيطرة على الزيادة السكانية .</a:t>
            </a:r>
          </a:p>
          <a:p>
            <a:r>
              <a:rPr lang="ar-IQ" dirty="0" smtClean="0"/>
              <a:t>8 - وضعوا بعض القوانين لتشجيع الزواج في فترات التي يتناقص فيها عدد السكان بسبب الحروب.</a:t>
            </a:r>
          </a:p>
          <a:p>
            <a:endParaRPr lang="ar-IQ" dirty="0"/>
          </a:p>
        </p:txBody>
      </p:sp>
    </p:spTree>
    <p:extLst>
      <p:ext uri="{BB962C8B-B14F-4D97-AF65-F5344CB8AC3E}">
        <p14:creationId xmlns:p14="http://schemas.microsoft.com/office/powerpoint/2010/main" val="3611194900"/>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خلاصة القول:</a:t>
            </a:r>
          </a:p>
          <a:p>
            <a:r>
              <a:rPr lang="ar-IQ" dirty="0" smtClean="0"/>
              <a:t>- اهتموا الجغرافيون اليونانيين في علوم شتى بالإضافة إلى علم الخرائط ، واهتموا بعلم الرياضيات والمساحة والفلك والتاريخ.</a:t>
            </a:r>
          </a:p>
          <a:p>
            <a:r>
              <a:rPr lang="ar-IQ" dirty="0" smtClean="0"/>
              <a:t>- أهم المصادر التي يمكن الاعتماد عليها في تتبع المعرفة الجغرافية الملاحم الشعرية مثل ملحمة هوميروس والمعروفة باسم (الإلياذة) وهي قصة حرب ، والاوديسية وهي قصة أمن وسلام.</a:t>
            </a:r>
          </a:p>
          <a:p>
            <a:endParaRPr lang="ar-IQ" dirty="0"/>
          </a:p>
        </p:txBody>
      </p:sp>
    </p:spTree>
    <p:extLst>
      <p:ext uri="{BB962C8B-B14F-4D97-AF65-F5344CB8AC3E}">
        <p14:creationId xmlns:p14="http://schemas.microsoft.com/office/powerpoint/2010/main" val="3603508414"/>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أهم الانجازات والإسهامات التي قدمها  الإغريق اليونان في تطور الفكر الجغرافي</a:t>
            </a:r>
            <a:endParaRPr lang="ar-IQ" dirty="0"/>
          </a:p>
        </p:txBody>
      </p:sp>
      <p:sp>
        <p:nvSpPr>
          <p:cNvPr id="3" name="Content Placeholder 2"/>
          <p:cNvSpPr>
            <a:spLocks noGrp="1"/>
          </p:cNvSpPr>
          <p:nvPr>
            <p:ph idx="1"/>
          </p:nvPr>
        </p:nvSpPr>
        <p:spPr/>
        <p:txBody>
          <a:bodyPr>
            <a:normAutofit fontScale="70000" lnSpcReduction="20000"/>
          </a:bodyPr>
          <a:lstStyle/>
          <a:p>
            <a:r>
              <a:rPr lang="ar-IQ" dirty="0" smtClean="0"/>
              <a:t>- اهتموا بالفلك والرياضيات ولاحظوا حركة الشمس والتنبئوا بالخسوف والكسوف.</a:t>
            </a:r>
          </a:p>
          <a:p>
            <a:r>
              <a:rPr lang="ar-IQ" dirty="0" smtClean="0"/>
              <a:t>2- تكلموا عن فكرة كروية الأرض وأجرى البعض منهم محاولات لقياس محيطها وعرفوا خطوط الطول و  دوائر العرض والفصول الأربعة .</a:t>
            </a:r>
          </a:p>
          <a:p>
            <a:r>
              <a:rPr lang="ar-IQ" dirty="0" smtClean="0"/>
              <a:t>3- أجرى الإغريقيون محاولات للربط بين الواقع الجغرافي والنشاط البشري.</a:t>
            </a:r>
          </a:p>
          <a:p>
            <a:r>
              <a:rPr lang="ar-IQ" dirty="0" smtClean="0"/>
              <a:t>4- حاولوا تفسير الكثير من الظاهرات الطبيعية مثل الزلازل والمد والجزر والبراكين .</a:t>
            </a:r>
          </a:p>
          <a:p>
            <a:r>
              <a:rPr lang="ar-IQ" dirty="0" smtClean="0"/>
              <a:t>5- اهتموا بالطقس والمناخ وأشاروا إلى الرياح واتجاهاتها.</a:t>
            </a:r>
          </a:p>
          <a:p>
            <a:r>
              <a:rPr lang="ar-IQ" dirty="0" smtClean="0"/>
              <a:t>6- اهتـموا بالخرائط والنظريات الجغرافية ووضعوا خرائط دقيقة للعالم المعروف لديهم، ويعد أول من رسم خريطة للعالم هـو "اناكسيمندر"</a:t>
            </a:r>
          </a:p>
          <a:p>
            <a:r>
              <a:rPr lang="ar-IQ" dirty="0" smtClean="0"/>
              <a:t>7- اهتموا بالرحلات واستمرت رحلاتهم 12 عاماً.</a:t>
            </a:r>
          </a:p>
          <a:p>
            <a:endParaRPr lang="ar-IQ" dirty="0"/>
          </a:p>
        </p:txBody>
      </p:sp>
    </p:spTree>
    <p:extLst>
      <p:ext uri="{BB962C8B-B14F-4D97-AF65-F5344CB8AC3E}">
        <p14:creationId xmlns:p14="http://schemas.microsoft.com/office/powerpoint/2010/main" val="53386234"/>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 رواد الفكر الجغرافي عند الإغريق:</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 طاليس:</a:t>
            </a:r>
          </a:p>
          <a:p>
            <a:r>
              <a:rPr lang="ar-IQ" dirty="0" smtClean="0"/>
              <a:t>- أول فلاسفة اليونان ويعد من رواد الفلك ومؤسس علم الطبيعة.</a:t>
            </a:r>
          </a:p>
          <a:p>
            <a:r>
              <a:rPr lang="ar-IQ" dirty="0" smtClean="0"/>
              <a:t>- فسر سبب فيضان النيل وتفسير والتنبؤ بالكسوف والخسوف</a:t>
            </a:r>
          </a:p>
          <a:p>
            <a:r>
              <a:rPr lang="ar-IQ" dirty="0" smtClean="0"/>
              <a:t>- أول من قال أن القمر يعكس أشعة الشمس.</a:t>
            </a:r>
          </a:p>
          <a:p>
            <a:r>
              <a:rPr lang="ar-IQ" dirty="0" smtClean="0"/>
              <a:t>- أول من فكر بالاستعانة بالنجوم.</a:t>
            </a:r>
          </a:p>
          <a:p>
            <a:r>
              <a:rPr lang="ar-IQ" dirty="0" smtClean="0"/>
              <a:t>- اعتقد أن الماء أساس كل موجود نبات وحيوان وجماد.</a:t>
            </a:r>
          </a:p>
          <a:p>
            <a:endParaRPr lang="ar-IQ" dirty="0"/>
          </a:p>
        </p:txBody>
      </p:sp>
    </p:spTree>
    <p:extLst>
      <p:ext uri="{BB962C8B-B14F-4D97-AF65-F5344CB8AC3E}">
        <p14:creationId xmlns:p14="http://schemas.microsoft.com/office/powerpoint/2010/main" val="359774647"/>
      </p:ext>
    </p:extLst>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dirty="0" smtClean="0"/>
              <a:t>2- أناكسيمندر: </a:t>
            </a:r>
            <a:br>
              <a:rPr lang="ar-IQ" dirty="0" smtClean="0"/>
            </a:br>
            <a:endParaRPr lang="ar-IQ" dirty="0"/>
          </a:p>
        </p:txBody>
      </p:sp>
      <p:sp>
        <p:nvSpPr>
          <p:cNvPr id="3" name="Content Placeholder 2"/>
          <p:cNvSpPr>
            <a:spLocks noGrp="1"/>
          </p:cNvSpPr>
          <p:nvPr>
            <p:ph idx="1"/>
          </p:nvPr>
        </p:nvSpPr>
        <p:spPr/>
        <p:txBody>
          <a:bodyPr/>
          <a:lstStyle/>
          <a:p>
            <a:r>
              <a:rPr lang="ar-IQ" dirty="0" smtClean="0"/>
              <a:t>- تلميذ طاليس ويعد مع أستاذه طاليس من أصحاب الاتجاه الرياضي ومؤسسيه في دراسة الجغرافيا.</a:t>
            </a:r>
          </a:p>
          <a:p>
            <a:r>
              <a:rPr lang="ar-IQ" dirty="0" smtClean="0"/>
              <a:t>- أول من اعد خريطة للعالم وجعل اليونان في الخريطة قلب العالم ورسم الخريطة عل هيئة قرص دائري تحيط به المياه من جميع الجهات.</a:t>
            </a:r>
          </a:p>
          <a:p>
            <a:r>
              <a:rPr lang="ar-IQ" dirty="0" smtClean="0"/>
              <a:t>- يرى أن الحياة نشأت من البحر.    - ناقش الفصول الأربعة ودورها.</a:t>
            </a:r>
          </a:p>
          <a:p>
            <a:endParaRPr lang="ar-IQ" dirty="0"/>
          </a:p>
        </p:txBody>
      </p:sp>
    </p:spTree>
    <p:extLst>
      <p:ext uri="{BB962C8B-B14F-4D97-AF65-F5344CB8AC3E}">
        <p14:creationId xmlns:p14="http://schemas.microsoft.com/office/powerpoint/2010/main" val="133108939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نشأت هذه الحضارة في وادي النهر الأصفر في منتصف الالف الثاني قبل الميلاد، وهي حضارة نهرية قامت على أساس الزراعة ، وهذا العامل كان وراء الاهتمام المبكر للفكر الجغرافي الصيني ، كما إن للظروف الطبيعية الجغرافية للصين كانت وراء ذلك الاهتمام فالصين في موقعها الجغرافي تحيط بها مساحات كبيرة من المرتفعات من ناحية اليابسة ،كما ان البحر يحيط بها على هيئة قوس فضلا عن وجود الأنهار العظمى حيث تخترقها ثلاثة انهار كبرى تنبع من الهضاب الداخلية كنهر هوانج ونهر اليانجستي ونهر سيكيانج ، </a:t>
            </a:r>
            <a:endParaRPr lang="ar-IQ" dirty="0"/>
          </a:p>
        </p:txBody>
      </p:sp>
    </p:spTree>
    <p:extLst>
      <p:ext uri="{BB962C8B-B14F-4D97-AF65-F5344CB8AC3E}">
        <p14:creationId xmlns:p14="http://schemas.microsoft.com/office/powerpoint/2010/main" val="1269120570"/>
      </p:ext>
    </p:extLst>
  </p:cSld>
  <p:clrMapOvr>
    <a:masterClrMapping/>
  </p:clrMapOvr>
  <p:transition spd="slow">
    <p:wheel spokes="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3-  هيكاتيوس:</a:t>
            </a:r>
            <a:endParaRPr lang="ar-IQ" dirty="0"/>
          </a:p>
        </p:txBody>
      </p:sp>
      <p:sp>
        <p:nvSpPr>
          <p:cNvPr id="3" name="Content Placeholder 2"/>
          <p:cNvSpPr>
            <a:spLocks noGrp="1"/>
          </p:cNvSpPr>
          <p:nvPr>
            <p:ph idx="1"/>
          </p:nvPr>
        </p:nvSpPr>
        <p:spPr/>
        <p:txBody>
          <a:bodyPr/>
          <a:lstStyle/>
          <a:p>
            <a:r>
              <a:rPr lang="ar-IQ" dirty="0" smtClean="0"/>
              <a:t>- أول من قام برحلة حول العالم.</a:t>
            </a:r>
          </a:p>
          <a:p>
            <a:r>
              <a:rPr lang="ar-IQ" dirty="0" smtClean="0"/>
              <a:t>- رسم خريطة للعالم وتصور أن العالم على هيئة قرص مستدير وقسم العالم إلى قسمين الشمالي أوروبا والجنوبي آسيا.</a:t>
            </a:r>
          </a:p>
          <a:p>
            <a:r>
              <a:rPr lang="ar-IQ" dirty="0" smtClean="0"/>
              <a:t>- اهتم بدراسة الشعوب والقبائل التي تعيش حول البحر المتوسط .</a:t>
            </a:r>
          </a:p>
          <a:p>
            <a:r>
              <a:rPr lang="ar-IQ" dirty="0" smtClean="0"/>
              <a:t>- جمع المعلومات الجغرافية عن طرق الرحلات.</a:t>
            </a:r>
          </a:p>
          <a:p>
            <a:endParaRPr lang="ar-IQ" dirty="0"/>
          </a:p>
        </p:txBody>
      </p:sp>
    </p:spTree>
    <p:extLst>
      <p:ext uri="{BB962C8B-B14F-4D97-AF65-F5344CB8AC3E}">
        <p14:creationId xmlns:p14="http://schemas.microsoft.com/office/powerpoint/2010/main" val="3162529136"/>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4- هيرودوتس:</a:t>
            </a:r>
            <a:endParaRPr lang="ar-IQ" dirty="0"/>
          </a:p>
        </p:txBody>
      </p:sp>
      <p:sp>
        <p:nvSpPr>
          <p:cNvPr id="3" name="Content Placeholder 2"/>
          <p:cNvSpPr>
            <a:spLocks noGrp="1"/>
          </p:cNvSpPr>
          <p:nvPr>
            <p:ph idx="1"/>
          </p:nvPr>
        </p:nvSpPr>
        <p:spPr/>
        <p:txBody>
          <a:bodyPr/>
          <a:lstStyle/>
          <a:p>
            <a:r>
              <a:rPr lang="ar-IQ" dirty="0" smtClean="0"/>
              <a:t>- قام بأسفار عديدة وسجل كل ما راءه في كتاب "تمحيص الأخبار" ويعد كتابه أول مصنف بالتاريخ فهو أيضا أول مصنف في الجغرافيا البشرية.</a:t>
            </a:r>
          </a:p>
          <a:p>
            <a:r>
              <a:rPr lang="ar-IQ" dirty="0" smtClean="0"/>
              <a:t>- وصف البلاد</a:t>
            </a:r>
          </a:p>
          <a:p>
            <a:r>
              <a:rPr lang="ar-IQ" dirty="0" smtClean="0"/>
              <a:t>- رسم خريطة للعالم وقسمة إلى 3 قارات</a:t>
            </a:r>
          </a:p>
          <a:p>
            <a:endParaRPr lang="ar-IQ" dirty="0"/>
          </a:p>
        </p:txBody>
      </p:sp>
    </p:spTree>
    <p:extLst>
      <p:ext uri="{BB962C8B-B14F-4D97-AF65-F5344CB8AC3E}">
        <p14:creationId xmlns:p14="http://schemas.microsoft.com/office/powerpoint/2010/main" val="327719665"/>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5- أفلاطون:</a:t>
            </a:r>
            <a:endParaRPr lang="ar-IQ" dirty="0"/>
          </a:p>
        </p:txBody>
      </p:sp>
      <p:sp>
        <p:nvSpPr>
          <p:cNvPr id="3" name="Content Placeholder 2"/>
          <p:cNvSpPr>
            <a:spLocks noGrp="1"/>
          </p:cNvSpPr>
          <p:nvPr>
            <p:ph idx="1"/>
          </p:nvPr>
        </p:nvSpPr>
        <p:spPr/>
        <p:txBody>
          <a:bodyPr/>
          <a:lstStyle/>
          <a:p>
            <a:r>
              <a:rPr lang="ar-IQ" dirty="0" smtClean="0"/>
              <a:t>- اعتقد أن الأرض كروية وتقع بالمركز وتدور حولها الأجرام السماوية بحركة دائرية.</a:t>
            </a:r>
          </a:p>
          <a:p>
            <a:r>
              <a:rPr lang="ar-IQ" dirty="0" smtClean="0"/>
              <a:t>- اهتم بالرياضة والإحصاء     - اهتم بالجغرافيا الطبيعية وأشار إلى انجراف التربة.</a:t>
            </a:r>
          </a:p>
          <a:p>
            <a:endParaRPr lang="ar-IQ" dirty="0"/>
          </a:p>
        </p:txBody>
      </p:sp>
    </p:spTree>
    <p:extLst>
      <p:ext uri="{BB962C8B-B14F-4D97-AF65-F5344CB8AC3E}">
        <p14:creationId xmlns:p14="http://schemas.microsoft.com/office/powerpoint/2010/main" val="123096289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6- أرسطو: </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 اهتم بالرحلات واستمرت رحلته 12 سنة.</a:t>
            </a:r>
          </a:p>
          <a:p>
            <a:r>
              <a:rPr lang="ar-IQ" dirty="0" smtClean="0"/>
              <a:t>- اهتم بعلم الفلك وصاغ نظرية الأماكن الطبيعية وهو أن لكل شيء مكان طبيعي.</a:t>
            </a:r>
          </a:p>
          <a:p>
            <a:r>
              <a:rPr lang="ar-IQ" dirty="0" smtClean="0"/>
              <a:t>- اهتم بالناحية المناخية وبدراسة العلوم الطبيعية ورأى أن خصائص المناخ تتغير حسب دوائر العرض وفسر ذلك بالبعد والقرب من خط الاستواء، وكان يعتقد أن الأماكن في الأطراف الشمالية متجمدة غير مسكونة وأيضاً الأماكن القريبة من خط الاستواء غير مسكونة وان الأماكن الوسطى بها اكبر قدر من السكان.</a:t>
            </a:r>
          </a:p>
          <a:p>
            <a:endParaRPr lang="ar-IQ" dirty="0" smtClean="0"/>
          </a:p>
          <a:p>
            <a:endParaRPr lang="ar-IQ" dirty="0"/>
          </a:p>
        </p:txBody>
      </p:sp>
    </p:spTree>
    <p:extLst>
      <p:ext uri="{BB962C8B-B14F-4D97-AF65-F5344CB8AC3E}">
        <p14:creationId xmlns:p14="http://schemas.microsoft.com/office/powerpoint/2010/main" val="72538567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7- الاسكندر الأكبر:</a:t>
            </a:r>
            <a:endParaRPr lang="ar-IQ" dirty="0"/>
          </a:p>
        </p:txBody>
      </p:sp>
      <p:sp>
        <p:nvSpPr>
          <p:cNvPr id="3" name="Content Placeholder 2"/>
          <p:cNvSpPr>
            <a:spLocks noGrp="1"/>
          </p:cNvSpPr>
          <p:nvPr>
            <p:ph idx="1"/>
          </p:nvPr>
        </p:nvSpPr>
        <p:spPr/>
        <p:txBody>
          <a:bodyPr/>
          <a:lstStyle/>
          <a:p>
            <a:r>
              <a:rPr lang="ar-IQ" dirty="0" smtClean="0"/>
              <a:t>- اهتم بالرحلات العلمية حيث اصطحب معه مجموعة من العلماء في مختلف التخصصات (الهندسة والجغرافيا والفلك والمساحة)</a:t>
            </a:r>
          </a:p>
          <a:p>
            <a:r>
              <a:rPr lang="ar-IQ" dirty="0" smtClean="0"/>
              <a:t>- استمرت رحلته 12 عاماً .</a:t>
            </a:r>
          </a:p>
          <a:p>
            <a:r>
              <a:rPr lang="ar-IQ" dirty="0" smtClean="0"/>
              <a:t>- ذهب إلى أواسط أسيا وجنوباً إلى مصر وأنشأ الإسكندرية لتصبح اكبر مركز تجاري وعالمي في العالم.</a:t>
            </a:r>
          </a:p>
          <a:p>
            <a:endParaRPr lang="ar-IQ" dirty="0"/>
          </a:p>
        </p:txBody>
      </p:sp>
    </p:spTree>
    <p:extLst>
      <p:ext uri="{BB962C8B-B14F-4D97-AF65-F5344CB8AC3E}">
        <p14:creationId xmlns:p14="http://schemas.microsoft.com/office/powerpoint/2010/main" val="1487659449"/>
      </p:ext>
    </p:extLst>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فضلاً عن الأنهار فان البيئات المناخية في الصين متباينة حيث دفعت الصينيون إلى معرفة المؤثرات البيئية والعمل على تذليل صعوباتها، ولا سيما ان الطابع العام للحضارة الصينية هو الطابع الزراعي الذي يتطلب التفاعل مع هذه العوامل الطبيعية ، وقد انعكس ذلك على طبيعية ديانتهم فقدسوا القوى الطبيعية مثل السماء والرياح والإمطار مما له اثر في الحياة الزراعية .</a:t>
            </a:r>
            <a:endParaRPr lang="ar-IQ" dirty="0"/>
          </a:p>
        </p:txBody>
      </p:sp>
    </p:spTree>
    <p:extLst>
      <p:ext uri="{BB962C8B-B14F-4D97-AF65-F5344CB8AC3E}">
        <p14:creationId xmlns:p14="http://schemas.microsoft.com/office/powerpoint/2010/main" val="740815427"/>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ثانيا : إسهامات الصينيين في الفكر الجغرافي:</a:t>
            </a:r>
            <a:endParaRPr lang="ar-IQ" dirty="0"/>
          </a:p>
        </p:txBody>
      </p:sp>
      <p:sp>
        <p:nvSpPr>
          <p:cNvPr id="3" name="Content Placeholder 2"/>
          <p:cNvSpPr>
            <a:spLocks noGrp="1"/>
          </p:cNvSpPr>
          <p:nvPr>
            <p:ph idx="1"/>
          </p:nvPr>
        </p:nvSpPr>
        <p:spPr/>
        <p:txBody>
          <a:bodyPr>
            <a:normAutofit fontScale="92500" lnSpcReduction="10000"/>
          </a:bodyPr>
          <a:lstStyle/>
          <a:p>
            <a:r>
              <a:rPr lang="ar-IQ" dirty="0" smtClean="0"/>
              <a:t>-   شكل الأرض : تصور الصينيون القدماء شكل الأرض انه اقرب إلى المربع منه إلى القرص الدائري .</a:t>
            </a:r>
          </a:p>
          <a:p>
            <a:r>
              <a:rPr lang="ar-IQ" dirty="0" smtClean="0"/>
              <a:t>2-   أشاروا إلى انفصال السماء عن الأرض بعد إن كانت كتلة واحدة .</a:t>
            </a:r>
          </a:p>
          <a:p>
            <a:r>
              <a:rPr lang="ar-IQ" dirty="0" smtClean="0"/>
              <a:t>3-جاءت أراءهم بالنسبة للماء واليابس مشابهة لآراء الحضارتين العراقية والمصرية والقائمة على أساس إحاطة اليابسة بالمحيط وذلك لتثبيت المعلومات الجغرافية الخاصة بمساحة الأرض الزراعية ، إلا إن ما يميز الخريطة الصينية استقلاليتها إذ نشأت مستقلة عن بقية خرائط الحضارات الأخرى .</a:t>
            </a:r>
          </a:p>
          <a:p>
            <a:endParaRPr lang="ar-IQ" dirty="0"/>
          </a:p>
        </p:txBody>
      </p:sp>
    </p:spTree>
    <p:extLst>
      <p:ext uri="{BB962C8B-B14F-4D97-AF65-F5344CB8AC3E}">
        <p14:creationId xmlns:p14="http://schemas.microsoft.com/office/powerpoint/2010/main" val="37219437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الافق الجغرافي </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تشغل الصين مساحة واسعة من الارض تقدر 9 ملايين و761 الف كيلو متر مربع وهي بذلك تكون افقا جغرافيا واسعا ،فضلا عن كثرة الدول المحيطة بها وهذا الجانب نال اهتمام الفكر الجغرافي الصيني . دفع ذلك الرحالة الصينين بجولات واسعة النطاق زاروا خلالها الكثير من قارة اسيا ومن اوائل الرحالة الصينيين شانج كين </a:t>
            </a:r>
            <a:r>
              <a:rPr lang="en-US" dirty="0" smtClean="0"/>
              <a:t>Chang </a:t>
            </a:r>
            <a:r>
              <a:rPr lang="en-US" dirty="0" err="1" smtClean="0"/>
              <a:t>kien</a:t>
            </a:r>
            <a:r>
              <a:rPr lang="en-US" dirty="0" smtClean="0"/>
              <a:t>  </a:t>
            </a:r>
            <a:r>
              <a:rPr lang="ar-IQ" dirty="0" smtClean="0"/>
              <a:t>الذي قدم تقارير مهمة ساعدت على فتح طريق الحرير . اما في مجال البحار فان علاقة الصين بالغرب نشأت اساسا بفضل شجاعة الملاحين العرب الذين كانوا ذوي خبرة عظيمة بركوب البحر ورايتهم بالمسالك البحرية اللاحقة في المحيط الهندي .</a:t>
            </a:r>
            <a:endParaRPr lang="ar-IQ" dirty="0"/>
          </a:p>
        </p:txBody>
      </p:sp>
    </p:spTree>
    <p:extLst>
      <p:ext uri="{BB962C8B-B14F-4D97-AF65-F5344CB8AC3E}">
        <p14:creationId xmlns:p14="http://schemas.microsoft.com/office/powerpoint/2010/main" val="506906336"/>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الفكر الجغرافي في الحضارة  اليونانية:</a:t>
            </a:r>
            <a:endParaRPr lang="ar-IQ" dirty="0"/>
          </a:p>
        </p:txBody>
      </p:sp>
      <p:sp>
        <p:nvSpPr>
          <p:cNvPr id="3" name="Content Placeholder 2"/>
          <p:cNvSpPr>
            <a:spLocks noGrp="1"/>
          </p:cNvSpPr>
          <p:nvPr>
            <p:ph idx="1"/>
          </p:nvPr>
        </p:nvSpPr>
        <p:spPr/>
        <p:txBody>
          <a:bodyPr>
            <a:normAutofit fontScale="92500"/>
          </a:bodyPr>
          <a:lstStyle/>
          <a:p>
            <a:r>
              <a:rPr lang="ar-IQ" dirty="0" smtClean="0"/>
              <a:t>أهم الجوانب التي اعتمدها الفكر الجغرافي اليوناني هي :-</a:t>
            </a:r>
          </a:p>
          <a:p>
            <a:r>
              <a:rPr lang="ar-IQ" dirty="0" smtClean="0"/>
              <a:t>1 – نشأة الكون :</a:t>
            </a:r>
          </a:p>
          <a:p>
            <a:r>
              <a:rPr lang="ar-IQ" dirty="0" smtClean="0"/>
              <a:t>لم يضف اليونانيون شيئاً يذكر الى ما جاءت به الحضارة العراقية والحضارة المصرية في مجال خلق الارض ونشأت الكون واذا تذكرنا قصة الخليقة العراقية وقصة خلق الارض في الحضارة المصرية نجد ان ما جاء به طاليس وأعتبره نظرية يونانية ما هو الا ترديد لما اكدت عليه الحضارتان العراقية والمصرية .</a:t>
            </a:r>
          </a:p>
          <a:p>
            <a:endParaRPr lang="ar-IQ" dirty="0"/>
          </a:p>
        </p:txBody>
      </p:sp>
    </p:spTree>
    <p:extLst>
      <p:ext uri="{BB962C8B-B14F-4D97-AF65-F5344CB8AC3E}">
        <p14:creationId xmlns:p14="http://schemas.microsoft.com/office/powerpoint/2010/main" val="290481575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ar-IQ" dirty="0" smtClean="0"/>
              <a:t>2- شكل الارض:</a:t>
            </a:r>
          </a:p>
          <a:p>
            <a:r>
              <a:rPr lang="ar-IQ" dirty="0" smtClean="0"/>
              <a:t>كانت الحضارة العراقية والحضارة المصرية قد حددتا فكرة عن شكل الارض وتكوينها وعندما اصبحت قياده الفكر الجغرافي بيد اليونان حاول الفلاسفة اليونانيون تطوير الآراء السابقة وفلسفتها تبعأ لطبيعة عصرهم الذي سادت فيه فلسفة العلوم .</a:t>
            </a:r>
          </a:p>
          <a:p>
            <a:r>
              <a:rPr lang="ar-IQ" dirty="0" smtClean="0"/>
              <a:t>وقد ناقش العلماء اليونانيون مسألة شكل الارض وحركتها وكان اتباع غورس من اوائل المساهمين في مناقشة كروية الارض وقد اعتمدوا واستندوا على المنطق اكثر من استنادهم على الادلة الخاصة بكروية الارض وقد عدوا ذلك من الامور الخارقة .</a:t>
            </a:r>
          </a:p>
          <a:p>
            <a:endParaRPr lang="ar-IQ" dirty="0"/>
          </a:p>
        </p:txBody>
      </p:sp>
    </p:spTree>
    <p:extLst>
      <p:ext uri="{BB962C8B-B14F-4D97-AF65-F5344CB8AC3E}">
        <p14:creationId xmlns:p14="http://schemas.microsoft.com/office/powerpoint/2010/main" val="228818492"/>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ar-IQ" dirty="0" smtClean="0"/>
              <a:t>ظهر في هذه المدة ثلاث فلاسفة وهم سقراط وافلاطون وارسطو وكلهم اكدوا على كروية الارض ، والفيلسوف الثالث أرسطو الذي أيد كرويه الارض والذي وضع الادلة التي تؤيد كرويتها ومنها:</a:t>
            </a:r>
          </a:p>
          <a:p>
            <a:r>
              <a:rPr lang="ar-IQ" dirty="0" smtClean="0"/>
              <a:t>1. ظهور ظل الارض المستدير على سطح القمر اثناء الخسوف الجزئي .</a:t>
            </a:r>
          </a:p>
          <a:p>
            <a:r>
              <a:rPr lang="ar-IQ" dirty="0" smtClean="0"/>
              <a:t>2. نجاح قياس محيط الارض من قبل الرياضيين وهذا مؤشر صحة الكروية . </a:t>
            </a:r>
          </a:p>
          <a:p>
            <a:r>
              <a:rPr lang="ar-IQ" dirty="0" smtClean="0"/>
              <a:t>3. تباين احتفاء النجوم باختلاف دائرة العرض كل ما سار الانسان شمالا وجنوبا .</a:t>
            </a:r>
          </a:p>
          <a:p>
            <a:pPr marL="0" indent="0">
              <a:buNone/>
            </a:pPr>
            <a:endParaRPr lang="ar-IQ" dirty="0"/>
          </a:p>
        </p:txBody>
      </p:sp>
    </p:spTree>
    <p:extLst>
      <p:ext uri="{BB962C8B-B14F-4D97-AF65-F5344CB8AC3E}">
        <p14:creationId xmlns:p14="http://schemas.microsoft.com/office/powerpoint/2010/main" val="807027378"/>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IQ" dirty="0" smtClean="0"/>
              <a:t>3 - محيط الارض:</a:t>
            </a:r>
          </a:p>
          <a:p>
            <a:r>
              <a:rPr lang="ar-IQ" dirty="0" smtClean="0"/>
              <a:t>نتيجة لتأكيد كروية الارض من قبل العلماء الاغريق فقد برزت امامهم امكانية قياس محيط هذه الكرة ومن اوائل من قام بهذه المحاولة يودوكسوس ( النصف الاول من القرن الرابع قبل الميلاد ) الذي قدره بحوالي 44000 ميل .</a:t>
            </a:r>
          </a:p>
          <a:p>
            <a:endParaRPr lang="ar-IQ" dirty="0" smtClean="0"/>
          </a:p>
          <a:p>
            <a:endParaRPr lang="ar-IQ" dirty="0"/>
          </a:p>
        </p:txBody>
      </p:sp>
    </p:spTree>
    <p:extLst>
      <p:ext uri="{BB962C8B-B14F-4D97-AF65-F5344CB8AC3E}">
        <p14:creationId xmlns:p14="http://schemas.microsoft.com/office/powerpoint/2010/main" val="3142034147"/>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TotalTime>
  <Words>1626</Words>
  <Application>Microsoft Office PowerPoint</Application>
  <PresentationFormat>On-screen Show (4:3)</PresentationFormat>
  <Paragraphs>85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Trek</vt:lpstr>
      <vt:lpstr>الفكر الجغرافي للحضارة الصينية</vt:lpstr>
      <vt:lpstr>PowerPoint Presentation</vt:lpstr>
      <vt:lpstr>PowerPoint Presentation</vt:lpstr>
      <vt:lpstr>ثانيا : إسهامات الصينيين في الفكر الجغرافي:</vt:lpstr>
      <vt:lpstr>الافق الجغرافي </vt:lpstr>
      <vt:lpstr>الفكر الجغرافي في الحضارة  اليونانية:</vt:lpstr>
      <vt:lpstr>PowerPoint Presentation</vt:lpstr>
      <vt:lpstr>PowerPoint Presentation</vt:lpstr>
      <vt:lpstr>PowerPoint Presentation</vt:lpstr>
      <vt:lpstr>PowerPoint Presentation</vt:lpstr>
      <vt:lpstr>PowerPoint Presentation</vt:lpstr>
      <vt:lpstr>فروع الجغرافية وتبوبيها عند الاغريق </vt:lpstr>
      <vt:lpstr>PowerPoint Presentation</vt:lpstr>
      <vt:lpstr>الدراسات السكانية</vt:lpstr>
      <vt:lpstr>PowerPoint Presentation</vt:lpstr>
      <vt:lpstr>PowerPoint Presentation</vt:lpstr>
      <vt:lpstr>أهم الانجازات والإسهامات التي قدمها  الإغريق اليونان في تطور الفكر الجغرافي</vt:lpstr>
      <vt:lpstr>- رواد الفكر الجغرافي عند الإغريق:</vt:lpstr>
      <vt:lpstr>2- أناكسيمندر:  </vt:lpstr>
      <vt:lpstr>3-  هيكاتيوس:</vt:lpstr>
      <vt:lpstr>4- هيرودوتس:</vt:lpstr>
      <vt:lpstr>5- أفلاطون:</vt:lpstr>
      <vt:lpstr>6- أرسطو: </vt:lpstr>
      <vt:lpstr>7- الاسكندر الأكبر: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الفكر الجغرافي للحضارة الصينية</dc:title>
  <dc:creator>D.ahmed</dc:creator>
  <cp:lastModifiedBy>D.ahmed</cp:lastModifiedBy>
  <cp:revision>3</cp:revision>
  <dcterms:created xsi:type="dcterms:W3CDTF">2018-11-13T18:57:13Z</dcterms:created>
  <dcterms:modified xsi:type="dcterms:W3CDTF">2018-11-13T19:21:32Z</dcterms:modified>
</cp:coreProperties>
</file>