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2" r:id="rId3"/>
    <p:sldId id="257" r:id="rId4"/>
    <p:sldId id="272" r:id="rId5"/>
    <p:sldId id="273" r:id="rId6"/>
    <p:sldId id="274" r:id="rId7"/>
    <p:sldId id="275" r:id="rId8"/>
    <p:sldId id="276" r:id="rId9"/>
    <p:sldId id="277" r:id="rId10"/>
    <p:sldId id="282" r:id="rId11"/>
    <p:sldId id="283" r:id="rId12"/>
    <p:sldId id="294" r:id="rId13"/>
    <p:sldId id="258" r:id="rId14"/>
    <p:sldId id="293" r:id="rId15"/>
    <p:sldId id="289" r:id="rId16"/>
    <p:sldId id="278" r:id="rId17"/>
    <p:sldId id="280" r:id="rId18"/>
    <p:sldId id="279" r:id="rId19"/>
    <p:sldId id="290" r:id="rId20"/>
    <p:sldId id="284" r:id="rId21"/>
    <p:sldId id="286" r:id="rId22"/>
    <p:sldId id="287" r:id="rId23"/>
    <p:sldId id="285"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p:scale>
          <a:sx n="91" d="100"/>
          <a:sy n="91" d="100"/>
        </p:scale>
        <p:origin x="-774" y="8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76514-CE86-44F9-B9F1-06B70EB7316D}" type="datetimeFigureOut">
              <a:rPr lang="en-US" smtClean="0"/>
              <a:t>4/28/2018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B4182-1C18-4E02-9261-57219A065230}" type="slidenum">
              <a:rPr lang="en-US" smtClean="0"/>
              <a:t>‹#›</a:t>
            </a:fld>
            <a:endParaRPr lang="en-US"/>
          </a:p>
        </p:txBody>
      </p:sp>
    </p:spTree>
    <p:extLst>
      <p:ext uri="{BB962C8B-B14F-4D97-AF65-F5344CB8AC3E}">
        <p14:creationId xmlns:p14="http://schemas.microsoft.com/office/powerpoint/2010/main" val="385234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B4182-1C18-4E02-9261-57219A065230}" type="slidenum">
              <a:rPr lang="en-US" smtClean="0"/>
              <a:t>3</a:t>
            </a:fld>
            <a:endParaRPr lang="en-US"/>
          </a:p>
        </p:txBody>
      </p:sp>
    </p:spTree>
    <p:extLst>
      <p:ext uri="{BB962C8B-B14F-4D97-AF65-F5344CB8AC3E}">
        <p14:creationId xmlns:p14="http://schemas.microsoft.com/office/powerpoint/2010/main" val="307281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8F796-B4CE-4C54-B134-235410B67BC2}" type="slidenum">
              <a:rPr lang="en-US" smtClean="0"/>
              <a:t>6</a:t>
            </a:fld>
            <a:endParaRPr lang="en-US"/>
          </a:p>
        </p:txBody>
      </p:sp>
    </p:spTree>
    <p:extLst>
      <p:ext uri="{BB962C8B-B14F-4D97-AF65-F5344CB8AC3E}">
        <p14:creationId xmlns:p14="http://schemas.microsoft.com/office/powerpoint/2010/main" val="335346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8F796-B4CE-4C54-B134-235410B67BC2}" type="slidenum">
              <a:rPr lang="en-US" smtClean="0"/>
              <a:t>9</a:t>
            </a:fld>
            <a:endParaRPr lang="en-US"/>
          </a:p>
        </p:txBody>
      </p:sp>
    </p:spTree>
    <p:extLst>
      <p:ext uri="{BB962C8B-B14F-4D97-AF65-F5344CB8AC3E}">
        <p14:creationId xmlns:p14="http://schemas.microsoft.com/office/powerpoint/2010/main" val="138232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F842C8-BCDC-4B19-AEA4-6DA7534D346E}"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92546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842C8-BCDC-4B19-AEA4-6DA7534D346E}"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87285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842C8-BCDC-4B19-AEA4-6DA7534D346E}"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257751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842C8-BCDC-4B19-AEA4-6DA7534D346E}"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312920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F842C8-BCDC-4B19-AEA4-6DA7534D346E}"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39910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F842C8-BCDC-4B19-AEA4-6DA7534D346E}"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394053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F842C8-BCDC-4B19-AEA4-6DA7534D346E}" type="datetimeFigureOut">
              <a:rPr lang="en-US" smtClean="0"/>
              <a:t>4/28/2018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226278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F842C8-BCDC-4B19-AEA4-6DA7534D346E}" type="datetimeFigureOut">
              <a:rPr lang="en-US" smtClean="0"/>
              <a:t>4/28/2018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403560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842C8-BCDC-4B19-AEA4-6DA7534D346E}" type="datetimeFigureOut">
              <a:rPr lang="en-US" smtClean="0"/>
              <a:t>4/28/2018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171649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F842C8-BCDC-4B19-AEA4-6DA7534D346E}"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34270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F842C8-BCDC-4B19-AEA4-6DA7534D346E}"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77EC0-7B1D-4EF2-94C3-2E93B7F54A5B}" type="slidenum">
              <a:rPr lang="en-US" smtClean="0"/>
              <a:t>‹#›</a:t>
            </a:fld>
            <a:endParaRPr lang="en-US"/>
          </a:p>
        </p:txBody>
      </p:sp>
    </p:spTree>
    <p:extLst>
      <p:ext uri="{BB962C8B-B14F-4D97-AF65-F5344CB8AC3E}">
        <p14:creationId xmlns:p14="http://schemas.microsoft.com/office/powerpoint/2010/main" val="22660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842C8-BCDC-4B19-AEA4-6DA7534D346E}" type="datetimeFigureOut">
              <a:rPr lang="en-US" smtClean="0"/>
              <a:t>4/28/2018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77EC0-7B1D-4EF2-94C3-2E93B7F54A5B}" type="slidenum">
              <a:rPr lang="en-US" smtClean="0"/>
              <a:t>‹#›</a:t>
            </a:fld>
            <a:endParaRPr lang="en-US"/>
          </a:p>
        </p:txBody>
      </p:sp>
    </p:spTree>
    <p:extLst>
      <p:ext uri="{BB962C8B-B14F-4D97-AF65-F5344CB8AC3E}">
        <p14:creationId xmlns:p14="http://schemas.microsoft.com/office/powerpoint/2010/main" val="318445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researchgate.net/publication/324719992_Models_for_calculation_Land_surface_tempetature_LST_and_Evapotranspiration_ET_from_landsat_satelli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image" Target="../media/image21.pn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11" Type="http://schemas.openxmlformats.org/officeDocument/2006/relationships/image" Target="../media/image5.wmf"/><Relationship Id="rId10" Type="http://schemas.openxmlformats.org/officeDocument/2006/relationships/oleObject" Target="../embeddings/oleObject2.bin"/><Relationship Id="rId4" Type="http://schemas.openxmlformats.org/officeDocument/2006/relationships/image" Target="../media/image8.png"/><Relationship Id="rId9" Type="http://schemas.openxmlformats.org/officeDocument/2006/relationships/image" Target="../media/image4.wmf"/><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3" Type="http://schemas.openxmlformats.org/officeDocument/2006/relationships/image" Target="../media/image18.wmf"/><Relationship Id="rId3" Type="http://schemas.openxmlformats.org/officeDocument/2006/relationships/image" Target="../media/image19.pn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image" Target="../media/image41.png"/><Relationship Id="rId5" Type="http://schemas.openxmlformats.org/officeDocument/2006/relationships/oleObject" Target="../embeddings/oleObject4.bin"/><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3.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3.png"/><Relationship Id="rId5" Type="http://schemas.openxmlformats.org/officeDocument/2006/relationships/image" Target="../media/image21.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44427"/>
            <a:ext cx="8220520" cy="769441"/>
          </a:xfrm>
          <a:prstGeom prst="rect">
            <a:avLst/>
          </a:prstGeom>
          <a:noFill/>
        </p:spPr>
        <p:txBody>
          <a:bodyPr wrap="none" rtlCol="0">
            <a:spAutoFit/>
          </a:bodyPr>
          <a:lstStyle/>
          <a:p>
            <a:r>
              <a:rPr lang="ar-SA" sz="4400" b="1" dirty="0" smtClean="0"/>
              <a:t>تطبيقات الاستشعار عن بعد في تخطيط المدن</a:t>
            </a:r>
            <a:endParaRPr lang="en-US" sz="4400" b="1" dirty="0"/>
          </a:p>
        </p:txBody>
      </p:sp>
      <p:sp>
        <p:nvSpPr>
          <p:cNvPr id="5" name="TextBox 4"/>
          <p:cNvSpPr txBox="1"/>
          <p:nvPr/>
        </p:nvSpPr>
        <p:spPr>
          <a:xfrm>
            <a:off x="2398015" y="3200400"/>
            <a:ext cx="4347665" cy="3477875"/>
          </a:xfrm>
          <a:prstGeom prst="rect">
            <a:avLst/>
          </a:prstGeom>
          <a:noFill/>
        </p:spPr>
        <p:txBody>
          <a:bodyPr wrap="none" rtlCol="0">
            <a:spAutoFit/>
          </a:bodyPr>
          <a:lstStyle/>
          <a:p>
            <a:pPr algn="ctr" rtl="1"/>
            <a:endParaRPr lang="ar-SA" sz="2000" b="1" dirty="0" smtClean="0"/>
          </a:p>
          <a:p>
            <a:pPr algn="ctr" rtl="1"/>
            <a:r>
              <a:rPr lang="ar-SA" sz="2000" b="1" dirty="0" smtClean="0"/>
              <a:t>اعداد </a:t>
            </a:r>
          </a:p>
          <a:p>
            <a:pPr algn="ctr" rtl="1"/>
            <a:endParaRPr lang="ar-SA" sz="2000" b="1" dirty="0" smtClean="0"/>
          </a:p>
          <a:p>
            <a:pPr algn="ctr" rtl="1"/>
            <a:r>
              <a:rPr lang="ar-SA" sz="2000" b="1" dirty="0" err="1" smtClean="0"/>
              <a:t>أ.د</a:t>
            </a:r>
            <a:r>
              <a:rPr lang="ar-SA" sz="2000" b="1" dirty="0" smtClean="0"/>
              <a:t>. اياد علي فارس بيك</a:t>
            </a:r>
          </a:p>
          <a:p>
            <a:pPr algn="ctr" rtl="1"/>
            <a:endParaRPr lang="ar-SA" sz="2000" b="1" dirty="0" smtClean="0"/>
          </a:p>
          <a:p>
            <a:pPr algn="ctr" rtl="1"/>
            <a:r>
              <a:rPr lang="ar-SA" sz="2000" b="1" dirty="0" smtClean="0">
                <a:solidFill>
                  <a:schemeClr val="tx2">
                    <a:lumMod val="60000"/>
                    <a:lumOff val="40000"/>
                  </a:schemeClr>
                </a:solidFill>
              </a:rPr>
              <a:t>دكتوراه جيولوجي/ استشعار عن بعد </a:t>
            </a:r>
          </a:p>
          <a:p>
            <a:pPr algn="ctr" rtl="1"/>
            <a:r>
              <a:rPr lang="ar-SA" sz="2000" b="1" dirty="0" smtClean="0">
                <a:solidFill>
                  <a:schemeClr val="tx2">
                    <a:lumMod val="60000"/>
                    <a:lumOff val="40000"/>
                  </a:schemeClr>
                </a:solidFill>
              </a:rPr>
              <a:t>ماجستير استشعار عن بعد</a:t>
            </a:r>
          </a:p>
          <a:p>
            <a:pPr algn="ctr" rtl="1"/>
            <a:r>
              <a:rPr lang="ar-SA" sz="2000" b="1" dirty="0" err="1" smtClean="0">
                <a:solidFill>
                  <a:schemeClr val="tx2">
                    <a:lumMod val="60000"/>
                    <a:lumOff val="40000"/>
                  </a:schemeClr>
                </a:solidFill>
              </a:rPr>
              <a:t>بكلوريوس</a:t>
            </a:r>
            <a:r>
              <a:rPr lang="ar-SA" sz="2000" b="1" dirty="0" smtClean="0">
                <a:solidFill>
                  <a:schemeClr val="tx2">
                    <a:lumMod val="60000"/>
                    <a:lumOff val="40000"/>
                  </a:schemeClr>
                </a:solidFill>
              </a:rPr>
              <a:t> جيولوجي</a:t>
            </a:r>
          </a:p>
          <a:p>
            <a:pPr algn="ctr" rtl="1"/>
            <a:r>
              <a:rPr lang="ar-SA" sz="2000" b="1" dirty="0" err="1" smtClean="0">
                <a:solidFill>
                  <a:schemeClr val="tx2">
                    <a:lumMod val="60000"/>
                    <a:lumOff val="40000"/>
                  </a:schemeClr>
                </a:solidFill>
              </a:rPr>
              <a:t>بكلوريوس</a:t>
            </a:r>
            <a:r>
              <a:rPr lang="ar-SA" sz="2000" b="1" dirty="0" smtClean="0">
                <a:solidFill>
                  <a:schemeClr val="tx2">
                    <a:lumMod val="60000"/>
                    <a:lumOff val="40000"/>
                  </a:schemeClr>
                </a:solidFill>
              </a:rPr>
              <a:t> هندسة مدنية</a:t>
            </a:r>
          </a:p>
          <a:p>
            <a:pPr algn="ctr" rtl="1"/>
            <a:endParaRPr lang="ar-SA" sz="2000" b="1" dirty="0"/>
          </a:p>
          <a:p>
            <a:pPr algn="ctr" rtl="1"/>
            <a:r>
              <a:rPr lang="ar-SA" sz="2000" b="1" dirty="0" smtClean="0"/>
              <a:t>الجامعة المستنصرية، كلية التربية ، قسم الجغرافية</a:t>
            </a:r>
            <a:endParaRPr lang="en-US" sz="2000" b="1" dirty="0"/>
          </a:p>
        </p:txBody>
      </p:sp>
      <p:pic>
        <p:nvPicPr>
          <p:cNvPr id="6" name="Picture 5" descr="C:\Users\THINKPAD\Desktop\logo.png"/>
          <p:cNvPicPr/>
          <p:nvPr/>
        </p:nvPicPr>
        <p:blipFill>
          <a:blip r:embed="rId2">
            <a:extLst>
              <a:ext uri="{28A0092B-C50C-407E-A947-70E740481C1C}">
                <a14:useLocalDpi xmlns:a14="http://schemas.microsoft.com/office/drawing/2010/main" val="0"/>
              </a:ext>
            </a:extLst>
          </a:blip>
          <a:srcRect/>
          <a:stretch>
            <a:fillRect/>
          </a:stretch>
        </p:blipFill>
        <p:spPr bwMode="auto">
          <a:xfrm>
            <a:off x="3871299" y="1828800"/>
            <a:ext cx="1447799" cy="1371600"/>
          </a:xfrm>
          <a:prstGeom prst="rect">
            <a:avLst/>
          </a:prstGeom>
          <a:noFill/>
          <a:ln>
            <a:noFill/>
          </a:ln>
        </p:spPr>
      </p:pic>
    </p:spTree>
    <p:extLst>
      <p:ext uri="{BB962C8B-B14F-4D97-AF65-F5344CB8AC3E}">
        <p14:creationId xmlns:p14="http://schemas.microsoft.com/office/powerpoint/2010/main" val="139754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2471"/>
            <a:ext cx="8677259" cy="400110"/>
          </a:xfrm>
          <a:prstGeom prst="rect">
            <a:avLst/>
          </a:prstGeom>
          <a:solidFill>
            <a:srgbClr val="0E03ED"/>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sz="2000" b="1" dirty="0" smtClean="0">
                <a:solidFill>
                  <a:srgbClr val="FFFF00"/>
                </a:solidFill>
              </a:rPr>
              <a:t> نتائج حساب المتغيرات الطيفية بتاريخ  31 </a:t>
            </a:r>
            <a:r>
              <a:rPr lang="ar-SA" sz="2000" b="1" dirty="0" err="1" smtClean="0">
                <a:solidFill>
                  <a:srgbClr val="FFFF00"/>
                </a:solidFill>
              </a:rPr>
              <a:t>مايس</a:t>
            </a:r>
            <a:r>
              <a:rPr lang="ar-SA" sz="2000" b="1" dirty="0" smtClean="0">
                <a:solidFill>
                  <a:srgbClr val="FFFF00"/>
                </a:solidFill>
              </a:rPr>
              <a:t>  </a:t>
            </a:r>
            <a:r>
              <a:rPr lang="ar-SA" sz="2000" b="1" dirty="0">
                <a:solidFill>
                  <a:srgbClr val="FFFF00"/>
                </a:solidFill>
              </a:rPr>
              <a:t> </a:t>
            </a:r>
            <a:r>
              <a:rPr lang="en-US" sz="2000" b="1" dirty="0" smtClean="0">
                <a:solidFill>
                  <a:srgbClr val="FFFF00"/>
                </a:solidFill>
              </a:rPr>
              <a:t>2016</a:t>
            </a:r>
            <a:endParaRPr lang="en-US" sz="2000" b="1" dirty="0">
              <a:solidFill>
                <a:srgbClr val="FFFF00"/>
              </a:solidFill>
            </a:endParaRPr>
          </a:p>
        </p:txBody>
      </p:sp>
      <p:pic>
        <p:nvPicPr>
          <p:cNvPr id="23554" name="Picture 2" descr="C:\Users\THINKPAD\Desktop\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703263"/>
            <a:ext cx="8778875" cy="544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8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animEffect transition="in" filter="fade">
                                      <p:cBhvr>
                                        <p:cTn id="9"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2471"/>
            <a:ext cx="8677259" cy="400110"/>
          </a:xfrm>
          <a:prstGeom prst="rect">
            <a:avLst/>
          </a:prstGeom>
          <a:solidFill>
            <a:srgbClr val="0E03ED"/>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000" b="1" dirty="0" smtClean="0">
                <a:solidFill>
                  <a:srgbClr val="FFFF00"/>
                </a:solidFill>
              </a:rPr>
              <a:t> </a:t>
            </a:r>
            <a:r>
              <a:rPr lang="ar-SA" sz="2000" b="1" dirty="0">
                <a:solidFill>
                  <a:srgbClr val="FFFF00"/>
                </a:solidFill>
              </a:rPr>
              <a:t> نتائج حساب حرارة سطح الارض بالمقارنة مع نوع الاستعمال </a:t>
            </a:r>
            <a:r>
              <a:rPr lang="ar-SA" sz="2000" b="1" dirty="0" smtClean="0">
                <a:solidFill>
                  <a:srgbClr val="FFFF00"/>
                </a:solidFill>
              </a:rPr>
              <a:t>بتاريخ 31 </a:t>
            </a:r>
            <a:r>
              <a:rPr lang="ar-SA" sz="2000" b="1" dirty="0" err="1" smtClean="0">
                <a:solidFill>
                  <a:srgbClr val="FFFF00"/>
                </a:solidFill>
              </a:rPr>
              <a:t>مايس</a:t>
            </a:r>
            <a:r>
              <a:rPr lang="ar-SA" sz="2000" b="1" dirty="0" smtClean="0">
                <a:solidFill>
                  <a:srgbClr val="FFFF00"/>
                </a:solidFill>
              </a:rPr>
              <a:t> 2016 </a:t>
            </a:r>
            <a:endParaRPr lang="en-US" sz="2000" b="1" dirty="0">
              <a:solidFill>
                <a:srgbClr val="FFFF00"/>
              </a:solidFill>
            </a:endParaRPr>
          </a:p>
        </p:txBody>
      </p:sp>
      <p:sp>
        <p:nvSpPr>
          <p:cNvPr id="12" name="Rectangle 11"/>
          <p:cNvSpPr/>
          <p:nvPr/>
        </p:nvSpPr>
        <p:spPr>
          <a:xfrm>
            <a:off x="2388758" y="3178001"/>
            <a:ext cx="6750760" cy="523220"/>
          </a:xfrm>
          <a:prstGeom prst="rect">
            <a:avLst/>
          </a:prstGeom>
        </p:spPr>
        <p:txBody>
          <a:bodyPr wrap="square">
            <a:spAutoFit/>
          </a:bodyPr>
          <a:lstStyle/>
          <a:p>
            <a:pPr algn="ctr" rtl="1"/>
            <a:r>
              <a:rPr lang="ar-SA" sz="1400" dirty="0">
                <a:latin typeface="Times New Roman" pitchFamily="18" charset="0"/>
                <a:cs typeface="Times New Roman" pitchFamily="18" charset="0"/>
              </a:rPr>
              <a:t>شكل 3. </a:t>
            </a:r>
            <a:r>
              <a:rPr lang="ar-SA" sz="1400" dirty="0" smtClean="0">
                <a:latin typeface="Times New Roman" pitchFamily="18" charset="0"/>
                <a:cs typeface="Times New Roman" pitchFamily="18" charset="0"/>
              </a:rPr>
              <a:t>18:التغير </a:t>
            </a:r>
            <a:r>
              <a:rPr lang="ar-SA" sz="1400" dirty="0">
                <a:latin typeface="Times New Roman" pitchFamily="18" charset="0"/>
                <a:cs typeface="Times New Roman" pitchFamily="18" charset="0"/>
              </a:rPr>
              <a:t>المكاني لحرارة سطح الارض في جانب الرصافة </a:t>
            </a:r>
            <a:r>
              <a:rPr lang="ar-SA" sz="1400" dirty="0" smtClean="0">
                <a:latin typeface="Times New Roman" pitchFamily="18" charset="0"/>
                <a:cs typeface="Times New Roman" pitchFamily="18" charset="0"/>
              </a:rPr>
              <a:t>بتاريخ 31 </a:t>
            </a:r>
            <a:r>
              <a:rPr lang="ar-SA" sz="1400" dirty="0" err="1" smtClean="0">
                <a:latin typeface="Times New Roman" pitchFamily="18" charset="0"/>
                <a:cs typeface="Times New Roman" pitchFamily="18" charset="0"/>
              </a:rPr>
              <a:t>مايس</a:t>
            </a:r>
            <a:r>
              <a:rPr lang="ar-SA" sz="1400" dirty="0" smtClean="0">
                <a:latin typeface="Times New Roman" pitchFamily="18" charset="0"/>
                <a:cs typeface="Times New Roman" pitchFamily="18" charset="0"/>
              </a:rPr>
              <a:t> 2016</a:t>
            </a:r>
            <a:r>
              <a:rPr lang="en-US" sz="1400" dirty="0" smtClean="0">
                <a:latin typeface="Times New Roman" pitchFamily="18" charset="0"/>
                <a:cs typeface="Times New Roman" pitchFamily="18" charset="0"/>
              </a:rPr>
              <a:t>,</a:t>
            </a:r>
            <a:r>
              <a:rPr lang="ar-SA" sz="1400" dirty="0" smtClean="0">
                <a:latin typeface="Times New Roman" pitchFamily="18" charset="0"/>
                <a:cs typeface="Times New Roman" pitchFamily="18" charset="0"/>
              </a:rPr>
              <a:t>، حزمة </a:t>
            </a:r>
            <a:r>
              <a:rPr lang="en-US" sz="1400" dirty="0" smtClean="0">
                <a:latin typeface="Times New Roman" pitchFamily="18" charset="0"/>
                <a:cs typeface="Times New Roman" pitchFamily="18" charset="0"/>
              </a:rPr>
              <a:t> B10 , B11, Avg.</a:t>
            </a:r>
            <a:endParaRPr lang="en-US" sz="1400" dirty="0">
              <a:latin typeface="Times New Roman" pitchFamily="18" charset="0"/>
              <a:cs typeface="Times New Roman" pitchFamily="18" charset="0"/>
            </a:endParaRPr>
          </a:p>
        </p:txBody>
      </p:sp>
      <p:sp>
        <p:nvSpPr>
          <p:cNvPr id="13" name="Rectangle 12"/>
          <p:cNvSpPr/>
          <p:nvPr/>
        </p:nvSpPr>
        <p:spPr>
          <a:xfrm>
            <a:off x="122583" y="3188796"/>
            <a:ext cx="2134822" cy="738664"/>
          </a:xfrm>
          <a:prstGeom prst="rect">
            <a:avLst/>
          </a:prstGeom>
        </p:spPr>
        <p:txBody>
          <a:bodyPr wrap="square">
            <a:spAutoFit/>
          </a:bodyPr>
          <a:lstStyle/>
          <a:p>
            <a:pPr algn="ctr" rtl="1"/>
            <a:r>
              <a:rPr lang="ar-SA" sz="1400" dirty="0"/>
              <a:t>شكل 4. 18: استعمالات الارض والغطاء الارضي في  جانب الرصافة لعام </a:t>
            </a:r>
            <a:r>
              <a:rPr lang="ar-SA" sz="1400" dirty="0" smtClean="0"/>
              <a:t>2016.</a:t>
            </a:r>
            <a:endParaRPr lang="en-US" sz="1400" dirty="0"/>
          </a:p>
        </p:txBody>
      </p:sp>
      <p:graphicFrame>
        <p:nvGraphicFramePr>
          <p:cNvPr id="14" name="Table 13"/>
          <p:cNvGraphicFramePr>
            <a:graphicFrameLocks noGrp="1"/>
          </p:cNvGraphicFramePr>
          <p:nvPr>
            <p:extLst>
              <p:ext uri="{D42A27DB-BD31-4B8C-83A1-F6EECF244321}">
                <p14:modId xmlns:p14="http://schemas.microsoft.com/office/powerpoint/2010/main" val="1482162635"/>
              </p:ext>
            </p:extLst>
          </p:nvPr>
        </p:nvGraphicFramePr>
        <p:xfrm>
          <a:off x="3160644" y="4153089"/>
          <a:ext cx="5918321" cy="2734056"/>
        </p:xfrm>
        <a:graphic>
          <a:graphicData uri="http://schemas.openxmlformats.org/drawingml/2006/table">
            <a:tbl>
              <a:tblPr rtl="1" firstRow="1" firstCol="1" bandRow="1">
                <a:tableStyleId>{5C22544A-7EE6-4342-B048-85BDC9FD1C3A}</a:tableStyleId>
              </a:tblPr>
              <a:tblGrid>
                <a:gridCol w="1342968"/>
                <a:gridCol w="589763"/>
                <a:gridCol w="599660"/>
                <a:gridCol w="768626"/>
                <a:gridCol w="705678"/>
                <a:gridCol w="520148"/>
                <a:gridCol w="708992"/>
                <a:gridCol w="682486"/>
              </a:tblGrid>
              <a:tr h="578182">
                <a:tc>
                  <a:txBody>
                    <a:bodyPr/>
                    <a:lstStyle/>
                    <a:p>
                      <a:pPr algn="ctr" rtl="1">
                        <a:lnSpc>
                          <a:spcPct val="115000"/>
                        </a:lnSpc>
                        <a:spcAft>
                          <a:spcPts val="0"/>
                        </a:spcAft>
                      </a:pPr>
                      <a:r>
                        <a:rPr lang="ar-SA" sz="1200" dirty="0">
                          <a:effectLst/>
                        </a:rPr>
                        <a:t>صنف الاستعمال او الغطاء الارضي</a:t>
                      </a:r>
                      <a:endParaRPr lang="en-US" sz="1200" dirty="0">
                        <a:effectLst/>
                        <a:latin typeface="Calibri"/>
                        <a:ea typeface="SimSun"/>
                        <a:cs typeface="Arial"/>
                      </a:endParaRPr>
                    </a:p>
                  </a:txBody>
                  <a:tcPr marL="68580" marR="68580" marT="0" marB="0" anchor="ctr"/>
                </a:tc>
                <a:tc>
                  <a:txBody>
                    <a:bodyPr/>
                    <a:lstStyle/>
                    <a:p>
                      <a:pPr algn="ctr" rtl="1">
                        <a:lnSpc>
                          <a:spcPct val="115000"/>
                        </a:lnSpc>
                        <a:spcAft>
                          <a:spcPts val="1000"/>
                        </a:spcAft>
                      </a:pPr>
                      <a:r>
                        <a:rPr lang="ar-SA" sz="1200">
                          <a:effectLst/>
                        </a:rPr>
                        <a:t>المساحة (</a:t>
                      </a:r>
                      <a:r>
                        <a:rPr lang="ar-IQ" sz="1200">
                          <a:effectLst/>
                        </a:rPr>
                        <a:t>كم</a:t>
                      </a:r>
                      <a:r>
                        <a:rPr lang="ar-IQ" sz="1200" baseline="30000">
                          <a:effectLst/>
                        </a:rPr>
                        <a:t>2</a:t>
                      </a:r>
                      <a:r>
                        <a:rPr lang="ar-SA" sz="1200">
                          <a:effectLst/>
                        </a:rPr>
                        <a:t>)</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ar-SA" sz="1200">
                          <a:effectLst/>
                        </a:rPr>
                        <a:t>المساحة</a:t>
                      </a:r>
                      <a:endParaRPr lang="en-US" sz="1200">
                        <a:effectLst/>
                      </a:endParaRPr>
                    </a:p>
                    <a:p>
                      <a:pPr algn="ctr" rtl="1">
                        <a:lnSpc>
                          <a:spcPct val="115000"/>
                        </a:lnSpc>
                        <a:spcAft>
                          <a:spcPts val="0"/>
                        </a:spcAft>
                      </a:pPr>
                      <a:r>
                        <a:rPr lang="ar-SA" sz="1200">
                          <a:effectLst/>
                        </a:rPr>
                        <a:t>(%)</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ar-SA" sz="1200" dirty="0">
                          <a:effectLst/>
                        </a:rPr>
                        <a:t>أوطئ درجة حرارة (</a:t>
                      </a:r>
                      <a:r>
                        <a:rPr lang="en-US" sz="1200" dirty="0">
                          <a:effectLst/>
                        </a:rPr>
                        <a:t>ᵒ</a:t>
                      </a:r>
                      <a:r>
                        <a:rPr lang="ar-IQ" sz="1200" dirty="0">
                          <a:effectLst/>
                        </a:rPr>
                        <a:t>م</a:t>
                      </a:r>
                      <a:r>
                        <a:rPr lang="ar-SA" sz="1200" dirty="0">
                          <a:effectLst/>
                        </a:rPr>
                        <a:t>)</a:t>
                      </a:r>
                      <a:endParaRPr lang="en-US" sz="1200" dirty="0">
                        <a:effectLst/>
                        <a:latin typeface="Calibri"/>
                        <a:ea typeface="SimSun"/>
                        <a:cs typeface="Arial"/>
                      </a:endParaRPr>
                    </a:p>
                  </a:txBody>
                  <a:tcPr marL="68580" marR="68580" marT="0" marB="0" anchor="ctr"/>
                </a:tc>
                <a:tc>
                  <a:txBody>
                    <a:bodyPr/>
                    <a:lstStyle/>
                    <a:p>
                      <a:pPr algn="ctr" rtl="1">
                        <a:lnSpc>
                          <a:spcPct val="115000"/>
                        </a:lnSpc>
                        <a:spcAft>
                          <a:spcPts val="0"/>
                        </a:spcAft>
                      </a:pPr>
                      <a:r>
                        <a:rPr lang="ar-SA" sz="1200" dirty="0">
                          <a:effectLst/>
                        </a:rPr>
                        <a:t>اعلى درجة حرارة (</a:t>
                      </a:r>
                      <a:r>
                        <a:rPr lang="en-US" sz="1200" dirty="0">
                          <a:effectLst/>
                        </a:rPr>
                        <a:t>ᵒ</a:t>
                      </a:r>
                      <a:r>
                        <a:rPr lang="ar-IQ" sz="1200" dirty="0">
                          <a:effectLst/>
                        </a:rPr>
                        <a:t>م</a:t>
                      </a:r>
                      <a:r>
                        <a:rPr lang="ar-SA" sz="1200" dirty="0">
                          <a:effectLst/>
                        </a:rPr>
                        <a:t>)</a:t>
                      </a:r>
                      <a:endParaRPr lang="en-US" sz="1200" dirty="0">
                        <a:effectLst/>
                        <a:latin typeface="Calibri"/>
                        <a:ea typeface="SimSun"/>
                        <a:cs typeface="Arial"/>
                      </a:endParaRPr>
                    </a:p>
                  </a:txBody>
                  <a:tcPr marL="68580" marR="68580" marT="0" marB="0" anchor="ctr"/>
                </a:tc>
                <a:tc>
                  <a:txBody>
                    <a:bodyPr/>
                    <a:lstStyle/>
                    <a:p>
                      <a:pPr algn="ctr" rtl="1">
                        <a:lnSpc>
                          <a:spcPct val="115000"/>
                        </a:lnSpc>
                        <a:spcAft>
                          <a:spcPts val="0"/>
                        </a:spcAft>
                      </a:pPr>
                      <a:r>
                        <a:rPr lang="ar-SA" sz="1200" dirty="0">
                          <a:effectLst/>
                        </a:rPr>
                        <a:t>المدى</a:t>
                      </a:r>
                      <a:endParaRPr lang="en-US" sz="1200" dirty="0">
                        <a:effectLst/>
                      </a:endParaRPr>
                    </a:p>
                    <a:p>
                      <a:pPr algn="ctr" rtl="1">
                        <a:lnSpc>
                          <a:spcPct val="115000"/>
                        </a:lnSpc>
                        <a:spcAft>
                          <a:spcPts val="0"/>
                        </a:spcAft>
                      </a:pPr>
                      <a:r>
                        <a:rPr lang="ar-SA" sz="1200" dirty="0">
                          <a:effectLst/>
                        </a:rPr>
                        <a:t>(</a:t>
                      </a:r>
                      <a:r>
                        <a:rPr lang="en-US" sz="1200" dirty="0">
                          <a:effectLst/>
                        </a:rPr>
                        <a:t>ᵒ</a:t>
                      </a:r>
                      <a:r>
                        <a:rPr lang="ar-IQ" sz="1200" dirty="0">
                          <a:effectLst/>
                        </a:rPr>
                        <a:t>م</a:t>
                      </a:r>
                      <a:r>
                        <a:rPr lang="ar-SA" sz="1200" dirty="0">
                          <a:effectLst/>
                        </a:rPr>
                        <a:t>)</a:t>
                      </a:r>
                      <a:endParaRPr lang="en-US" sz="1200" dirty="0">
                        <a:effectLst/>
                        <a:latin typeface="Calibri"/>
                        <a:ea typeface="SimSun"/>
                        <a:cs typeface="Arial"/>
                      </a:endParaRPr>
                    </a:p>
                  </a:txBody>
                  <a:tcPr marL="68580" marR="68580" marT="0" marB="0" anchor="ctr"/>
                </a:tc>
                <a:tc>
                  <a:txBody>
                    <a:bodyPr/>
                    <a:lstStyle/>
                    <a:p>
                      <a:pPr algn="ctr" rtl="1">
                        <a:lnSpc>
                          <a:spcPct val="115000"/>
                        </a:lnSpc>
                        <a:spcAft>
                          <a:spcPts val="0"/>
                        </a:spcAft>
                      </a:pPr>
                      <a:r>
                        <a:rPr lang="ar-SA" sz="1200">
                          <a:effectLst/>
                        </a:rPr>
                        <a:t>معدل درجة الحرارة</a:t>
                      </a:r>
                      <a:endParaRPr lang="en-US" sz="1200">
                        <a:effectLst/>
                      </a:endParaRPr>
                    </a:p>
                    <a:p>
                      <a:pPr algn="ctr" rtl="1">
                        <a:lnSpc>
                          <a:spcPct val="115000"/>
                        </a:lnSpc>
                        <a:spcAft>
                          <a:spcPts val="0"/>
                        </a:spcAft>
                      </a:pPr>
                      <a:r>
                        <a:rPr lang="ar-SA" sz="1200">
                          <a:effectLst/>
                        </a:rPr>
                        <a:t>(</a:t>
                      </a:r>
                      <a:r>
                        <a:rPr lang="en-US" sz="1200">
                          <a:effectLst/>
                        </a:rPr>
                        <a:t>ᵒ</a:t>
                      </a:r>
                      <a:r>
                        <a:rPr lang="ar-IQ" sz="1200">
                          <a:effectLst/>
                        </a:rPr>
                        <a:t>م</a:t>
                      </a:r>
                      <a:r>
                        <a:rPr lang="ar-SA" sz="1200">
                          <a:effectLst/>
                        </a:rPr>
                        <a:t>)</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ar-SA" sz="1200">
                          <a:effectLst/>
                        </a:rPr>
                        <a:t>الانحراف المعياري</a:t>
                      </a:r>
                      <a:endParaRPr lang="en-US" sz="1200">
                        <a:effectLst/>
                      </a:endParaRPr>
                    </a:p>
                    <a:p>
                      <a:pPr algn="ctr" rtl="1">
                        <a:lnSpc>
                          <a:spcPct val="115000"/>
                        </a:lnSpc>
                        <a:spcAft>
                          <a:spcPts val="0"/>
                        </a:spcAft>
                      </a:pPr>
                      <a:r>
                        <a:rPr lang="ar-SA" sz="1200">
                          <a:effectLst/>
                        </a:rPr>
                        <a:t>(</a:t>
                      </a:r>
                      <a:r>
                        <a:rPr lang="en-US" sz="1200">
                          <a:effectLst/>
                        </a:rPr>
                        <a:t>ᵒ</a:t>
                      </a:r>
                      <a:r>
                        <a:rPr lang="ar-IQ" sz="1200">
                          <a:effectLst/>
                        </a:rPr>
                        <a:t>م</a:t>
                      </a:r>
                      <a:r>
                        <a:rPr lang="ar-SA" sz="1200">
                          <a:effectLst/>
                        </a:rPr>
                        <a:t>)</a:t>
                      </a:r>
                      <a:endParaRPr lang="en-US" sz="1200">
                        <a:effectLst/>
                        <a:latin typeface="Calibri"/>
                        <a:ea typeface="SimSun"/>
                        <a:cs typeface="Arial"/>
                      </a:endParaRPr>
                    </a:p>
                  </a:txBody>
                  <a:tcPr marL="68580" marR="68580" marT="0" marB="0" anchor="ctr"/>
                </a:tc>
              </a:tr>
              <a:tr h="385455">
                <a:tc>
                  <a:txBody>
                    <a:bodyPr/>
                    <a:lstStyle/>
                    <a:p>
                      <a:pPr algn="ctr" rtl="1">
                        <a:lnSpc>
                          <a:spcPct val="115000"/>
                        </a:lnSpc>
                        <a:spcAft>
                          <a:spcPts val="0"/>
                        </a:spcAft>
                      </a:pPr>
                      <a:r>
                        <a:rPr lang="ar-SA" sz="1200">
                          <a:effectLst/>
                        </a:rPr>
                        <a:t>انهار وبحيرات ومستنقعات</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7.73</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2.1</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25.10</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39.78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14.68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28.31</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2.21</a:t>
                      </a:r>
                      <a:endParaRPr lang="en-US" sz="1200">
                        <a:effectLst/>
                        <a:latin typeface="Calibri"/>
                        <a:ea typeface="SimSun"/>
                        <a:cs typeface="Arial"/>
                      </a:endParaRPr>
                    </a:p>
                  </a:txBody>
                  <a:tcPr marL="68580" marR="68580" marT="0" marB="0" anchor="ctr"/>
                </a:tc>
              </a:tr>
              <a:tr h="192727">
                <a:tc>
                  <a:txBody>
                    <a:bodyPr/>
                    <a:lstStyle/>
                    <a:p>
                      <a:pPr algn="ctr" rtl="1">
                        <a:lnSpc>
                          <a:spcPct val="115000"/>
                        </a:lnSpc>
                        <a:spcAft>
                          <a:spcPts val="0"/>
                        </a:spcAft>
                      </a:pPr>
                      <a:r>
                        <a:rPr lang="ar-SA" sz="1200">
                          <a:effectLst/>
                        </a:rPr>
                        <a:t>عمارات ومنازل</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225.97</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62.5</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29.17</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43.94</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14.78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37.58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1.08</a:t>
                      </a:r>
                      <a:endParaRPr lang="en-US" sz="1200">
                        <a:effectLst/>
                        <a:latin typeface="Calibri"/>
                        <a:ea typeface="SimSun"/>
                        <a:cs typeface="Arial"/>
                      </a:endParaRPr>
                    </a:p>
                  </a:txBody>
                  <a:tcPr marL="68580" marR="68580" marT="0" marB="0" anchor="ctr"/>
                </a:tc>
              </a:tr>
              <a:tr h="192727">
                <a:tc>
                  <a:txBody>
                    <a:bodyPr/>
                    <a:lstStyle/>
                    <a:p>
                      <a:pPr algn="ctr" rtl="1">
                        <a:lnSpc>
                          <a:spcPct val="115000"/>
                        </a:lnSpc>
                        <a:spcAft>
                          <a:spcPts val="0"/>
                        </a:spcAft>
                      </a:pPr>
                      <a:r>
                        <a:rPr lang="ar-SA" sz="1200">
                          <a:effectLst/>
                        </a:rPr>
                        <a:t>مزروعات ومشاتل</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4.15</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1.1</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26.71</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39.18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12.47</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33.04</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1.95</a:t>
                      </a:r>
                      <a:endParaRPr lang="en-US" sz="1200">
                        <a:effectLst/>
                        <a:latin typeface="Calibri"/>
                        <a:ea typeface="SimSun"/>
                        <a:cs typeface="Arial"/>
                      </a:endParaRPr>
                    </a:p>
                  </a:txBody>
                  <a:tcPr marL="68580" marR="68580" marT="0" marB="0" anchor="ctr"/>
                </a:tc>
              </a:tr>
              <a:tr h="192727">
                <a:tc>
                  <a:txBody>
                    <a:bodyPr/>
                    <a:lstStyle/>
                    <a:p>
                      <a:pPr algn="ctr" rtl="1">
                        <a:lnSpc>
                          <a:spcPct val="115000"/>
                        </a:lnSpc>
                        <a:spcAft>
                          <a:spcPts val="0"/>
                        </a:spcAft>
                      </a:pPr>
                      <a:r>
                        <a:rPr lang="ar-SA" sz="1200">
                          <a:effectLst/>
                        </a:rPr>
                        <a:t>بساتين</a:t>
                      </a:r>
                      <a:endParaRPr lang="en-US" sz="1200">
                        <a:effectLst/>
                        <a:latin typeface="Calibri"/>
                        <a:ea typeface="SimSun"/>
                        <a:cs typeface="Arial"/>
                      </a:endParaRPr>
                    </a:p>
                  </a:txBody>
                  <a:tcPr marL="68580" marR="68580" marT="0" marB="0" anchor="ctr"/>
                </a:tc>
                <a:tc>
                  <a:txBody>
                    <a:bodyPr/>
                    <a:lstStyle/>
                    <a:p>
                      <a:pPr algn="ctr" rtl="0">
                        <a:lnSpc>
                          <a:spcPct val="115000"/>
                        </a:lnSpc>
                        <a:spcAft>
                          <a:spcPts val="0"/>
                        </a:spcAft>
                      </a:pPr>
                      <a:r>
                        <a:rPr lang="en-US" sz="1200">
                          <a:effectLst/>
                        </a:rPr>
                        <a:t>6.81</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1.9</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25.89</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40.38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14.49</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32.88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2.32</a:t>
                      </a:r>
                      <a:endParaRPr lang="en-US" sz="1200">
                        <a:effectLst/>
                        <a:latin typeface="Calibri"/>
                        <a:ea typeface="SimSun"/>
                        <a:cs typeface="Arial"/>
                      </a:endParaRPr>
                    </a:p>
                  </a:txBody>
                  <a:tcPr marL="68580" marR="68580" marT="0" marB="0" anchor="ctr"/>
                </a:tc>
              </a:tr>
              <a:tr h="385455">
                <a:tc>
                  <a:txBody>
                    <a:bodyPr/>
                    <a:lstStyle/>
                    <a:p>
                      <a:pPr algn="ctr" rtl="1">
                        <a:lnSpc>
                          <a:spcPct val="115000"/>
                        </a:lnSpc>
                        <a:spcAft>
                          <a:spcPts val="0"/>
                        </a:spcAft>
                      </a:pPr>
                      <a:r>
                        <a:rPr lang="ar-SA" sz="1200">
                          <a:effectLst/>
                        </a:rPr>
                        <a:t>حدائق وشجيرات واعشاب</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44.61</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12.3</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27.28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42.89</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15.60</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36.55</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1.95</a:t>
                      </a:r>
                      <a:endParaRPr lang="en-US" sz="1200">
                        <a:effectLst/>
                        <a:latin typeface="Calibri"/>
                        <a:ea typeface="SimSun"/>
                        <a:cs typeface="Arial"/>
                      </a:endParaRPr>
                    </a:p>
                  </a:txBody>
                  <a:tcPr marL="68580" marR="68580" marT="0" marB="0" anchor="ctr"/>
                </a:tc>
              </a:tr>
              <a:tr h="192727">
                <a:tc>
                  <a:txBody>
                    <a:bodyPr/>
                    <a:lstStyle/>
                    <a:p>
                      <a:pPr algn="ctr" rtl="1">
                        <a:lnSpc>
                          <a:spcPct val="115000"/>
                        </a:lnSpc>
                        <a:spcAft>
                          <a:spcPts val="0"/>
                        </a:spcAft>
                      </a:pPr>
                      <a:r>
                        <a:rPr lang="ar-SA" sz="1200">
                          <a:effectLst/>
                        </a:rPr>
                        <a:t>اراضي بور</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53.47</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14.8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29.11</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43.11</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14.00</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38.78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1.43</a:t>
                      </a:r>
                      <a:endParaRPr lang="en-US" sz="1200">
                        <a:effectLst/>
                        <a:latin typeface="Calibri"/>
                        <a:ea typeface="SimSun"/>
                        <a:cs typeface="Arial"/>
                      </a:endParaRPr>
                    </a:p>
                  </a:txBody>
                  <a:tcPr marL="68580" marR="68580" marT="0" marB="0" anchor="ctr"/>
                </a:tc>
              </a:tr>
              <a:tr h="192727">
                <a:tc>
                  <a:txBody>
                    <a:bodyPr/>
                    <a:lstStyle/>
                    <a:p>
                      <a:pPr algn="ctr" rtl="1">
                        <a:lnSpc>
                          <a:spcPct val="115000"/>
                        </a:lnSpc>
                        <a:spcAft>
                          <a:spcPts val="0"/>
                        </a:spcAft>
                      </a:pPr>
                      <a:r>
                        <a:rPr lang="ar-SA" sz="1200">
                          <a:effectLst/>
                        </a:rPr>
                        <a:t>ساحات وقوف وشوارع</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18.88</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5.2</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26.82</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44.84</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18.01</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37.17</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2.41</a:t>
                      </a:r>
                      <a:endParaRPr lang="en-US" sz="1200">
                        <a:effectLst/>
                        <a:latin typeface="Calibri"/>
                        <a:ea typeface="SimSun"/>
                        <a:cs typeface="Arial"/>
                      </a:endParaRPr>
                    </a:p>
                  </a:txBody>
                  <a:tcPr marL="68580" marR="68580" marT="0" marB="0" anchor="ctr"/>
                </a:tc>
              </a:tr>
              <a:tr h="192727">
                <a:tc>
                  <a:txBody>
                    <a:bodyPr/>
                    <a:lstStyle/>
                    <a:p>
                      <a:pPr algn="ctr" rtl="1">
                        <a:lnSpc>
                          <a:spcPct val="115000"/>
                        </a:lnSpc>
                        <a:spcAft>
                          <a:spcPts val="0"/>
                        </a:spcAft>
                      </a:pPr>
                      <a:r>
                        <a:rPr lang="ar-SA" sz="1200">
                          <a:effectLst/>
                        </a:rPr>
                        <a:t>غير مصنف</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0.00</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0.0</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36.85</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39.86</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3.01</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a:effectLst/>
                        </a:rPr>
                        <a:t>38.46</a:t>
                      </a:r>
                      <a:endParaRPr lang="en-US" sz="1200">
                        <a:effectLst/>
                        <a:latin typeface="Calibri"/>
                        <a:ea typeface="SimSun"/>
                        <a:cs typeface="Arial"/>
                      </a:endParaRPr>
                    </a:p>
                  </a:txBody>
                  <a:tcPr marL="68580" marR="68580" marT="0" marB="0" anchor="ctr"/>
                </a:tc>
                <a:tc>
                  <a:txBody>
                    <a:bodyPr/>
                    <a:lstStyle/>
                    <a:p>
                      <a:pPr algn="ctr" rtl="1">
                        <a:lnSpc>
                          <a:spcPct val="115000"/>
                        </a:lnSpc>
                        <a:spcAft>
                          <a:spcPts val="0"/>
                        </a:spcAft>
                      </a:pPr>
                      <a:r>
                        <a:rPr lang="en-US" sz="1200" dirty="0">
                          <a:effectLst/>
                        </a:rPr>
                        <a:t>1.08</a:t>
                      </a:r>
                      <a:endParaRPr lang="en-US" sz="1200" dirty="0">
                        <a:effectLst/>
                        <a:latin typeface="Calibri"/>
                        <a:ea typeface="SimSun"/>
                        <a:cs typeface="Arial"/>
                      </a:endParaRPr>
                    </a:p>
                  </a:txBody>
                  <a:tcPr marL="68580" marR="68580" marT="0" marB="0" anchor="ctr"/>
                </a:tc>
              </a:tr>
            </a:tbl>
          </a:graphicData>
        </a:graphic>
      </p:graphicFrame>
      <p:sp>
        <p:nvSpPr>
          <p:cNvPr id="15" name="Rectangle 14"/>
          <p:cNvSpPr/>
          <p:nvPr/>
        </p:nvSpPr>
        <p:spPr>
          <a:xfrm>
            <a:off x="3154042" y="3667780"/>
            <a:ext cx="5931549" cy="523220"/>
          </a:xfrm>
          <a:prstGeom prst="rect">
            <a:avLst/>
          </a:prstGeom>
        </p:spPr>
        <p:txBody>
          <a:bodyPr wrap="square">
            <a:spAutoFit/>
          </a:bodyPr>
          <a:lstStyle/>
          <a:p>
            <a:pPr algn="ctr"/>
            <a:r>
              <a:rPr lang="ar-SA" sz="1400" dirty="0"/>
              <a:t>جدول 4. 9: القيم الاحصائية لدرجات حرارة سطح الارض بحسب نوع الاستعمال او الغطاء الارضي </a:t>
            </a:r>
            <a:r>
              <a:rPr lang="ar-SA" sz="1400" dirty="0" smtClean="0"/>
              <a:t>بتاريخ </a:t>
            </a:r>
            <a:r>
              <a:rPr lang="ar-SA" sz="1400" dirty="0"/>
              <a:t>31 </a:t>
            </a:r>
            <a:r>
              <a:rPr lang="ar-SA" sz="1400" dirty="0" err="1"/>
              <a:t>مايس</a:t>
            </a:r>
            <a:r>
              <a:rPr lang="ar-SA" sz="1400" dirty="0"/>
              <a:t> 2016</a:t>
            </a:r>
            <a:endParaRPr lang="en-US" sz="1400" dirty="0"/>
          </a:p>
        </p:txBody>
      </p: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76200" y="3929391"/>
            <a:ext cx="3049929" cy="2090409"/>
          </a:xfrm>
          <a:prstGeom prst="rect">
            <a:avLst/>
          </a:prstGeom>
          <a:noFill/>
          <a:ln>
            <a:noFill/>
          </a:ln>
        </p:spPr>
      </p:pic>
      <p:sp>
        <p:nvSpPr>
          <p:cNvPr id="17" name="Rectangle 16"/>
          <p:cNvSpPr/>
          <p:nvPr/>
        </p:nvSpPr>
        <p:spPr>
          <a:xfrm>
            <a:off x="45162" y="6034853"/>
            <a:ext cx="3080967" cy="738664"/>
          </a:xfrm>
          <a:prstGeom prst="rect">
            <a:avLst/>
          </a:prstGeom>
        </p:spPr>
        <p:txBody>
          <a:bodyPr wrap="square">
            <a:spAutoFit/>
          </a:bodyPr>
          <a:lstStyle/>
          <a:p>
            <a:pPr algn="ctr" rtl="1"/>
            <a:r>
              <a:rPr lang="ar-SA" sz="1400" dirty="0"/>
              <a:t>شكل 4. 19: العلاقة بين حرارة سطح الارض </a:t>
            </a:r>
            <a:r>
              <a:rPr lang="en-US" sz="1400" dirty="0"/>
              <a:t>(LST)</a:t>
            </a:r>
            <a:r>
              <a:rPr lang="ar-SA" sz="1400" dirty="0"/>
              <a:t>  ومؤشر تسوية الاختلاف النباتي </a:t>
            </a:r>
            <a:r>
              <a:rPr lang="en-US" sz="1400" dirty="0"/>
              <a:t> NDVI</a:t>
            </a:r>
            <a:r>
              <a:rPr lang="ar-SA" sz="1400" dirty="0"/>
              <a:t> لعام 2016.</a:t>
            </a:r>
            <a:endParaRPr lang="en-US" sz="1400" dirty="0"/>
          </a:p>
        </p:txBody>
      </p:sp>
      <p:pic>
        <p:nvPicPr>
          <p:cNvPr id="24578" name="Picture 2" descr="C:\Users\THINKPAD\Desktop\01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86" y="458296"/>
            <a:ext cx="8955087" cy="273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78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additive="base">
                                        <p:cTn id="11" dur="500" fill="hold"/>
                                        <p:tgtEl>
                                          <p:spTgt spid="24578"/>
                                        </p:tgtEl>
                                        <p:attrNameLst>
                                          <p:attrName>ppt_x</p:attrName>
                                        </p:attrNameLst>
                                      </p:cBhvr>
                                      <p:tavLst>
                                        <p:tav tm="0">
                                          <p:val>
                                            <p:strVal val="#ppt_x"/>
                                          </p:val>
                                        </p:tav>
                                        <p:tav tm="100000">
                                          <p:val>
                                            <p:strVal val="#ppt_x"/>
                                          </p:val>
                                        </p:tav>
                                      </p:tavLst>
                                    </p:anim>
                                    <p:anim calcmode="lin" valueType="num">
                                      <p:cBhvr additive="base">
                                        <p:cTn id="12" dur="500" fill="hold"/>
                                        <p:tgtEl>
                                          <p:spTgt spid="2457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285530"/>
            <a:ext cx="7620002" cy="923330"/>
          </a:xfrm>
          <a:prstGeom prst="rect">
            <a:avLst/>
          </a:prstGeom>
        </p:spPr>
        <p:txBody>
          <a:bodyPr wrap="square">
            <a:spAutoFit/>
          </a:bodyPr>
          <a:lstStyle/>
          <a:p>
            <a:r>
              <a:rPr lang="en-US" dirty="0">
                <a:hlinkClick r:id="rId2"/>
              </a:rPr>
              <a:t>https://</a:t>
            </a:r>
            <a:r>
              <a:rPr lang="en-US" dirty="0" smtClean="0">
                <a:hlinkClick r:id="rId2"/>
              </a:rPr>
              <a:t>www.researchgate.net/publication/324719992_Models_for_calculation_Land_surface_tempetature_LST_and_Evapotranspiration_ET_from_landsat_satellite</a:t>
            </a:r>
            <a:endParaRPr lang="en-US" dirty="0" smtClean="0"/>
          </a:p>
        </p:txBody>
      </p:sp>
      <p:sp>
        <p:nvSpPr>
          <p:cNvPr id="5" name="TextBox 4"/>
          <p:cNvSpPr txBox="1"/>
          <p:nvPr/>
        </p:nvSpPr>
        <p:spPr>
          <a:xfrm>
            <a:off x="1752600" y="2590800"/>
            <a:ext cx="5315238" cy="369332"/>
          </a:xfrm>
          <a:prstGeom prst="rect">
            <a:avLst/>
          </a:prstGeom>
          <a:solidFill>
            <a:schemeClr val="accent6">
              <a:lumMod val="20000"/>
              <a:lumOff val="80000"/>
            </a:schemeClr>
          </a:solidFill>
        </p:spPr>
        <p:txBody>
          <a:bodyPr wrap="none" rtlCol="0">
            <a:spAutoFit/>
          </a:bodyPr>
          <a:lstStyle/>
          <a:p>
            <a:r>
              <a:rPr lang="en-US" dirty="0" smtClean="0"/>
              <a:t>ERDAS models for calculation LST &amp; ET are available at:</a:t>
            </a:r>
            <a:endParaRPr lang="en-US" dirty="0"/>
          </a:p>
        </p:txBody>
      </p:sp>
    </p:spTree>
    <p:extLst>
      <p:ext uri="{BB962C8B-B14F-4D97-AF65-F5344CB8AC3E}">
        <p14:creationId xmlns:p14="http://schemas.microsoft.com/office/powerpoint/2010/main" val="130955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686800" cy="830997"/>
          </a:xfrm>
          <a:prstGeom prst="rect">
            <a:avLst/>
          </a:prstGeom>
          <a:solidFill>
            <a:srgbClr val="0000FF"/>
          </a:solidFill>
        </p:spPr>
        <p:txBody>
          <a:bodyPr wrap="square" rtlCol="0">
            <a:spAutoFit/>
          </a:bodyPr>
          <a:lstStyle/>
          <a:p>
            <a:pPr algn="ctr"/>
            <a:r>
              <a:rPr lang="ar-SA" sz="2400" b="1" dirty="0" smtClean="0">
                <a:solidFill>
                  <a:srgbClr val="FFFF00"/>
                </a:solidFill>
              </a:rPr>
              <a:t>مؤشرات تصنيف الغطاء الارض في المدينة باستخدام بيانات الاستشعار عن بعد. </a:t>
            </a:r>
          </a:p>
          <a:p>
            <a:pPr algn="ctr"/>
            <a:r>
              <a:rPr lang="en-US" sz="2400" b="1" dirty="0" smtClean="0">
                <a:solidFill>
                  <a:srgbClr val="FFFF00"/>
                </a:solidFill>
              </a:rPr>
              <a:t>LULC classification  indices in urban using remote sensing data</a:t>
            </a:r>
            <a:endParaRPr lang="en-US" sz="2400" b="1" dirty="0">
              <a:solidFill>
                <a:srgbClr val="FFFF00"/>
              </a:solidFill>
            </a:endParaRPr>
          </a:p>
        </p:txBody>
      </p:sp>
      <p:sp>
        <p:nvSpPr>
          <p:cNvPr id="4" name="TextBox 3"/>
          <p:cNvSpPr txBox="1"/>
          <p:nvPr/>
        </p:nvSpPr>
        <p:spPr>
          <a:xfrm>
            <a:off x="457200" y="1219200"/>
            <a:ext cx="8229600" cy="2677656"/>
          </a:xfrm>
          <a:prstGeom prst="rect">
            <a:avLst/>
          </a:prstGeom>
          <a:noFill/>
        </p:spPr>
        <p:txBody>
          <a:bodyPr wrap="square" rtlCol="0">
            <a:spAutoFit/>
          </a:bodyPr>
          <a:lstStyle/>
          <a:p>
            <a:pPr algn="just" rtl="1"/>
            <a:r>
              <a:rPr lang="ar-SA" sz="2400" dirty="0" smtClean="0"/>
              <a:t>ان الغطاء الارضي في المدينة يتكون من اربعة انواع رئيسة هي</a:t>
            </a:r>
            <a:r>
              <a:rPr lang="en-US" sz="2400" dirty="0" smtClean="0"/>
              <a:t> </a:t>
            </a:r>
            <a:r>
              <a:rPr lang="ar-SA" sz="2400" dirty="0"/>
              <a:t> </a:t>
            </a:r>
            <a:r>
              <a:rPr lang="ar-SA" sz="2400" dirty="0" smtClean="0"/>
              <a:t>المواد الكتيمة (الشوارع</a:t>
            </a:r>
            <a:r>
              <a:rPr lang="en-US" sz="2400" dirty="0" smtClean="0"/>
              <a:t> </a:t>
            </a:r>
            <a:r>
              <a:rPr lang="ar-SA" sz="2400" dirty="0" smtClean="0"/>
              <a:t> المبلطة والاسطح </a:t>
            </a:r>
            <a:r>
              <a:rPr lang="ar-SA" sz="2400" dirty="0" err="1" smtClean="0"/>
              <a:t>الكونكريتية</a:t>
            </a:r>
            <a:r>
              <a:rPr lang="ar-SA" sz="2400" dirty="0" smtClean="0"/>
              <a:t>) والغطاء النباتي، الترب المكشوفة او الاراضي البور، والاجسام المائية </a:t>
            </a:r>
            <a:r>
              <a:rPr lang="en-US" sz="2400" dirty="0"/>
              <a:t>impervious surface material, green </a:t>
            </a:r>
            <a:r>
              <a:rPr lang="en-US" sz="2400" dirty="0" smtClean="0"/>
              <a:t>vegetation, exposed </a:t>
            </a:r>
            <a:r>
              <a:rPr lang="en-US" sz="2400" dirty="0"/>
              <a:t>soil or bare soil and </a:t>
            </a:r>
            <a:r>
              <a:rPr lang="en-US" sz="2400" dirty="0" smtClean="0"/>
              <a:t>water bodies</a:t>
            </a:r>
            <a:r>
              <a:rPr lang="ar-SA" sz="2400" dirty="0" smtClean="0"/>
              <a:t> . لذلك عند وضع المؤشر يجب ان تكون الحزم الطيفية الممثلة لهذه الظواهر ضمن حسابات المعادلة الخاصة بكل مؤشر، بما يضمن فرز واضح لنوع الغطاء الارضي المراد تصنيفه داخل المدينة.</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14" y="5137971"/>
            <a:ext cx="51149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2142" y="4872684"/>
            <a:ext cx="5464629" cy="369332"/>
          </a:xfrm>
          <a:prstGeom prst="rect">
            <a:avLst/>
          </a:prstGeom>
          <a:solidFill>
            <a:schemeClr val="accent3">
              <a:lumMod val="20000"/>
              <a:lumOff val="80000"/>
            </a:schemeClr>
          </a:solidFill>
        </p:spPr>
        <p:txBody>
          <a:bodyPr wrap="square">
            <a:spAutoFit/>
          </a:bodyPr>
          <a:lstStyle/>
          <a:p>
            <a:r>
              <a:rPr lang="en-US" b="1" dirty="0" smtClean="0"/>
              <a:t> 1. New </a:t>
            </a:r>
            <a:r>
              <a:rPr lang="en-US" b="1" dirty="0"/>
              <a:t>Built-Up Index (NBUI</a:t>
            </a:r>
            <a:r>
              <a:rPr lang="en-US" b="1" dirty="0" smtClean="0"/>
              <a:t>) </a:t>
            </a:r>
            <a:r>
              <a:rPr lang="en-US" dirty="0" err="1"/>
              <a:t>Sinha</a:t>
            </a:r>
            <a:r>
              <a:rPr lang="en-US" dirty="0"/>
              <a:t> et al. (2016</a:t>
            </a:r>
            <a:r>
              <a:rPr lang="en-US" dirty="0" smtClean="0"/>
              <a:t>):-</a:t>
            </a:r>
            <a:endParaRPr lang="en-US" dirty="0"/>
          </a:p>
        </p:txBody>
      </p:sp>
      <p:sp>
        <p:nvSpPr>
          <p:cNvPr id="8" name="Rectangle 7"/>
          <p:cNvSpPr/>
          <p:nvPr/>
        </p:nvSpPr>
        <p:spPr>
          <a:xfrm>
            <a:off x="303028" y="5977786"/>
            <a:ext cx="8305800" cy="646331"/>
          </a:xfrm>
          <a:prstGeom prst="rect">
            <a:avLst/>
          </a:prstGeom>
        </p:spPr>
        <p:txBody>
          <a:bodyPr wrap="square">
            <a:spAutoFit/>
          </a:bodyPr>
          <a:lstStyle/>
          <a:p>
            <a:r>
              <a:rPr lang="en-US" dirty="0">
                <a:solidFill>
                  <a:srgbClr val="0070C0"/>
                </a:solidFill>
              </a:rPr>
              <a:t>where </a:t>
            </a:r>
            <a:r>
              <a:rPr lang="en-US" i="1" dirty="0">
                <a:solidFill>
                  <a:srgbClr val="0070C0"/>
                </a:solidFill>
              </a:rPr>
              <a:t>l</a:t>
            </a:r>
            <a:r>
              <a:rPr lang="en-US" dirty="0">
                <a:solidFill>
                  <a:srgbClr val="0070C0"/>
                </a:solidFill>
              </a:rPr>
              <a:t> = 0 to 1 depending upon high density vegetation (l = 0) to low density vegetation (l = 1</a:t>
            </a:r>
            <a:r>
              <a:rPr lang="en-US" dirty="0" smtClean="0">
                <a:solidFill>
                  <a:srgbClr val="0070C0"/>
                </a:solidFill>
              </a:rPr>
              <a:t>).</a:t>
            </a:r>
            <a:endParaRPr lang="en-US" dirty="0">
              <a:solidFill>
                <a:srgbClr val="0070C0"/>
              </a:solidFill>
            </a:endParaRPr>
          </a:p>
        </p:txBody>
      </p:sp>
      <p:sp>
        <p:nvSpPr>
          <p:cNvPr id="10" name="TextBox 9"/>
          <p:cNvSpPr txBox="1"/>
          <p:nvPr/>
        </p:nvSpPr>
        <p:spPr>
          <a:xfrm>
            <a:off x="4259317" y="4058920"/>
            <a:ext cx="4516211" cy="461665"/>
          </a:xfrm>
          <a:prstGeom prst="rect">
            <a:avLst/>
          </a:prstGeom>
          <a:solidFill>
            <a:schemeClr val="accent6">
              <a:lumMod val="60000"/>
              <a:lumOff val="40000"/>
            </a:schemeClr>
          </a:solidFill>
        </p:spPr>
        <p:txBody>
          <a:bodyPr wrap="square" rtlCol="0">
            <a:spAutoFit/>
          </a:bodyPr>
          <a:lstStyle/>
          <a:p>
            <a:pPr algn="r" rtl="1"/>
            <a:r>
              <a:rPr lang="ar-SA" sz="2400" b="1" dirty="0" smtClean="0"/>
              <a:t>فرز المناطق السكنية والابنية داخل المدينة</a:t>
            </a:r>
            <a:endParaRPr lang="en-US" sz="2400" b="1" dirty="0"/>
          </a:p>
        </p:txBody>
      </p:sp>
      <p:sp>
        <p:nvSpPr>
          <p:cNvPr id="5" name="Rectangle 4"/>
          <p:cNvSpPr/>
          <p:nvPr/>
        </p:nvSpPr>
        <p:spPr>
          <a:xfrm>
            <a:off x="6362700" y="4711645"/>
            <a:ext cx="2246128" cy="369332"/>
          </a:xfrm>
          <a:prstGeom prst="rect">
            <a:avLst/>
          </a:prstGeom>
        </p:spPr>
        <p:txBody>
          <a:bodyPr wrap="none">
            <a:spAutoFit/>
          </a:bodyPr>
          <a:lstStyle/>
          <a:p>
            <a:r>
              <a:rPr lang="ar-SA" b="1" dirty="0" smtClean="0"/>
              <a:t>هناك </a:t>
            </a:r>
            <a:r>
              <a:rPr lang="ar-SA" b="1" dirty="0"/>
              <a:t>مؤشرات عدة </a:t>
            </a:r>
            <a:r>
              <a:rPr lang="ar-SA" b="1" dirty="0" smtClean="0"/>
              <a:t>لذلك : </a:t>
            </a:r>
            <a:endParaRPr lang="en-US" dirty="0"/>
          </a:p>
        </p:txBody>
      </p:sp>
    </p:spTree>
    <p:extLst>
      <p:ext uri="{BB962C8B-B14F-4D97-AF65-F5344CB8AC3E}">
        <p14:creationId xmlns:p14="http://schemas.microsoft.com/office/powerpoint/2010/main" val="2411779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78964"/>
            <a:ext cx="677227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82099" y="162065"/>
            <a:ext cx="2733505" cy="369332"/>
          </a:xfrm>
          <a:prstGeom prst="rect">
            <a:avLst/>
          </a:prstGeom>
          <a:noFill/>
        </p:spPr>
        <p:txBody>
          <a:bodyPr wrap="none" rtlCol="0">
            <a:spAutoFit/>
          </a:bodyPr>
          <a:lstStyle/>
          <a:p>
            <a:r>
              <a:rPr lang="en-US" b="1" dirty="0" smtClean="0"/>
              <a:t>New Build up Index (NBUI)</a:t>
            </a:r>
            <a:endParaRPr lang="en-US" b="1" dirty="0"/>
          </a:p>
        </p:txBody>
      </p:sp>
    </p:spTree>
    <p:extLst>
      <p:ext uri="{BB962C8B-B14F-4D97-AF65-F5344CB8AC3E}">
        <p14:creationId xmlns:p14="http://schemas.microsoft.com/office/powerpoint/2010/main" val="390084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6788" y="286433"/>
            <a:ext cx="4142412" cy="646331"/>
          </a:xfrm>
          <a:prstGeom prst="rect">
            <a:avLst/>
          </a:prstGeom>
          <a:solidFill>
            <a:schemeClr val="accent3">
              <a:lumMod val="40000"/>
              <a:lumOff val="60000"/>
            </a:schemeClr>
          </a:solidFill>
        </p:spPr>
        <p:txBody>
          <a:bodyPr wrap="square">
            <a:spAutoFit/>
          </a:bodyPr>
          <a:lstStyle/>
          <a:p>
            <a:r>
              <a:rPr lang="en-US" b="1" dirty="0" smtClean="0"/>
              <a:t>3. Normalized </a:t>
            </a:r>
            <a:r>
              <a:rPr lang="en-US" b="1" dirty="0"/>
              <a:t>Difference Built-up index </a:t>
            </a:r>
            <a:endParaRPr lang="en-US" b="1" dirty="0" smtClean="0"/>
          </a:p>
          <a:p>
            <a:r>
              <a:rPr lang="en-US" b="1" dirty="0" smtClean="0"/>
              <a:t>(</a:t>
            </a:r>
            <a:r>
              <a:rPr lang="en-US" b="1" dirty="0"/>
              <a:t>NDBI) (</a:t>
            </a:r>
            <a:r>
              <a:rPr lang="en-US" b="1" dirty="0" err="1"/>
              <a:t>Zha</a:t>
            </a:r>
            <a:r>
              <a:rPr lang="en-US" b="1" dirty="0"/>
              <a:t> et al., 2003</a:t>
            </a:r>
            <a:r>
              <a:rPr lang="en-US" b="1" dirty="0" smtClean="0"/>
              <a:t>):-</a:t>
            </a:r>
            <a:endParaRPr lang="en-US" b="1"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788" y="1189939"/>
            <a:ext cx="37873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755" y="2178270"/>
            <a:ext cx="4554426" cy="441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87639"/>
            <a:ext cx="1859393" cy="61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28600" y="286434"/>
            <a:ext cx="3622691" cy="646331"/>
          </a:xfrm>
          <a:prstGeom prst="rect">
            <a:avLst/>
          </a:prstGeom>
          <a:solidFill>
            <a:schemeClr val="accent3">
              <a:lumMod val="40000"/>
              <a:lumOff val="60000"/>
            </a:schemeClr>
          </a:solidFill>
        </p:spPr>
        <p:txBody>
          <a:bodyPr wrap="square">
            <a:spAutoFit/>
          </a:bodyPr>
          <a:lstStyle/>
          <a:p>
            <a:r>
              <a:rPr lang="en-US" b="1" dirty="0" smtClean="0"/>
              <a:t>2. Urban </a:t>
            </a:r>
            <a:r>
              <a:rPr lang="en-US" b="1" dirty="0"/>
              <a:t>Index (UI) (Zhang et al., 2013</a:t>
            </a:r>
            <a:r>
              <a:rPr lang="en-US" b="1" dirty="0" smtClean="0"/>
              <a:t>):-</a:t>
            </a:r>
            <a:endParaRPr lang="en-US" b="1" dirty="0"/>
          </a:p>
        </p:txBody>
      </p:sp>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640" y="1632852"/>
            <a:ext cx="36385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68" y="2178269"/>
            <a:ext cx="3765332" cy="442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27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37242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1872" y="304800"/>
            <a:ext cx="5747657" cy="369332"/>
          </a:xfrm>
          <a:prstGeom prst="rect">
            <a:avLst/>
          </a:prstGeom>
          <a:solidFill>
            <a:schemeClr val="accent3">
              <a:lumMod val="20000"/>
              <a:lumOff val="80000"/>
            </a:schemeClr>
          </a:solidFill>
        </p:spPr>
        <p:txBody>
          <a:bodyPr wrap="square">
            <a:spAutoFit/>
          </a:bodyPr>
          <a:lstStyle/>
          <a:p>
            <a:r>
              <a:rPr lang="en-US" b="1" dirty="0" smtClean="0"/>
              <a:t>4. </a:t>
            </a:r>
            <a:r>
              <a:rPr lang="en-US" b="1" dirty="0"/>
              <a:t>Index-based Built-Up Index (</a:t>
            </a:r>
            <a:r>
              <a:rPr lang="en-US" b="1" dirty="0" smtClean="0"/>
              <a:t>IBI)</a:t>
            </a:r>
            <a:r>
              <a:rPr lang="en-US" b="1" dirty="0"/>
              <a:t> </a:t>
            </a:r>
            <a:r>
              <a:rPr lang="en-US" b="1" dirty="0" smtClean="0"/>
              <a:t> , </a:t>
            </a:r>
            <a:r>
              <a:rPr lang="en-US" b="1" dirty="0" err="1" smtClean="0"/>
              <a:t>Xu</a:t>
            </a:r>
            <a:r>
              <a:rPr lang="en-US" b="1" dirty="0"/>
              <a:t>, H.Q</a:t>
            </a:r>
            <a:r>
              <a:rPr lang="en-US" b="1" dirty="0" smtClean="0"/>
              <a:t>.  (2008)</a:t>
            </a:r>
            <a:endParaRPr lang="en-US" b="1" dirty="0"/>
          </a:p>
        </p:txBody>
      </p:sp>
      <p:sp>
        <p:nvSpPr>
          <p:cNvPr id="6" name="Rectangle 5"/>
          <p:cNvSpPr/>
          <p:nvPr/>
        </p:nvSpPr>
        <p:spPr>
          <a:xfrm>
            <a:off x="4039914" y="667047"/>
            <a:ext cx="4572000" cy="923330"/>
          </a:xfrm>
          <a:prstGeom prst="rect">
            <a:avLst/>
          </a:prstGeom>
        </p:spPr>
        <p:txBody>
          <a:bodyPr>
            <a:spAutoFit/>
          </a:bodyPr>
          <a:lstStyle/>
          <a:p>
            <a:r>
              <a:rPr lang="en-US" dirty="0" smtClean="0"/>
              <a:t>Where SAVI= Soil-Adjusted </a:t>
            </a:r>
            <a:r>
              <a:rPr lang="en-US" dirty="0"/>
              <a:t>Vegetation </a:t>
            </a:r>
            <a:r>
              <a:rPr lang="en-US" dirty="0" smtClean="0"/>
              <a:t>Index</a:t>
            </a:r>
          </a:p>
          <a:p>
            <a:r>
              <a:rPr lang="en-US" dirty="0" smtClean="0"/>
              <a:t>MNDWI= modified Normalized</a:t>
            </a:r>
            <a:r>
              <a:rPr lang="en-US" dirty="0"/>
              <a:t> </a:t>
            </a:r>
            <a:r>
              <a:rPr lang="en-US" dirty="0" smtClean="0"/>
              <a:t>Difference </a:t>
            </a:r>
            <a:r>
              <a:rPr lang="en-US" dirty="0"/>
              <a:t>Water </a:t>
            </a:r>
            <a:r>
              <a:rPr lang="en-US" dirty="0" smtClean="0"/>
              <a:t>Index (NDWI)</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90377"/>
            <a:ext cx="31337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781800" y="1590377"/>
            <a:ext cx="1730829" cy="369332"/>
          </a:xfrm>
          <a:prstGeom prst="rect">
            <a:avLst/>
          </a:prstGeom>
        </p:spPr>
        <p:txBody>
          <a:bodyPr wrap="square">
            <a:spAutoFit/>
          </a:bodyPr>
          <a:lstStyle/>
          <a:p>
            <a:r>
              <a:rPr lang="en-US" dirty="0" err="1"/>
              <a:t>Xu</a:t>
            </a:r>
            <a:r>
              <a:rPr lang="en-US" dirty="0"/>
              <a:t>, </a:t>
            </a:r>
            <a:r>
              <a:rPr lang="en-US" dirty="0" smtClean="0"/>
              <a:t>H.Q ( 2006)</a:t>
            </a:r>
            <a:endParaRPr lang="en-US"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14" y="2105025"/>
            <a:ext cx="76962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54876" y="2853560"/>
            <a:ext cx="8547328" cy="1200329"/>
          </a:xfrm>
          <a:prstGeom prst="rect">
            <a:avLst/>
          </a:prstGeom>
        </p:spPr>
        <p:txBody>
          <a:bodyPr wrap="square">
            <a:spAutoFit/>
          </a:bodyPr>
          <a:lstStyle/>
          <a:p>
            <a:r>
              <a:rPr lang="en-US" dirty="0"/>
              <a:t>index-based built-up index (IBI</a:t>
            </a:r>
            <a:r>
              <a:rPr lang="en-US" dirty="0" smtClean="0"/>
              <a:t>), </a:t>
            </a:r>
            <a:r>
              <a:rPr lang="en-US" dirty="0" err="1"/>
              <a:t>Xu</a:t>
            </a:r>
            <a:r>
              <a:rPr lang="en-US" dirty="0"/>
              <a:t>, </a:t>
            </a:r>
            <a:r>
              <a:rPr lang="en-US" dirty="0" smtClean="0"/>
              <a:t>H.Q, 2008</a:t>
            </a:r>
            <a:r>
              <a:rPr lang="en-US" dirty="0"/>
              <a:t/>
            </a:r>
            <a:br>
              <a:rPr lang="en-US" dirty="0"/>
            </a:br>
            <a:r>
              <a:rPr lang="en-US" dirty="0"/>
              <a:t/>
            </a:r>
            <a:br>
              <a:rPr lang="en-US" dirty="0"/>
            </a:br>
            <a:r>
              <a:rPr lang="en-US" dirty="0" smtClean="0"/>
              <a:t>Where band </a:t>
            </a:r>
            <a:r>
              <a:rPr lang="en-US" dirty="0"/>
              <a:t>NIR, SWIR1, and TIR (</a:t>
            </a:r>
            <a:r>
              <a:rPr lang="en-US" dirty="0" smtClean="0"/>
              <a:t>Landsat ETM</a:t>
            </a:r>
            <a:r>
              <a:rPr lang="en-US" dirty="0"/>
              <a:t>+ bands 4, 5, and 6</a:t>
            </a:r>
            <a:r>
              <a:rPr lang="en-US" dirty="0" smtClean="0"/>
              <a:t>) As-</a:t>
            </a:r>
            <a:r>
              <a:rPr lang="en-US" dirty="0" err="1" smtClean="0"/>
              <a:t>syakur</a:t>
            </a:r>
            <a:r>
              <a:rPr lang="en-US" dirty="0" smtClean="0"/>
              <a:t>, et al. (2012)</a:t>
            </a:r>
            <a:r>
              <a:rPr lang="en-US" dirty="0"/>
              <a:t>.</a:t>
            </a:r>
          </a:p>
        </p:txBody>
      </p:sp>
    </p:spTree>
    <p:extLst>
      <p:ext uri="{BB962C8B-B14F-4D97-AF65-F5344CB8AC3E}">
        <p14:creationId xmlns:p14="http://schemas.microsoft.com/office/powerpoint/2010/main" val="141728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1" y="685800"/>
            <a:ext cx="28384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85860" y="152400"/>
            <a:ext cx="4108369" cy="369332"/>
          </a:xfrm>
          <a:prstGeom prst="rect">
            <a:avLst/>
          </a:prstGeom>
          <a:solidFill>
            <a:schemeClr val="accent6">
              <a:lumMod val="60000"/>
              <a:lumOff val="40000"/>
            </a:schemeClr>
          </a:solidFill>
        </p:spPr>
        <p:txBody>
          <a:bodyPr wrap="none" rtlCol="0">
            <a:spAutoFit/>
          </a:bodyPr>
          <a:lstStyle/>
          <a:p>
            <a:r>
              <a:rPr lang="en-US" b="1" dirty="0" smtClean="0"/>
              <a:t>Water bodies indices:</a:t>
            </a:r>
            <a:r>
              <a:rPr lang="ar-SA" b="1" dirty="0" smtClean="0"/>
              <a:t>مؤشرات الاجسام المائية </a:t>
            </a:r>
            <a:endParaRPr lang="en-US"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28479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55" y="1828800"/>
            <a:ext cx="28670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59591" y="697468"/>
            <a:ext cx="2226809" cy="369332"/>
          </a:xfrm>
          <a:prstGeom prst="rect">
            <a:avLst/>
          </a:prstGeom>
        </p:spPr>
        <p:txBody>
          <a:bodyPr wrap="square">
            <a:spAutoFit/>
          </a:bodyPr>
          <a:lstStyle/>
          <a:p>
            <a:r>
              <a:rPr lang="en-US" dirty="0" err="1"/>
              <a:t>Mcfeeters</a:t>
            </a:r>
            <a:r>
              <a:rPr lang="en-US" dirty="0"/>
              <a:t>, </a:t>
            </a:r>
            <a:r>
              <a:rPr lang="en-US" dirty="0" smtClean="0"/>
              <a:t>S.K</a:t>
            </a:r>
            <a:r>
              <a:rPr lang="en-US" dirty="0"/>
              <a:t> </a:t>
            </a:r>
            <a:r>
              <a:rPr lang="en-US" dirty="0" smtClean="0"/>
              <a:t>1996</a:t>
            </a:r>
            <a:endParaRPr lang="en-US" dirty="0"/>
          </a:p>
        </p:txBody>
      </p:sp>
      <p:sp>
        <p:nvSpPr>
          <p:cNvPr id="6" name="Rectangle 5"/>
          <p:cNvSpPr/>
          <p:nvPr/>
        </p:nvSpPr>
        <p:spPr>
          <a:xfrm>
            <a:off x="3259591" y="1221343"/>
            <a:ext cx="1845809" cy="369332"/>
          </a:xfrm>
          <a:prstGeom prst="rect">
            <a:avLst/>
          </a:prstGeom>
        </p:spPr>
        <p:txBody>
          <a:bodyPr wrap="square">
            <a:spAutoFit/>
          </a:bodyPr>
          <a:lstStyle/>
          <a:p>
            <a:r>
              <a:rPr lang="en-US" dirty="0" err="1"/>
              <a:t>Gao</a:t>
            </a:r>
            <a:r>
              <a:rPr lang="en-US" dirty="0"/>
              <a:t>, B.C</a:t>
            </a:r>
            <a:r>
              <a:rPr lang="en-US" dirty="0" smtClean="0"/>
              <a:t>.</a:t>
            </a:r>
            <a:r>
              <a:rPr lang="en-US" dirty="0"/>
              <a:t> </a:t>
            </a:r>
            <a:r>
              <a:rPr lang="en-US" dirty="0" smtClean="0"/>
              <a:t>1996</a:t>
            </a:r>
            <a:endParaRPr lang="en-US" dirty="0"/>
          </a:p>
        </p:txBody>
      </p:sp>
      <p:sp>
        <p:nvSpPr>
          <p:cNvPr id="7" name="Rectangle 6"/>
          <p:cNvSpPr/>
          <p:nvPr/>
        </p:nvSpPr>
        <p:spPr>
          <a:xfrm>
            <a:off x="3183391" y="1839396"/>
            <a:ext cx="1702469" cy="369332"/>
          </a:xfrm>
          <a:prstGeom prst="rect">
            <a:avLst/>
          </a:prstGeom>
        </p:spPr>
        <p:txBody>
          <a:bodyPr wrap="square">
            <a:spAutoFit/>
          </a:bodyPr>
          <a:lstStyle/>
          <a:p>
            <a:r>
              <a:rPr lang="en-US" dirty="0" err="1"/>
              <a:t>Xu</a:t>
            </a:r>
            <a:r>
              <a:rPr lang="en-US" dirty="0"/>
              <a:t>, H.Q.  </a:t>
            </a:r>
            <a:r>
              <a:rPr lang="en-US" dirty="0" smtClean="0"/>
              <a:t>2006</a:t>
            </a:r>
            <a:endParaRPr lang="en-US" dirty="0"/>
          </a:p>
        </p:txBody>
      </p:sp>
      <p:sp>
        <p:nvSpPr>
          <p:cNvPr id="8" name="Rectangle 7"/>
          <p:cNvSpPr/>
          <p:nvPr/>
        </p:nvSpPr>
        <p:spPr>
          <a:xfrm>
            <a:off x="248658" y="2971800"/>
            <a:ext cx="3431629" cy="1754326"/>
          </a:xfrm>
          <a:prstGeom prst="rect">
            <a:avLst/>
          </a:prstGeom>
        </p:spPr>
        <p:txBody>
          <a:bodyPr wrap="square">
            <a:spAutoFit/>
          </a:bodyPr>
          <a:lstStyle/>
          <a:p>
            <a:pPr algn="just"/>
            <a:r>
              <a:rPr lang="en-US" dirty="0" smtClean="0"/>
              <a:t>In </a:t>
            </a:r>
            <a:r>
              <a:rPr lang="en-US" dirty="0"/>
              <a:t>MNDWI equation, the built-up </a:t>
            </a:r>
            <a:r>
              <a:rPr lang="en-US" dirty="0" smtClean="0"/>
              <a:t>and </a:t>
            </a:r>
            <a:r>
              <a:rPr lang="en-US" dirty="0"/>
              <a:t>vegetation pixels have lower values while water has higher values. Therefore, MNDWI </a:t>
            </a:r>
            <a:r>
              <a:rPr lang="en-US" dirty="0" smtClean="0"/>
              <a:t>maximally delineated </a:t>
            </a:r>
            <a:r>
              <a:rPr lang="en-US" dirty="0"/>
              <a:t>water from other classes</a:t>
            </a:r>
            <a:r>
              <a:rPr lang="en-US" dirty="0" smtClean="0"/>
              <a:t>.</a:t>
            </a:r>
            <a:endParaRPr lang="en-US"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0729" y="2219325"/>
            <a:ext cx="51435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619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5400" y="226367"/>
            <a:ext cx="3820020" cy="461665"/>
          </a:xfrm>
          <a:prstGeom prst="rect">
            <a:avLst/>
          </a:prstGeom>
          <a:solidFill>
            <a:schemeClr val="accent6">
              <a:lumMod val="60000"/>
              <a:lumOff val="40000"/>
            </a:schemeClr>
          </a:solidFill>
        </p:spPr>
        <p:txBody>
          <a:bodyPr wrap="none" rtlCol="0">
            <a:spAutoFit/>
          </a:bodyPr>
          <a:lstStyle/>
          <a:p>
            <a:pPr algn="r" rtl="1"/>
            <a:r>
              <a:rPr lang="ar-SA" sz="2400" b="1" dirty="0" smtClean="0"/>
              <a:t>الغطاء النباتي </a:t>
            </a:r>
            <a:r>
              <a:rPr lang="en-US" sz="2400" b="1" dirty="0" smtClean="0"/>
              <a:t> vegetation cover</a:t>
            </a:r>
            <a:endParaRPr lang="en-US"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2" y="1230600"/>
            <a:ext cx="277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2" y="1631872"/>
            <a:ext cx="3534373" cy="49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045" y="1013051"/>
            <a:ext cx="528637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73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32" y="897045"/>
            <a:ext cx="3791942"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52938" y="744942"/>
            <a:ext cx="4462462" cy="646331"/>
          </a:xfrm>
          <a:prstGeom prst="rect">
            <a:avLst/>
          </a:prstGeom>
        </p:spPr>
        <p:txBody>
          <a:bodyPr wrap="square">
            <a:spAutoFit/>
          </a:bodyPr>
          <a:lstStyle/>
          <a:p>
            <a:r>
              <a:rPr lang="en-US" dirty="0"/>
              <a:t>normalized difference bare </a:t>
            </a:r>
            <a:r>
              <a:rPr lang="en-US" dirty="0" smtClean="0"/>
              <a:t>land index </a:t>
            </a:r>
            <a:r>
              <a:rPr lang="en-US" dirty="0"/>
              <a:t>(NBLI</a:t>
            </a:r>
            <a:r>
              <a:rPr lang="en-US" dirty="0" smtClean="0"/>
              <a:t>) </a:t>
            </a:r>
            <a:r>
              <a:rPr lang="en-US" b="1" dirty="0" err="1"/>
              <a:t>Hui</a:t>
            </a:r>
            <a:r>
              <a:rPr lang="en-US" b="1" dirty="0"/>
              <a:t> </a:t>
            </a:r>
            <a:r>
              <a:rPr lang="en-US" b="1" dirty="0" smtClean="0"/>
              <a:t>Li et al. (2017)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66" y="1369898"/>
            <a:ext cx="40957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52938" y="1352102"/>
            <a:ext cx="4819151" cy="646331"/>
          </a:xfrm>
          <a:prstGeom prst="rect">
            <a:avLst/>
          </a:prstGeom>
        </p:spPr>
        <p:txBody>
          <a:bodyPr wrap="square">
            <a:spAutoFit/>
          </a:bodyPr>
          <a:lstStyle/>
          <a:p>
            <a:r>
              <a:rPr lang="en-US" dirty="0"/>
              <a:t>normalized difference bareness index (</a:t>
            </a:r>
            <a:r>
              <a:rPr lang="en-US" dirty="0" err="1"/>
              <a:t>NDBaI</a:t>
            </a:r>
            <a:r>
              <a:rPr lang="en-US" dirty="0" smtClean="0"/>
              <a:t>), </a:t>
            </a:r>
            <a:r>
              <a:rPr lang="en-US" b="1" dirty="0" smtClean="0"/>
              <a:t>Zhao and Chen (2005</a:t>
            </a:r>
            <a:r>
              <a:rPr lang="en-US" dirty="0" smtClean="0"/>
              <a:t>)</a:t>
            </a: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94" y="1971898"/>
            <a:ext cx="42862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529144" y="2005074"/>
            <a:ext cx="4386256" cy="646331"/>
          </a:xfrm>
          <a:prstGeom prst="rect">
            <a:avLst/>
          </a:prstGeom>
        </p:spPr>
        <p:txBody>
          <a:bodyPr wrap="square">
            <a:spAutoFit/>
          </a:bodyPr>
          <a:lstStyle/>
          <a:p>
            <a:r>
              <a:rPr lang="en-US" dirty="0" smtClean="0"/>
              <a:t>Enhanced </a:t>
            </a:r>
            <a:r>
              <a:rPr lang="en-US" dirty="0"/>
              <a:t>built-up and bare land index (EBBI</a:t>
            </a:r>
            <a:r>
              <a:rPr lang="en-US" dirty="0" smtClean="0"/>
              <a:t>) As-</a:t>
            </a:r>
            <a:r>
              <a:rPr lang="en-US" dirty="0" err="1" smtClean="0"/>
              <a:t>syakur</a:t>
            </a:r>
            <a:r>
              <a:rPr lang="en-US" dirty="0" smtClean="0"/>
              <a:t> et al. (2012)</a:t>
            </a:r>
            <a:endParaRPr lang="en-US" dirty="0"/>
          </a:p>
        </p:txBody>
      </p:sp>
      <p:sp>
        <p:nvSpPr>
          <p:cNvPr id="10" name="TextBox 9"/>
          <p:cNvSpPr txBox="1"/>
          <p:nvPr/>
        </p:nvSpPr>
        <p:spPr>
          <a:xfrm>
            <a:off x="5218083" y="103072"/>
            <a:ext cx="3819339" cy="461665"/>
          </a:xfrm>
          <a:prstGeom prst="rect">
            <a:avLst/>
          </a:prstGeom>
          <a:solidFill>
            <a:schemeClr val="accent6">
              <a:lumMod val="60000"/>
              <a:lumOff val="40000"/>
            </a:schemeClr>
          </a:solidFill>
        </p:spPr>
        <p:txBody>
          <a:bodyPr wrap="square" rtlCol="0">
            <a:spAutoFit/>
          </a:bodyPr>
          <a:lstStyle/>
          <a:p>
            <a:pPr algn="r" rtl="1"/>
            <a:r>
              <a:rPr lang="ar-SA" sz="2400" b="1" dirty="0" smtClean="0"/>
              <a:t>الاراضي البور </a:t>
            </a:r>
            <a:r>
              <a:rPr lang="en-US" sz="2400" b="1" dirty="0" smtClean="0"/>
              <a:t>Bare lands</a:t>
            </a:r>
            <a:endParaRPr lang="en-US" sz="2400" b="1"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2270" y="2651405"/>
            <a:ext cx="4217364" cy="407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245" y="2638267"/>
            <a:ext cx="4285791" cy="39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47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8944"/>
            <a:ext cx="8372356" cy="3785652"/>
          </a:xfrm>
          <a:prstGeom prst="rect">
            <a:avLst/>
          </a:prstGeom>
          <a:noFill/>
        </p:spPr>
        <p:txBody>
          <a:bodyPr wrap="square" rtlCol="0">
            <a:spAutoFit/>
          </a:bodyPr>
          <a:lstStyle/>
          <a:p>
            <a:pPr algn="r" rtl="1"/>
            <a:r>
              <a:rPr lang="ar-SA" sz="2400" dirty="0" smtClean="0"/>
              <a:t>تتضمن المحاضرة محاور  اساسية في تطبيقات الاستشعار عن بعد في تخطيط المدن وهي</a:t>
            </a:r>
            <a:r>
              <a:rPr lang="ar-SA" sz="2400" dirty="0" smtClean="0">
                <a:sym typeface="Wingdings" pitchFamily="2" charset="2"/>
              </a:rPr>
              <a:t>:</a:t>
            </a:r>
          </a:p>
          <a:p>
            <a:pPr marL="285750" indent="-285750" algn="r" rtl="1">
              <a:buFont typeface="Arial" pitchFamily="34" charset="0"/>
              <a:buChar char="•"/>
            </a:pPr>
            <a:r>
              <a:rPr lang="ar-SA" sz="2400" dirty="0" smtClean="0">
                <a:solidFill>
                  <a:srgbClr val="0000FF"/>
                </a:solidFill>
              </a:rPr>
              <a:t>قياس حرارة سطح الارض وتحديد الجزيرة الحرارية للمدينة</a:t>
            </a:r>
            <a:r>
              <a:rPr lang="ar-SA" sz="2400" dirty="0" smtClean="0"/>
              <a:t>.</a:t>
            </a:r>
          </a:p>
          <a:p>
            <a:pPr marL="285750" indent="-285750" algn="r" rtl="1">
              <a:buFont typeface="Arial" pitchFamily="34" charset="0"/>
              <a:buChar char="•"/>
            </a:pPr>
            <a:endParaRPr lang="ar-SA" sz="2400" dirty="0" smtClean="0"/>
          </a:p>
          <a:p>
            <a:pPr marL="285750" indent="-285750" algn="r" rtl="1">
              <a:buFont typeface="Arial" pitchFamily="34" charset="0"/>
              <a:buChar char="•"/>
            </a:pPr>
            <a:r>
              <a:rPr lang="ar-SA" sz="2400" dirty="0" smtClean="0">
                <a:solidFill>
                  <a:srgbClr val="00B050"/>
                </a:solidFill>
              </a:rPr>
              <a:t>تصنيف استعمالات الارض والغطاء الارضي في المدينة والذي يشمل: السطوح </a:t>
            </a:r>
            <a:r>
              <a:rPr lang="ar-SA" sz="2400" dirty="0" err="1" smtClean="0">
                <a:solidFill>
                  <a:srgbClr val="00B050"/>
                </a:solidFill>
              </a:rPr>
              <a:t>الكونكريتية</a:t>
            </a:r>
            <a:r>
              <a:rPr lang="ar-SA" sz="2400" dirty="0" smtClean="0">
                <a:solidFill>
                  <a:srgbClr val="00B050"/>
                </a:solidFill>
              </a:rPr>
              <a:t> والبلاطات، الغطاء النباتي، الاجسام المائية، والاراضي البور  ومراقبة </a:t>
            </a:r>
            <a:r>
              <a:rPr lang="ar-SA" sz="2400" dirty="0" err="1" smtClean="0">
                <a:solidFill>
                  <a:srgbClr val="00B050"/>
                </a:solidFill>
              </a:rPr>
              <a:t>انطقة</a:t>
            </a:r>
            <a:r>
              <a:rPr lang="ar-SA" sz="2400" dirty="0" smtClean="0">
                <a:solidFill>
                  <a:srgbClr val="00B050"/>
                </a:solidFill>
              </a:rPr>
              <a:t> تطور المدينة واتجاهات توسعها.</a:t>
            </a:r>
          </a:p>
          <a:p>
            <a:pPr marL="285750" indent="-285750" algn="r" rtl="1">
              <a:buFont typeface="Arial" pitchFamily="34" charset="0"/>
              <a:buChar char="•"/>
            </a:pPr>
            <a:endParaRPr lang="ar-SA" sz="2400" dirty="0">
              <a:solidFill>
                <a:srgbClr val="00B050"/>
              </a:solidFill>
            </a:endParaRPr>
          </a:p>
          <a:p>
            <a:pPr marL="285750" indent="-285750" algn="r" rtl="1">
              <a:buFont typeface="Arial" pitchFamily="34" charset="0"/>
              <a:buChar char="•"/>
            </a:pPr>
            <a:r>
              <a:rPr lang="ar-SA" sz="2400" dirty="0" smtClean="0">
                <a:solidFill>
                  <a:srgbClr val="00B050"/>
                </a:solidFill>
              </a:rPr>
              <a:t>استعراض اهم المؤشرات الطيفية الخاصة بالمدن، وكيفية الاستفادة منها في تحسين تصنيف الغطاء </a:t>
            </a:r>
            <a:r>
              <a:rPr lang="ar-SA" sz="2400" dirty="0">
                <a:solidFill>
                  <a:srgbClr val="00B050"/>
                </a:solidFill>
              </a:rPr>
              <a:t>ا</a:t>
            </a:r>
            <a:r>
              <a:rPr lang="ar-SA" sz="2400" dirty="0" smtClean="0">
                <a:solidFill>
                  <a:srgbClr val="00B050"/>
                </a:solidFill>
              </a:rPr>
              <a:t>لارضي في المدينة  باستخدام برنامج </a:t>
            </a:r>
            <a:r>
              <a:rPr lang="en-US" sz="2400" dirty="0" smtClean="0">
                <a:solidFill>
                  <a:srgbClr val="00B050"/>
                </a:solidFill>
              </a:rPr>
              <a:t> ERDAS  </a:t>
            </a:r>
            <a:endParaRPr lang="ar-SA" sz="2400" dirty="0" smtClean="0">
              <a:solidFill>
                <a:srgbClr val="00B050"/>
              </a:solidFill>
            </a:endParaRPr>
          </a:p>
        </p:txBody>
      </p:sp>
    </p:spTree>
    <p:extLst>
      <p:ext uri="{BB962C8B-B14F-4D97-AF65-F5344CB8AC3E}">
        <p14:creationId xmlns:p14="http://schemas.microsoft.com/office/powerpoint/2010/main" val="115219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8" y="114300"/>
            <a:ext cx="449579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14300"/>
            <a:ext cx="4495801"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828800"/>
            <a:ext cx="6922780" cy="206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420" y="3869641"/>
            <a:ext cx="6911360" cy="298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332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54" y="76200"/>
            <a:ext cx="4137660" cy="334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8354" y="3034087"/>
            <a:ext cx="769763" cy="369332"/>
          </a:xfrm>
          <a:prstGeom prst="rect">
            <a:avLst/>
          </a:prstGeom>
          <a:solidFill>
            <a:schemeClr val="bg1"/>
          </a:solidFill>
        </p:spPr>
        <p:txBody>
          <a:bodyPr wrap="none" rtlCol="0">
            <a:spAutoFit/>
          </a:bodyPr>
          <a:lstStyle/>
          <a:p>
            <a:r>
              <a:rPr lang="en-US" dirty="0" err="1" smtClean="0"/>
              <a:t>NDBaI</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784" y="76200"/>
            <a:ext cx="4126230" cy="336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33441" y="3055858"/>
            <a:ext cx="614271" cy="369332"/>
          </a:xfrm>
          <a:prstGeom prst="rect">
            <a:avLst/>
          </a:prstGeom>
          <a:solidFill>
            <a:schemeClr val="bg1"/>
          </a:solidFill>
        </p:spPr>
        <p:txBody>
          <a:bodyPr wrap="none" rtlCol="0">
            <a:spAutoFit/>
          </a:bodyPr>
          <a:lstStyle/>
          <a:p>
            <a:r>
              <a:rPr lang="en-US" dirty="0" smtClean="0"/>
              <a:t>NBLI</a:t>
            </a:r>
            <a:endParaRPr lang="en-US" dirty="0"/>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67" y="3442335"/>
            <a:ext cx="4109085" cy="336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98354" y="6433423"/>
            <a:ext cx="604653" cy="369332"/>
          </a:xfrm>
          <a:prstGeom prst="rect">
            <a:avLst/>
          </a:prstGeom>
          <a:solidFill>
            <a:schemeClr val="bg1"/>
          </a:solidFill>
        </p:spPr>
        <p:txBody>
          <a:bodyPr wrap="none" rtlCol="0">
            <a:spAutoFit/>
          </a:bodyPr>
          <a:lstStyle/>
          <a:p>
            <a:r>
              <a:rPr lang="en-US" dirty="0" smtClean="0"/>
              <a:t>EBBI</a:t>
            </a:r>
            <a:endParaRPr lang="en-US" dirty="0"/>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784" y="3477441"/>
            <a:ext cx="4120515" cy="336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600784" y="6488668"/>
            <a:ext cx="662874" cy="369332"/>
          </a:xfrm>
          <a:prstGeom prst="rect">
            <a:avLst/>
          </a:prstGeom>
          <a:solidFill>
            <a:schemeClr val="bg1"/>
          </a:solidFill>
        </p:spPr>
        <p:txBody>
          <a:bodyPr wrap="none" rtlCol="0">
            <a:spAutoFit/>
          </a:bodyPr>
          <a:lstStyle/>
          <a:p>
            <a:r>
              <a:rPr lang="en-US" dirty="0" smtClean="0"/>
              <a:t>NDVI</a:t>
            </a:r>
            <a:endParaRPr lang="en-US" dirty="0"/>
          </a:p>
        </p:txBody>
      </p:sp>
    </p:spTree>
    <p:extLst>
      <p:ext uri="{BB962C8B-B14F-4D97-AF65-F5344CB8AC3E}">
        <p14:creationId xmlns:p14="http://schemas.microsoft.com/office/powerpoint/2010/main" val="251535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468886"/>
            <a:ext cx="4126230" cy="334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8625" y="6448544"/>
            <a:ext cx="659155" cy="369332"/>
          </a:xfrm>
          <a:prstGeom prst="rect">
            <a:avLst/>
          </a:prstGeom>
          <a:solidFill>
            <a:schemeClr val="bg1"/>
          </a:solidFill>
        </p:spPr>
        <p:txBody>
          <a:bodyPr wrap="none" rtlCol="0">
            <a:spAutoFit/>
          </a:bodyPr>
          <a:lstStyle/>
          <a:p>
            <a:r>
              <a:rPr lang="en-US" dirty="0" smtClean="0"/>
              <a:t>NDBI</a:t>
            </a:r>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 y="74295"/>
            <a:ext cx="4137660" cy="335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0878" y="3059668"/>
            <a:ext cx="934871" cy="369332"/>
          </a:xfrm>
          <a:prstGeom prst="rect">
            <a:avLst/>
          </a:prstGeom>
          <a:solidFill>
            <a:schemeClr val="bg1"/>
          </a:solidFill>
        </p:spPr>
        <p:txBody>
          <a:bodyPr wrap="none" rtlCol="0">
            <a:spAutoFit/>
          </a:bodyPr>
          <a:lstStyle/>
          <a:p>
            <a:r>
              <a:rPr lang="en-US" dirty="0" smtClean="0"/>
              <a:t>MNDWI</a:t>
            </a:r>
            <a:endParaRPr lang="en-US" dirty="0"/>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85725"/>
            <a:ext cx="41148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88620" y="3027402"/>
            <a:ext cx="389850" cy="369332"/>
          </a:xfrm>
          <a:prstGeom prst="rect">
            <a:avLst/>
          </a:prstGeom>
          <a:solidFill>
            <a:schemeClr val="bg1"/>
          </a:solidFill>
        </p:spPr>
        <p:txBody>
          <a:bodyPr wrap="none" rtlCol="0">
            <a:spAutoFit/>
          </a:bodyPr>
          <a:lstStyle/>
          <a:p>
            <a:r>
              <a:rPr lang="en-US" dirty="0" smtClean="0"/>
              <a:t>UI</a:t>
            </a:r>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1055" y="3480644"/>
            <a:ext cx="4131945" cy="336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705875" y="6415120"/>
            <a:ext cx="663964" cy="369332"/>
          </a:xfrm>
          <a:prstGeom prst="rect">
            <a:avLst/>
          </a:prstGeom>
          <a:solidFill>
            <a:schemeClr val="bg1"/>
          </a:solidFill>
        </p:spPr>
        <p:txBody>
          <a:bodyPr wrap="none" rtlCol="0">
            <a:spAutoFit/>
          </a:bodyPr>
          <a:lstStyle/>
          <a:p>
            <a:r>
              <a:rPr lang="en-US" dirty="0" smtClean="0"/>
              <a:t>NBUI</a:t>
            </a:r>
            <a:endParaRPr lang="en-US" dirty="0"/>
          </a:p>
        </p:txBody>
      </p:sp>
    </p:spTree>
    <p:extLst>
      <p:ext uri="{BB962C8B-B14F-4D97-AF65-F5344CB8AC3E}">
        <p14:creationId xmlns:p14="http://schemas.microsoft.com/office/powerpoint/2010/main" val="2008896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16" y="1581829"/>
            <a:ext cx="4103370" cy="335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35744" y="5062248"/>
            <a:ext cx="1195712" cy="369332"/>
          </a:xfrm>
          <a:prstGeom prst="rect">
            <a:avLst/>
          </a:prstGeom>
          <a:noFill/>
        </p:spPr>
        <p:txBody>
          <a:bodyPr wrap="none" rtlCol="0">
            <a:spAutoFit/>
          </a:bodyPr>
          <a:lstStyle/>
          <a:p>
            <a:r>
              <a:rPr lang="en-US" dirty="0" smtClean="0"/>
              <a:t>FCC (5,4,2)</a:t>
            </a:r>
            <a:endParaRPr lang="en-US" dirty="0"/>
          </a:p>
        </p:txBody>
      </p:sp>
      <p:sp>
        <p:nvSpPr>
          <p:cNvPr id="5" name="TextBox 4"/>
          <p:cNvSpPr txBox="1"/>
          <p:nvPr/>
        </p:nvSpPr>
        <p:spPr>
          <a:xfrm>
            <a:off x="4700161" y="6297420"/>
            <a:ext cx="4121706" cy="369332"/>
          </a:xfrm>
          <a:prstGeom prst="rect">
            <a:avLst/>
          </a:prstGeom>
          <a:noFill/>
        </p:spPr>
        <p:txBody>
          <a:bodyPr wrap="none" rtlCol="0">
            <a:spAutoFit/>
          </a:bodyPr>
          <a:lstStyle/>
          <a:p>
            <a:r>
              <a:rPr lang="en-US" dirty="0" smtClean="0"/>
              <a:t>FCC-Urban indices (</a:t>
            </a:r>
            <a:r>
              <a:rPr lang="en-US" dirty="0" err="1" smtClean="0"/>
              <a:t>NDBaI</a:t>
            </a:r>
            <a:r>
              <a:rPr lang="en-US" dirty="0" smtClean="0"/>
              <a:t>, NDVI, MNDWI)</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554" y="2819400"/>
            <a:ext cx="4154805" cy="336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0916" y="152400"/>
            <a:ext cx="8588284" cy="830997"/>
          </a:xfrm>
          <a:prstGeom prst="rect">
            <a:avLst/>
          </a:prstGeom>
          <a:solidFill>
            <a:schemeClr val="accent6">
              <a:lumMod val="60000"/>
              <a:lumOff val="40000"/>
            </a:schemeClr>
          </a:solidFill>
        </p:spPr>
        <p:txBody>
          <a:bodyPr wrap="square" rtlCol="0">
            <a:spAutoFit/>
          </a:bodyPr>
          <a:lstStyle/>
          <a:p>
            <a:pPr algn="ctr"/>
            <a:r>
              <a:rPr lang="ar-SA" sz="2400" b="1" dirty="0" smtClean="0"/>
              <a:t>مقارنة بين المزج اللوني للحزم الطيفية للقمر </a:t>
            </a:r>
            <a:r>
              <a:rPr lang="ar-SA" sz="2400" b="1" dirty="0" err="1" smtClean="0"/>
              <a:t>لاندسات</a:t>
            </a:r>
            <a:r>
              <a:rPr lang="ar-SA" sz="2400" b="1" dirty="0" smtClean="0"/>
              <a:t> </a:t>
            </a:r>
          </a:p>
          <a:p>
            <a:pPr algn="ctr"/>
            <a:r>
              <a:rPr lang="ar-SA" sz="2400" b="1" dirty="0" smtClean="0"/>
              <a:t>والمزج اللوني للمؤشرات الحضرية</a:t>
            </a:r>
            <a:endParaRPr lang="en-US" sz="2400" b="1" dirty="0"/>
          </a:p>
        </p:txBody>
      </p:sp>
      <p:sp>
        <p:nvSpPr>
          <p:cNvPr id="2" name="TextBox 1"/>
          <p:cNvSpPr txBox="1"/>
          <p:nvPr/>
        </p:nvSpPr>
        <p:spPr>
          <a:xfrm>
            <a:off x="4684395" y="1219200"/>
            <a:ext cx="4231005" cy="1477328"/>
          </a:xfrm>
          <a:prstGeom prst="rect">
            <a:avLst/>
          </a:prstGeom>
          <a:noFill/>
        </p:spPr>
        <p:txBody>
          <a:bodyPr wrap="square" rtlCol="0">
            <a:spAutoFit/>
          </a:bodyPr>
          <a:lstStyle/>
          <a:p>
            <a:pPr algn="r" rtl="1"/>
            <a:r>
              <a:rPr lang="ar-SA" dirty="0" smtClean="0"/>
              <a:t> للحصول على المزج اللوني للمؤشرات الحضرية ، يتم اجراء </a:t>
            </a:r>
            <a:r>
              <a:rPr lang="en-US" dirty="0" smtClean="0"/>
              <a:t>bands stacking </a:t>
            </a:r>
            <a:r>
              <a:rPr lang="ar-SA" dirty="0" smtClean="0"/>
              <a:t> لاهم المؤشرات وللحصول على ادق تصنيف للغطاء الارضي في المدينة </a:t>
            </a:r>
            <a:r>
              <a:rPr lang="ar-SA" dirty="0" err="1" smtClean="0"/>
              <a:t>بالامكان</a:t>
            </a:r>
            <a:r>
              <a:rPr lang="ar-SA" dirty="0" smtClean="0"/>
              <a:t> استخدام  طرق تصنيف دقيقة مثل </a:t>
            </a:r>
            <a:r>
              <a:rPr lang="en-US" dirty="0" smtClean="0"/>
              <a:t>Spectral angle mapper</a:t>
            </a:r>
            <a:r>
              <a:rPr lang="en-US" dirty="0"/>
              <a:t> </a:t>
            </a:r>
            <a:r>
              <a:rPr lang="en-US" dirty="0" smtClean="0"/>
              <a:t>(SAM)</a:t>
            </a:r>
            <a:r>
              <a:rPr lang="ar-SA" dirty="0" smtClean="0"/>
              <a:t> .</a:t>
            </a:r>
            <a:r>
              <a:rPr lang="en-US" dirty="0" smtClean="0"/>
              <a:t> </a:t>
            </a:r>
            <a:endParaRPr lang="en-US" dirty="0"/>
          </a:p>
        </p:txBody>
      </p:sp>
    </p:spTree>
    <p:extLst>
      <p:ext uri="{BB962C8B-B14F-4D97-AF65-F5344CB8AC3E}">
        <p14:creationId xmlns:p14="http://schemas.microsoft.com/office/powerpoint/2010/main" val="109498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599" y="2880909"/>
            <a:ext cx="2050793"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3600" b="1" dirty="0" smtClean="0"/>
              <a:t>النهاية </a:t>
            </a:r>
            <a:endParaRPr lang="en-US" sz="3600" b="1" dirty="0"/>
          </a:p>
        </p:txBody>
      </p:sp>
    </p:spTree>
    <p:extLst>
      <p:ext uri="{BB962C8B-B14F-4D97-AF65-F5344CB8AC3E}">
        <p14:creationId xmlns:p14="http://schemas.microsoft.com/office/powerpoint/2010/main" val="201129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798" y="152400"/>
            <a:ext cx="8680309" cy="1200329"/>
          </a:xfrm>
          <a:prstGeom prst="rect">
            <a:avLst/>
          </a:prstGeom>
          <a:solidFill>
            <a:srgbClr val="0000FF"/>
          </a:solidFill>
        </p:spPr>
        <p:txBody>
          <a:bodyPr wrap="square">
            <a:spAutoFit/>
          </a:bodyPr>
          <a:lstStyle/>
          <a:p>
            <a:pPr algn="ctr"/>
            <a:r>
              <a:rPr lang="en-US" sz="2400" b="1" dirty="0" smtClean="0">
                <a:solidFill>
                  <a:srgbClr val="FFFF00"/>
                </a:solidFill>
              </a:rPr>
              <a:t>Applications of remote sensing in assessment of urban Heat Island (UHI) and Land </a:t>
            </a:r>
            <a:r>
              <a:rPr lang="en-US" sz="2400" b="1" dirty="0" err="1" smtClean="0">
                <a:solidFill>
                  <a:srgbClr val="FFFF00"/>
                </a:solidFill>
              </a:rPr>
              <a:t>Sutrface</a:t>
            </a:r>
            <a:r>
              <a:rPr lang="en-US" sz="2400" b="1" dirty="0" smtClean="0">
                <a:solidFill>
                  <a:srgbClr val="FFFF00"/>
                </a:solidFill>
              </a:rPr>
              <a:t> Temperature (LST).</a:t>
            </a:r>
            <a:r>
              <a:rPr lang="en-US" sz="2400" b="1" dirty="0">
                <a:solidFill>
                  <a:srgbClr val="FFFF00"/>
                </a:solidFill>
              </a:rPr>
              <a:t/>
            </a:r>
            <a:br>
              <a:rPr lang="en-US" sz="2400" b="1" dirty="0">
                <a:solidFill>
                  <a:srgbClr val="FFFF00"/>
                </a:solidFill>
              </a:rPr>
            </a:br>
            <a:r>
              <a:rPr lang="ar-SA" sz="2400" b="1" dirty="0" smtClean="0">
                <a:solidFill>
                  <a:srgbClr val="FFFF00"/>
                </a:solidFill>
              </a:rPr>
              <a:t>تطبيقات الاستشعار عن بعد  في تقدير الجزيرة الحرارية وحرارة سطح الارض للمدينة </a:t>
            </a:r>
            <a:endParaRPr lang="en-US" sz="2400" b="1" dirty="0">
              <a:solidFill>
                <a:srgbClr val="FFFF00"/>
              </a:solidFill>
            </a:endParaRPr>
          </a:p>
        </p:txBody>
      </p:sp>
      <p:sp>
        <p:nvSpPr>
          <p:cNvPr id="2" name="TextBox 1"/>
          <p:cNvSpPr txBox="1"/>
          <p:nvPr/>
        </p:nvSpPr>
        <p:spPr>
          <a:xfrm>
            <a:off x="304797" y="1524000"/>
            <a:ext cx="8680309" cy="3785652"/>
          </a:xfrm>
          <a:prstGeom prst="rect">
            <a:avLst/>
          </a:prstGeom>
          <a:noFill/>
        </p:spPr>
        <p:txBody>
          <a:bodyPr wrap="square" rtlCol="0">
            <a:spAutoFit/>
          </a:bodyPr>
          <a:lstStyle/>
          <a:p>
            <a:pPr algn="just" rtl="1"/>
            <a:r>
              <a:rPr lang="ar-SA" sz="2400" dirty="0" smtClean="0"/>
              <a:t>ان مناخ المدينة هو دالة  لبنية المدينة والنشاطات الجارية فيها، ومن المشاكل الشائعة في المدينة هو تشكل وتركز الجزر الحرارية للمدينة، اذ تزيد من استهلال الطاقة الكهربائية والمياه، وتغير التنوع الاحيائي، فضلا عن راحة الانسان في المدينة . </a:t>
            </a:r>
          </a:p>
          <a:p>
            <a:pPr algn="just" rtl="1"/>
            <a:r>
              <a:rPr lang="ar-SA" sz="2400" dirty="0" smtClean="0"/>
              <a:t>ان البيانات الملتقطة بالحزم تحت الحمراء الحرارية خلال النهار والليل بواسطة الاقمار الاصطناعية </a:t>
            </a:r>
            <a:r>
              <a:rPr lang="en-US" sz="2400" dirty="0"/>
              <a:t>ASTER, MODIS, and Landsat </a:t>
            </a:r>
            <a:r>
              <a:rPr lang="ar-SA" sz="2400" dirty="0"/>
              <a:t> </a:t>
            </a:r>
            <a:r>
              <a:rPr lang="ar-SA" sz="2400" dirty="0" smtClean="0"/>
              <a:t>وغيرها من المتحسسات، </a:t>
            </a:r>
            <a:r>
              <a:rPr lang="ar-SA" sz="2400" dirty="0" err="1" smtClean="0"/>
              <a:t>بالامكان</a:t>
            </a:r>
            <a:r>
              <a:rPr lang="ar-SA" sz="2400" dirty="0" smtClean="0"/>
              <a:t> استخدامها </a:t>
            </a:r>
            <a:r>
              <a:rPr lang="ar-SA" sz="2400" dirty="0" err="1" smtClean="0"/>
              <a:t>لنمذجة</a:t>
            </a:r>
            <a:r>
              <a:rPr lang="ar-SA" sz="2400" dirty="0" smtClean="0"/>
              <a:t> </a:t>
            </a:r>
            <a:r>
              <a:rPr lang="ar-SA" sz="2400" dirty="0" err="1" smtClean="0"/>
              <a:t>تاثير</a:t>
            </a:r>
            <a:r>
              <a:rPr lang="ar-SA" sz="2400" dirty="0" smtClean="0"/>
              <a:t> الجزيرة الحرارية او حرارة سطح الارض  كميا وبيان مدى مساهمة المواد المختلفة في الموازنة الحرارية للمدينة.</a:t>
            </a:r>
          </a:p>
          <a:p>
            <a:pPr algn="just" rtl="1"/>
            <a:r>
              <a:rPr lang="ar-IQ" sz="2400" dirty="0"/>
              <a:t>غالبًا ما تعاني المناطق الحضرية وشبه الحضرية في كل من البلدان المتقدمة والنامية من سوء نوعية الهواء </a:t>
            </a:r>
            <a:r>
              <a:rPr lang="ar-SA" sz="2400" dirty="0" smtClean="0"/>
              <a:t>والجزيرة الحرارية </a:t>
            </a:r>
            <a:r>
              <a:rPr lang="ar-IQ" sz="2400" dirty="0" smtClean="0"/>
              <a:t>بسبب </a:t>
            </a:r>
            <a:r>
              <a:rPr lang="ar-SA" sz="2400" dirty="0" smtClean="0"/>
              <a:t>الفعاليات </a:t>
            </a:r>
            <a:r>
              <a:rPr lang="ar-IQ" sz="2400" dirty="0" smtClean="0"/>
              <a:t>الصناعية</a:t>
            </a:r>
            <a:r>
              <a:rPr lang="ar-SA" sz="2400" dirty="0" smtClean="0"/>
              <a:t>،</a:t>
            </a:r>
            <a:r>
              <a:rPr lang="ar-IQ" sz="2400" dirty="0" smtClean="0"/>
              <a:t> </a:t>
            </a:r>
            <a:r>
              <a:rPr lang="ar-IQ" sz="2400" dirty="0"/>
              <a:t>واستخدام </a:t>
            </a:r>
            <a:r>
              <a:rPr lang="ar-IQ" sz="2400" dirty="0" smtClean="0"/>
              <a:t>السيارات، وحرق الفحم، </a:t>
            </a:r>
            <a:r>
              <a:rPr lang="ar-IQ" sz="2400" dirty="0"/>
              <a:t>والأنشطة </a:t>
            </a:r>
            <a:r>
              <a:rPr lang="ar-IQ" sz="2400" dirty="0" smtClean="0"/>
              <a:t>الزراعية، </a:t>
            </a:r>
            <a:r>
              <a:rPr lang="ar-SA" sz="2400" dirty="0" smtClean="0"/>
              <a:t>والتجاوز على </a:t>
            </a:r>
            <a:r>
              <a:rPr lang="ar-IQ" sz="2400" dirty="0" smtClean="0"/>
              <a:t>سطح </a:t>
            </a:r>
            <a:r>
              <a:rPr lang="ar-IQ" sz="2400" dirty="0"/>
              <a:t>التربة بسبب </a:t>
            </a:r>
            <a:r>
              <a:rPr lang="ar-SA" sz="2400" dirty="0" smtClean="0"/>
              <a:t>العشوائيات. </a:t>
            </a:r>
          </a:p>
        </p:txBody>
      </p:sp>
    </p:spTree>
    <p:extLst>
      <p:ext uri="{BB962C8B-B14F-4D97-AF65-F5344CB8AC3E}">
        <p14:creationId xmlns:p14="http://schemas.microsoft.com/office/powerpoint/2010/main" val="3473030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703" y="281735"/>
            <a:ext cx="8483861" cy="461665"/>
          </a:xfrm>
          <a:prstGeom prst="rect">
            <a:avLst/>
          </a:prstGeom>
          <a:solidFill>
            <a:schemeClr val="accent3">
              <a:lumMod val="20000"/>
              <a:lumOff val="80000"/>
            </a:schemeClr>
          </a:solidFill>
        </p:spPr>
        <p:txBody>
          <a:bodyPr wrap="none" rtlCol="0">
            <a:spAutoFit/>
          </a:bodyPr>
          <a:lstStyle/>
          <a:p>
            <a:pPr algn="r" rtl="1"/>
            <a:r>
              <a:rPr lang="ar-SA" sz="2400" b="1" dirty="0" smtClean="0">
                <a:solidFill>
                  <a:srgbClr val="0E03ED"/>
                </a:solidFill>
              </a:rPr>
              <a:t>- </a:t>
            </a:r>
            <a:r>
              <a:rPr lang="ar-SA" sz="2400" b="1" dirty="0" err="1" smtClean="0">
                <a:solidFill>
                  <a:srgbClr val="0E03ED"/>
                </a:solidFill>
              </a:rPr>
              <a:t>النمذجة</a:t>
            </a:r>
            <a:r>
              <a:rPr lang="ar-SA" sz="2400" b="1" dirty="0" smtClean="0">
                <a:solidFill>
                  <a:srgbClr val="0E03ED"/>
                </a:solidFill>
              </a:rPr>
              <a:t> </a:t>
            </a:r>
            <a:r>
              <a:rPr lang="ar-SA" sz="2400" b="1" dirty="0" smtClean="0">
                <a:solidFill>
                  <a:srgbClr val="0E03ED"/>
                </a:solidFill>
              </a:rPr>
              <a:t>الرياضية لحساب حرارة سطح الارض</a:t>
            </a:r>
            <a:r>
              <a:rPr lang="en-US" sz="2400" b="1" dirty="0" smtClean="0">
                <a:solidFill>
                  <a:srgbClr val="0E03ED"/>
                </a:solidFill>
              </a:rPr>
              <a:t> </a:t>
            </a:r>
            <a:r>
              <a:rPr lang="en-US" sz="2400" b="1" dirty="0" smtClean="0">
                <a:solidFill>
                  <a:srgbClr val="0E03ED"/>
                </a:solidFill>
              </a:rPr>
              <a:t>Mathematical </a:t>
            </a:r>
            <a:r>
              <a:rPr lang="en-US" sz="2400" b="1" dirty="0" err="1" smtClean="0">
                <a:solidFill>
                  <a:srgbClr val="0E03ED"/>
                </a:solidFill>
              </a:rPr>
              <a:t>modelling</a:t>
            </a:r>
            <a:r>
              <a:rPr lang="en-US" sz="2400" b="1" dirty="0" smtClean="0">
                <a:solidFill>
                  <a:srgbClr val="0E03ED"/>
                </a:solidFill>
              </a:rPr>
              <a:t>  </a:t>
            </a:r>
            <a:r>
              <a:rPr lang="en-US" sz="2400" b="1" dirty="0" smtClean="0">
                <a:solidFill>
                  <a:srgbClr val="0E03ED"/>
                </a:solidFill>
              </a:rPr>
              <a:t> </a:t>
            </a:r>
            <a:r>
              <a:rPr lang="ar-SA" sz="2400" b="1" dirty="0" smtClean="0">
                <a:solidFill>
                  <a:srgbClr val="0E03ED"/>
                </a:solidFill>
              </a:rPr>
              <a:t>  </a:t>
            </a:r>
            <a:endParaRPr lang="en-US" sz="2400" b="1" dirty="0">
              <a:solidFill>
                <a:srgbClr val="0E03ED"/>
              </a:solidFill>
            </a:endParaRPr>
          </a:p>
        </p:txBody>
      </p:sp>
      <p:sp>
        <p:nvSpPr>
          <p:cNvPr id="3" name="Rectangle 2"/>
          <p:cNvSpPr/>
          <p:nvPr/>
        </p:nvSpPr>
        <p:spPr>
          <a:xfrm>
            <a:off x="304800" y="838200"/>
            <a:ext cx="8534400" cy="461665"/>
          </a:xfrm>
          <a:prstGeom prst="rect">
            <a:avLst/>
          </a:prstGeom>
        </p:spPr>
        <p:txBody>
          <a:bodyPr wrap="square">
            <a:spAutoFit/>
          </a:bodyPr>
          <a:lstStyle/>
          <a:p>
            <a:pPr algn="just" rtl="1"/>
            <a:r>
              <a:rPr lang="ar-SA" sz="2400" dirty="0" smtClean="0"/>
              <a:t>وتشمل حساب كل مما </a:t>
            </a:r>
            <a:r>
              <a:rPr lang="ar-SA" sz="2400" dirty="0" err="1" smtClean="0"/>
              <a:t>ياتي</a:t>
            </a:r>
            <a:r>
              <a:rPr lang="ar-SA" sz="2400" dirty="0" smtClean="0"/>
              <a:t>:-</a:t>
            </a:r>
            <a:endParaRPr lang="en-US" sz="2400" dirty="0">
              <a:solidFill>
                <a:srgbClr val="CC6600"/>
              </a:solidFill>
            </a:endParaRPr>
          </a:p>
        </p:txBody>
      </p:sp>
      <p:sp>
        <p:nvSpPr>
          <p:cNvPr id="4" name="Rectangle 3"/>
          <p:cNvSpPr/>
          <p:nvPr/>
        </p:nvSpPr>
        <p:spPr>
          <a:xfrm>
            <a:off x="4991736" y="1299865"/>
            <a:ext cx="3847464" cy="400110"/>
          </a:xfrm>
          <a:prstGeom prst="rect">
            <a:avLst/>
          </a:prstGeom>
          <a:solidFill>
            <a:schemeClr val="accent3">
              <a:lumMod val="20000"/>
              <a:lumOff val="80000"/>
            </a:schemeClr>
          </a:solidFill>
        </p:spPr>
        <p:txBody>
          <a:bodyPr wrap="none">
            <a:spAutoFit/>
          </a:bodyPr>
          <a:lstStyle/>
          <a:p>
            <a:pPr algn="r" rtl="1"/>
            <a:r>
              <a:rPr lang="ar-SA" sz="2000" b="1" dirty="0">
                <a:solidFill>
                  <a:srgbClr val="00B050"/>
                </a:solidFill>
              </a:rPr>
              <a:t> </a:t>
            </a:r>
            <a:r>
              <a:rPr lang="ar-SA" sz="2000" b="1" dirty="0" smtClean="0">
                <a:solidFill>
                  <a:srgbClr val="00B050"/>
                </a:solidFill>
              </a:rPr>
              <a:t>أ). الاشعاع </a:t>
            </a:r>
            <a:r>
              <a:rPr lang="ar-SA" sz="2000" b="1" dirty="0">
                <a:solidFill>
                  <a:srgbClr val="00B050"/>
                </a:solidFill>
              </a:rPr>
              <a:t>الطيفي  </a:t>
            </a:r>
            <a:r>
              <a:rPr lang="en-US" sz="2000" b="1" dirty="0">
                <a:solidFill>
                  <a:srgbClr val="00B050"/>
                </a:solidFill>
              </a:rPr>
              <a:t>Spectral radiance</a:t>
            </a:r>
            <a:endParaRPr lang="en-US" sz="2000" dirty="0">
              <a:solidFill>
                <a:srgbClr val="00B050"/>
              </a:solidFill>
            </a:endParaRPr>
          </a:p>
        </p:txBody>
      </p:sp>
      <p:sp>
        <p:nvSpPr>
          <p:cNvPr id="5" name="TextBox 4"/>
          <p:cNvSpPr txBox="1"/>
          <p:nvPr/>
        </p:nvSpPr>
        <p:spPr>
          <a:xfrm>
            <a:off x="5562600" y="1761530"/>
            <a:ext cx="3221181" cy="1015663"/>
          </a:xfrm>
          <a:prstGeom prst="rect">
            <a:avLst/>
          </a:prstGeom>
          <a:noFill/>
        </p:spPr>
        <p:txBody>
          <a:bodyPr wrap="square" rtlCol="0">
            <a:spAutoFit/>
          </a:bodyPr>
          <a:lstStyle/>
          <a:p>
            <a:pPr algn="r" rtl="1"/>
            <a:r>
              <a:rPr lang="ar-SA" sz="2000" dirty="0" smtClean="0"/>
              <a:t>ويتم حسابه بطريقتين:-</a:t>
            </a:r>
          </a:p>
          <a:p>
            <a:pPr algn="r" rtl="1"/>
            <a:r>
              <a:rPr lang="ar-SA" sz="2000" dirty="0" smtClean="0"/>
              <a:t>1). باستخدام المعادلة  الاتية:-</a:t>
            </a:r>
          </a:p>
          <a:p>
            <a:pPr algn="r" rtl="1"/>
            <a:endParaRPr lang="en-US" sz="2000" dirty="0"/>
          </a:p>
        </p:txBody>
      </p:sp>
      <mc:AlternateContent xmlns:mc="http://schemas.openxmlformats.org/markup-compatibility/2006" xmlns:a14="http://schemas.microsoft.com/office/drawing/2010/main">
        <mc:Choice Requires="a14">
          <p:sp>
            <p:nvSpPr>
              <p:cNvPr id="6" name="Rectangle 5"/>
              <p:cNvSpPr/>
              <p:nvPr/>
            </p:nvSpPr>
            <p:spPr>
              <a:xfrm>
                <a:off x="4313106" y="2462940"/>
                <a:ext cx="4439363" cy="575670"/>
              </a:xfrm>
              <a:prstGeom prst="rect">
                <a:avLst/>
              </a:prstGeom>
              <a:solidFill>
                <a:schemeClr val="accent6">
                  <a:lumMod val="20000"/>
                  <a:lumOff val="80000"/>
                </a:schemeClr>
              </a:solid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i="1">
                              <a:latin typeface="Cambria Math"/>
                            </a:rPr>
                          </m:ctrlPr>
                        </m:sSubPr>
                        <m:e>
                          <m:r>
                            <a:rPr lang="en-US" sz="2000" i="1">
                              <a:latin typeface="Cambria Math"/>
                            </a:rPr>
                            <m:t>𝐿</m:t>
                          </m:r>
                        </m:e>
                        <m:sub>
                          <m:r>
                            <a:rPr lang="en-US" sz="2000" i="1">
                              <a:latin typeface="Cambria Math"/>
                            </a:rPr>
                            <m:t>𝜆</m:t>
                          </m:r>
                        </m:sub>
                      </m:sSub>
                      <m:r>
                        <a:rPr lang="en-US" sz="2000" i="1">
                          <a:latin typeface="Cambria Math"/>
                        </a:rPr>
                        <m:t>=</m:t>
                      </m:r>
                      <m:d>
                        <m:dPr>
                          <m:ctrlPr>
                            <a:rPr lang="en-US" sz="2000" i="1">
                              <a:latin typeface="Cambria Math"/>
                            </a:rPr>
                          </m:ctrlPr>
                        </m:dPr>
                        <m:e>
                          <m:box>
                            <m:boxPr>
                              <m:ctrlPr>
                                <a:rPr lang="en-US" sz="2000" i="1">
                                  <a:latin typeface="Cambria Math"/>
                                </a:rPr>
                              </m:ctrlPr>
                            </m:boxPr>
                            <m:e>
                              <m:argPr>
                                <m:argSz m:val="-1"/>
                              </m:argPr>
                              <m:f>
                                <m:fPr>
                                  <m:ctrlPr>
                                    <a:rPr lang="en-US" sz="2000" i="1">
                                      <a:latin typeface="Cambria Math"/>
                                    </a:rPr>
                                  </m:ctrlPr>
                                </m:fPr>
                                <m:num>
                                  <m:sSub>
                                    <m:sSubPr>
                                      <m:ctrlPr>
                                        <a:rPr lang="en-US" sz="2000" i="1">
                                          <a:latin typeface="Cambria Math"/>
                                        </a:rPr>
                                      </m:ctrlPr>
                                    </m:sSubPr>
                                    <m:e>
                                      <m:r>
                                        <a:rPr lang="en-US" sz="2000" i="1">
                                          <a:latin typeface="Cambria Math"/>
                                        </a:rPr>
                                        <m:t>𝐿𝑚𝑎𝑥</m:t>
                                      </m:r>
                                    </m:e>
                                    <m:sub>
                                      <m:r>
                                        <a:rPr lang="en-US" sz="2000" i="1">
                                          <a:latin typeface="Cambria Math"/>
                                        </a:rPr>
                                        <m:t>𝜆</m:t>
                                      </m:r>
                                    </m:sub>
                                  </m:sSub>
                                  <m:r>
                                    <a:rPr lang="en-US" sz="2000" i="1">
                                      <a:latin typeface="Cambria Math"/>
                                    </a:rPr>
                                    <m:t>−</m:t>
                                  </m:r>
                                  <m:sSub>
                                    <m:sSubPr>
                                      <m:ctrlPr>
                                        <a:rPr lang="en-US" sz="2000" i="1">
                                          <a:latin typeface="Cambria Math"/>
                                        </a:rPr>
                                      </m:ctrlPr>
                                    </m:sSubPr>
                                    <m:e>
                                      <m:r>
                                        <a:rPr lang="en-US" sz="2000" i="1">
                                          <a:latin typeface="Cambria Math"/>
                                        </a:rPr>
                                        <m:t>𝐿𝑚𝑖𝑛</m:t>
                                      </m:r>
                                    </m:e>
                                    <m:sub>
                                      <m:r>
                                        <a:rPr lang="en-US" sz="2000" i="1">
                                          <a:latin typeface="Cambria Math"/>
                                        </a:rPr>
                                        <m:t>𝜆</m:t>
                                      </m:r>
                                    </m:sub>
                                  </m:sSub>
                                </m:num>
                                <m:den>
                                  <m:sSub>
                                    <m:sSubPr>
                                      <m:ctrlPr>
                                        <a:rPr lang="en-US" sz="2000" i="1">
                                          <a:latin typeface="Cambria Math"/>
                                        </a:rPr>
                                      </m:ctrlPr>
                                    </m:sSubPr>
                                    <m:e>
                                      <m:r>
                                        <a:rPr lang="en-US" sz="2000" i="1">
                                          <a:latin typeface="Cambria Math"/>
                                        </a:rPr>
                                        <m:t>𝑄𝑐𝑎𝑙</m:t>
                                      </m:r>
                                    </m:e>
                                    <m:sub>
                                      <m:r>
                                        <a:rPr lang="en-US" sz="2000" i="1">
                                          <a:latin typeface="Cambria Math"/>
                                        </a:rPr>
                                        <m:t>𝑀𝑎𝑥</m:t>
                                      </m:r>
                                    </m:sub>
                                  </m:sSub>
                                </m:den>
                              </m:f>
                            </m:e>
                          </m:box>
                        </m:e>
                      </m:d>
                      <m:r>
                        <a:rPr lang="en-US" sz="2000" i="1">
                          <a:latin typeface="Cambria Math"/>
                        </a:rPr>
                        <m:t>×</m:t>
                      </m:r>
                      <m:sSub>
                        <m:sSubPr>
                          <m:ctrlPr>
                            <a:rPr lang="en-US" sz="2000" i="1">
                              <a:latin typeface="Cambria Math"/>
                            </a:rPr>
                          </m:ctrlPr>
                        </m:sSubPr>
                        <m:e>
                          <m:r>
                            <a:rPr lang="en-US" sz="2000" i="1">
                              <a:latin typeface="Cambria Math"/>
                            </a:rPr>
                            <m:t>𝑄</m:t>
                          </m:r>
                        </m:e>
                        <m:sub>
                          <m:r>
                            <a:rPr lang="en-US" sz="2000" i="1">
                              <a:latin typeface="Cambria Math"/>
                            </a:rPr>
                            <m:t>𝑐𝑎𝑙</m:t>
                          </m:r>
                        </m:sub>
                      </m:sSub>
                      <m:r>
                        <a:rPr lang="en-US" sz="2000" i="1">
                          <a:latin typeface="Cambria Math"/>
                        </a:rPr>
                        <m:t>+</m:t>
                      </m:r>
                      <m:sSub>
                        <m:sSubPr>
                          <m:ctrlPr>
                            <a:rPr lang="en-US" sz="2000" i="1">
                              <a:latin typeface="Cambria Math"/>
                            </a:rPr>
                          </m:ctrlPr>
                        </m:sSubPr>
                        <m:e>
                          <m:r>
                            <a:rPr lang="en-US" sz="2000" i="1">
                              <a:latin typeface="Cambria Math"/>
                            </a:rPr>
                            <m:t>𝐿𝑚𝑖𝑛</m:t>
                          </m:r>
                        </m:e>
                        <m:sub>
                          <m:r>
                            <a:rPr lang="en-US" sz="2000" i="1">
                              <a:latin typeface="Cambria Math"/>
                            </a:rPr>
                            <m:t>𝜆</m:t>
                          </m:r>
                        </m:sub>
                      </m:sSub>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4313106" y="2462940"/>
                <a:ext cx="4439363" cy="575670"/>
              </a:xfrm>
              <a:prstGeom prst="rect">
                <a:avLst/>
              </a:prstGeom>
              <a:blipFill rotWithShape="1">
                <a:blip r:embed="rId3"/>
                <a:stretch>
                  <a:fillRect/>
                </a:stretch>
              </a:blipFill>
            </p:spPr>
            <p:txBody>
              <a:bodyPr/>
              <a:lstStyle/>
              <a:p>
                <a:r>
                  <a:rPr lang="en-US">
                    <a:noFill/>
                  </a:rPr>
                  <a:t> </a:t>
                </a:r>
              </a:p>
            </p:txBody>
          </p:sp>
        </mc:Fallback>
      </mc:AlternateContent>
      <p:sp>
        <p:nvSpPr>
          <p:cNvPr id="10" name="TextBox 9"/>
          <p:cNvSpPr txBox="1"/>
          <p:nvPr/>
        </p:nvSpPr>
        <p:spPr>
          <a:xfrm>
            <a:off x="4313106" y="3124200"/>
            <a:ext cx="4491458" cy="1938992"/>
          </a:xfrm>
          <a:prstGeom prst="rect">
            <a:avLst/>
          </a:prstGeom>
          <a:noFill/>
        </p:spPr>
        <p:txBody>
          <a:bodyPr wrap="square" rtlCol="0">
            <a:spAutoFit/>
          </a:bodyPr>
          <a:lstStyle/>
          <a:p>
            <a:pPr algn="r" rtl="1"/>
            <a:r>
              <a:rPr lang="ar-SA" sz="2000" dirty="0"/>
              <a:t>حيث ان </a:t>
            </a:r>
            <a:r>
              <a:rPr lang="en-US" sz="2000" i="1" dirty="0" err="1"/>
              <a:t>lλ</a:t>
            </a:r>
            <a:r>
              <a:rPr lang="ar-SA" sz="2000" i="1" dirty="0"/>
              <a:t> = </a:t>
            </a:r>
            <a:r>
              <a:rPr lang="ar-SA" sz="2000" dirty="0"/>
              <a:t>الاشعاع الطيفي عند الـ</a:t>
            </a:r>
            <a:r>
              <a:rPr lang="en-US" sz="2000" dirty="0"/>
              <a:t> </a:t>
            </a:r>
            <a:r>
              <a:rPr lang="en-US" sz="2000" dirty="0" smtClean="0"/>
              <a:t>TOA</a:t>
            </a:r>
            <a:endParaRPr lang="ar-SA" sz="2000" dirty="0" smtClean="0"/>
          </a:p>
          <a:p>
            <a:pPr algn="r" rtl="1"/>
            <a:r>
              <a:rPr lang="en-US" sz="2000" i="1" dirty="0" smtClean="0"/>
              <a:t>, </a:t>
            </a:r>
            <a:r>
              <a:rPr lang="en-US" sz="2000" i="1" dirty="0" err="1"/>
              <a:t>lmaxλ</a:t>
            </a:r>
            <a:r>
              <a:rPr lang="en-US" sz="2000" i="1" dirty="0"/>
              <a:t>  </a:t>
            </a:r>
            <a:r>
              <a:rPr lang="en-US" sz="2000" i="1" dirty="0" err="1"/>
              <a:t>lminλ</a:t>
            </a:r>
            <a:r>
              <a:rPr lang="ar-SA" sz="2000" dirty="0"/>
              <a:t>  = تستخرج قيمها من الملف المرفق مع المرئية الفضائية </a:t>
            </a:r>
            <a:r>
              <a:rPr lang="en-US" sz="2000" dirty="0"/>
              <a:t>metadata file </a:t>
            </a:r>
            <a:r>
              <a:rPr lang="ar-SA" sz="2000" dirty="0" smtClean="0"/>
              <a:t>،</a:t>
            </a:r>
          </a:p>
          <a:p>
            <a:pPr algn="r" rtl="1"/>
            <a:r>
              <a:rPr lang="ar-SA" sz="2000" dirty="0" smtClean="0"/>
              <a:t> </a:t>
            </a:r>
            <a:r>
              <a:rPr lang="en-US" sz="2000" i="1" dirty="0" err="1"/>
              <a:t>Qcal</a:t>
            </a:r>
            <a:r>
              <a:rPr lang="en-US" sz="2000" i="1" dirty="0"/>
              <a:t> </a:t>
            </a:r>
            <a:r>
              <a:rPr lang="ar-SA" sz="2000" dirty="0"/>
              <a:t>= قيمة العدد الرقمي </a:t>
            </a:r>
            <a:r>
              <a:rPr lang="en-US" sz="2000" dirty="0"/>
              <a:t>(DN)</a:t>
            </a:r>
            <a:r>
              <a:rPr lang="ar-SA" sz="2000" dirty="0"/>
              <a:t>  للحزم الطيفية للمتحسس</a:t>
            </a:r>
            <a:r>
              <a:rPr lang="ar-SA" sz="2000" i="1" dirty="0"/>
              <a:t>، </a:t>
            </a:r>
            <a:r>
              <a:rPr lang="en-US" sz="2000" i="1" dirty="0"/>
              <a:t> </a:t>
            </a:r>
            <a:r>
              <a:rPr lang="en-US" sz="2000" i="1" dirty="0" err="1"/>
              <a:t>Qcalmin</a:t>
            </a:r>
            <a:r>
              <a:rPr lang="en-US" sz="2000" i="1" dirty="0"/>
              <a:t> </a:t>
            </a:r>
            <a:r>
              <a:rPr lang="ar-SA" sz="2000" dirty="0"/>
              <a:t>= 0 قبل 2004  و يساوي 1 بعد 2004</a:t>
            </a:r>
            <a:r>
              <a:rPr lang="ar-SA" sz="2000" i="1" dirty="0"/>
              <a:t>  ، </a:t>
            </a:r>
            <a:r>
              <a:rPr lang="en-US" sz="2000" i="1" dirty="0" err="1"/>
              <a:t>Qcalmax</a:t>
            </a:r>
            <a:r>
              <a:rPr lang="ar-SA" sz="2000" i="1" dirty="0"/>
              <a:t> = </a:t>
            </a:r>
            <a:r>
              <a:rPr lang="ar-SA" sz="2000" dirty="0"/>
              <a:t>255</a:t>
            </a:r>
            <a:endParaRPr lang="en-US" sz="2000" dirty="0"/>
          </a:p>
        </p:txBody>
      </p:sp>
      <p:sp>
        <p:nvSpPr>
          <p:cNvPr id="11" name="Rectangle 10"/>
          <p:cNvSpPr/>
          <p:nvPr/>
        </p:nvSpPr>
        <p:spPr>
          <a:xfrm>
            <a:off x="4211781" y="5312667"/>
            <a:ext cx="4572000" cy="1015663"/>
          </a:xfrm>
          <a:prstGeom prst="rect">
            <a:avLst/>
          </a:prstGeom>
        </p:spPr>
        <p:txBody>
          <a:bodyPr>
            <a:spAutoFit/>
          </a:bodyPr>
          <a:lstStyle/>
          <a:p>
            <a:pPr algn="r" rtl="1"/>
            <a:r>
              <a:rPr lang="ar-SA" sz="2000" dirty="0" smtClean="0"/>
              <a:t>2). حساب الاشعاع </a:t>
            </a:r>
            <a:r>
              <a:rPr lang="ar-SA" sz="2000" dirty="0"/>
              <a:t>الطيفي للقمر </a:t>
            </a:r>
            <a:r>
              <a:rPr lang="ar-SA" sz="2000" dirty="0" err="1"/>
              <a:t>لاندسات</a:t>
            </a:r>
            <a:r>
              <a:rPr lang="ar-SA" sz="2000" dirty="0"/>
              <a:t> 8 </a:t>
            </a:r>
            <a:r>
              <a:rPr lang="ar-SA" sz="2000" dirty="0" smtClean="0"/>
              <a:t>وفق </a:t>
            </a:r>
            <a:r>
              <a:rPr lang="ar-SA" sz="2000" dirty="0"/>
              <a:t>المعادلة التي تعتمد على قيم الاضافة والضرب لقيم الاشعاع الطيفي </a:t>
            </a:r>
            <a:r>
              <a:rPr lang="en-US" sz="2000" dirty="0"/>
              <a:t> radiance add &amp; </a:t>
            </a:r>
            <a:r>
              <a:rPr lang="en-US" sz="2000" dirty="0" err="1"/>
              <a:t>mult</a:t>
            </a:r>
            <a:r>
              <a:rPr lang="en-US" sz="2000" dirty="0"/>
              <a:t> –band</a:t>
            </a:r>
            <a:r>
              <a:rPr lang="ar-SA" sz="2000" dirty="0"/>
              <a:t> </a:t>
            </a:r>
            <a:endParaRPr lang="en-US" sz="2000" dirty="0"/>
          </a:p>
        </p:txBody>
      </p:sp>
      <mc:AlternateContent xmlns:mc="http://schemas.openxmlformats.org/markup-compatibility/2006" xmlns:a14="http://schemas.microsoft.com/office/drawing/2010/main">
        <mc:Choice Requires="a14">
          <p:sp>
            <p:nvSpPr>
              <p:cNvPr id="12" name="Rectangle 11"/>
              <p:cNvSpPr/>
              <p:nvPr/>
            </p:nvSpPr>
            <p:spPr>
              <a:xfrm>
                <a:off x="5760906" y="6328330"/>
                <a:ext cx="2991563" cy="392223"/>
              </a:xfrm>
              <a:prstGeom prst="rect">
                <a:avLst/>
              </a:prstGeom>
              <a:solidFill>
                <a:schemeClr val="accent6">
                  <a:lumMod val="20000"/>
                  <a:lumOff val="80000"/>
                </a:schemeClr>
              </a:solid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i="1">
                              <a:latin typeface="Cambria Math"/>
                            </a:rPr>
                            <m:t>𝐿</m:t>
                          </m:r>
                        </m:e>
                        <m:sub>
                          <m:r>
                            <a:rPr lang="en-US" i="1">
                              <a:latin typeface="Cambria Math"/>
                            </a:rPr>
                            <m:t>𝜆</m:t>
                          </m:r>
                        </m:sub>
                      </m:sSub>
                      <m:r>
                        <a:rPr lang="en-US" i="1">
                          <a:latin typeface="Cambria Math"/>
                        </a:rPr>
                        <m:t>=</m:t>
                      </m:r>
                      <m:r>
                        <a:rPr lang="en-US" i="1">
                          <a:latin typeface="Cambria Math"/>
                        </a:rPr>
                        <m:t>𝑀𝐿</m:t>
                      </m:r>
                      <m:r>
                        <a:rPr lang="en-US" i="1">
                          <a:latin typeface="Cambria Math"/>
                        </a:rPr>
                        <m:t>×</m:t>
                      </m:r>
                      <m:sSub>
                        <m:sSubPr>
                          <m:ctrlPr>
                            <a:rPr lang="en-US" i="1">
                              <a:latin typeface="Cambria Math"/>
                            </a:rPr>
                          </m:ctrlPr>
                        </m:sSubPr>
                        <m:e>
                          <m:r>
                            <a:rPr lang="en-US" i="1">
                              <a:latin typeface="Cambria Math"/>
                            </a:rPr>
                            <m:t>𝑄</m:t>
                          </m:r>
                        </m:e>
                        <m:sub>
                          <m:r>
                            <a:rPr lang="en-US" i="1">
                              <a:latin typeface="Cambria Math"/>
                            </a:rPr>
                            <m:t>𝑐𝑎𝑙</m:t>
                          </m:r>
                        </m:sub>
                      </m:sSub>
                      <m:r>
                        <a:rPr lang="en-US" i="1">
                          <a:latin typeface="Cambria Math"/>
                        </a:rPr>
                        <m:t>+</m:t>
                      </m:r>
                      <m:r>
                        <a:rPr lang="en-US" i="1">
                          <a:latin typeface="Cambria Math"/>
                        </a:rPr>
                        <m:t>𝐴𝐿</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760906" y="6328330"/>
                <a:ext cx="2991563" cy="392223"/>
              </a:xfrm>
              <a:prstGeom prst="rect">
                <a:avLst/>
              </a:prstGeom>
              <a:blipFill rotWithShape="1">
                <a:blip r:embed="rId6"/>
                <a:stretch>
                  <a:fillRect b="-4688"/>
                </a:stretch>
              </a:blipFill>
            </p:spPr>
            <p:txBody>
              <a:bodyPr/>
              <a:lstStyle/>
              <a:p>
                <a:r>
                  <a:rPr lang="en-US">
                    <a:noFill/>
                  </a:rPr>
                  <a:t> </a:t>
                </a:r>
              </a:p>
            </p:txBody>
          </p:sp>
        </mc:Fallback>
      </mc:AlternateContent>
      <p:pic>
        <p:nvPicPr>
          <p:cNvPr id="13" name="Picture 12"/>
          <p:cNvPicPr/>
          <p:nvPr/>
        </p:nvPicPr>
        <p:blipFill>
          <a:blip r:embed="rId7"/>
          <a:stretch>
            <a:fillRect/>
          </a:stretch>
        </p:blipFill>
        <p:spPr>
          <a:xfrm>
            <a:off x="217252" y="1325805"/>
            <a:ext cx="3958590" cy="4320540"/>
          </a:xfrm>
          <a:prstGeom prst="rect">
            <a:avLst/>
          </a:prstGeom>
        </p:spPr>
      </p:pic>
    </p:spTree>
    <p:extLst>
      <p:ext uri="{BB962C8B-B14F-4D97-AF65-F5344CB8AC3E}">
        <p14:creationId xmlns:p14="http://schemas.microsoft.com/office/powerpoint/2010/main" val="395242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3400" y="207009"/>
            <a:ext cx="4544717" cy="400110"/>
          </a:xfrm>
          <a:prstGeom prst="rect">
            <a:avLst/>
          </a:prstGeom>
          <a:solidFill>
            <a:schemeClr val="accent3">
              <a:lumMod val="20000"/>
              <a:lumOff val="80000"/>
            </a:schemeClr>
          </a:solidFill>
        </p:spPr>
        <p:txBody>
          <a:bodyPr wrap="square">
            <a:spAutoFit/>
          </a:bodyPr>
          <a:lstStyle/>
          <a:p>
            <a:pPr algn="r" rtl="1"/>
            <a:r>
              <a:rPr lang="ar-SA" sz="2000" b="1" dirty="0" smtClean="0">
                <a:solidFill>
                  <a:srgbClr val="00B050"/>
                </a:solidFill>
              </a:rPr>
              <a:t>ب). الانعكاسية </a:t>
            </a:r>
            <a:r>
              <a:rPr lang="ar-SA" sz="2000" b="1" dirty="0">
                <a:solidFill>
                  <a:srgbClr val="00B050"/>
                </a:solidFill>
              </a:rPr>
              <a:t>السطحية </a:t>
            </a:r>
            <a:r>
              <a:rPr lang="en-US" sz="2000" b="1" dirty="0">
                <a:solidFill>
                  <a:srgbClr val="00B050"/>
                </a:solidFill>
              </a:rPr>
              <a:t> Surface reflectance</a:t>
            </a:r>
            <a:endParaRPr lang="en-US" sz="2000" dirty="0">
              <a:solidFill>
                <a:srgbClr val="00B050"/>
              </a:solidFill>
            </a:endParaRPr>
          </a:p>
        </p:txBody>
      </p:sp>
      <mc:AlternateContent xmlns:mc="http://schemas.openxmlformats.org/markup-compatibility/2006" xmlns:a14="http://schemas.microsoft.com/office/drawing/2010/main">
        <mc:Choice Requires="a14">
          <p:sp>
            <p:nvSpPr>
              <p:cNvPr id="6" name="Rectangle 5"/>
              <p:cNvSpPr/>
              <p:nvPr/>
            </p:nvSpPr>
            <p:spPr>
              <a:xfrm>
                <a:off x="4973488" y="1848745"/>
                <a:ext cx="3941912" cy="338554"/>
              </a:xfrm>
              <a:prstGeom prst="rect">
                <a:avLst/>
              </a:prstGeom>
              <a:solidFill>
                <a:srgbClr val="FFCC99"/>
              </a:solidFill>
            </p:spPr>
            <p:txBody>
              <a:bodyPr wrap="none">
                <a:spAutoFit/>
              </a:bodyPr>
              <a:lstStyle/>
              <a:p>
                <a:pPr rtl="1"/>
                <a14:m>
                  <m:oMathPara xmlns:m="http://schemas.openxmlformats.org/officeDocument/2006/math">
                    <m:oMathParaPr>
                      <m:jc m:val="centerGroup"/>
                    </m:oMathParaPr>
                    <m:oMath xmlns:m="http://schemas.openxmlformats.org/officeDocument/2006/math">
                      <m:r>
                        <m:rPr>
                          <m:sty m:val="p"/>
                        </m:rPr>
                        <a:rPr lang="en-US" sz="1600">
                          <a:latin typeface="Cambria Math"/>
                        </a:rPr>
                        <m:t>Exoatmospheric</m:t>
                      </m:r>
                      <m:r>
                        <a:rPr lang="en-US" sz="1600">
                          <a:latin typeface="Cambria Math"/>
                        </a:rPr>
                        <m:t> </m:t>
                      </m:r>
                      <m:r>
                        <m:rPr>
                          <m:sty m:val="p"/>
                        </m:rPr>
                        <a:rPr lang="en-US" sz="1600">
                          <a:latin typeface="Cambria Math"/>
                        </a:rPr>
                        <m:t>irradianc</m:t>
                      </m:r>
                      <m:r>
                        <a:rPr lang="en-US" sz="1600">
                          <a:latin typeface="Cambria Math"/>
                        </a:rPr>
                        <m:t>=</m:t>
                      </m:r>
                      <m:sSub>
                        <m:sSubPr>
                          <m:ctrlPr>
                            <a:rPr lang="en-US" sz="1600" i="1">
                              <a:latin typeface="Cambria Math"/>
                            </a:rPr>
                          </m:ctrlPr>
                        </m:sSubPr>
                        <m:e>
                          <m:r>
                            <a:rPr lang="en-US" sz="1600" i="1">
                              <a:latin typeface="Cambria Math"/>
                            </a:rPr>
                            <m:t>𝐸</m:t>
                          </m:r>
                        </m:e>
                        <m:sub>
                          <m:r>
                            <a:rPr lang="en-US" sz="1600" i="1">
                              <a:latin typeface="Cambria Math"/>
                            </a:rPr>
                            <m:t>𝑜</m:t>
                          </m:r>
                        </m:sub>
                      </m:sSub>
                      <m:r>
                        <a:rPr lang="en-US" sz="1600" i="1">
                          <a:latin typeface="Cambria Math"/>
                        </a:rPr>
                        <m:t>𝜆</m:t>
                      </m:r>
                      <m:r>
                        <a:rPr lang="en-US" sz="1600" i="1">
                          <a:latin typeface="Cambria Math"/>
                        </a:rPr>
                        <m:t>= </m:t>
                      </m:r>
                      <m:sSub>
                        <m:sSubPr>
                          <m:ctrlPr>
                            <a:rPr lang="en-US" sz="1600" i="1">
                              <a:latin typeface="Cambria Math"/>
                            </a:rPr>
                          </m:ctrlPr>
                        </m:sSubPr>
                        <m:e>
                          <m:r>
                            <a:rPr lang="en-US" sz="1600" i="1">
                              <a:latin typeface="Cambria Math"/>
                            </a:rPr>
                            <m:t>𝐸</m:t>
                          </m:r>
                        </m:e>
                        <m:sub>
                          <m:r>
                            <a:rPr lang="en-US" sz="1600" i="1">
                              <a:latin typeface="Cambria Math"/>
                            </a:rPr>
                            <m:t>𝑆𝑈𝑁</m:t>
                          </m:r>
                        </m:sub>
                      </m:sSub>
                      <m:r>
                        <a:rPr lang="en-US" sz="1600" i="1">
                          <a:latin typeface="Cambria Math"/>
                        </a:rPr>
                        <m:t>𝜆</m:t>
                      </m:r>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4973488" y="1848745"/>
                <a:ext cx="3941912" cy="338554"/>
              </a:xfrm>
              <a:prstGeom prst="rect">
                <a:avLst/>
              </a:prstGeom>
              <a:blipFill rotWithShape="1">
                <a:blip r:embed="rId2"/>
                <a:stretch>
                  <a:fillRect b="-8929"/>
                </a:stretch>
              </a:blipFill>
            </p:spPr>
            <p:txBody>
              <a:bodyPr/>
              <a:lstStyle/>
              <a:p>
                <a:r>
                  <a:rPr lang="en-US">
                    <a:noFill/>
                  </a:rPr>
                  <a:t> </a:t>
                </a:r>
              </a:p>
            </p:txBody>
          </p:sp>
        </mc:Fallback>
      </mc:AlternateContent>
      <p:sp>
        <p:nvSpPr>
          <p:cNvPr id="9" name="TextBox 8"/>
          <p:cNvSpPr txBox="1"/>
          <p:nvPr/>
        </p:nvSpPr>
        <p:spPr>
          <a:xfrm>
            <a:off x="4928079" y="2781976"/>
            <a:ext cx="3891392" cy="369332"/>
          </a:xfrm>
          <a:prstGeom prst="rect">
            <a:avLst/>
          </a:prstGeom>
          <a:solidFill>
            <a:srgbClr val="FFCC99"/>
          </a:solidFill>
        </p:spPr>
        <p:txBody>
          <a:bodyPr wrap="square" rtlCol="0">
            <a:spAutoFit/>
          </a:bodyPr>
          <a:lstStyle/>
          <a:p>
            <a:pPr algn="r" rtl="1"/>
            <a:r>
              <a:rPr lang="ar-SA" dirty="0" smtClean="0"/>
              <a:t>الاشعاع الطيفي للجسم الداكن ويحسب وفق الاتي:-</a:t>
            </a:r>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017" y="952263"/>
            <a:ext cx="4470879" cy="5717481"/>
          </a:xfrm>
          <a:prstGeom prst="rect">
            <a:avLst/>
          </a:prstGeom>
          <a:noFill/>
        </p:spPr>
      </p:pic>
      <mc:AlternateContent xmlns:mc="http://schemas.openxmlformats.org/markup-compatibility/2006" xmlns:a14="http://schemas.microsoft.com/office/drawing/2010/main">
        <mc:Choice Requires="a14">
          <p:sp>
            <p:nvSpPr>
              <p:cNvPr id="11" name="Rectangle 10"/>
              <p:cNvSpPr/>
              <p:nvPr/>
            </p:nvSpPr>
            <p:spPr>
              <a:xfrm>
                <a:off x="4973488" y="705745"/>
                <a:ext cx="2332882" cy="542008"/>
              </a:xfrm>
              <a:prstGeom prst="rect">
                <a:avLst/>
              </a:prstGeom>
              <a:solidFill>
                <a:srgbClr val="FFCC99"/>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𝜌</m:t>
                          </m:r>
                        </m:e>
                        <m:sub>
                          <m:r>
                            <a:rPr lang="en-US" i="1">
                              <a:latin typeface="Cambria Math"/>
                            </a:rPr>
                            <m:t>𝜆</m:t>
                          </m:r>
                        </m:sub>
                      </m:sSub>
                      <m:r>
                        <a:rPr lang="en-US" i="1">
                          <a:latin typeface="Cambria Math"/>
                        </a:rPr>
                        <m:t>=</m:t>
                      </m:r>
                      <m:box>
                        <m:boxPr>
                          <m:ctrlPr>
                            <a:rPr lang="en-US" i="1">
                              <a:latin typeface="Cambria Math"/>
                            </a:rPr>
                          </m:ctrlPr>
                        </m:boxPr>
                        <m:e>
                          <m:argPr>
                            <m:argSz m:val="-1"/>
                          </m:argPr>
                          <m:f>
                            <m:fPr>
                              <m:ctrlPr>
                                <a:rPr lang="en-US" i="1">
                                  <a:latin typeface="Cambria Math"/>
                                </a:rPr>
                              </m:ctrlPr>
                            </m:fPr>
                            <m:num>
                              <m:r>
                                <a:rPr lang="en-US" i="1">
                                  <a:latin typeface="Cambria Math"/>
                                </a:rPr>
                                <m:t>𝜋</m:t>
                              </m:r>
                              <m:d>
                                <m:dPr>
                                  <m:begChr m:val="["/>
                                  <m:endChr m:val="]"/>
                                  <m:ctrlPr>
                                    <a:rPr lang="en-US" i="1">
                                      <a:latin typeface="Cambria Math"/>
                                    </a:rPr>
                                  </m:ctrlPr>
                                </m:dPr>
                                <m:e>
                                  <m:sSub>
                                    <m:sSubPr>
                                      <m:ctrlPr>
                                        <a:rPr lang="en-US" i="1">
                                          <a:latin typeface="Cambria Math"/>
                                        </a:rPr>
                                      </m:ctrlPr>
                                    </m:sSubPr>
                                    <m:e>
                                      <m:r>
                                        <a:rPr lang="en-US" i="1">
                                          <a:latin typeface="Cambria Math"/>
                                        </a:rPr>
                                        <m:t>𝐿</m:t>
                                      </m:r>
                                    </m:e>
                                    <m:sub>
                                      <m:r>
                                        <a:rPr lang="en-US" i="1">
                                          <a:latin typeface="Cambria Math"/>
                                        </a:rPr>
                                        <m:t>𝑠𝑎𝑡</m:t>
                                      </m:r>
                                    </m:sub>
                                  </m:sSub>
                                  <m:d>
                                    <m:dPr>
                                      <m:ctrlPr>
                                        <a:rPr lang="en-US" i="1">
                                          <a:latin typeface="Cambria Math"/>
                                        </a:rPr>
                                      </m:ctrlPr>
                                    </m:dPr>
                                    <m:e>
                                      <m:r>
                                        <a:rPr lang="en-US" i="1">
                                          <a:latin typeface="Cambria Math"/>
                                        </a:rPr>
                                        <m:t>𝜆</m:t>
                                      </m:r>
                                    </m:e>
                                  </m:d>
                                  <m:r>
                                    <a:rPr lang="en-US" i="1">
                                      <a:latin typeface="Cambria Math"/>
                                    </a:rPr>
                                    <m:t>−</m:t>
                                  </m:r>
                                  <m:sSub>
                                    <m:sSubPr>
                                      <m:ctrlPr>
                                        <a:rPr lang="en-US" i="1">
                                          <a:latin typeface="Cambria Math"/>
                                        </a:rPr>
                                      </m:ctrlPr>
                                    </m:sSubPr>
                                    <m:e>
                                      <m:r>
                                        <a:rPr lang="en-US" i="1">
                                          <a:latin typeface="Cambria Math"/>
                                        </a:rPr>
                                        <m:t>𝐿</m:t>
                                      </m:r>
                                    </m:e>
                                    <m:sub>
                                      <m:r>
                                        <a:rPr lang="en-US" i="1">
                                          <a:latin typeface="Cambria Math"/>
                                        </a:rPr>
                                        <m:t>𝑝</m:t>
                                      </m:r>
                                    </m:sub>
                                  </m:sSub>
                                  <m:r>
                                    <a:rPr lang="en-US" i="1">
                                      <a:latin typeface="Cambria Math"/>
                                    </a:rPr>
                                    <m:t>(</m:t>
                                  </m:r>
                                  <m:r>
                                    <a:rPr lang="en-US" i="1">
                                      <a:latin typeface="Cambria Math"/>
                                    </a:rPr>
                                    <m:t>𝜆</m:t>
                                  </m:r>
                                  <m:r>
                                    <a:rPr lang="en-US" i="1">
                                      <a:latin typeface="Cambria Math"/>
                                    </a:rPr>
                                    <m:t>)</m:t>
                                  </m:r>
                                </m:e>
                              </m:d>
                              <m:r>
                                <a:rPr lang="en-US" i="1">
                                  <a:latin typeface="Cambria Math"/>
                                </a:rPr>
                                <m:t>×</m:t>
                              </m:r>
                              <m:sSup>
                                <m:sSupPr>
                                  <m:ctrlPr>
                                    <a:rPr lang="en-US" i="1">
                                      <a:latin typeface="Cambria Math"/>
                                    </a:rPr>
                                  </m:ctrlPr>
                                </m:sSupPr>
                                <m:e>
                                  <m:r>
                                    <a:rPr lang="en-US" i="1">
                                      <a:latin typeface="Cambria Math"/>
                                    </a:rPr>
                                    <m:t>𝑑</m:t>
                                  </m:r>
                                </m:e>
                                <m:sup>
                                  <m:r>
                                    <a:rPr lang="en-US" i="1">
                                      <a:latin typeface="Cambria Math"/>
                                    </a:rPr>
                                    <m:t>2</m:t>
                                  </m:r>
                                </m:sup>
                              </m:sSup>
                            </m:num>
                            <m:den>
                              <m:sSub>
                                <m:sSubPr>
                                  <m:ctrlPr>
                                    <a:rPr lang="en-US" i="1">
                                      <a:latin typeface="Cambria Math"/>
                                    </a:rPr>
                                  </m:ctrlPr>
                                </m:sSubPr>
                                <m:e>
                                  <m:r>
                                    <a:rPr lang="en-US" i="1">
                                      <a:latin typeface="Cambria Math"/>
                                    </a:rPr>
                                    <m:t>𝐸</m:t>
                                  </m:r>
                                </m:e>
                                <m:sub>
                                  <m:r>
                                    <a:rPr lang="en-US" i="1">
                                      <a:latin typeface="Cambria Math"/>
                                    </a:rPr>
                                    <m:t>0</m:t>
                                  </m:r>
                                </m:sub>
                              </m:sSub>
                              <m:r>
                                <a:rPr lang="en-US" i="1">
                                  <a:latin typeface="Cambria Math"/>
                                </a:rPr>
                                <m:t>(</m:t>
                              </m:r>
                              <m:r>
                                <a:rPr lang="en-US" i="1">
                                  <a:latin typeface="Cambria Math"/>
                                </a:rPr>
                                <m:t>𝜆</m:t>
                              </m:r>
                              <m:r>
                                <a:rPr lang="en-US" i="1">
                                  <a:latin typeface="Cambria Math"/>
                                </a:rPr>
                                <m:t>)×</m:t>
                              </m:r>
                              <m:r>
                                <m:rPr>
                                  <m:sty m:val="p"/>
                                </m:rPr>
                                <a:rPr lang="en-US">
                                  <a:latin typeface="Cambria Math"/>
                                </a:rPr>
                                <m:t>cos</m:t>
                              </m:r>
                              <m:r>
                                <a:rPr lang="en-US">
                                  <a:latin typeface="Cambria Math"/>
                                </a:rPr>
                                <m:t>⁡</m:t>
                              </m:r>
                              <m:r>
                                <a:rPr lang="en-US" i="1">
                                  <a:latin typeface="Cambria Math"/>
                                </a:rPr>
                                <m:t>(</m:t>
                              </m:r>
                              <m:sSub>
                                <m:sSubPr>
                                  <m:ctrlPr>
                                    <a:rPr lang="en-US" i="1">
                                      <a:latin typeface="Cambria Math"/>
                                    </a:rPr>
                                  </m:ctrlPr>
                                </m:sSubPr>
                                <m:e>
                                  <m:r>
                                    <a:rPr lang="en-US" i="1">
                                      <a:latin typeface="Cambria Math"/>
                                    </a:rPr>
                                    <m:t>𝜃</m:t>
                                  </m:r>
                                </m:e>
                                <m:sub>
                                  <m:r>
                                    <a:rPr lang="en-US" i="1">
                                      <a:latin typeface="Cambria Math"/>
                                    </a:rPr>
                                    <m:t>𝑧</m:t>
                                  </m:r>
                                </m:sub>
                              </m:sSub>
                              <m:r>
                                <a:rPr lang="en-US" i="1">
                                  <a:latin typeface="Cambria Math"/>
                                </a:rPr>
                                <m:t>)</m:t>
                              </m:r>
                            </m:den>
                          </m:f>
                        </m:e>
                      </m:box>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973488" y="705745"/>
                <a:ext cx="2332882" cy="54200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973488" y="1315345"/>
                <a:ext cx="2465868" cy="394147"/>
              </a:xfrm>
              <a:prstGeom prst="rect">
                <a:avLst/>
              </a:prstGeom>
              <a:solidFill>
                <a:srgbClr val="FFCC99"/>
              </a:solidFill>
            </p:spPr>
            <p:txBody>
              <a:bodyPr wrap="none">
                <a:spAutoFit/>
              </a:bodyPr>
              <a:lstStyle/>
              <a:p>
                <a14:m>
                  <m:oMath xmlns:m="http://schemas.openxmlformats.org/officeDocument/2006/math">
                    <m:sSub>
                      <m:sSubPr>
                        <m:ctrlPr>
                          <a:rPr lang="en-US" i="1">
                            <a:latin typeface="Cambria Math"/>
                          </a:rPr>
                        </m:ctrlPr>
                      </m:sSubPr>
                      <m:e>
                        <m:r>
                          <a:rPr lang="en-US" i="1">
                            <a:latin typeface="Cambria Math"/>
                          </a:rPr>
                          <m:t>𝐿</m:t>
                        </m:r>
                      </m:e>
                      <m:sub>
                        <m:r>
                          <a:rPr lang="en-US" i="1">
                            <a:latin typeface="Cambria Math"/>
                          </a:rPr>
                          <m:t>𝑝</m:t>
                        </m:r>
                      </m:sub>
                    </m:sSub>
                    <m:r>
                      <a:rPr lang="en-US" i="1">
                        <a:latin typeface="Cambria Math"/>
                      </a:rPr>
                      <m:t>=</m:t>
                    </m:r>
                    <m:sSub>
                      <m:sSubPr>
                        <m:ctrlPr>
                          <a:rPr lang="en-US" i="1">
                            <a:latin typeface="Cambria Math"/>
                          </a:rPr>
                        </m:ctrlPr>
                      </m:sSubPr>
                      <m:e>
                        <m:r>
                          <a:rPr lang="en-US" i="1">
                            <a:latin typeface="Cambria Math"/>
                          </a:rPr>
                          <m:t>𝐿</m:t>
                        </m:r>
                      </m:e>
                      <m:sub>
                        <m:r>
                          <a:rPr lang="en-US" i="1">
                            <a:latin typeface="Cambria Math"/>
                          </a:rPr>
                          <m:t>𝑚𝑖𝑛</m:t>
                        </m:r>
                      </m:sub>
                    </m:sSub>
                    <m:d>
                      <m:dPr>
                        <m:ctrlPr>
                          <a:rPr lang="en-US" i="1">
                            <a:latin typeface="Cambria Math"/>
                          </a:rPr>
                        </m:ctrlPr>
                      </m:dPr>
                      <m:e>
                        <m:r>
                          <a:rPr lang="en-US" i="1">
                            <a:latin typeface="Cambria Math"/>
                          </a:rPr>
                          <m:t>𝜆</m:t>
                        </m:r>
                      </m:e>
                    </m:d>
                    <m:r>
                      <a:rPr lang="en-US" i="1">
                        <a:latin typeface="Cambria Math"/>
                      </a:rPr>
                      <m:t>−</m:t>
                    </m:r>
                    <m:sSub>
                      <m:sSubPr>
                        <m:ctrlPr>
                          <a:rPr lang="en-US" i="1">
                            <a:latin typeface="Cambria Math"/>
                          </a:rPr>
                        </m:ctrlPr>
                      </m:sSubPr>
                      <m:e>
                        <m:r>
                          <a:rPr lang="en-US" i="1">
                            <a:latin typeface="Cambria Math"/>
                          </a:rPr>
                          <m:t>𝐿</m:t>
                        </m:r>
                      </m:e>
                      <m:sub>
                        <m:r>
                          <a:rPr lang="en-US" i="1">
                            <a:latin typeface="Cambria Math"/>
                          </a:rPr>
                          <m:t>1</m:t>
                        </m:r>
                        <m:r>
                          <a:rPr lang="en-US" i="1">
                            <a:latin typeface="Cambria Math"/>
                          </a:rPr>
                          <m:t>%</m:t>
                        </m:r>
                      </m:sub>
                    </m:sSub>
                    <m:r>
                      <a:rPr lang="en-US" i="1">
                        <a:latin typeface="Cambria Math"/>
                      </a:rPr>
                      <m:t>(</m:t>
                    </m:r>
                    <m:r>
                      <a:rPr lang="en-US" i="1">
                        <a:latin typeface="Cambria Math"/>
                      </a:rPr>
                      <m:t>𝜆</m:t>
                    </m:r>
                    <m:r>
                      <a:rPr lang="en-US" i="1">
                        <a:latin typeface="Cambria Math"/>
                      </a:rPr>
                      <m:t>)</m:t>
                    </m:r>
                  </m:oMath>
                </a14:m>
                <a:r>
                  <a:rPr lang="en-US" dirty="0"/>
                  <a:t> </a:t>
                </a:r>
              </a:p>
            </p:txBody>
          </p:sp>
        </mc:Choice>
        <mc:Fallback xmlns="">
          <p:sp>
            <p:nvSpPr>
              <p:cNvPr id="12" name="Rectangle 11"/>
              <p:cNvSpPr>
                <a:spLocks noRot="1" noChangeAspect="1" noMove="1" noResize="1" noEditPoints="1" noAdjustHandles="1" noChangeArrowheads="1" noChangeShapeType="1" noTextEdit="1"/>
              </p:cNvSpPr>
              <p:nvPr/>
            </p:nvSpPr>
            <p:spPr>
              <a:xfrm>
                <a:off x="4973488" y="1315345"/>
                <a:ext cx="2465868" cy="394147"/>
              </a:xfrm>
              <a:prstGeom prst="rect">
                <a:avLst/>
              </a:prstGeom>
              <a:blipFill rotWithShape="1">
                <a:blip r:embed="rId5"/>
                <a:stretch>
                  <a:fillRect b="-7813"/>
                </a:stretch>
              </a:blipFill>
            </p:spPr>
            <p:txBody>
              <a:bodyPr/>
              <a:lstStyle/>
              <a:p>
                <a:r>
                  <a:rPr lang="en-US">
                    <a:noFill/>
                  </a:rPr>
                  <a:t> </a:t>
                </a:r>
              </a:p>
            </p:txBody>
          </p:sp>
        </mc:Fallback>
      </mc:AlternateContent>
      <p:sp>
        <p:nvSpPr>
          <p:cNvPr id="13" name="Rectangle 12"/>
          <p:cNvSpPr/>
          <p:nvPr/>
        </p:nvSpPr>
        <p:spPr>
          <a:xfrm>
            <a:off x="4973488" y="2305945"/>
            <a:ext cx="3564758" cy="369332"/>
          </a:xfrm>
          <a:prstGeom prst="rect">
            <a:avLst/>
          </a:prstGeom>
          <a:solidFill>
            <a:srgbClr val="FFCC99"/>
          </a:solidFill>
        </p:spPr>
        <p:txBody>
          <a:bodyPr wrap="none">
            <a:spAutoFit/>
          </a:bodyPr>
          <a:lstStyle/>
          <a:p>
            <a:r>
              <a:rPr lang="en-US" dirty="0"/>
              <a:t>θ = solar zenith = 90- solar elevation</a:t>
            </a:r>
          </a:p>
        </p:txBody>
      </p:sp>
      <mc:AlternateContent xmlns:mc="http://schemas.openxmlformats.org/markup-compatibility/2006" xmlns:a14="http://schemas.microsoft.com/office/drawing/2010/main">
        <mc:Choice Requires="a14">
          <p:sp>
            <p:nvSpPr>
              <p:cNvPr id="14" name="Rectangle 13"/>
              <p:cNvSpPr/>
              <p:nvPr/>
            </p:nvSpPr>
            <p:spPr>
              <a:xfrm>
                <a:off x="4973488" y="3171253"/>
                <a:ext cx="3154992" cy="506292"/>
              </a:xfrm>
              <a:prstGeom prst="rect">
                <a:avLst/>
              </a:prstGeom>
              <a:solidFill>
                <a:srgbClr val="FFCC99"/>
              </a:solid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i="1">
                              <a:latin typeface="Cambria Math"/>
                            </a:rPr>
                            <m:t>𝐿</m:t>
                          </m:r>
                        </m:e>
                        <m:sub>
                          <m:r>
                            <a:rPr lang="en-US" i="1">
                              <a:latin typeface="Cambria Math"/>
                            </a:rPr>
                            <m:t>1</m:t>
                          </m:r>
                          <m:r>
                            <a:rPr lang="en-US" i="1">
                              <a:latin typeface="Cambria Math"/>
                            </a:rPr>
                            <m:t>%</m:t>
                          </m:r>
                        </m:sub>
                      </m:sSub>
                      <m:d>
                        <m:dPr>
                          <m:ctrlPr>
                            <a:rPr lang="en-US" i="1">
                              <a:latin typeface="Cambria Math"/>
                            </a:rPr>
                          </m:ctrlPr>
                        </m:dPr>
                        <m:e>
                          <m:r>
                            <a:rPr lang="en-US" i="1">
                              <a:latin typeface="Cambria Math"/>
                            </a:rPr>
                            <m:t>𝜆</m:t>
                          </m:r>
                        </m:e>
                      </m:d>
                      <m:r>
                        <a:rPr lang="en-US" i="1">
                          <a:latin typeface="Cambria Math"/>
                        </a:rPr>
                        <m:t>=</m:t>
                      </m:r>
                      <m:box>
                        <m:boxPr>
                          <m:ctrlPr>
                            <a:rPr lang="en-US" i="1">
                              <a:latin typeface="Cambria Math"/>
                            </a:rPr>
                          </m:ctrlPr>
                        </m:boxPr>
                        <m:e>
                          <m:argPr>
                            <m:argSz m:val="-1"/>
                          </m:argPr>
                          <m:f>
                            <m:fPr>
                              <m:ctrlPr>
                                <a:rPr lang="en-US" i="1">
                                  <a:latin typeface="Cambria Math"/>
                                </a:rPr>
                              </m:ctrlPr>
                            </m:fPr>
                            <m:num>
                              <m:r>
                                <a:rPr lang="en-US" i="1">
                                  <a:latin typeface="Cambria Math"/>
                                </a:rPr>
                                <m:t>0</m:t>
                              </m:r>
                              <m:r>
                                <a:rPr lang="en-US" i="1">
                                  <a:latin typeface="Cambria Math"/>
                                </a:rPr>
                                <m:t>.</m:t>
                              </m:r>
                              <m:r>
                                <a:rPr lang="en-US" i="1">
                                  <a:latin typeface="Cambria Math"/>
                                </a:rPr>
                                <m:t>01</m:t>
                              </m:r>
                              <m:r>
                                <a:rPr lang="en-US" i="1">
                                  <a:latin typeface="Cambria Math"/>
                                </a:rPr>
                                <m:t>×</m:t>
                              </m:r>
                              <m:r>
                                <m:rPr>
                                  <m:sty m:val="p"/>
                                </m:rPr>
                                <a:rPr lang="en-US">
                                  <a:latin typeface="Cambria Math"/>
                                </a:rPr>
                                <m:t>cos</m:t>
                              </m:r>
                              <m:r>
                                <a:rPr lang="en-US">
                                  <a:latin typeface="Cambria Math"/>
                                </a:rPr>
                                <m:t>⁡</m:t>
                              </m:r>
                              <m:r>
                                <a:rPr lang="en-US" i="1">
                                  <a:latin typeface="Cambria Math"/>
                                </a:rPr>
                                <m:t>(</m:t>
                              </m:r>
                              <m:sSub>
                                <m:sSubPr>
                                  <m:ctrlPr>
                                    <a:rPr lang="en-US" i="1">
                                      <a:latin typeface="Cambria Math"/>
                                    </a:rPr>
                                  </m:ctrlPr>
                                </m:sSubPr>
                                <m:e>
                                  <m:r>
                                    <a:rPr lang="en-US" i="1">
                                      <a:latin typeface="Cambria Math"/>
                                    </a:rPr>
                                    <m:t>𝜃</m:t>
                                  </m:r>
                                </m:e>
                                <m:sub>
                                  <m:r>
                                    <a:rPr lang="en-US" i="1">
                                      <a:latin typeface="Cambria Math"/>
                                    </a:rPr>
                                    <m:t>𝑧</m:t>
                                  </m:r>
                                </m:sub>
                              </m:sSub>
                              <m:r>
                                <a:rPr lang="en-US" i="1">
                                  <a:latin typeface="Cambria Math"/>
                                </a:rPr>
                                <m:t>)</m:t>
                              </m:r>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m:t>
                              </m:r>
                              <m:sSub>
                                <m:sSubPr>
                                  <m:ctrlPr>
                                    <a:rPr lang="en-US" i="1">
                                      <a:latin typeface="Cambria Math"/>
                                    </a:rPr>
                                  </m:ctrlPr>
                                </m:sSubPr>
                                <m:e>
                                  <m:r>
                                    <a:rPr lang="en-US" i="1">
                                      <a:latin typeface="Cambria Math"/>
                                    </a:rPr>
                                    <m:t>𝐸</m:t>
                                  </m:r>
                                </m:e>
                                <m:sub>
                                  <m:r>
                                    <a:rPr lang="en-US" i="1">
                                      <a:latin typeface="Cambria Math"/>
                                    </a:rPr>
                                    <m:t>0</m:t>
                                  </m:r>
                                </m:sub>
                              </m:sSub>
                              <m:r>
                                <a:rPr lang="en-US" i="1">
                                  <a:latin typeface="Cambria Math"/>
                                </a:rPr>
                                <m:t>(</m:t>
                              </m:r>
                              <m:r>
                                <a:rPr lang="en-US" i="1">
                                  <a:latin typeface="Cambria Math"/>
                                </a:rPr>
                                <m:t>𝜆</m:t>
                              </m:r>
                              <m:r>
                                <a:rPr lang="en-US" i="1">
                                  <a:latin typeface="Cambria Math"/>
                                </a:rPr>
                                <m:t>)</m:t>
                              </m:r>
                            </m:num>
                            <m:den>
                              <m:r>
                                <a:rPr lang="en-US" i="1">
                                  <a:latin typeface="Cambria Math"/>
                                </a:rPr>
                                <m:t>𝜋</m:t>
                              </m:r>
                              <m:r>
                                <a:rPr lang="en-US" i="1">
                                  <a:latin typeface="Cambria Math"/>
                                </a:rPr>
                                <m:t>×</m:t>
                              </m:r>
                              <m:sSup>
                                <m:sSupPr>
                                  <m:ctrlPr>
                                    <a:rPr lang="en-US" i="1">
                                      <a:latin typeface="Cambria Math"/>
                                    </a:rPr>
                                  </m:ctrlPr>
                                </m:sSupPr>
                                <m:e>
                                  <m:r>
                                    <a:rPr lang="en-US" i="1">
                                      <a:latin typeface="Cambria Math"/>
                                    </a:rPr>
                                    <m:t>𝑑</m:t>
                                  </m:r>
                                </m:e>
                                <m:sup>
                                  <m:r>
                                    <a:rPr lang="en-US" i="1">
                                      <a:latin typeface="Cambria Math"/>
                                    </a:rPr>
                                    <m:t>2</m:t>
                                  </m:r>
                                </m:sup>
                              </m:sSup>
                            </m:den>
                          </m:f>
                        </m:e>
                      </m:box>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973488" y="3171253"/>
                <a:ext cx="3154992" cy="506292"/>
              </a:xfrm>
              <a:prstGeom prst="rect">
                <a:avLst/>
              </a:prstGeom>
              <a:blipFill rotWithShape="1">
                <a:blip r:embed="rId6"/>
                <a:stretch>
                  <a:fillRect b="-3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73488" y="3851308"/>
                <a:ext cx="3560912" cy="417358"/>
              </a:xfrm>
              <a:prstGeom prst="rect">
                <a:avLst/>
              </a:prstGeom>
              <a:solidFill>
                <a:srgbClr val="FFCC99"/>
              </a:solid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a:rPr>
                          </m:ctrlPr>
                        </m:sSubPr>
                        <m:e>
                          <m:r>
                            <a:rPr lang="en-US" i="1">
                              <a:latin typeface="Cambria Math"/>
                            </a:rPr>
                            <m:t>𝑑</m:t>
                          </m:r>
                        </m:e>
                        <m:sub>
                          <m:r>
                            <a:rPr lang="en-US" i="1">
                              <a:latin typeface="Cambria Math"/>
                            </a:rPr>
                            <m:t>𝑟</m:t>
                          </m:r>
                        </m:sub>
                      </m:sSub>
                      <m:r>
                        <a:rPr lang="en-US" i="1">
                          <a:latin typeface="Cambria Math"/>
                        </a:rPr>
                        <m:t>=</m:t>
                      </m:r>
                      <m:r>
                        <a:rPr lang="en-US" i="1">
                          <a:latin typeface="Cambria Math"/>
                        </a:rPr>
                        <m:t>1</m:t>
                      </m:r>
                      <m:r>
                        <a:rPr lang="en-US" i="1">
                          <a:latin typeface="Cambria Math"/>
                        </a:rPr>
                        <m:t>+</m:t>
                      </m:r>
                      <m:r>
                        <a:rPr lang="en-US" i="1">
                          <a:latin typeface="Cambria Math"/>
                        </a:rPr>
                        <m:t>0</m:t>
                      </m:r>
                      <m:r>
                        <a:rPr lang="en-US" i="1">
                          <a:latin typeface="Cambria Math"/>
                        </a:rPr>
                        <m:t>.</m:t>
                      </m:r>
                      <m:r>
                        <a:rPr lang="en-US" i="1">
                          <a:latin typeface="Cambria Math"/>
                        </a:rPr>
                        <m:t>033</m:t>
                      </m:r>
                      <m:r>
                        <a:rPr lang="en-US" i="1">
                          <a:latin typeface="Cambria Math"/>
                        </a:rPr>
                        <m:t>𝑐𝑜𝑠</m:t>
                      </m:r>
                      <m:r>
                        <a:rPr lang="en-US" i="1">
                          <a:latin typeface="Cambria Math"/>
                        </a:rPr>
                        <m:t>(</m:t>
                      </m:r>
                      <m:r>
                        <a:rPr lang="en-US" i="1">
                          <a:latin typeface="Cambria Math"/>
                        </a:rPr>
                        <m:t>𝐷𝑂𝑌</m:t>
                      </m:r>
                      <m:r>
                        <a:rPr lang="en-US" i="1">
                          <a:latin typeface="Cambria Math"/>
                        </a:rPr>
                        <m:t> </m:t>
                      </m:r>
                      <m:box>
                        <m:boxPr>
                          <m:ctrlPr>
                            <a:rPr lang="en-US" i="1">
                              <a:latin typeface="Cambria Math"/>
                            </a:rPr>
                          </m:ctrlPr>
                        </m:boxPr>
                        <m:e>
                          <m:argPr>
                            <m:argSz m:val="-1"/>
                          </m:argPr>
                          <m:f>
                            <m:fPr>
                              <m:ctrlPr>
                                <a:rPr lang="en-US" i="1">
                                  <a:latin typeface="Cambria Math"/>
                                </a:rPr>
                              </m:ctrlPr>
                            </m:fPr>
                            <m:num>
                              <m:r>
                                <a:rPr lang="en-US" i="1">
                                  <a:latin typeface="Cambria Math"/>
                                </a:rPr>
                                <m:t>2</m:t>
                              </m:r>
                              <m:r>
                                <a:rPr lang="en-US" i="1">
                                  <a:latin typeface="Cambria Math"/>
                                </a:rPr>
                                <m:t>𝜋</m:t>
                              </m:r>
                            </m:num>
                            <m:den>
                              <m:r>
                                <a:rPr lang="en-US" i="1">
                                  <a:latin typeface="Cambria Math"/>
                                </a:rPr>
                                <m:t>365</m:t>
                              </m:r>
                            </m:den>
                          </m:f>
                        </m:e>
                      </m:box>
                      <m:r>
                        <a:rPr lang="en-US" b="0" i="0" smtClean="0">
                          <a:latin typeface="Cambria Math"/>
                        </a:rPr>
                        <m:t>)</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4973488" y="3851308"/>
                <a:ext cx="3560912" cy="417358"/>
              </a:xfrm>
              <a:prstGeom prst="rect">
                <a:avLst/>
              </a:prstGeom>
              <a:blipFill rotWithShape="1">
                <a:blip r:embed="rId7"/>
                <a:stretch>
                  <a:fillRect b="-5882"/>
                </a:stretch>
              </a:blipFill>
            </p:spPr>
            <p:txBody>
              <a:bodyPr/>
              <a:lstStyle/>
              <a:p>
                <a:r>
                  <a:rPr lang="en-US">
                    <a:noFill/>
                  </a:rPr>
                  <a:t> </a:t>
                </a:r>
              </a:p>
            </p:txBody>
          </p:sp>
        </mc:Fallback>
      </mc:AlternateContent>
      <p:sp>
        <p:nvSpPr>
          <p:cNvPr id="16" name="Rectangle 15"/>
          <p:cNvSpPr/>
          <p:nvPr/>
        </p:nvSpPr>
        <p:spPr>
          <a:xfrm>
            <a:off x="4973488" y="4499035"/>
            <a:ext cx="2408480" cy="369332"/>
          </a:xfrm>
          <a:prstGeom prst="rect">
            <a:avLst/>
          </a:prstGeom>
          <a:solidFill>
            <a:srgbClr val="FFCC99"/>
          </a:solidFill>
        </p:spPr>
        <p:txBody>
          <a:bodyPr wrap="none">
            <a:spAutoFit/>
          </a:bodyPr>
          <a:lstStyle/>
          <a:p>
            <a:pPr algn="r" rtl="1"/>
            <a:r>
              <a:rPr lang="en-US" i="1" dirty="0"/>
              <a:t>DOY</a:t>
            </a:r>
            <a:r>
              <a:rPr lang="ar-SA" b="1" dirty="0"/>
              <a:t>= </a:t>
            </a:r>
            <a:r>
              <a:rPr lang="ar-SA" dirty="0"/>
              <a:t>تسلسل اليوم من السنة </a:t>
            </a:r>
            <a:endParaRPr lang="en-US" dirty="0"/>
          </a:p>
        </p:txBody>
      </p:sp>
    </p:spTree>
    <p:extLst>
      <p:ext uri="{BB962C8B-B14F-4D97-AF65-F5344CB8AC3E}">
        <p14:creationId xmlns:p14="http://schemas.microsoft.com/office/powerpoint/2010/main" val="112982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6597" y="134127"/>
            <a:ext cx="2414788" cy="400110"/>
          </a:xfrm>
          <a:prstGeom prst="rect">
            <a:avLst/>
          </a:prstGeom>
          <a:solidFill>
            <a:schemeClr val="accent3">
              <a:lumMod val="20000"/>
              <a:lumOff val="80000"/>
            </a:schemeClr>
          </a:solidFill>
        </p:spPr>
        <p:txBody>
          <a:bodyPr wrap="square" rtlCol="0">
            <a:spAutoFit/>
          </a:bodyPr>
          <a:lstStyle/>
          <a:p>
            <a:pPr algn="r" rtl="1"/>
            <a:r>
              <a:rPr lang="ar-SA" sz="2000" b="1" dirty="0" smtClean="0">
                <a:solidFill>
                  <a:srgbClr val="00B050"/>
                </a:solidFill>
              </a:rPr>
              <a:t>جـ). حساب </a:t>
            </a:r>
            <a:r>
              <a:rPr lang="ar-SA" sz="2000" b="1" dirty="0" err="1" smtClean="0">
                <a:solidFill>
                  <a:srgbClr val="00B050"/>
                </a:solidFill>
              </a:rPr>
              <a:t>الالبيدو</a:t>
            </a:r>
            <a:endParaRPr lang="en-US" sz="2000" b="1" dirty="0">
              <a:solidFill>
                <a:srgbClr val="00B050"/>
              </a:solidFill>
            </a:endParaRPr>
          </a:p>
        </p:txBody>
      </p:sp>
      <p:pic>
        <p:nvPicPr>
          <p:cNvPr id="5" name="Picture 4"/>
          <p:cNvPicPr/>
          <p:nvPr/>
        </p:nvPicPr>
        <p:blipFill>
          <a:blip r:embed="rId4"/>
          <a:stretch>
            <a:fillRect/>
          </a:stretch>
        </p:blipFill>
        <p:spPr>
          <a:xfrm>
            <a:off x="24319" y="2335169"/>
            <a:ext cx="4427887" cy="424992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991810" y="1070566"/>
                <a:ext cx="4829575" cy="910634"/>
              </a:xfrm>
              <a:prstGeom prst="rect">
                <a:avLst/>
              </a:prstGeom>
              <a:solidFill>
                <a:srgbClr val="FFCC99"/>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𝑇𝑂𝐴</m:t>
                          </m:r>
                        </m:sub>
                      </m:sSub>
                      <m:r>
                        <a:rPr lang="en-US" i="1">
                          <a:latin typeface="Cambria Math"/>
                        </a:rPr>
                        <m:t>=</m:t>
                      </m:r>
                      <m:r>
                        <a:rPr lang="en-US" i="1">
                          <a:latin typeface="Cambria Math"/>
                        </a:rPr>
                        <m:t>0</m:t>
                      </m:r>
                      <m:r>
                        <a:rPr lang="en-US" i="1">
                          <a:latin typeface="Cambria Math"/>
                        </a:rPr>
                        <m:t>.</m:t>
                      </m:r>
                      <m:r>
                        <a:rPr lang="en-US" i="1">
                          <a:latin typeface="Cambria Math"/>
                        </a:rPr>
                        <m:t>356</m:t>
                      </m:r>
                      <m:r>
                        <a:rPr lang="en-US" i="1">
                          <a:latin typeface="Cambria Math"/>
                        </a:rPr>
                        <m:t>×</m:t>
                      </m:r>
                      <m:r>
                        <a:rPr lang="en-US" i="1">
                          <a:latin typeface="Cambria Math"/>
                        </a:rPr>
                        <m:t>𝑏</m:t>
                      </m:r>
                      <m:r>
                        <a:rPr lang="en-US" i="1">
                          <a:latin typeface="Cambria Math"/>
                        </a:rPr>
                        <m:t>1</m:t>
                      </m:r>
                      <m:r>
                        <a:rPr lang="en-US" i="1">
                          <a:latin typeface="Cambria Math"/>
                        </a:rPr>
                        <m:t>+</m:t>
                      </m:r>
                      <m:r>
                        <a:rPr lang="en-US" i="1">
                          <a:latin typeface="Cambria Math"/>
                        </a:rPr>
                        <m:t>0</m:t>
                      </m:r>
                      <m:r>
                        <a:rPr lang="en-US" i="1">
                          <a:latin typeface="Cambria Math"/>
                        </a:rPr>
                        <m:t>.</m:t>
                      </m:r>
                      <m:r>
                        <a:rPr lang="en-US" i="1">
                          <a:latin typeface="Cambria Math"/>
                        </a:rPr>
                        <m:t>13</m:t>
                      </m:r>
                      <m:r>
                        <a:rPr lang="en-US" i="1">
                          <a:latin typeface="Cambria Math"/>
                        </a:rPr>
                        <m:t>×</m:t>
                      </m:r>
                      <m:r>
                        <a:rPr lang="en-US" i="1">
                          <a:latin typeface="Cambria Math"/>
                        </a:rPr>
                        <m:t>𝑏</m:t>
                      </m:r>
                      <m:r>
                        <a:rPr lang="en-US" i="1">
                          <a:latin typeface="Cambria Math"/>
                        </a:rPr>
                        <m:t>3</m:t>
                      </m:r>
                      <m:r>
                        <a:rPr lang="en-US" i="1">
                          <a:latin typeface="Cambria Math"/>
                        </a:rPr>
                        <m:t>+</m:t>
                      </m:r>
                      <m:r>
                        <a:rPr lang="en-US" i="1">
                          <a:latin typeface="Cambria Math"/>
                        </a:rPr>
                        <m:t>0</m:t>
                      </m:r>
                      <m:r>
                        <a:rPr lang="en-US" i="1">
                          <a:latin typeface="Cambria Math"/>
                        </a:rPr>
                        <m:t>.</m:t>
                      </m:r>
                      <m:r>
                        <a:rPr lang="en-US" i="1">
                          <a:latin typeface="Cambria Math"/>
                        </a:rPr>
                        <m:t>373</m:t>
                      </m:r>
                      <m:r>
                        <a:rPr lang="en-US" i="1">
                          <a:latin typeface="Cambria Math"/>
                        </a:rPr>
                        <m:t>×</m:t>
                      </m:r>
                      <m:r>
                        <a:rPr lang="en-US" i="1">
                          <a:latin typeface="Cambria Math"/>
                        </a:rPr>
                        <m:t>𝑏</m:t>
                      </m:r>
                      <m:r>
                        <a:rPr lang="en-US" i="1">
                          <a:latin typeface="Cambria Math"/>
                        </a:rPr>
                        <m:t>4</m:t>
                      </m:r>
                      <m:r>
                        <a:rPr lang="en-US" i="1">
                          <a:latin typeface="Cambria Math"/>
                        </a:rPr>
                        <m:t>+</m:t>
                      </m:r>
                      <m:r>
                        <a:rPr lang="en-US" i="1">
                          <a:latin typeface="Cambria Math"/>
                        </a:rPr>
                        <m:t>0</m:t>
                      </m:r>
                      <m:r>
                        <a:rPr lang="en-US" i="1">
                          <a:latin typeface="Cambria Math"/>
                        </a:rPr>
                        <m:t>.</m:t>
                      </m:r>
                      <m:r>
                        <a:rPr lang="en-US" i="1">
                          <a:latin typeface="Cambria Math"/>
                        </a:rPr>
                        <m:t>085</m:t>
                      </m:r>
                      <m:r>
                        <a:rPr lang="en-US" i="1">
                          <a:latin typeface="Cambria Math"/>
                        </a:rPr>
                        <m:t>×</m:t>
                      </m:r>
                      <m:r>
                        <a:rPr lang="en-US" i="1">
                          <a:latin typeface="Cambria Math"/>
                        </a:rPr>
                        <m:t>𝑏</m:t>
                      </m:r>
                      <m:r>
                        <a:rPr lang="en-US" i="1">
                          <a:latin typeface="Cambria Math"/>
                        </a:rPr>
                        <m:t>5</m:t>
                      </m:r>
                      <m:r>
                        <a:rPr lang="en-US" i="1">
                          <a:latin typeface="Cambria Math"/>
                        </a:rPr>
                        <m:t>+</m:t>
                      </m:r>
                      <m:r>
                        <a:rPr lang="en-US" i="1">
                          <a:latin typeface="Cambria Math"/>
                        </a:rPr>
                        <m:t>0</m:t>
                      </m:r>
                      <m:r>
                        <a:rPr lang="en-US" i="1">
                          <a:latin typeface="Cambria Math"/>
                        </a:rPr>
                        <m:t>.</m:t>
                      </m:r>
                      <m:r>
                        <a:rPr lang="en-US" i="1">
                          <a:latin typeface="Cambria Math"/>
                        </a:rPr>
                        <m:t>072</m:t>
                      </m:r>
                      <m:r>
                        <a:rPr lang="en-US" i="1">
                          <a:latin typeface="Cambria Math"/>
                        </a:rPr>
                        <m:t>×</m:t>
                      </m:r>
                      <m:r>
                        <a:rPr lang="en-US" i="1">
                          <a:latin typeface="Cambria Math"/>
                        </a:rPr>
                        <m:t>𝑏</m:t>
                      </m:r>
                      <m:r>
                        <a:rPr lang="en-US" i="1">
                          <a:latin typeface="Cambria Math"/>
                        </a:rPr>
                        <m:t>7</m:t>
                      </m:r>
                      <m:r>
                        <a:rPr lang="en-US" i="1">
                          <a:latin typeface="Cambria Math"/>
                        </a:rPr>
                        <m:t>−</m:t>
                      </m:r>
                      <m:r>
                        <a:rPr lang="en-US" i="1">
                          <a:latin typeface="Cambria Math"/>
                        </a:rPr>
                        <m:t>0</m:t>
                      </m:r>
                      <m:r>
                        <a:rPr lang="en-US" i="1">
                          <a:latin typeface="Cambria Math"/>
                        </a:rPr>
                        <m:t>.</m:t>
                      </m:r>
                      <m:r>
                        <a:rPr lang="en-US" i="1">
                          <a:latin typeface="Cambria Math"/>
                        </a:rPr>
                        <m:t>0018</m:t>
                      </m:r>
                      <m:r>
                        <a:rPr lang="en-US" i="1">
                          <a:latin typeface="Cambria Math"/>
                        </a:rPr>
                        <m:t>×</m:t>
                      </m:r>
                      <m:r>
                        <a:rPr lang="en-US" i="1">
                          <a:latin typeface="Cambria Math"/>
                        </a:rPr>
                        <m:t>100</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991810" y="1070566"/>
                <a:ext cx="4829575" cy="910634"/>
              </a:xfrm>
              <a:prstGeom prst="rect">
                <a:avLst/>
              </a:prstGeom>
              <a:blipFill rotWithShape="1">
                <a:blip r:embed="rId7"/>
                <a:stretch>
                  <a:fillRect/>
                </a:stretch>
              </a:blipFill>
            </p:spPr>
            <p:txBody>
              <a:bodyPr/>
              <a:lstStyle/>
              <a:p>
                <a:r>
                  <a:rPr lang="en-US">
                    <a:noFill/>
                  </a:rPr>
                  <a:t> </a:t>
                </a:r>
              </a:p>
            </p:txBody>
          </p:sp>
        </mc:Fallback>
      </mc:AlternateContent>
      <p:sp>
        <p:nvSpPr>
          <p:cNvPr id="11" name="TextBox 10"/>
          <p:cNvSpPr txBox="1"/>
          <p:nvPr/>
        </p:nvSpPr>
        <p:spPr>
          <a:xfrm>
            <a:off x="3361236" y="653534"/>
            <a:ext cx="5460149" cy="369332"/>
          </a:xfrm>
          <a:prstGeom prst="rect">
            <a:avLst/>
          </a:prstGeom>
          <a:solidFill>
            <a:srgbClr val="FFCC99"/>
          </a:solidFill>
        </p:spPr>
        <p:txBody>
          <a:bodyPr wrap="none" rtlCol="0">
            <a:spAutoFit/>
          </a:bodyPr>
          <a:lstStyle/>
          <a:p>
            <a:pPr algn="r" rtl="1"/>
            <a:r>
              <a:rPr lang="ar-SA" dirty="0" smtClean="0"/>
              <a:t>أ). لحساب قيمة </a:t>
            </a:r>
            <a:r>
              <a:rPr lang="ar-SA" dirty="0" err="1" smtClean="0"/>
              <a:t>الالبيدو</a:t>
            </a:r>
            <a:r>
              <a:rPr lang="ar-SA" dirty="0" smtClean="0"/>
              <a:t> للقمر </a:t>
            </a:r>
            <a:r>
              <a:rPr lang="ar-SA" dirty="0" err="1" smtClean="0"/>
              <a:t>لاندسات</a:t>
            </a:r>
            <a:r>
              <a:rPr lang="ar-SA" smtClean="0"/>
              <a:t> 4، 5، 7 </a:t>
            </a:r>
            <a:r>
              <a:rPr lang="ar-SA" dirty="0" smtClean="0"/>
              <a:t>تستخدم المعادلة الاتية:-</a:t>
            </a:r>
            <a:endParaRPr lang="en-US" dirty="0"/>
          </a:p>
        </p:txBody>
      </p:sp>
      <p:sp>
        <p:nvSpPr>
          <p:cNvPr id="12" name="Rectangle 11"/>
          <p:cNvSpPr/>
          <p:nvPr/>
        </p:nvSpPr>
        <p:spPr>
          <a:xfrm>
            <a:off x="4249385" y="2057400"/>
            <a:ext cx="4572000" cy="646331"/>
          </a:xfrm>
          <a:prstGeom prst="rect">
            <a:avLst/>
          </a:prstGeom>
          <a:solidFill>
            <a:srgbClr val="FFCC99"/>
          </a:solidFill>
        </p:spPr>
        <p:txBody>
          <a:bodyPr>
            <a:spAutoFit/>
          </a:bodyPr>
          <a:lstStyle/>
          <a:p>
            <a:pPr algn="r" rtl="1"/>
            <a:r>
              <a:rPr lang="ar-SA" dirty="0" smtClean="0"/>
              <a:t>ب). اما للقمر </a:t>
            </a:r>
            <a:r>
              <a:rPr lang="ar-SA" dirty="0"/>
              <a:t>الاصطناعي </a:t>
            </a:r>
            <a:r>
              <a:rPr lang="ar-SA" dirty="0" err="1"/>
              <a:t>لاندسات</a:t>
            </a:r>
            <a:r>
              <a:rPr lang="ar-SA" dirty="0"/>
              <a:t> 8 فيتم حساب قيمة </a:t>
            </a:r>
            <a:r>
              <a:rPr lang="ar-SA" dirty="0" err="1"/>
              <a:t>الالبيدو</a:t>
            </a:r>
            <a:r>
              <a:rPr lang="ar-SA" dirty="0"/>
              <a:t>  عند المتحسس </a:t>
            </a:r>
            <a:r>
              <a:rPr lang="ar-SA" dirty="0" smtClean="0"/>
              <a:t>وفق المعادلة الاتية:-</a:t>
            </a:r>
            <a:endParaRPr lang="en-US" dirty="0"/>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39918519"/>
              </p:ext>
            </p:extLst>
          </p:nvPr>
        </p:nvGraphicFramePr>
        <p:xfrm>
          <a:off x="4038599" y="2857501"/>
          <a:ext cx="4782785" cy="715378"/>
        </p:xfrm>
        <a:graphic>
          <a:graphicData uri="http://schemas.openxmlformats.org/presentationml/2006/ole">
            <mc:AlternateContent xmlns:mc="http://schemas.openxmlformats.org/markup-compatibility/2006">
              <mc:Choice xmlns:v="urn:schemas-microsoft-com:vml" Requires="v">
                <p:oleObj spid="_x0000_s1515" name="Equation" r:id="rId8" imgW="2946240" imgH="457200" progId="Equation.3">
                  <p:embed/>
                </p:oleObj>
              </mc:Choice>
              <mc:Fallback>
                <p:oleObj name="Equation" r:id="rId8" imgW="2946240" imgH="457200" progId="Equation.3">
                  <p:embed/>
                  <p:pic>
                    <p:nvPicPr>
                      <p:cNvPr id="0" name=""/>
                      <p:cNvPicPr>
                        <a:picLocks noChangeAspect="1" noChangeArrowheads="1"/>
                      </p:cNvPicPr>
                      <p:nvPr/>
                    </p:nvPicPr>
                    <p:blipFill>
                      <a:blip r:embed="rId9"/>
                      <a:srcRect/>
                      <a:stretch>
                        <a:fillRect/>
                      </a:stretch>
                    </p:blipFill>
                    <p:spPr bwMode="auto">
                      <a:xfrm>
                        <a:off x="4038599" y="2857501"/>
                        <a:ext cx="4782785" cy="715378"/>
                      </a:xfrm>
                      <a:prstGeom prst="rect">
                        <a:avLst/>
                      </a:prstGeom>
                      <a:noFill/>
                    </p:spPr>
                  </p:pic>
                </p:oleObj>
              </mc:Fallback>
            </mc:AlternateContent>
          </a:graphicData>
        </a:graphic>
      </p:graphicFrame>
      <p:sp>
        <p:nvSpPr>
          <p:cNvPr id="15" name="Rectangle 14"/>
          <p:cNvSpPr/>
          <p:nvPr/>
        </p:nvSpPr>
        <p:spPr>
          <a:xfrm>
            <a:off x="5228414" y="3854936"/>
            <a:ext cx="3592971" cy="369332"/>
          </a:xfrm>
          <a:prstGeom prst="rect">
            <a:avLst/>
          </a:prstGeom>
          <a:solidFill>
            <a:srgbClr val="FFCC99"/>
          </a:solidFill>
        </p:spPr>
        <p:txBody>
          <a:bodyPr wrap="none">
            <a:spAutoFit/>
          </a:bodyPr>
          <a:lstStyle/>
          <a:p>
            <a:pPr algn="r" rtl="1"/>
            <a:r>
              <a:rPr lang="ar-SA" dirty="0" smtClean="0"/>
              <a:t>- حساب </a:t>
            </a:r>
            <a:r>
              <a:rPr lang="ar-SA" dirty="0" err="1" smtClean="0"/>
              <a:t>الالبيدو</a:t>
            </a:r>
            <a:r>
              <a:rPr lang="ar-SA" dirty="0" smtClean="0"/>
              <a:t> </a:t>
            </a:r>
            <a:r>
              <a:rPr lang="ar-SA" dirty="0"/>
              <a:t>السطحية </a:t>
            </a:r>
            <a:r>
              <a:rPr lang="en-US" dirty="0"/>
              <a:t> surface albedo </a:t>
            </a:r>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107022628"/>
              </p:ext>
            </p:extLst>
          </p:nvPr>
        </p:nvGraphicFramePr>
        <p:xfrm>
          <a:off x="4724399" y="4224268"/>
          <a:ext cx="3290927" cy="957332"/>
        </p:xfrm>
        <a:graphic>
          <a:graphicData uri="http://schemas.openxmlformats.org/presentationml/2006/ole">
            <mc:AlternateContent xmlns:mc="http://schemas.openxmlformats.org/markup-compatibility/2006">
              <mc:Choice xmlns:v="urn:schemas-microsoft-com:vml" Requires="v">
                <p:oleObj spid="_x0000_s1516" name="Equation" r:id="rId10" imgW="1511300" imgH="457200" progId="Equation.3">
                  <p:embed/>
                </p:oleObj>
              </mc:Choice>
              <mc:Fallback>
                <p:oleObj name="Equation" r:id="rId10" imgW="15113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399" y="4224268"/>
                        <a:ext cx="3290927" cy="957332"/>
                      </a:xfrm>
                      <a:prstGeom prst="rect">
                        <a:avLst/>
                      </a:prstGeom>
                      <a:noFill/>
                    </p:spPr>
                  </p:pic>
                </p:oleObj>
              </mc:Fallback>
            </mc:AlternateContent>
          </a:graphicData>
        </a:graphic>
      </p:graphicFrame>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932908089"/>
              </p:ext>
            </p:extLst>
          </p:nvPr>
        </p:nvGraphicFramePr>
        <p:xfrm>
          <a:off x="4881034" y="5152352"/>
          <a:ext cx="2738966" cy="441769"/>
        </p:xfrm>
        <a:graphic>
          <a:graphicData uri="http://schemas.openxmlformats.org/presentationml/2006/ole">
            <mc:AlternateContent xmlns:mc="http://schemas.openxmlformats.org/markup-compatibility/2006">
              <mc:Choice xmlns:v="urn:schemas-microsoft-com:vml" Requires="v">
                <p:oleObj spid="_x0000_s1517" name="Equation" r:id="rId12" imgW="1473200" imgH="241300" progId="Equation.3">
                  <p:embed/>
                </p:oleObj>
              </mc:Choice>
              <mc:Fallback>
                <p:oleObj name="Equation" r:id="rId12" imgW="1473200" imgH="241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81034" y="5152352"/>
                        <a:ext cx="2738966" cy="441769"/>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0" name="Rectangle 19"/>
              <p:cNvSpPr/>
              <p:nvPr/>
            </p:nvSpPr>
            <p:spPr>
              <a:xfrm>
                <a:off x="4724400" y="5791200"/>
                <a:ext cx="4096985" cy="646331"/>
              </a:xfrm>
              <a:prstGeom prst="rect">
                <a:avLst/>
              </a:prstGeom>
              <a:solidFill>
                <a:srgbClr val="FFCC99"/>
              </a:solidFill>
            </p:spPr>
            <p:txBody>
              <a:bodyPr wrap="square">
                <a:spAutoFit/>
              </a:bodyPr>
              <a:lstStyle/>
              <a:p>
                <a:pPr algn="r" rtl="1"/>
                <a:r>
                  <a:rPr lang="ar-SA" dirty="0"/>
                  <a:t>حيث ان </a:t>
                </a:r>
                <a:r>
                  <a:rPr lang="en-US" dirty="0"/>
                  <a:t> α</a:t>
                </a:r>
                <a:r>
                  <a:rPr lang="ar-SA" dirty="0"/>
                  <a:t> تمثل </a:t>
                </a:r>
                <a:r>
                  <a:rPr lang="ar-SA" dirty="0" err="1"/>
                  <a:t>الالبيدو</a:t>
                </a:r>
                <a:r>
                  <a:rPr lang="ar-SA" dirty="0"/>
                  <a:t> السطحية ، </a:t>
                </a:r>
                <a14:m>
                  <m:oMath xmlns:m="http://schemas.openxmlformats.org/officeDocument/2006/math">
                    <m:sSub>
                      <m:sSubPr>
                        <m:ctrlPr>
                          <a:rPr lang="en-US" i="1">
                            <a:latin typeface="Cambria Math"/>
                          </a:rPr>
                        </m:ctrlPr>
                      </m:sSubPr>
                      <m:e>
                        <m:r>
                          <a:rPr lang="en-US" i="1">
                            <a:latin typeface="Cambria Math"/>
                          </a:rPr>
                          <m:t>𝜏</m:t>
                        </m:r>
                      </m:e>
                      <m:sub>
                        <m:r>
                          <a:rPr lang="en-US" i="1">
                            <a:latin typeface="Cambria Math"/>
                          </a:rPr>
                          <m:t>𝑠𝑤</m:t>
                        </m:r>
                      </m:sub>
                    </m:sSub>
                  </m:oMath>
                </a14:m>
                <a:r>
                  <a:rPr lang="ar-SA" dirty="0"/>
                  <a:t> ناقلية الغلاف الجوي</a:t>
                </a:r>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724400" y="5791200"/>
                <a:ext cx="4096985" cy="646331"/>
              </a:xfrm>
              <a:prstGeom prst="rect">
                <a:avLst/>
              </a:prstGeom>
              <a:blipFill rotWithShape="1">
                <a:blip r:embed="rId14"/>
                <a:stretch>
                  <a:fillRect t="-5660" r="-1190" b="-13208"/>
                </a:stretch>
              </a:blipFill>
            </p:spPr>
            <p:txBody>
              <a:bodyPr/>
              <a:lstStyle/>
              <a:p>
                <a:r>
                  <a:rPr lang="en-US">
                    <a:noFill/>
                  </a:rPr>
                  <a:t> </a:t>
                </a:r>
              </a:p>
            </p:txBody>
          </p:sp>
        </mc:Fallback>
      </mc:AlternateContent>
    </p:spTree>
    <p:extLst>
      <p:ext uri="{BB962C8B-B14F-4D97-AF65-F5344CB8AC3E}">
        <p14:creationId xmlns:p14="http://schemas.microsoft.com/office/powerpoint/2010/main" val="161757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2044" t="12431" r="11338"/>
          <a:stretch/>
        </p:blipFill>
        <p:spPr bwMode="auto">
          <a:xfrm>
            <a:off x="5717989" y="1181679"/>
            <a:ext cx="3022582" cy="2955771"/>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5717989" y="810726"/>
            <a:ext cx="2899869" cy="369332"/>
          </a:xfrm>
          <a:prstGeom prst="rect">
            <a:avLst/>
          </a:prstGeom>
          <a:solidFill>
            <a:srgbClr val="FFCC99"/>
          </a:solidFill>
        </p:spPr>
        <p:txBody>
          <a:bodyPr wrap="square">
            <a:spAutoFit/>
          </a:bodyPr>
          <a:lstStyle/>
          <a:p>
            <a:r>
              <a:rPr lang="en-US" dirty="0" smtClean="0"/>
              <a:t>NDVI=(NIR-RED)/(NIR+RED</a:t>
            </a:r>
            <a:r>
              <a:rPr lang="en-US" dirty="0"/>
              <a:t>)</a:t>
            </a:r>
          </a:p>
        </p:txBody>
      </p:sp>
      <p:sp>
        <p:nvSpPr>
          <p:cNvPr id="11" name="TextBox 10"/>
          <p:cNvSpPr txBox="1"/>
          <p:nvPr/>
        </p:nvSpPr>
        <p:spPr>
          <a:xfrm>
            <a:off x="5029200" y="152400"/>
            <a:ext cx="3972652" cy="369332"/>
          </a:xfrm>
          <a:prstGeom prst="rect">
            <a:avLst/>
          </a:prstGeom>
          <a:solidFill>
            <a:schemeClr val="accent3">
              <a:lumMod val="20000"/>
              <a:lumOff val="80000"/>
            </a:schemeClr>
          </a:solidFill>
        </p:spPr>
        <p:txBody>
          <a:bodyPr wrap="square" rtlCol="0">
            <a:spAutoFit/>
          </a:bodyPr>
          <a:lstStyle/>
          <a:p>
            <a:pPr algn="r" rtl="1"/>
            <a:r>
              <a:rPr lang="ar-SA" b="1" dirty="0">
                <a:solidFill>
                  <a:srgbClr val="00B050"/>
                </a:solidFill>
              </a:rPr>
              <a:t> </a:t>
            </a:r>
            <a:r>
              <a:rPr lang="ar-SA" b="1" dirty="0" smtClean="0">
                <a:solidFill>
                  <a:srgbClr val="00B050"/>
                </a:solidFill>
              </a:rPr>
              <a:t>د).  حساب مؤشر تسوية الاختلاف النباتي </a:t>
            </a:r>
            <a:r>
              <a:rPr lang="en-US" b="1" dirty="0" smtClean="0">
                <a:solidFill>
                  <a:srgbClr val="00B050"/>
                </a:solidFill>
              </a:rPr>
              <a:t>NDVI</a:t>
            </a:r>
            <a:endParaRPr lang="ar-SA" b="1" dirty="0" smtClean="0">
              <a:solidFill>
                <a:srgbClr val="00B050"/>
              </a:solidFill>
            </a:endParaRPr>
          </a:p>
        </p:txBody>
      </p:sp>
      <p:sp>
        <p:nvSpPr>
          <p:cNvPr id="12" name="Rectangle 11"/>
          <p:cNvSpPr/>
          <p:nvPr/>
        </p:nvSpPr>
        <p:spPr>
          <a:xfrm>
            <a:off x="304800" y="151322"/>
            <a:ext cx="4095502" cy="369332"/>
          </a:xfrm>
          <a:prstGeom prst="rect">
            <a:avLst/>
          </a:prstGeom>
          <a:solidFill>
            <a:schemeClr val="accent3">
              <a:lumMod val="20000"/>
              <a:lumOff val="80000"/>
            </a:schemeClr>
          </a:solidFill>
        </p:spPr>
        <p:txBody>
          <a:bodyPr wrap="square">
            <a:spAutoFit/>
          </a:bodyPr>
          <a:lstStyle/>
          <a:p>
            <a:pPr algn="r" rtl="1"/>
            <a:r>
              <a:rPr lang="ar-SA" b="1" dirty="0" smtClean="0">
                <a:solidFill>
                  <a:srgbClr val="00B050"/>
                </a:solidFill>
              </a:rPr>
              <a:t>هـ). حساب </a:t>
            </a:r>
            <a:r>
              <a:rPr lang="ar-SA" b="1" dirty="0">
                <a:solidFill>
                  <a:srgbClr val="00B050"/>
                </a:solidFill>
              </a:rPr>
              <a:t>مؤشر الغطاء النباتي المعدل للتربة</a:t>
            </a:r>
            <a:r>
              <a:rPr lang="en-US" b="1" dirty="0">
                <a:solidFill>
                  <a:srgbClr val="00B050"/>
                </a:solidFill>
              </a:rPr>
              <a:t> SAVI</a:t>
            </a:r>
            <a:r>
              <a:rPr lang="en-US" dirty="0">
                <a:solidFill>
                  <a:srgbClr val="00B050"/>
                </a:solidFill>
              </a:rPr>
              <a:t> </a:t>
            </a:r>
          </a:p>
        </p:txBody>
      </p:sp>
      <mc:AlternateContent xmlns:mc="http://schemas.openxmlformats.org/markup-compatibility/2006" xmlns:a14="http://schemas.microsoft.com/office/drawing/2010/main">
        <mc:Choice Requires="a14">
          <p:sp>
            <p:nvSpPr>
              <p:cNvPr id="14" name="Rectangle 13"/>
              <p:cNvSpPr/>
              <p:nvPr/>
            </p:nvSpPr>
            <p:spPr>
              <a:xfrm>
                <a:off x="890127" y="598782"/>
                <a:ext cx="2924847" cy="428964"/>
              </a:xfrm>
              <a:prstGeom prst="rect">
                <a:avLst/>
              </a:prstGeom>
              <a:solidFill>
                <a:srgbClr val="FFCC99"/>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𝑆𝐴𝑉𝐼</m:t>
                      </m:r>
                      <m:r>
                        <a:rPr lang="en-US" sz="1600" i="1">
                          <a:latin typeface="Cambria Math"/>
                        </a:rPr>
                        <m:t>= </m:t>
                      </m:r>
                      <m:box>
                        <m:boxPr>
                          <m:ctrlPr>
                            <a:rPr lang="en-US" sz="1600" i="1">
                              <a:latin typeface="Cambria Math"/>
                            </a:rPr>
                          </m:ctrlPr>
                        </m:boxPr>
                        <m:e>
                          <m:argPr>
                            <m:argSz m:val="-1"/>
                          </m:argPr>
                          <m:f>
                            <m:fPr>
                              <m:ctrlPr>
                                <a:rPr lang="en-US" sz="1600" i="1">
                                  <a:latin typeface="Cambria Math"/>
                                </a:rPr>
                              </m:ctrlPr>
                            </m:fPr>
                            <m:num>
                              <m:r>
                                <a:rPr lang="en-US" sz="1600" i="1">
                                  <a:latin typeface="Cambria Math"/>
                                </a:rPr>
                                <m:t>(</m:t>
                              </m:r>
                              <m:r>
                                <a:rPr lang="en-US" sz="1600" i="1">
                                  <a:latin typeface="Cambria Math"/>
                                </a:rPr>
                                <m:t>1</m:t>
                              </m:r>
                              <m:r>
                                <a:rPr lang="en-US" sz="1600" i="1">
                                  <a:latin typeface="Cambria Math"/>
                                </a:rPr>
                                <m:t>+</m:t>
                              </m:r>
                              <m:r>
                                <a:rPr lang="en-US" sz="1600" i="1">
                                  <a:latin typeface="Cambria Math"/>
                                </a:rPr>
                                <m:t>𝐿</m:t>
                              </m:r>
                              <m:r>
                                <a:rPr lang="en-US" sz="1600" i="1">
                                  <a:latin typeface="Cambria Math"/>
                                </a:rPr>
                                <m:t>)×(</m:t>
                              </m:r>
                              <m:r>
                                <a:rPr lang="en-US" sz="1600" i="1">
                                  <a:latin typeface="Cambria Math"/>
                                </a:rPr>
                                <m:t>𝑇𝐼𝑅</m:t>
                              </m:r>
                              <m:r>
                                <a:rPr lang="en-US" sz="1600" i="1">
                                  <a:latin typeface="Cambria Math"/>
                                </a:rPr>
                                <m:t>−</m:t>
                              </m:r>
                              <m:r>
                                <a:rPr lang="en-US" sz="1600" i="1">
                                  <a:latin typeface="Cambria Math"/>
                                </a:rPr>
                                <m:t>𝑅𝐸𝐷</m:t>
                              </m:r>
                              <m:r>
                                <a:rPr lang="en-US" sz="1600" i="1">
                                  <a:latin typeface="Cambria Math"/>
                                </a:rPr>
                                <m:t>)</m:t>
                              </m:r>
                            </m:num>
                            <m:den>
                              <m:r>
                                <a:rPr lang="en-US" sz="1600" i="1">
                                  <a:latin typeface="Cambria Math"/>
                                </a:rPr>
                                <m:t>(</m:t>
                              </m:r>
                              <m:r>
                                <a:rPr lang="en-US" sz="1600" i="1">
                                  <a:latin typeface="Cambria Math"/>
                                </a:rPr>
                                <m:t>𝐿</m:t>
                              </m:r>
                              <m:r>
                                <a:rPr lang="en-US" sz="1600" i="1">
                                  <a:latin typeface="Cambria Math"/>
                                </a:rPr>
                                <m:t>+</m:t>
                              </m:r>
                              <m:r>
                                <a:rPr lang="en-US" sz="1600" i="1">
                                  <a:latin typeface="Cambria Math"/>
                                </a:rPr>
                                <m:t>𝑇𝐼𝑅</m:t>
                              </m:r>
                              <m:r>
                                <a:rPr lang="en-US" sz="1600" i="1">
                                  <a:latin typeface="Cambria Math"/>
                                </a:rPr>
                                <m:t>+</m:t>
                              </m:r>
                              <m:r>
                                <a:rPr lang="en-US" sz="1600" i="1">
                                  <a:latin typeface="Cambria Math"/>
                                </a:rPr>
                                <m:t>𝑅𝐸𝐷</m:t>
                              </m:r>
                              <m:r>
                                <a:rPr lang="en-US" sz="1600" i="1">
                                  <a:latin typeface="Cambria Math"/>
                                </a:rPr>
                                <m:t>)</m:t>
                              </m:r>
                            </m:den>
                          </m:f>
                        </m:e>
                      </m:box>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890127" y="598782"/>
                <a:ext cx="2924847" cy="428964"/>
              </a:xfrm>
              <a:prstGeom prst="rect">
                <a:avLst/>
              </a:prstGeom>
              <a:blipFill rotWithShape="1">
                <a:blip r:embed="rId3"/>
                <a:stretch>
                  <a:fillRect b="-2817"/>
                </a:stretch>
              </a:blipFill>
            </p:spPr>
            <p:txBody>
              <a:bodyPr/>
              <a:lstStyle/>
              <a:p>
                <a:r>
                  <a:rPr lang="en-US">
                    <a:noFill/>
                  </a:rPr>
                  <a:t> </a:t>
                </a:r>
              </a:p>
            </p:txBody>
          </p:sp>
        </mc:Fallback>
      </mc:AlternateContent>
      <p:pic>
        <p:nvPicPr>
          <p:cNvPr id="15" name="Picture 14"/>
          <p:cNvPicPr/>
          <p:nvPr/>
        </p:nvPicPr>
        <p:blipFill rotWithShape="1">
          <a:blip r:embed="rId4"/>
          <a:srcRect l="1769" t="3051" r="10303" b="2112"/>
          <a:stretch/>
        </p:blipFill>
        <p:spPr bwMode="auto">
          <a:xfrm>
            <a:off x="859323" y="1539351"/>
            <a:ext cx="2438400" cy="2628903"/>
          </a:xfrm>
          <a:prstGeom prst="rect">
            <a:avLst/>
          </a:prstGeom>
          <a:ln>
            <a:noFill/>
          </a:ln>
          <a:extLst>
            <a:ext uri="{53640926-AAD7-44D8-BBD7-CCE9431645EC}">
              <a14:shadowObscured xmlns:a14="http://schemas.microsoft.com/office/drawing/2010/main"/>
            </a:ext>
          </a:extLst>
        </p:spPr>
      </p:pic>
      <p:sp>
        <p:nvSpPr>
          <p:cNvPr id="16" name="Rectangle 15"/>
          <p:cNvSpPr/>
          <p:nvPr/>
        </p:nvSpPr>
        <p:spPr>
          <a:xfrm>
            <a:off x="533401" y="1162499"/>
            <a:ext cx="3866902" cy="369332"/>
          </a:xfrm>
          <a:prstGeom prst="rect">
            <a:avLst/>
          </a:prstGeom>
          <a:solidFill>
            <a:srgbClr val="FFCC99"/>
          </a:solidFill>
        </p:spPr>
        <p:txBody>
          <a:bodyPr wrap="square">
            <a:spAutoFit/>
          </a:bodyPr>
          <a:lstStyle/>
          <a:p>
            <a:pPr algn="r" rtl="1"/>
            <a:r>
              <a:rPr lang="ar-SA" dirty="0"/>
              <a:t>حيث يمثل </a:t>
            </a:r>
            <a:r>
              <a:rPr lang="en-US" dirty="0"/>
              <a:t>L  </a:t>
            </a:r>
            <a:r>
              <a:rPr lang="ar-SA" dirty="0"/>
              <a:t>معامل المعايرة ويعادل حوالي </a:t>
            </a:r>
            <a:r>
              <a:rPr lang="en-US" dirty="0"/>
              <a:t>0.5 </a:t>
            </a:r>
          </a:p>
        </p:txBody>
      </p:sp>
      <p:sp>
        <p:nvSpPr>
          <p:cNvPr id="17" name="Rectangle 16"/>
          <p:cNvSpPr/>
          <p:nvPr/>
        </p:nvSpPr>
        <p:spPr>
          <a:xfrm>
            <a:off x="5746811" y="4768334"/>
            <a:ext cx="2900987" cy="369332"/>
          </a:xfrm>
          <a:prstGeom prst="rect">
            <a:avLst/>
          </a:prstGeom>
          <a:solidFill>
            <a:srgbClr val="FFCC99"/>
          </a:solidFill>
        </p:spPr>
        <p:txBody>
          <a:bodyPr wrap="none">
            <a:spAutoFit/>
          </a:bodyPr>
          <a:lstStyle/>
          <a:p>
            <a:r>
              <a:rPr lang="en-US" dirty="0" smtClean="0"/>
              <a:t>LAI= - (1/a2)* </a:t>
            </a:r>
            <a:r>
              <a:rPr lang="en-US" dirty="0" err="1" smtClean="0"/>
              <a:t>ln</a:t>
            </a:r>
            <a:r>
              <a:rPr lang="en-US" dirty="0" smtClean="0"/>
              <a:t>( a0-SAVI/a1)</a:t>
            </a:r>
            <a:endParaRPr lang="en-US" dirty="0"/>
          </a:p>
        </p:txBody>
      </p:sp>
      <p:sp>
        <p:nvSpPr>
          <p:cNvPr id="18" name="Rectangle 17"/>
          <p:cNvSpPr/>
          <p:nvPr/>
        </p:nvSpPr>
        <p:spPr>
          <a:xfrm>
            <a:off x="5237847" y="5310935"/>
            <a:ext cx="3838575" cy="646331"/>
          </a:xfrm>
          <a:prstGeom prst="rect">
            <a:avLst/>
          </a:prstGeom>
          <a:solidFill>
            <a:srgbClr val="FFCC99"/>
          </a:solidFill>
        </p:spPr>
        <p:txBody>
          <a:bodyPr wrap="square">
            <a:spAutoFit/>
          </a:bodyPr>
          <a:lstStyle/>
          <a:p>
            <a:pPr algn="r" rtl="1"/>
            <a:r>
              <a:rPr lang="ar-SA" dirty="0"/>
              <a:t>حيث أن </a:t>
            </a:r>
            <a:r>
              <a:rPr lang="en-US" dirty="0"/>
              <a:t>a0, a1, a2 </a:t>
            </a:r>
            <a:r>
              <a:rPr lang="ar-SA" dirty="0"/>
              <a:t> ثوابت يتم حسابها كي تتناسب ومنطقة الدراسة باستخدام طريقة </a:t>
            </a:r>
            <a:r>
              <a:rPr lang="ar-SA" dirty="0" smtClean="0"/>
              <a:t>المعايرة. </a:t>
            </a:r>
            <a:endParaRPr lang="en-US" dirty="0"/>
          </a:p>
        </p:txBody>
      </p:sp>
      <p:sp>
        <p:nvSpPr>
          <p:cNvPr id="19" name="TextBox 18"/>
          <p:cNvSpPr txBox="1"/>
          <p:nvPr/>
        </p:nvSpPr>
        <p:spPr>
          <a:xfrm>
            <a:off x="5431232" y="4288195"/>
            <a:ext cx="3532144" cy="400110"/>
          </a:xfrm>
          <a:prstGeom prst="rect">
            <a:avLst/>
          </a:prstGeom>
          <a:solidFill>
            <a:schemeClr val="accent3">
              <a:lumMod val="20000"/>
              <a:lumOff val="80000"/>
            </a:schemeClr>
          </a:solidFill>
        </p:spPr>
        <p:txBody>
          <a:bodyPr wrap="square" rtlCol="0">
            <a:spAutoFit/>
          </a:bodyPr>
          <a:lstStyle/>
          <a:p>
            <a:pPr algn="r" rtl="1"/>
            <a:r>
              <a:rPr lang="ar-SA" sz="2000" b="1" dirty="0" smtClean="0">
                <a:solidFill>
                  <a:srgbClr val="00B050"/>
                </a:solidFill>
              </a:rPr>
              <a:t>و). حساب مؤشر مساحة الورقة </a:t>
            </a:r>
            <a:r>
              <a:rPr lang="en-US" sz="2000" b="1" dirty="0" smtClean="0">
                <a:solidFill>
                  <a:srgbClr val="00B050"/>
                </a:solidFill>
              </a:rPr>
              <a:t>LAI</a:t>
            </a:r>
            <a:endParaRPr lang="en-US" sz="2000" b="1" dirty="0">
              <a:solidFill>
                <a:srgbClr val="00B050"/>
              </a:solidFill>
            </a:endParaRPr>
          </a:p>
        </p:txBody>
      </p:sp>
      <p:pic>
        <p:nvPicPr>
          <p:cNvPr id="20" name="Picture 19"/>
          <p:cNvPicPr/>
          <p:nvPr/>
        </p:nvPicPr>
        <p:blipFill rotWithShape="1">
          <a:blip r:embed="rId5"/>
          <a:srcRect l="3731" t="2185" r="4478" b="6554"/>
          <a:stretch/>
        </p:blipFill>
        <p:spPr bwMode="auto">
          <a:xfrm>
            <a:off x="2557674" y="4186088"/>
            <a:ext cx="2514600" cy="25598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312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1143000" y="194812"/>
            <a:ext cx="2788361" cy="2892117"/>
          </a:xfrm>
          <a:prstGeom prst="rect">
            <a:avLst/>
          </a:prstGeom>
        </p:spPr>
      </p:pic>
      <p:sp>
        <p:nvSpPr>
          <p:cNvPr id="7" name="TextBox 6"/>
          <p:cNvSpPr txBox="1"/>
          <p:nvPr/>
        </p:nvSpPr>
        <p:spPr>
          <a:xfrm>
            <a:off x="6807131" y="89090"/>
            <a:ext cx="2108269" cy="400110"/>
          </a:xfrm>
          <a:prstGeom prst="rect">
            <a:avLst/>
          </a:prstGeom>
          <a:solidFill>
            <a:schemeClr val="accent3">
              <a:lumMod val="20000"/>
              <a:lumOff val="80000"/>
            </a:schemeClr>
          </a:solidFill>
        </p:spPr>
        <p:txBody>
          <a:bodyPr wrap="none" rtlCol="0">
            <a:spAutoFit/>
          </a:bodyPr>
          <a:lstStyle/>
          <a:p>
            <a:pPr algn="r" rtl="1"/>
            <a:r>
              <a:rPr lang="ar-SA" sz="2000" b="1" dirty="0">
                <a:solidFill>
                  <a:srgbClr val="00B050"/>
                </a:solidFill>
              </a:rPr>
              <a:t> </a:t>
            </a:r>
            <a:r>
              <a:rPr lang="ar-SA" sz="2000" b="1" dirty="0" smtClean="0">
                <a:solidFill>
                  <a:srgbClr val="00B050"/>
                </a:solidFill>
              </a:rPr>
              <a:t>ز).  حساب </a:t>
            </a:r>
            <a:r>
              <a:rPr lang="ar-SA" sz="2000" b="1" dirty="0" err="1" smtClean="0">
                <a:solidFill>
                  <a:srgbClr val="00B050"/>
                </a:solidFill>
              </a:rPr>
              <a:t>الانبعاثية</a:t>
            </a:r>
            <a:r>
              <a:rPr lang="ar-SA" sz="2000" b="1" dirty="0" smtClean="0">
                <a:solidFill>
                  <a:srgbClr val="00B050"/>
                </a:solidFill>
              </a:rPr>
              <a:t>  </a:t>
            </a:r>
          </a:p>
        </p:txBody>
      </p:sp>
      <p:pic>
        <p:nvPicPr>
          <p:cNvPr id="8" name="Picture 7"/>
          <p:cNvPicPr/>
          <p:nvPr/>
        </p:nvPicPr>
        <p:blipFill rotWithShape="1">
          <a:blip r:embed="rId4"/>
          <a:srcRect r="7824"/>
          <a:stretch/>
        </p:blipFill>
        <p:spPr bwMode="auto">
          <a:xfrm>
            <a:off x="1143000" y="3158670"/>
            <a:ext cx="2940763" cy="3549096"/>
          </a:xfrm>
          <a:prstGeom prst="rect">
            <a:avLst/>
          </a:prstGeom>
          <a:ln>
            <a:noFill/>
          </a:ln>
          <a:extLst>
            <a:ext uri="{53640926-AAD7-44D8-BBD7-CCE9431645EC}">
              <a14:shadowObscured xmlns:a14="http://schemas.microsoft.com/office/drawing/2010/main"/>
            </a:ext>
          </a:extLst>
        </p:spPr>
      </p:pic>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432979059"/>
              </p:ext>
            </p:extLst>
          </p:nvPr>
        </p:nvGraphicFramePr>
        <p:xfrm>
          <a:off x="5257800" y="561371"/>
          <a:ext cx="2598739" cy="266182"/>
        </p:xfrm>
        <a:graphic>
          <a:graphicData uri="http://schemas.openxmlformats.org/presentationml/2006/ole">
            <mc:AlternateContent xmlns:mc="http://schemas.openxmlformats.org/markup-compatibility/2006">
              <mc:Choice xmlns:v="urn:schemas-microsoft-com:vml" Requires="v">
                <p:oleObj spid="_x0000_s2376" name="Equation" r:id="rId5" imgW="1841500" imgH="203200" progId="Equation.3">
                  <p:embed/>
                </p:oleObj>
              </mc:Choice>
              <mc:Fallback>
                <p:oleObj name="Equation" r:id="rId5" imgW="18415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61371"/>
                        <a:ext cx="2598739" cy="266182"/>
                      </a:xfrm>
                      <a:prstGeom prst="rect">
                        <a:avLst/>
                      </a:prstGeom>
                      <a:solidFill>
                        <a:srgbClr val="FFCC99"/>
                      </a:solidFill>
                    </p:spPr>
                  </p:pic>
                </p:oleObj>
              </mc:Fallback>
            </mc:AlternateContent>
          </a:graphicData>
        </a:graphic>
      </p:graphicFrame>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7258967" y="951982"/>
            <a:ext cx="1687609" cy="584775"/>
          </a:xfrm>
          <a:prstGeom prst="rect">
            <a:avLst/>
          </a:prstGeom>
          <a:solidFill>
            <a:srgbClr val="FFCC99"/>
          </a:solidFill>
        </p:spPr>
        <p:txBody>
          <a:bodyPr wrap="square">
            <a:spAutoFit/>
          </a:bodyPr>
          <a:lstStyle/>
          <a:p>
            <a:pPr algn="r" rtl="1"/>
            <a:r>
              <a:rPr lang="ar-SA" sz="1600" dirty="0"/>
              <a:t>اذا كانت قيمة </a:t>
            </a:r>
            <a:r>
              <a:rPr lang="en-US" sz="1600" dirty="0"/>
              <a:t>LAI </a:t>
            </a:r>
            <a:r>
              <a:rPr lang="ar-SA" sz="1600" dirty="0"/>
              <a:t>اقل من 3 </a:t>
            </a:r>
            <a:endParaRPr lang="en-US" sz="1600" dirty="0"/>
          </a:p>
        </p:txBody>
      </p:sp>
      <p:sp>
        <p:nvSpPr>
          <p:cNvPr id="17" name="Rectangle 16"/>
          <p:cNvSpPr/>
          <p:nvPr/>
        </p:nvSpPr>
        <p:spPr>
          <a:xfrm>
            <a:off x="5277767" y="1619071"/>
            <a:ext cx="3668809" cy="830997"/>
          </a:xfrm>
          <a:prstGeom prst="rect">
            <a:avLst/>
          </a:prstGeom>
          <a:solidFill>
            <a:srgbClr val="FFCC99"/>
          </a:solidFill>
        </p:spPr>
        <p:txBody>
          <a:bodyPr wrap="square">
            <a:spAutoFit/>
          </a:bodyPr>
          <a:lstStyle/>
          <a:p>
            <a:pPr algn="just" rtl="1"/>
            <a:r>
              <a:rPr lang="ar-SA" sz="1600" dirty="0" smtClean="0"/>
              <a:t>- </a:t>
            </a:r>
            <a:r>
              <a:rPr lang="en-US" sz="1600" dirty="0" smtClean="0"/>
              <a:t>LAI </a:t>
            </a:r>
            <a:r>
              <a:rPr lang="ar-SA" sz="1600" dirty="0" smtClean="0"/>
              <a:t> </a:t>
            </a:r>
            <a:r>
              <a:rPr lang="ar-SA" sz="1600" dirty="0"/>
              <a:t>اكبر او تساوي 3 </a:t>
            </a:r>
            <a:r>
              <a:rPr lang="ar-SA" sz="1600" dirty="0" smtClean="0"/>
              <a:t>، </a:t>
            </a:r>
            <a:r>
              <a:rPr lang="ar-SA" sz="1600" dirty="0" err="1" smtClean="0"/>
              <a:t>الانبعاثية</a:t>
            </a:r>
            <a:r>
              <a:rPr lang="ar-SA" sz="1600" dirty="0" smtClean="0"/>
              <a:t> </a:t>
            </a:r>
            <a:r>
              <a:rPr lang="ar-SA" sz="1600" dirty="0"/>
              <a:t>تساوي  0.98</a:t>
            </a:r>
            <a:r>
              <a:rPr lang="en-US" sz="1600" dirty="0"/>
              <a:t>  </a:t>
            </a:r>
            <a:endParaRPr lang="ar-SA" sz="1600" dirty="0" smtClean="0"/>
          </a:p>
          <a:p>
            <a:pPr algn="just" rtl="1"/>
            <a:r>
              <a:rPr lang="ar-SA" sz="1600" dirty="0"/>
              <a:t>-</a:t>
            </a:r>
            <a:r>
              <a:rPr lang="en-US" sz="1600" dirty="0" smtClean="0"/>
              <a:t> </a:t>
            </a:r>
            <a:r>
              <a:rPr lang="ar-SA" sz="1600" dirty="0" smtClean="0"/>
              <a:t> </a:t>
            </a:r>
            <a:r>
              <a:rPr lang="en-US" sz="1600" dirty="0" smtClean="0"/>
              <a:t> NDVI</a:t>
            </a:r>
            <a:r>
              <a:rPr lang="ar-SA" sz="1600" dirty="0" smtClean="0"/>
              <a:t>اقل </a:t>
            </a:r>
            <a:r>
              <a:rPr lang="ar-SA" sz="1600" dirty="0"/>
              <a:t>من صفر </a:t>
            </a:r>
            <a:r>
              <a:rPr lang="ar-SA" sz="1600" dirty="0" err="1" smtClean="0"/>
              <a:t>والالبيدو</a:t>
            </a:r>
            <a:r>
              <a:rPr lang="ar-SA" sz="1600" dirty="0" smtClean="0"/>
              <a:t> </a:t>
            </a:r>
            <a:r>
              <a:rPr lang="ar-SA" sz="1600" dirty="0"/>
              <a:t>اقل من 0.47 </a:t>
            </a:r>
            <a:r>
              <a:rPr lang="ar-SA" sz="1600" dirty="0" smtClean="0"/>
              <a:t>،  </a:t>
            </a:r>
            <a:r>
              <a:rPr lang="ar-SA" sz="1600" dirty="0" err="1"/>
              <a:t>الانبعاثية</a:t>
            </a:r>
            <a:r>
              <a:rPr lang="ar-SA" sz="1600" dirty="0"/>
              <a:t> تساوي 0.99 .</a:t>
            </a:r>
            <a:endParaRPr lang="en-US" sz="1600" dirty="0"/>
          </a:p>
        </p:txBody>
      </p:sp>
      <p:sp>
        <p:nvSpPr>
          <p:cNvPr id="18" name="TextBox 17"/>
          <p:cNvSpPr txBox="1"/>
          <p:nvPr/>
        </p:nvSpPr>
        <p:spPr>
          <a:xfrm>
            <a:off x="7433777" y="2450068"/>
            <a:ext cx="1492832" cy="369332"/>
          </a:xfrm>
          <a:prstGeom prst="rect">
            <a:avLst/>
          </a:prstGeom>
          <a:noFill/>
        </p:spPr>
        <p:txBody>
          <a:bodyPr wrap="square" rtlCol="0">
            <a:spAutoFit/>
          </a:bodyPr>
          <a:lstStyle/>
          <a:p>
            <a:pPr algn="r" rtl="1"/>
            <a:r>
              <a:rPr lang="ar-SA" dirty="0" smtClean="0">
                <a:solidFill>
                  <a:srgbClr val="0E03ED"/>
                </a:solidFill>
              </a:rPr>
              <a:t>الطريقة الثانية:-</a:t>
            </a:r>
            <a:endParaRPr lang="en-US" dirty="0">
              <a:solidFill>
                <a:srgbClr val="0E03ED"/>
              </a:solidFill>
            </a:endParaRPr>
          </a:p>
        </p:txBody>
      </p:sp>
      <p:sp>
        <p:nvSpPr>
          <p:cNvPr id="19" name="TextBox 18"/>
          <p:cNvSpPr txBox="1"/>
          <p:nvPr/>
        </p:nvSpPr>
        <p:spPr>
          <a:xfrm>
            <a:off x="5259067" y="2743200"/>
            <a:ext cx="3687509" cy="1477328"/>
          </a:xfrm>
          <a:prstGeom prst="rect">
            <a:avLst/>
          </a:prstGeom>
          <a:solidFill>
            <a:srgbClr val="FFCC99"/>
          </a:solidFill>
        </p:spPr>
        <p:txBody>
          <a:bodyPr wrap="square" rtlCol="0">
            <a:spAutoFit/>
          </a:bodyPr>
          <a:lstStyle/>
          <a:p>
            <a:pPr algn="r" rtl="1"/>
            <a:r>
              <a:rPr lang="ar-SA" dirty="0" smtClean="0"/>
              <a:t>بالاعتماد على قيمة </a:t>
            </a:r>
            <a:r>
              <a:rPr lang="en-US" dirty="0" smtClean="0"/>
              <a:t>NDVI</a:t>
            </a:r>
            <a:r>
              <a:rPr lang="ar-SA" dirty="0" smtClean="0"/>
              <a:t> اذا كانت اقل من 0.2 ، </a:t>
            </a:r>
            <a:r>
              <a:rPr lang="ar-SA" dirty="0" err="1" smtClean="0"/>
              <a:t>الانبعاثية</a:t>
            </a:r>
            <a:r>
              <a:rPr lang="ar-SA" dirty="0" smtClean="0"/>
              <a:t> = 0.97</a:t>
            </a:r>
          </a:p>
          <a:p>
            <a:pPr algn="r" rtl="1"/>
            <a:r>
              <a:rPr lang="ar-SA" dirty="0" smtClean="0"/>
              <a:t>اذا كانت اعلى من 0.5 ، </a:t>
            </a:r>
            <a:r>
              <a:rPr lang="ar-SA" dirty="0" err="1" smtClean="0"/>
              <a:t>الانبعاثية</a:t>
            </a:r>
            <a:r>
              <a:rPr lang="ar-SA" dirty="0" smtClean="0"/>
              <a:t> = 0.99، </a:t>
            </a:r>
          </a:p>
          <a:p>
            <a:pPr algn="r" rtl="1"/>
            <a:r>
              <a:rPr lang="ar-SA" dirty="0" smtClean="0"/>
              <a:t>اما اذا كنت بين 0.2 و 0.5 تستخدم المعادلات الاتية لحسابها:- </a:t>
            </a:r>
            <a:endParaRPr lang="en-US" dirty="0"/>
          </a:p>
        </p:txBody>
      </p:sp>
      <mc:AlternateContent xmlns:mc="http://schemas.openxmlformats.org/markup-compatibility/2006" xmlns:a14="http://schemas.microsoft.com/office/drawing/2010/main">
        <mc:Choice Requires="a14">
          <p:sp>
            <p:nvSpPr>
              <p:cNvPr id="20" name="Rectangle 19"/>
              <p:cNvSpPr/>
              <p:nvPr/>
            </p:nvSpPr>
            <p:spPr>
              <a:xfrm>
                <a:off x="5264713" y="4237300"/>
                <a:ext cx="3153684" cy="417422"/>
              </a:xfrm>
              <a:prstGeom prst="rect">
                <a:avLst/>
              </a:prstGeom>
              <a:solidFill>
                <a:srgbClr val="FFCC99"/>
              </a:solidFill>
            </p:spPr>
            <p:txBody>
              <a:bodyPr wrap="none">
                <a:spAutoFit/>
              </a:bodyPr>
              <a:lstStyle/>
              <a:p>
                <a14:m>
                  <m:oMath xmlns:m="http://schemas.openxmlformats.org/officeDocument/2006/math">
                    <m:r>
                      <a:rPr lang="en-US" i="1">
                        <a:latin typeface="Cambria Math"/>
                      </a:rPr>
                      <m:t>𝜀</m:t>
                    </m:r>
                    <m:r>
                      <a:rPr lang="en-US" i="1">
                        <a:latin typeface="Cambria Math"/>
                      </a:rPr>
                      <m:t>=</m:t>
                    </m:r>
                    <m:sSub>
                      <m:sSubPr>
                        <m:ctrlPr>
                          <a:rPr lang="en-US" i="1">
                            <a:latin typeface="Cambria Math"/>
                          </a:rPr>
                        </m:ctrlPr>
                      </m:sSubPr>
                      <m:e>
                        <m:r>
                          <a:rPr lang="en-US" i="1">
                            <a:latin typeface="Cambria Math"/>
                          </a:rPr>
                          <m:t>𝜀</m:t>
                        </m:r>
                      </m:e>
                      <m:sub>
                        <m:r>
                          <a:rPr lang="en-US" i="1">
                            <a:latin typeface="Cambria Math"/>
                          </a:rPr>
                          <m:t>𝑣</m:t>
                        </m:r>
                      </m:sub>
                    </m:sSub>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𝑣</m:t>
                        </m:r>
                      </m:sub>
                    </m:sSub>
                    <m:r>
                      <a:rPr lang="en-US" i="1">
                        <a:latin typeface="Cambria Math"/>
                      </a:rPr>
                      <m:t>+</m:t>
                    </m:r>
                    <m:sSub>
                      <m:sSubPr>
                        <m:ctrlPr>
                          <a:rPr lang="en-US" i="1">
                            <a:latin typeface="Cambria Math"/>
                          </a:rPr>
                        </m:ctrlPr>
                      </m:sSubPr>
                      <m:e>
                        <m:r>
                          <a:rPr lang="en-US" i="1">
                            <a:latin typeface="Cambria Math"/>
                          </a:rPr>
                          <m:t>𝜀</m:t>
                        </m:r>
                      </m:e>
                      <m:sub>
                        <m:r>
                          <a:rPr lang="en-US" i="1">
                            <a:latin typeface="Cambria Math"/>
                          </a:rPr>
                          <m:t>𝑠</m:t>
                        </m:r>
                      </m:sub>
                    </m:sSub>
                    <m:d>
                      <m:dPr>
                        <m:ctrlPr>
                          <a:rPr lang="en-US" i="1">
                            <a:latin typeface="Cambria Math"/>
                          </a:rPr>
                        </m:ctrlPr>
                      </m:dPr>
                      <m:e>
                        <m:r>
                          <a:rPr lang="en-US" i="1">
                            <a:latin typeface="Cambria Math"/>
                          </a:rPr>
                          <m:t>1</m:t>
                        </m:r>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𝑣</m:t>
                            </m:r>
                          </m:sub>
                        </m:sSub>
                      </m:e>
                    </m:d>
                    <m:r>
                      <a:rPr lang="en-US" i="1">
                        <a:latin typeface="Cambria Math"/>
                      </a:rPr>
                      <m:t>+</m:t>
                    </m:r>
                    <m:sSub>
                      <m:sSubPr>
                        <m:ctrlPr>
                          <a:rPr lang="en-US" i="1">
                            <a:latin typeface="Cambria Math"/>
                          </a:rPr>
                        </m:ctrlPr>
                      </m:sSubPr>
                      <m:e>
                        <m:r>
                          <a:rPr lang="en-US" i="1">
                            <a:latin typeface="Cambria Math"/>
                          </a:rPr>
                          <m:t>𝑑</m:t>
                        </m:r>
                      </m:e>
                      <m:sub>
                        <m:r>
                          <a:rPr lang="en-US" i="1">
                            <a:latin typeface="Cambria Math"/>
                          </a:rPr>
                          <m:t>𝜀</m:t>
                        </m:r>
                      </m:sub>
                    </m:sSub>
                  </m:oMath>
                </a14:m>
                <a:r>
                  <a:rPr lang="en-US" dirty="0"/>
                  <a:t> </a:t>
                </a:r>
              </a:p>
            </p:txBody>
          </p:sp>
        </mc:Choice>
        <mc:Fallback xmlns="">
          <p:sp>
            <p:nvSpPr>
              <p:cNvPr id="20" name="Rectangle 19"/>
              <p:cNvSpPr>
                <a:spLocks noRot="1" noChangeAspect="1" noMove="1" noResize="1" noEditPoints="1" noAdjustHandles="1" noChangeArrowheads="1" noChangeShapeType="1" noTextEdit="1"/>
              </p:cNvSpPr>
              <p:nvPr/>
            </p:nvSpPr>
            <p:spPr>
              <a:xfrm>
                <a:off x="5264713" y="4237300"/>
                <a:ext cx="3153684" cy="41742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421508" y="5865202"/>
                <a:ext cx="3525068" cy="397673"/>
              </a:xfrm>
              <a:prstGeom prst="rect">
                <a:avLst/>
              </a:prstGeom>
              <a:solidFill>
                <a:srgbClr val="FFCC99"/>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r>
                            <a:rPr lang="en-US" i="1">
                              <a:latin typeface="Cambria Math"/>
                            </a:rPr>
                            <m:t>𝜀</m:t>
                          </m:r>
                        </m:sub>
                      </m:sSub>
                      <m:r>
                        <a:rPr lang="en-US" i="1">
                          <a:latin typeface="Cambria Math"/>
                        </a:rPr>
                        <m:t>=(</m:t>
                      </m:r>
                      <m:r>
                        <a:rPr lang="en-US" i="1">
                          <a:latin typeface="Cambria Math"/>
                        </a:rPr>
                        <m:t>1</m:t>
                      </m:r>
                      <m:r>
                        <a:rPr lang="en-US" i="1">
                          <a:latin typeface="Cambria Math"/>
                        </a:rPr>
                        <m:t>−</m:t>
                      </m:r>
                      <m:sSub>
                        <m:sSubPr>
                          <m:ctrlPr>
                            <a:rPr lang="en-US" i="1">
                              <a:latin typeface="Cambria Math"/>
                            </a:rPr>
                          </m:ctrlPr>
                        </m:sSubPr>
                        <m:e>
                          <m:r>
                            <a:rPr lang="en-US" i="1">
                              <a:latin typeface="Cambria Math"/>
                            </a:rPr>
                            <m:t>𝜀</m:t>
                          </m:r>
                        </m:e>
                        <m:sub>
                          <m:r>
                            <a:rPr lang="en-US" i="1">
                              <a:latin typeface="Cambria Math"/>
                            </a:rPr>
                            <m:t>𝑠</m:t>
                          </m:r>
                        </m:sub>
                      </m:sSub>
                      <m:r>
                        <a:rPr lang="en-US" i="1">
                          <a:latin typeface="Cambria Math"/>
                        </a:rPr>
                        <m:t>)×(</m:t>
                      </m:r>
                      <m:r>
                        <a:rPr lang="en-US" i="1">
                          <a:latin typeface="Cambria Math"/>
                        </a:rPr>
                        <m:t>1</m:t>
                      </m:r>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𝑣</m:t>
                          </m:r>
                        </m:sub>
                      </m:sSub>
                      <m:r>
                        <a:rPr lang="en-US" i="1">
                          <a:latin typeface="Cambria Math"/>
                        </a:rPr>
                        <m:t>)×</m:t>
                      </m:r>
                      <m:r>
                        <a:rPr lang="en-US" i="1">
                          <a:latin typeface="Cambria Math"/>
                        </a:rPr>
                        <m:t>𝐹</m:t>
                      </m:r>
                      <m:r>
                        <a:rPr lang="en-US" i="1">
                          <a:latin typeface="Cambria Math"/>
                        </a:rPr>
                        <m:t>×</m:t>
                      </m:r>
                      <m:sSub>
                        <m:sSubPr>
                          <m:ctrlPr>
                            <a:rPr lang="en-US" i="1">
                              <a:latin typeface="Cambria Math"/>
                            </a:rPr>
                          </m:ctrlPr>
                        </m:sSubPr>
                        <m:e>
                          <m:r>
                            <a:rPr lang="en-US" i="1">
                              <a:latin typeface="Cambria Math"/>
                            </a:rPr>
                            <m:t>𝜀</m:t>
                          </m:r>
                        </m:e>
                        <m:sub>
                          <m:r>
                            <a:rPr lang="en-US" i="1">
                              <a:latin typeface="Cambria Math"/>
                            </a:rPr>
                            <m:t>𝑣</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5421508" y="5865202"/>
                <a:ext cx="3525068" cy="397673"/>
              </a:xfrm>
              <a:prstGeom prst="rect">
                <a:avLst/>
              </a:prstGeom>
              <a:blipFill rotWithShape="1">
                <a:blip r:embed="rId10"/>
                <a:stretch>
                  <a:fillRect b="-6154"/>
                </a:stretch>
              </a:blipFill>
            </p:spPr>
            <p:txBody>
              <a:bodyPr/>
              <a:lstStyle/>
              <a:p>
                <a:r>
                  <a:rPr lang="en-US">
                    <a:noFill/>
                  </a:rPr>
                  <a:t> </a:t>
                </a:r>
              </a:p>
            </p:txBody>
          </p:sp>
        </mc:Fallback>
      </mc:AlternateContent>
      <p:sp>
        <p:nvSpPr>
          <p:cNvPr id="22" name="Rectangle 21"/>
          <p:cNvSpPr/>
          <p:nvPr/>
        </p:nvSpPr>
        <p:spPr>
          <a:xfrm>
            <a:off x="4953000" y="4664873"/>
            <a:ext cx="3993576" cy="1200329"/>
          </a:xfrm>
          <a:prstGeom prst="rect">
            <a:avLst/>
          </a:prstGeom>
          <a:solidFill>
            <a:srgbClr val="FFCC99"/>
          </a:solidFill>
        </p:spPr>
        <p:txBody>
          <a:bodyPr wrap="square">
            <a:spAutoFit/>
          </a:bodyPr>
          <a:lstStyle/>
          <a:p>
            <a:pPr algn="r" rtl="1"/>
            <a:r>
              <a:rPr lang="ar-SA" dirty="0"/>
              <a:t>حيث ان </a:t>
            </a:r>
            <a:r>
              <a:rPr lang="en-US" dirty="0"/>
              <a:t>ε</a:t>
            </a:r>
            <a:r>
              <a:rPr lang="ar-SA" dirty="0"/>
              <a:t> = </a:t>
            </a:r>
            <a:r>
              <a:rPr lang="ar-SA" dirty="0" err="1"/>
              <a:t>الانبعاثية</a:t>
            </a:r>
            <a:r>
              <a:rPr lang="ar-SA" dirty="0"/>
              <a:t> و </a:t>
            </a:r>
            <a:r>
              <a:rPr lang="en-US" dirty="0" err="1"/>
              <a:t>εv</a:t>
            </a:r>
            <a:r>
              <a:rPr lang="ar-SA" dirty="0"/>
              <a:t> = </a:t>
            </a:r>
            <a:r>
              <a:rPr lang="ar-SA" dirty="0" err="1"/>
              <a:t>انبعاثية</a:t>
            </a:r>
            <a:r>
              <a:rPr lang="ar-SA" dirty="0"/>
              <a:t> الغطاء النباتي و</a:t>
            </a:r>
            <a:r>
              <a:rPr lang="en-US" dirty="0"/>
              <a:t> </a:t>
            </a:r>
            <a:r>
              <a:rPr lang="en-US" dirty="0" err="1"/>
              <a:t>εs</a:t>
            </a:r>
            <a:r>
              <a:rPr lang="en-US" dirty="0"/>
              <a:t> </a:t>
            </a:r>
            <a:r>
              <a:rPr lang="ar-SA" dirty="0"/>
              <a:t>= </a:t>
            </a:r>
            <a:r>
              <a:rPr lang="ar-SA" dirty="0" err="1"/>
              <a:t>انبعاثية</a:t>
            </a:r>
            <a:r>
              <a:rPr lang="ar-SA" dirty="0"/>
              <a:t>  التربة و</a:t>
            </a:r>
            <a:r>
              <a:rPr lang="en-US" dirty="0" err="1"/>
              <a:t>Pν</a:t>
            </a:r>
            <a:r>
              <a:rPr lang="ar-SA" dirty="0"/>
              <a:t>= التناسب الخضري و </a:t>
            </a:r>
            <a:r>
              <a:rPr lang="en-US" dirty="0" err="1"/>
              <a:t>dε</a:t>
            </a:r>
            <a:r>
              <a:rPr lang="ar-SA" dirty="0"/>
              <a:t> = </a:t>
            </a:r>
            <a:r>
              <a:rPr lang="ar-SA" dirty="0" err="1"/>
              <a:t>تاثير</a:t>
            </a:r>
            <a:r>
              <a:rPr lang="ar-SA" dirty="0"/>
              <a:t> التوزيع الهندسي  والانكسار الداخلي لمعالم سطح الارض</a:t>
            </a:r>
            <a:endParaRPr lang="en-US" dirty="0"/>
          </a:p>
        </p:txBody>
      </p:sp>
      <p:sp>
        <p:nvSpPr>
          <p:cNvPr id="23" name="Rectangle 22"/>
          <p:cNvSpPr/>
          <p:nvPr/>
        </p:nvSpPr>
        <p:spPr>
          <a:xfrm>
            <a:off x="6987744" y="6327085"/>
            <a:ext cx="1958832" cy="369332"/>
          </a:xfrm>
          <a:prstGeom prst="rect">
            <a:avLst/>
          </a:prstGeom>
          <a:solidFill>
            <a:srgbClr val="FFCC99"/>
          </a:solidFill>
        </p:spPr>
        <p:txBody>
          <a:bodyPr wrap="square">
            <a:spAutoFit/>
          </a:bodyPr>
          <a:lstStyle/>
          <a:p>
            <a:pPr algn="r" rtl="1"/>
            <a:r>
              <a:rPr lang="en-US" dirty="0"/>
              <a:t>F </a:t>
            </a:r>
            <a:r>
              <a:rPr lang="ar-SA" dirty="0"/>
              <a:t>  يساوي </a:t>
            </a:r>
            <a:r>
              <a:rPr lang="ar-SA" dirty="0" smtClean="0"/>
              <a:t>تقريبا 0.55 </a:t>
            </a:r>
            <a:endParaRPr lang="en-US" dirty="0"/>
          </a:p>
        </p:txBody>
      </p:sp>
      <mc:AlternateContent xmlns:mc="http://schemas.openxmlformats.org/markup-compatibility/2006" xmlns:a14="http://schemas.microsoft.com/office/drawing/2010/main">
        <mc:Choice Requires="a14">
          <p:sp>
            <p:nvSpPr>
              <p:cNvPr id="24" name="Rectangle 23"/>
              <p:cNvSpPr/>
              <p:nvPr/>
            </p:nvSpPr>
            <p:spPr>
              <a:xfrm>
                <a:off x="4800600" y="6177788"/>
                <a:ext cx="2187144" cy="604012"/>
              </a:xfrm>
              <a:prstGeom prst="rect">
                <a:avLst/>
              </a:prstGeom>
              <a:solidFill>
                <a:srgbClr val="FFCC99"/>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𝑣</m:t>
                          </m:r>
                          <m:r>
                            <a:rPr lang="en-US" i="1">
                              <a:latin typeface="Cambria Math"/>
                            </a:rPr>
                            <m:t>=</m:t>
                          </m:r>
                          <m:sSup>
                            <m:sSupPr>
                              <m:ctrlPr>
                                <a:rPr lang="en-US" i="1">
                                  <a:latin typeface="Cambria Math"/>
                                </a:rPr>
                              </m:ctrlPr>
                            </m:sSupPr>
                            <m:e>
                              <m:d>
                                <m:dPr>
                                  <m:begChr m:val="["/>
                                  <m:endChr m:val="]"/>
                                  <m:ctrlPr>
                                    <a:rPr lang="en-US" i="1">
                                      <a:latin typeface="Cambria Math"/>
                                    </a:rPr>
                                  </m:ctrlPr>
                                </m:dPr>
                                <m:e>
                                  <m:box>
                                    <m:boxPr>
                                      <m:ctrlPr>
                                        <a:rPr lang="en-US" i="1">
                                          <a:latin typeface="Cambria Math"/>
                                        </a:rPr>
                                      </m:ctrlPr>
                                    </m:boxPr>
                                    <m:e>
                                      <m:argPr>
                                        <m:argSz m:val="-1"/>
                                      </m:argPr>
                                      <m:f>
                                        <m:fPr>
                                          <m:ctrlPr>
                                            <a:rPr lang="en-US" i="1">
                                              <a:latin typeface="Cambria Math"/>
                                            </a:rPr>
                                          </m:ctrlPr>
                                        </m:fPr>
                                        <m:num>
                                          <m:r>
                                            <a:rPr lang="en-US" i="1">
                                              <a:latin typeface="Cambria Math"/>
                                            </a:rPr>
                                            <m:t>𝑁𝐷𝑉𝐼</m:t>
                                          </m:r>
                                          <m:r>
                                            <a:rPr lang="en-US" i="1">
                                              <a:latin typeface="Cambria Math"/>
                                            </a:rPr>
                                            <m:t>−</m:t>
                                          </m:r>
                                          <m:sSub>
                                            <m:sSubPr>
                                              <m:ctrlPr>
                                                <a:rPr lang="en-US" i="1">
                                                  <a:latin typeface="Cambria Math"/>
                                                </a:rPr>
                                              </m:ctrlPr>
                                            </m:sSubPr>
                                            <m:e>
                                              <m:r>
                                                <a:rPr lang="en-US" i="1">
                                                  <a:latin typeface="Cambria Math"/>
                                                </a:rPr>
                                                <m:t>𝑁𝐷𝑉𝐼</m:t>
                                              </m:r>
                                            </m:e>
                                            <m:sub>
                                              <m:r>
                                                <a:rPr lang="en-US" i="1">
                                                  <a:latin typeface="Cambria Math"/>
                                                </a:rPr>
                                                <m:t>𝑚𝑖𝑛</m:t>
                                              </m:r>
                                            </m:sub>
                                          </m:sSub>
                                        </m:num>
                                        <m:den>
                                          <m:sSub>
                                            <m:sSubPr>
                                              <m:ctrlPr>
                                                <a:rPr lang="en-US" i="1">
                                                  <a:latin typeface="Cambria Math"/>
                                                </a:rPr>
                                              </m:ctrlPr>
                                            </m:sSubPr>
                                            <m:e>
                                              <m:r>
                                                <a:rPr lang="en-US" i="1">
                                                  <a:latin typeface="Cambria Math"/>
                                                </a:rPr>
                                                <m:t>𝑁𝐷𝑉𝐼</m:t>
                                              </m:r>
                                            </m:e>
                                            <m:sub>
                                              <m:r>
                                                <a:rPr lang="en-US" i="1">
                                                  <a:latin typeface="Cambria Math"/>
                                                </a:rPr>
                                                <m:t>𝑚𝑎𝑥</m:t>
                                              </m:r>
                                            </m:sub>
                                          </m:sSub>
                                          <m:r>
                                            <a:rPr lang="en-US" i="1">
                                              <a:latin typeface="Cambria Math"/>
                                            </a:rPr>
                                            <m:t>−</m:t>
                                          </m:r>
                                          <m:sSub>
                                            <m:sSubPr>
                                              <m:ctrlPr>
                                                <a:rPr lang="en-US" i="1">
                                                  <a:latin typeface="Cambria Math"/>
                                                </a:rPr>
                                              </m:ctrlPr>
                                            </m:sSubPr>
                                            <m:e>
                                              <m:r>
                                                <a:rPr lang="en-US" i="1">
                                                  <a:latin typeface="Cambria Math"/>
                                                </a:rPr>
                                                <m:t>𝑁𝐷𝑉𝐼</m:t>
                                              </m:r>
                                            </m:e>
                                            <m:sub>
                                              <m:r>
                                                <a:rPr lang="en-US" i="1">
                                                  <a:latin typeface="Cambria Math"/>
                                                </a:rPr>
                                                <m:t>𝑚𝑖𝑛</m:t>
                                              </m:r>
                                            </m:sub>
                                          </m:sSub>
                                        </m:den>
                                      </m:f>
                                    </m:e>
                                  </m:box>
                                </m:e>
                              </m:d>
                            </m:e>
                            <m:sup>
                              <m:r>
                                <a:rPr lang="en-US" i="1">
                                  <a:latin typeface="Cambria Math"/>
                                </a:rPr>
                                <m:t>2</m:t>
                              </m:r>
                            </m:sup>
                          </m:sSup>
                        </m:sub>
                      </m:sSub>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4800600" y="6177788"/>
                <a:ext cx="2187144" cy="604012"/>
              </a:xfrm>
              <a:prstGeom prst="rect">
                <a:avLst/>
              </a:prstGeom>
              <a:blipFill rotWithShape="1">
                <a:blip r:embed="rId11"/>
                <a:stretch>
                  <a:fillRect/>
                </a:stretch>
              </a:blipFill>
            </p:spPr>
            <p:txBody>
              <a:bodyPr/>
              <a:lstStyle/>
              <a:p>
                <a:r>
                  <a:rPr lang="en-US">
                    <a:noFill/>
                  </a:rPr>
                  <a:t> </a:t>
                </a:r>
              </a:p>
            </p:txBody>
          </p:sp>
        </mc:Fallback>
      </mc:AlternateContent>
      <p:sp>
        <p:nvSpPr>
          <p:cNvPr id="25" name="Rectangle 24"/>
          <p:cNvSpPr/>
          <p:nvPr/>
        </p:nvSpPr>
        <p:spPr>
          <a:xfrm>
            <a:off x="5436982" y="120134"/>
            <a:ext cx="1393330" cy="369332"/>
          </a:xfrm>
          <a:prstGeom prst="rect">
            <a:avLst/>
          </a:prstGeom>
        </p:spPr>
        <p:txBody>
          <a:bodyPr wrap="none">
            <a:spAutoFit/>
          </a:bodyPr>
          <a:lstStyle/>
          <a:p>
            <a:pPr algn="r" rtl="1"/>
            <a:r>
              <a:rPr lang="ar-SA" dirty="0" smtClean="0">
                <a:solidFill>
                  <a:srgbClr val="0E03ED"/>
                </a:solidFill>
              </a:rPr>
              <a:t>الطريقة الاولى</a:t>
            </a:r>
            <a:r>
              <a:rPr lang="ar-SA" dirty="0" smtClean="0"/>
              <a:t>:-</a:t>
            </a:r>
            <a:endParaRPr lang="en-US" dirty="0"/>
          </a:p>
        </p:txBody>
      </p:sp>
      <p:graphicFrame>
        <p:nvGraphicFramePr>
          <p:cNvPr id="26" name="Object 25"/>
          <p:cNvGraphicFramePr>
            <a:graphicFrameLocks noChangeAspect="1"/>
          </p:cNvGraphicFramePr>
          <p:nvPr>
            <p:extLst>
              <p:ext uri="{D42A27DB-BD31-4B8C-83A1-F6EECF244321}">
                <p14:modId xmlns:p14="http://schemas.microsoft.com/office/powerpoint/2010/main" val="1894941897"/>
              </p:ext>
            </p:extLst>
          </p:nvPr>
        </p:nvGraphicFramePr>
        <p:xfrm>
          <a:off x="5278438" y="1282700"/>
          <a:ext cx="2389187" cy="254000"/>
        </p:xfrm>
        <a:graphic>
          <a:graphicData uri="http://schemas.openxmlformats.org/presentationml/2006/ole">
            <mc:AlternateContent xmlns:mc="http://schemas.openxmlformats.org/markup-compatibility/2006">
              <mc:Choice xmlns:v="urn:schemas-microsoft-com:vml" Requires="v">
                <p:oleObj spid="_x0000_s2377" name="Equation" r:id="rId12" imgW="1460160" imgH="177480" progId="Equation.3">
                  <p:embed/>
                </p:oleObj>
              </mc:Choice>
              <mc:Fallback>
                <p:oleObj name="Equation" r:id="rId12" imgW="1460160" imgH="177480" progId="Equation.3">
                  <p:embed/>
                  <p:pic>
                    <p:nvPicPr>
                      <p:cNvPr id="0" name=""/>
                      <p:cNvPicPr>
                        <a:picLocks noChangeAspect="1" noChangeArrowheads="1"/>
                      </p:cNvPicPr>
                      <p:nvPr/>
                    </p:nvPicPr>
                    <p:blipFill>
                      <a:blip r:embed="rId13"/>
                      <a:srcRect/>
                      <a:stretch>
                        <a:fillRect/>
                      </a:stretch>
                    </p:blipFill>
                    <p:spPr bwMode="auto">
                      <a:xfrm>
                        <a:off x="5278438" y="1282700"/>
                        <a:ext cx="2389187" cy="254000"/>
                      </a:xfrm>
                      <a:prstGeom prst="rect">
                        <a:avLst/>
                      </a:prstGeom>
                      <a:solidFill>
                        <a:srgbClr val="FFCC99"/>
                      </a:solidFill>
                      <a:ln>
                        <a:noFill/>
                      </a:ln>
                    </p:spPr>
                  </p:pic>
                </p:oleObj>
              </mc:Fallback>
            </mc:AlternateContent>
          </a:graphicData>
        </a:graphic>
      </p:graphicFrame>
    </p:spTree>
    <p:extLst>
      <p:ext uri="{BB962C8B-B14F-4D97-AF65-F5344CB8AC3E}">
        <p14:creationId xmlns:p14="http://schemas.microsoft.com/office/powerpoint/2010/main" val="144264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p:bldP spid="19" grpId="0" animBg="1"/>
      <p:bldP spid="20" grpId="0" animBg="1"/>
      <p:bldP spid="21" grpId="0" animBg="1"/>
      <p:bldP spid="22" grpId="0" animBg="1"/>
      <p:bldP spid="23" grpId="0" animBg="1"/>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p:cNvGraphicFramePr>
          <p:nvPr>
            <p:extLst>
              <p:ext uri="{D42A27DB-BD31-4B8C-83A1-F6EECF244321}">
                <p14:modId xmlns:p14="http://schemas.microsoft.com/office/powerpoint/2010/main" val="150715920"/>
              </p:ext>
            </p:extLst>
          </p:nvPr>
        </p:nvGraphicFramePr>
        <p:xfrm>
          <a:off x="4660900" y="644525"/>
          <a:ext cx="2095500" cy="914400"/>
        </p:xfrm>
        <a:graphic>
          <a:graphicData uri="http://schemas.openxmlformats.org/presentationml/2006/ole">
            <mc:AlternateContent xmlns:mc="http://schemas.openxmlformats.org/markup-compatibility/2006">
              <mc:Choice xmlns:v="urn:schemas-microsoft-com:vml" Requires="v">
                <p:oleObj spid="_x0000_s3237" name="Equation" r:id="rId4" imgW="965160" imgH="583920" progId="Equation.3">
                  <p:embed/>
                </p:oleObj>
              </mc:Choice>
              <mc:Fallback>
                <p:oleObj name="Equation" r:id="rId4" imgW="965160" imgH="583920" progId="Equation.3">
                  <p:embed/>
                  <p:pic>
                    <p:nvPicPr>
                      <p:cNvPr id="0" name=""/>
                      <p:cNvPicPr>
                        <a:picLocks noChangeArrowheads="1"/>
                      </p:cNvPicPr>
                      <p:nvPr/>
                    </p:nvPicPr>
                    <p:blipFill>
                      <a:blip r:embed="rId5"/>
                      <a:srcRect/>
                      <a:stretch>
                        <a:fillRect/>
                      </a:stretch>
                    </p:blipFill>
                    <p:spPr bwMode="auto">
                      <a:xfrm>
                        <a:off x="4660900" y="644525"/>
                        <a:ext cx="2095500" cy="914400"/>
                      </a:xfrm>
                      <a:prstGeom prst="rect">
                        <a:avLst/>
                      </a:prstGeom>
                      <a:solidFill>
                        <a:srgbClr val="FFCC99"/>
                      </a:solidFill>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33382110"/>
              </p:ext>
            </p:extLst>
          </p:nvPr>
        </p:nvGraphicFramePr>
        <p:xfrm>
          <a:off x="4697392" y="1879155"/>
          <a:ext cx="4370408" cy="1892808"/>
        </p:xfrm>
        <a:graphic>
          <a:graphicData uri="http://schemas.openxmlformats.org/drawingml/2006/table">
            <a:tbl>
              <a:tblPr rtl="1" firstRow="1" firstCol="1" bandRow="1">
                <a:tableStyleId>{16D9F66E-5EB9-4882-86FB-DCBF35E3C3E4}</a:tableStyleId>
              </a:tblPr>
              <a:tblGrid>
                <a:gridCol w="1256982"/>
                <a:gridCol w="1170996"/>
                <a:gridCol w="1114512"/>
                <a:gridCol w="827918"/>
              </a:tblGrid>
              <a:tr h="685800">
                <a:tc>
                  <a:txBody>
                    <a:bodyPr/>
                    <a:lstStyle/>
                    <a:p>
                      <a:pPr marL="0" marR="0" algn="r" rtl="0">
                        <a:lnSpc>
                          <a:spcPct val="115000"/>
                        </a:lnSpc>
                        <a:spcBef>
                          <a:spcPts val="0"/>
                        </a:spcBef>
                        <a:spcAft>
                          <a:spcPts val="0"/>
                        </a:spcAft>
                      </a:pPr>
                      <a:r>
                        <a:rPr lang="ar-SA" sz="1200" dirty="0" smtClean="0">
                          <a:effectLst/>
                        </a:rPr>
                        <a:t>القمر </a:t>
                      </a:r>
                      <a:r>
                        <a:rPr lang="ar-SA" sz="1200" dirty="0">
                          <a:effectLst/>
                        </a:rPr>
                        <a:t>الاصطناعي</a:t>
                      </a:r>
                      <a:endParaRPr lang="en-US" sz="1100" dirty="0">
                        <a:effectLst/>
                        <a:latin typeface="Calibri"/>
                        <a:ea typeface="PMingLiU"/>
                        <a:cs typeface="Arial"/>
                      </a:endParaRPr>
                    </a:p>
                  </a:txBody>
                  <a:tcPr marL="68580" marR="68580" marT="0" marB="0" anchor="ctr">
                    <a:solidFill>
                      <a:srgbClr val="FFCC99"/>
                    </a:solidFill>
                  </a:tcPr>
                </a:tc>
                <a:tc>
                  <a:txBody>
                    <a:bodyPr/>
                    <a:lstStyle/>
                    <a:p>
                      <a:pPr marL="0" marR="0" algn="l" rtl="1">
                        <a:lnSpc>
                          <a:spcPct val="115000"/>
                        </a:lnSpc>
                        <a:spcBef>
                          <a:spcPts val="0"/>
                        </a:spcBef>
                        <a:spcAft>
                          <a:spcPts val="0"/>
                        </a:spcAft>
                      </a:pPr>
                      <a:r>
                        <a:rPr lang="en-US" sz="1200">
                          <a:effectLst/>
                        </a:rPr>
                        <a:t>K1</a:t>
                      </a:r>
                      <a:endParaRPr lang="en-US" sz="1100">
                        <a:effectLst/>
                        <a:latin typeface="Calibri"/>
                        <a:ea typeface="PMingLiU"/>
                        <a:cs typeface="Arial"/>
                      </a:endParaRPr>
                    </a:p>
                  </a:txBody>
                  <a:tcPr marL="68580" marR="68580" marT="0" marB="0" anchor="ctr">
                    <a:solidFill>
                      <a:srgbClr val="FFCC99"/>
                    </a:solidFill>
                  </a:tcPr>
                </a:tc>
                <a:tc>
                  <a:txBody>
                    <a:bodyPr/>
                    <a:lstStyle/>
                    <a:p>
                      <a:pPr marL="0" marR="0" algn="l" rtl="1">
                        <a:lnSpc>
                          <a:spcPct val="115000"/>
                        </a:lnSpc>
                        <a:spcBef>
                          <a:spcPts val="0"/>
                        </a:spcBef>
                        <a:spcAft>
                          <a:spcPts val="0"/>
                        </a:spcAft>
                      </a:pPr>
                      <a:r>
                        <a:rPr lang="en-US" sz="1200" dirty="0">
                          <a:effectLst/>
                        </a:rPr>
                        <a:t>K2</a:t>
                      </a:r>
                      <a:endParaRPr lang="en-US" sz="1100" dirty="0">
                        <a:effectLst/>
                        <a:latin typeface="Calibri"/>
                        <a:ea typeface="PMingLiU"/>
                        <a:cs typeface="Arial"/>
                      </a:endParaRPr>
                    </a:p>
                  </a:txBody>
                  <a:tcPr marL="68580" marR="68580" marT="0" marB="0" anchor="ctr">
                    <a:solidFill>
                      <a:srgbClr val="FFCC99"/>
                    </a:solidFill>
                  </a:tcPr>
                </a:tc>
                <a:tc>
                  <a:txBody>
                    <a:bodyPr/>
                    <a:lstStyle/>
                    <a:p>
                      <a:pPr marL="0" marR="0" algn="l" rtl="1">
                        <a:lnSpc>
                          <a:spcPct val="115000"/>
                        </a:lnSpc>
                        <a:spcBef>
                          <a:spcPts val="0"/>
                        </a:spcBef>
                        <a:spcAft>
                          <a:spcPts val="0"/>
                        </a:spcAft>
                      </a:pPr>
                      <a:r>
                        <a:rPr lang="ar-SA" sz="1200" dirty="0">
                          <a:effectLst/>
                        </a:rPr>
                        <a:t>ارتفاع زاوية الشمس </a:t>
                      </a:r>
                      <a:endParaRPr lang="en-US" sz="1100" dirty="0">
                        <a:effectLst/>
                      </a:endParaRPr>
                    </a:p>
                    <a:p>
                      <a:pPr marL="0" marR="0" algn="l" rtl="1">
                        <a:lnSpc>
                          <a:spcPct val="115000"/>
                        </a:lnSpc>
                        <a:spcBef>
                          <a:spcPts val="0"/>
                        </a:spcBef>
                        <a:spcAft>
                          <a:spcPts val="0"/>
                        </a:spcAft>
                      </a:pPr>
                      <a:r>
                        <a:rPr lang="en-US" sz="1200" dirty="0">
                          <a:effectLst/>
                        </a:rPr>
                        <a:t>Sun elevation</a:t>
                      </a:r>
                      <a:endParaRPr lang="en-US" sz="1100" dirty="0">
                        <a:effectLst/>
                        <a:latin typeface="Calibri"/>
                        <a:ea typeface="PMingLiU"/>
                        <a:cs typeface="Arial"/>
                      </a:endParaRPr>
                    </a:p>
                  </a:txBody>
                  <a:tcPr marL="68580" marR="68580" marT="0" marB="0" anchor="ctr">
                    <a:solidFill>
                      <a:srgbClr val="FFCC99"/>
                    </a:solidFill>
                  </a:tcPr>
                </a:tc>
              </a:tr>
              <a:tr h="0">
                <a:tc>
                  <a:txBody>
                    <a:bodyPr/>
                    <a:lstStyle/>
                    <a:p>
                      <a:pPr marL="0" marR="0" algn="r" rtl="0">
                        <a:lnSpc>
                          <a:spcPct val="115000"/>
                        </a:lnSpc>
                        <a:spcBef>
                          <a:spcPts val="0"/>
                        </a:spcBef>
                        <a:spcAft>
                          <a:spcPts val="0"/>
                        </a:spcAft>
                      </a:pPr>
                      <a:r>
                        <a:rPr lang="en-US" sz="1200">
                          <a:effectLst/>
                        </a:rPr>
                        <a:t>LANDSAT_4 (TM)</a:t>
                      </a:r>
                      <a:endParaRPr lang="en-US" sz="1100">
                        <a:effectLst/>
                        <a:latin typeface="Calibri"/>
                        <a:ea typeface="PMingLiU"/>
                        <a:cs typeface="Arial"/>
                      </a:endParaRPr>
                    </a:p>
                  </a:txBody>
                  <a:tcPr marL="68580" marR="68580" marT="0" marB="0" anchor="ctr">
                    <a:solidFill>
                      <a:srgbClr val="FFCC99"/>
                    </a:solidFill>
                  </a:tcPr>
                </a:tc>
                <a:tc>
                  <a:txBody>
                    <a:bodyPr/>
                    <a:lstStyle/>
                    <a:p>
                      <a:pPr marL="0" marR="0" algn="l" rtl="1">
                        <a:lnSpc>
                          <a:spcPct val="115000"/>
                        </a:lnSpc>
                        <a:spcBef>
                          <a:spcPts val="0"/>
                        </a:spcBef>
                        <a:spcAft>
                          <a:spcPts val="0"/>
                        </a:spcAft>
                      </a:pPr>
                      <a:r>
                        <a:rPr lang="ar-SA" sz="1200">
                          <a:effectLst/>
                        </a:rPr>
                        <a:t>671.62</a:t>
                      </a:r>
                      <a:endParaRPr lang="en-US" sz="1100">
                        <a:effectLst/>
                        <a:latin typeface="Calibri"/>
                        <a:ea typeface="PMingLiU"/>
                        <a:cs typeface="Arial"/>
                      </a:endParaRPr>
                    </a:p>
                  </a:txBody>
                  <a:tcPr marL="68580" marR="68580" marT="0" marB="0" anchor="ctr">
                    <a:solidFill>
                      <a:srgbClr val="FFCC99"/>
                    </a:solidFill>
                  </a:tcPr>
                </a:tc>
                <a:tc>
                  <a:txBody>
                    <a:bodyPr/>
                    <a:lstStyle/>
                    <a:p>
                      <a:pPr marL="0" marR="0" algn="l" rtl="1">
                        <a:lnSpc>
                          <a:spcPct val="115000"/>
                        </a:lnSpc>
                        <a:spcBef>
                          <a:spcPts val="0"/>
                        </a:spcBef>
                        <a:spcAft>
                          <a:spcPts val="0"/>
                        </a:spcAft>
                      </a:pPr>
                      <a:r>
                        <a:rPr lang="ar-SA" sz="1200">
                          <a:effectLst/>
                        </a:rPr>
                        <a:t>1284.30</a:t>
                      </a:r>
                      <a:endParaRPr lang="en-US" sz="1100">
                        <a:effectLst/>
                        <a:latin typeface="Calibri"/>
                        <a:ea typeface="PMingLiU"/>
                        <a:cs typeface="Arial"/>
                      </a:endParaRPr>
                    </a:p>
                  </a:txBody>
                  <a:tcPr marL="68580" marR="68580" marT="0" marB="0" anchor="ctr">
                    <a:solidFill>
                      <a:srgbClr val="FFCC99"/>
                    </a:solidFill>
                  </a:tcPr>
                </a:tc>
                <a:tc>
                  <a:txBody>
                    <a:bodyPr/>
                    <a:lstStyle/>
                    <a:p>
                      <a:pPr marL="0" marR="0" algn="r" rtl="0">
                        <a:lnSpc>
                          <a:spcPct val="115000"/>
                        </a:lnSpc>
                        <a:spcBef>
                          <a:spcPts val="0"/>
                        </a:spcBef>
                        <a:spcAft>
                          <a:spcPts val="0"/>
                        </a:spcAft>
                      </a:pPr>
                      <a:r>
                        <a:rPr lang="ar-SA" sz="1200" dirty="0">
                          <a:effectLst/>
                        </a:rPr>
                        <a:t>61.20</a:t>
                      </a:r>
                      <a:endParaRPr lang="en-US" sz="1100" dirty="0">
                        <a:effectLst/>
                        <a:latin typeface="Calibri"/>
                        <a:ea typeface="PMingLiU"/>
                        <a:cs typeface="Arial"/>
                      </a:endParaRPr>
                    </a:p>
                  </a:txBody>
                  <a:tcPr marL="68580" marR="68580" marT="0" marB="0" anchor="ctr">
                    <a:solidFill>
                      <a:srgbClr val="FFCC99"/>
                    </a:solidFill>
                  </a:tcPr>
                </a:tc>
              </a:tr>
              <a:tr h="433705">
                <a:tc>
                  <a:txBody>
                    <a:bodyPr/>
                    <a:lstStyle/>
                    <a:p>
                      <a:pPr marL="0" marR="0" algn="r" rtl="0">
                        <a:lnSpc>
                          <a:spcPct val="115000"/>
                        </a:lnSpc>
                        <a:spcBef>
                          <a:spcPts val="0"/>
                        </a:spcBef>
                        <a:spcAft>
                          <a:spcPts val="0"/>
                        </a:spcAft>
                      </a:pPr>
                      <a:r>
                        <a:rPr lang="en-US" sz="1200" dirty="0">
                          <a:effectLst/>
                        </a:rPr>
                        <a:t>LANDSAT_8</a:t>
                      </a:r>
                      <a:endParaRPr lang="en-US" sz="1100" dirty="0">
                        <a:effectLst/>
                      </a:endParaRPr>
                    </a:p>
                    <a:p>
                      <a:pPr marL="0" marR="0" algn="r" rtl="0">
                        <a:lnSpc>
                          <a:spcPct val="115000"/>
                        </a:lnSpc>
                        <a:spcBef>
                          <a:spcPts val="0"/>
                        </a:spcBef>
                        <a:spcAft>
                          <a:spcPts val="0"/>
                        </a:spcAft>
                      </a:pPr>
                      <a:r>
                        <a:rPr lang="en-US" sz="1200" dirty="0">
                          <a:effectLst/>
                        </a:rPr>
                        <a:t>(OLI_TIRS)</a:t>
                      </a:r>
                      <a:endParaRPr lang="en-US" sz="1100" dirty="0">
                        <a:effectLst/>
                        <a:latin typeface="Calibri"/>
                        <a:ea typeface="PMingLiU"/>
                        <a:cs typeface="Arial"/>
                      </a:endParaRPr>
                    </a:p>
                  </a:txBody>
                  <a:tcPr marL="68580" marR="68580" marT="0" marB="0" anchor="ctr">
                    <a:solidFill>
                      <a:srgbClr val="FFCC99"/>
                    </a:solidFill>
                  </a:tcPr>
                </a:tc>
                <a:tc>
                  <a:txBody>
                    <a:bodyPr/>
                    <a:lstStyle/>
                    <a:p>
                      <a:pPr marL="0" marR="66675" algn="r" rtl="0">
                        <a:lnSpc>
                          <a:spcPct val="115000"/>
                        </a:lnSpc>
                        <a:spcBef>
                          <a:spcPts val="0"/>
                        </a:spcBef>
                        <a:spcAft>
                          <a:spcPts val="0"/>
                        </a:spcAft>
                      </a:pPr>
                      <a:r>
                        <a:rPr lang="en-US" sz="1200">
                          <a:effectLst/>
                        </a:rPr>
                        <a:t>b10=</a:t>
                      </a:r>
                      <a:r>
                        <a:rPr lang="ar-SA" sz="1200">
                          <a:effectLst/>
                        </a:rPr>
                        <a:t>774.8853</a:t>
                      </a:r>
                      <a:endParaRPr lang="en-US" sz="1100">
                        <a:effectLst/>
                      </a:endParaRPr>
                    </a:p>
                    <a:p>
                      <a:pPr marL="0" marR="0" algn="r" rtl="0">
                        <a:lnSpc>
                          <a:spcPct val="115000"/>
                        </a:lnSpc>
                        <a:spcBef>
                          <a:spcPts val="0"/>
                        </a:spcBef>
                        <a:spcAft>
                          <a:spcPts val="0"/>
                        </a:spcAft>
                      </a:pPr>
                      <a:r>
                        <a:rPr lang="en-US" sz="1200">
                          <a:effectLst/>
                        </a:rPr>
                        <a:t>b11= </a:t>
                      </a:r>
                      <a:r>
                        <a:rPr lang="ar-SA" sz="1200">
                          <a:effectLst/>
                        </a:rPr>
                        <a:t>480.8883</a:t>
                      </a:r>
                      <a:endParaRPr lang="en-US" sz="1100">
                        <a:effectLst/>
                        <a:latin typeface="Calibri"/>
                        <a:ea typeface="PMingLiU"/>
                        <a:cs typeface="Arial"/>
                      </a:endParaRPr>
                    </a:p>
                  </a:txBody>
                  <a:tcPr marL="68580" marR="68580" marT="0" marB="0" anchor="ctr">
                    <a:solidFill>
                      <a:srgbClr val="FFCC99"/>
                    </a:solidFill>
                  </a:tcPr>
                </a:tc>
                <a:tc>
                  <a:txBody>
                    <a:bodyPr/>
                    <a:lstStyle/>
                    <a:p>
                      <a:pPr marL="0" marR="0" algn="r" rtl="0">
                        <a:lnSpc>
                          <a:spcPct val="115000"/>
                        </a:lnSpc>
                        <a:spcBef>
                          <a:spcPts val="0"/>
                        </a:spcBef>
                        <a:spcAft>
                          <a:spcPts val="0"/>
                        </a:spcAft>
                      </a:pPr>
                      <a:r>
                        <a:rPr lang="en-US" sz="1200" dirty="0">
                          <a:effectLst/>
                        </a:rPr>
                        <a:t>b10= </a:t>
                      </a:r>
                      <a:r>
                        <a:rPr lang="ar-SA" sz="1200" dirty="0">
                          <a:effectLst/>
                        </a:rPr>
                        <a:t>1321.0789</a:t>
                      </a:r>
                      <a:endParaRPr lang="en-US" sz="1100" dirty="0">
                        <a:effectLst/>
                      </a:endParaRPr>
                    </a:p>
                    <a:p>
                      <a:pPr marL="0" marR="0" algn="r" rtl="0">
                        <a:lnSpc>
                          <a:spcPct val="115000"/>
                        </a:lnSpc>
                        <a:spcBef>
                          <a:spcPts val="0"/>
                        </a:spcBef>
                        <a:spcAft>
                          <a:spcPts val="0"/>
                        </a:spcAft>
                      </a:pPr>
                      <a:r>
                        <a:rPr lang="en-US" sz="1200" dirty="0">
                          <a:effectLst/>
                        </a:rPr>
                        <a:t>b11= </a:t>
                      </a:r>
                      <a:r>
                        <a:rPr lang="ar-SA" sz="1200" dirty="0">
                          <a:effectLst/>
                        </a:rPr>
                        <a:t>1201.1442</a:t>
                      </a:r>
                      <a:endParaRPr lang="en-US" sz="1100" dirty="0">
                        <a:effectLst/>
                        <a:latin typeface="Calibri"/>
                        <a:ea typeface="PMingLiU"/>
                        <a:cs typeface="Arial"/>
                      </a:endParaRPr>
                    </a:p>
                  </a:txBody>
                  <a:tcPr marL="68580" marR="68580" marT="0" marB="0" anchor="ctr">
                    <a:solidFill>
                      <a:srgbClr val="FFCC99"/>
                    </a:solidFill>
                  </a:tcPr>
                </a:tc>
                <a:tc>
                  <a:txBody>
                    <a:bodyPr/>
                    <a:lstStyle/>
                    <a:p>
                      <a:pPr marL="0" marR="0" algn="r" rtl="0">
                        <a:lnSpc>
                          <a:spcPct val="115000"/>
                        </a:lnSpc>
                        <a:spcBef>
                          <a:spcPts val="0"/>
                        </a:spcBef>
                        <a:spcAft>
                          <a:spcPts val="0"/>
                        </a:spcAft>
                      </a:pPr>
                      <a:r>
                        <a:rPr lang="ar-SA" sz="1200" dirty="0">
                          <a:effectLst/>
                        </a:rPr>
                        <a:t>68.32</a:t>
                      </a:r>
                      <a:endParaRPr lang="en-US" sz="1100" dirty="0">
                        <a:effectLst/>
                        <a:latin typeface="Calibri"/>
                        <a:ea typeface="PMingLiU"/>
                        <a:cs typeface="Arial"/>
                      </a:endParaRPr>
                    </a:p>
                  </a:txBody>
                  <a:tcPr marL="68580" marR="68580" marT="0" marB="0" anchor="ctr">
                    <a:solidFill>
                      <a:srgbClr val="FFCC99"/>
                    </a:solidFill>
                  </a:tcPr>
                </a:tc>
              </a:tr>
            </a:tbl>
          </a:graphicData>
        </a:graphic>
      </p:graphicFrame>
      <p:sp>
        <p:nvSpPr>
          <p:cNvPr id="7" name="Rectangle 1"/>
          <p:cNvSpPr>
            <a:spLocks noChangeArrowheads="1"/>
          </p:cNvSpPr>
          <p:nvPr/>
        </p:nvSpPr>
        <p:spPr bwMode="auto">
          <a:xfrm>
            <a:off x="6823575" y="628471"/>
            <a:ext cx="2244225" cy="1200329"/>
          </a:xfrm>
          <a:prstGeom prst="rect">
            <a:avLst/>
          </a:prstGeom>
          <a:solidFill>
            <a:srgbClr val="FFCC99"/>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حيث ان</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k1 </a:t>
            </a:r>
            <a:r>
              <a:rPr kumimoji="0" lang="ar-S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k2  </a:t>
            </a:r>
            <a:r>
              <a:rPr kumimoji="0" lang="ar-S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ثوابت قيمها مبينة في</a:t>
            </a:r>
            <a:r>
              <a:rPr lang="ar-SA" dirty="0">
                <a:latin typeface="Times New Roman" pitchFamily="18" charset="0"/>
                <a:ea typeface="Calibri" pitchFamily="34" charset="0"/>
                <a:cs typeface="Times New Roman" pitchFamily="18" charset="0"/>
              </a:rPr>
              <a:t> </a:t>
            </a:r>
            <a:r>
              <a:rPr lang="ar-SA" dirty="0" smtClean="0">
                <a:latin typeface="Times New Roman" pitchFamily="18" charset="0"/>
                <a:ea typeface="Calibri" pitchFamily="34" charset="0"/>
                <a:cs typeface="Times New Roman" pitchFamily="18" charset="0"/>
              </a:rPr>
              <a:t>الجدول ادناه</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Lλ</a:t>
            </a:r>
            <a:r>
              <a:rPr kumimoji="0" lang="ar-S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الاشعاع الطيفي للحزمة الحرارية.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4724399" y="4216748"/>
                <a:ext cx="2971800" cy="660052"/>
              </a:xfrm>
              <a:prstGeom prst="rect">
                <a:avLst/>
              </a:prstGeom>
              <a:solidFill>
                <a:srgbClr val="FFCC99"/>
              </a:solidFill>
            </p:spPr>
            <p:txBody>
              <a:bodyPr wrap="square">
                <a:spAutoFit/>
              </a:bodyPr>
              <a:lstStyle/>
              <a:p>
                <a:pPr/>
                <a14:m>
                  <m:oMathPara xmlns:m="http://schemas.openxmlformats.org/officeDocument/2006/math">
                    <m:oMathParaPr>
                      <m:jc m:val="left"/>
                    </m:oMathParaPr>
                    <m:oMath xmlns:m="http://schemas.openxmlformats.org/officeDocument/2006/math">
                      <m:r>
                        <a:rPr lang="en-US" i="1">
                          <a:latin typeface="Cambria Math"/>
                        </a:rPr>
                        <m:t>𝑇𝑠</m:t>
                      </m:r>
                      <m:r>
                        <a:rPr lang="en-US" i="1">
                          <a:latin typeface="Cambria Math"/>
                        </a:rPr>
                        <m:t>= </m:t>
                      </m:r>
                      <m:f>
                        <m:fPr>
                          <m:ctrlPr>
                            <a:rPr lang="en-US" i="1">
                              <a:latin typeface="Cambria Math"/>
                            </a:rPr>
                          </m:ctrlPr>
                        </m:fPr>
                        <m:num>
                          <m:r>
                            <a:rPr lang="en-US" i="1">
                              <a:latin typeface="Cambria Math"/>
                            </a:rPr>
                            <m:t>𝑇𝑐</m:t>
                          </m:r>
                        </m:num>
                        <m:den>
                          <m:r>
                            <a:rPr lang="en-US" i="1">
                              <a:latin typeface="Cambria Math"/>
                            </a:rPr>
                            <m:t>1</m:t>
                          </m:r>
                          <m:r>
                            <a:rPr lang="en-US" i="1">
                              <a:latin typeface="Cambria Math"/>
                            </a:rPr>
                            <m:t>+(</m:t>
                          </m:r>
                          <m:r>
                            <a:rPr lang="en-US" i="1">
                              <a:latin typeface="Cambria Math"/>
                            </a:rPr>
                            <m:t>𝜆</m:t>
                          </m:r>
                          <m:r>
                            <a:rPr lang="en-US" i="1">
                              <a:latin typeface="Cambria Math"/>
                            </a:rPr>
                            <m:t>×</m:t>
                          </m:r>
                          <m:r>
                            <a:rPr lang="en-US" i="1">
                              <a:latin typeface="Cambria Math"/>
                            </a:rPr>
                            <m:t>𝑇𝑐</m:t>
                          </m:r>
                          <m:r>
                            <a:rPr lang="en-US" i="1">
                              <a:latin typeface="Cambria Math"/>
                            </a:rPr>
                            <m:t>/</m:t>
                          </m:r>
                          <m:r>
                            <a:rPr lang="en-US" i="1">
                              <a:latin typeface="Cambria Math"/>
                            </a:rPr>
                            <m:t>𝜌</m:t>
                          </m:r>
                          <m:r>
                            <a:rPr lang="en-US" i="1">
                              <a:latin typeface="Cambria Math"/>
                            </a:rPr>
                            <m:t>)×</m:t>
                          </m:r>
                          <m:func>
                            <m:funcPr>
                              <m:ctrlPr>
                                <a:rPr lang="en-US" i="1">
                                  <a:latin typeface="Cambria Math"/>
                                </a:rPr>
                              </m:ctrlPr>
                            </m:funcPr>
                            <m:fName>
                              <m:r>
                                <m:rPr>
                                  <m:sty m:val="p"/>
                                </m:rPr>
                                <a:rPr lang="en-US">
                                  <a:latin typeface="Cambria Math"/>
                                </a:rPr>
                                <m:t>ln</m:t>
                              </m:r>
                            </m:fName>
                            <m:e>
                              <m:r>
                                <a:rPr lang="en-US" i="1">
                                  <a:latin typeface="Cambria Math"/>
                                </a:rPr>
                                <m:t>𝜀</m:t>
                              </m:r>
                            </m:e>
                          </m:func>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724399" y="4216748"/>
                <a:ext cx="2971800" cy="66005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724398" y="6260068"/>
                <a:ext cx="1934037" cy="369332"/>
              </a:xfrm>
              <a:prstGeom prst="rect">
                <a:avLst/>
              </a:prstGeom>
              <a:solidFill>
                <a:srgbClr val="FFCC99"/>
              </a:solid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ar-SA">
                          <a:latin typeface="Cambria Math"/>
                        </a:rPr>
                        <m:t>ρ</m:t>
                      </m:r>
                      <m:r>
                        <a:rPr lang="en-US">
                          <a:latin typeface="Cambria Math"/>
                        </a:rPr>
                        <m:t>=</m:t>
                      </m:r>
                      <m:r>
                        <a:rPr lang="en-US" i="1">
                          <a:latin typeface="Cambria Math"/>
                        </a:rPr>
                        <m:t>h</m:t>
                      </m:r>
                      <m:r>
                        <a:rPr lang="en-US" i="1">
                          <a:latin typeface="Cambria Math"/>
                        </a:rPr>
                        <m:t>×</m:t>
                      </m:r>
                      <m:r>
                        <a:rPr lang="en-US" i="1">
                          <a:latin typeface="Cambria Math"/>
                        </a:rPr>
                        <m:t>𝑐</m:t>
                      </m:r>
                      <m:r>
                        <a:rPr lang="en-US" i="1">
                          <a:latin typeface="Cambria Math"/>
                        </a:rPr>
                        <m:t>/</m:t>
                      </m:r>
                      <m:r>
                        <a:rPr lang="en-US" i="1">
                          <a:latin typeface="Cambria Math"/>
                        </a:rPr>
                        <m:t>𝑎</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724398" y="6260068"/>
                <a:ext cx="1934037" cy="369332"/>
              </a:xfrm>
              <a:prstGeom prst="rect">
                <a:avLst/>
              </a:prstGeom>
              <a:blipFill rotWithShape="1">
                <a:blip r:embed="rId7"/>
                <a:stretch>
                  <a:fillRect b="-11475"/>
                </a:stretch>
              </a:blipFill>
            </p:spPr>
            <p:txBody>
              <a:bodyPr/>
              <a:lstStyle/>
              <a:p>
                <a:r>
                  <a:rPr lang="en-US">
                    <a:noFill/>
                  </a:rPr>
                  <a:t> </a:t>
                </a:r>
              </a:p>
            </p:txBody>
          </p:sp>
        </mc:Fallback>
      </mc:AlternateContent>
      <p:sp>
        <p:nvSpPr>
          <p:cNvPr id="12" name="Rectangle 11"/>
          <p:cNvSpPr/>
          <p:nvPr/>
        </p:nvSpPr>
        <p:spPr>
          <a:xfrm>
            <a:off x="4724398" y="4971871"/>
            <a:ext cx="4343402" cy="1200329"/>
          </a:xfrm>
          <a:prstGeom prst="rect">
            <a:avLst/>
          </a:prstGeom>
          <a:solidFill>
            <a:srgbClr val="FFCC99"/>
          </a:solidFill>
        </p:spPr>
        <p:txBody>
          <a:bodyPr wrap="square">
            <a:spAutoFit/>
          </a:bodyPr>
          <a:lstStyle/>
          <a:p>
            <a:pPr algn="just" rtl="1"/>
            <a:r>
              <a:rPr lang="ar-SA" dirty="0"/>
              <a:t> حيث ان λ  = معدل الطول الموجي للحزمة الحرارية و ρ  = ثابت قيمته (0.01438  متر .كلفن) ويتم حسابه  بالاعتماد على  ثابت </a:t>
            </a:r>
            <a:r>
              <a:rPr lang="ar-SA" dirty="0" err="1"/>
              <a:t>بولتزمان</a:t>
            </a:r>
            <a:r>
              <a:rPr lang="ar-SA" dirty="0"/>
              <a:t> </a:t>
            </a:r>
            <a:r>
              <a:rPr lang="en-US" dirty="0"/>
              <a:t> a</a:t>
            </a:r>
            <a:r>
              <a:rPr lang="ar-SA" dirty="0"/>
              <a:t> وثابت بلانك </a:t>
            </a:r>
            <a:r>
              <a:rPr lang="en-US" dirty="0"/>
              <a:t>h</a:t>
            </a:r>
            <a:r>
              <a:rPr lang="ar-SA" dirty="0"/>
              <a:t> وسرعة الضوء </a:t>
            </a:r>
            <a:r>
              <a:rPr lang="en-US" dirty="0"/>
              <a:t> c </a:t>
            </a:r>
          </a:p>
        </p:txBody>
      </p:sp>
      <p:sp>
        <p:nvSpPr>
          <p:cNvPr id="13" name="Rectangle 12"/>
          <p:cNvSpPr/>
          <p:nvPr/>
        </p:nvSpPr>
        <p:spPr>
          <a:xfrm>
            <a:off x="7133764" y="6260068"/>
            <a:ext cx="1934036" cy="369332"/>
          </a:xfrm>
          <a:prstGeom prst="rect">
            <a:avLst/>
          </a:prstGeom>
          <a:solidFill>
            <a:srgbClr val="FFCC99"/>
          </a:solidFill>
        </p:spPr>
        <p:txBody>
          <a:bodyPr wrap="square">
            <a:spAutoFit/>
          </a:bodyPr>
          <a:lstStyle/>
          <a:p>
            <a:r>
              <a:rPr lang="en-US" i="1" dirty="0"/>
              <a:t>T</a:t>
            </a:r>
            <a:r>
              <a:rPr lang="en-US" baseline="-25000" dirty="0"/>
              <a:t>(°C)</a:t>
            </a:r>
            <a:r>
              <a:rPr lang="en-US" dirty="0"/>
              <a:t> = </a:t>
            </a:r>
            <a:r>
              <a:rPr lang="en-US" i="1" dirty="0"/>
              <a:t>T</a:t>
            </a:r>
            <a:r>
              <a:rPr lang="en-US" baseline="-25000" dirty="0"/>
              <a:t>(K)</a:t>
            </a:r>
            <a:r>
              <a:rPr lang="en-US" dirty="0"/>
              <a:t> - 273.15 </a:t>
            </a:r>
          </a:p>
        </p:txBody>
      </p:sp>
      <p:sp>
        <p:nvSpPr>
          <p:cNvPr id="14" name="Rectangle 13"/>
          <p:cNvSpPr/>
          <p:nvPr/>
        </p:nvSpPr>
        <p:spPr>
          <a:xfrm>
            <a:off x="4724399" y="3800153"/>
            <a:ext cx="4343401" cy="369332"/>
          </a:xfrm>
          <a:prstGeom prst="rect">
            <a:avLst/>
          </a:prstGeom>
          <a:solidFill>
            <a:schemeClr val="accent1">
              <a:lumMod val="20000"/>
              <a:lumOff val="80000"/>
            </a:schemeClr>
          </a:solidFill>
        </p:spPr>
        <p:txBody>
          <a:bodyPr wrap="square">
            <a:spAutoFit/>
          </a:bodyPr>
          <a:lstStyle/>
          <a:p>
            <a:pPr algn="r" rtl="1"/>
            <a:r>
              <a:rPr lang="ar-SA" b="1" dirty="0" smtClean="0">
                <a:solidFill>
                  <a:srgbClr val="00B050"/>
                </a:solidFill>
              </a:rPr>
              <a:t>ط).  حساب حرارة سطح الارض </a:t>
            </a:r>
            <a:r>
              <a:rPr lang="en-US" b="1" dirty="0" smtClean="0">
                <a:solidFill>
                  <a:srgbClr val="00B050"/>
                </a:solidFill>
              </a:rPr>
              <a:t>LST </a:t>
            </a:r>
            <a:endParaRPr lang="en-US" dirty="0">
              <a:solidFill>
                <a:srgbClr val="00B050"/>
              </a:solidFill>
            </a:endParaRPr>
          </a:p>
        </p:txBody>
      </p:sp>
      <p:pic>
        <p:nvPicPr>
          <p:cNvPr id="15" name="Picture 1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1" y="44767"/>
            <a:ext cx="3962399" cy="6508433"/>
          </a:xfrm>
          <a:prstGeom prst="rect">
            <a:avLst/>
          </a:prstGeom>
          <a:noFill/>
          <a:ln>
            <a:noFill/>
          </a:ln>
        </p:spPr>
      </p:pic>
      <p:sp>
        <p:nvSpPr>
          <p:cNvPr id="16" name="Rectangle 15"/>
          <p:cNvSpPr/>
          <p:nvPr/>
        </p:nvSpPr>
        <p:spPr>
          <a:xfrm>
            <a:off x="4114800" y="152400"/>
            <a:ext cx="4876800" cy="369332"/>
          </a:xfrm>
          <a:prstGeom prst="rect">
            <a:avLst/>
          </a:prstGeom>
          <a:solidFill>
            <a:schemeClr val="accent1">
              <a:lumMod val="20000"/>
              <a:lumOff val="80000"/>
            </a:schemeClr>
          </a:solidFill>
        </p:spPr>
        <p:txBody>
          <a:bodyPr wrap="square">
            <a:spAutoFit/>
          </a:bodyPr>
          <a:lstStyle/>
          <a:p>
            <a:pPr algn="r" rtl="1"/>
            <a:r>
              <a:rPr lang="ar-SA" b="1" dirty="0" smtClean="0">
                <a:solidFill>
                  <a:srgbClr val="00B050"/>
                </a:solidFill>
              </a:rPr>
              <a:t>ح).  حساب </a:t>
            </a:r>
            <a:r>
              <a:rPr lang="ar-SA" b="1" dirty="0">
                <a:solidFill>
                  <a:srgbClr val="00B050"/>
                </a:solidFill>
              </a:rPr>
              <a:t>حرارة السطوع </a:t>
            </a:r>
            <a:r>
              <a:rPr lang="en-US" b="1" dirty="0" smtClean="0">
                <a:solidFill>
                  <a:srgbClr val="00B050"/>
                </a:solidFill>
              </a:rPr>
              <a:t> </a:t>
            </a:r>
            <a:r>
              <a:rPr lang="en-US" b="1" dirty="0">
                <a:solidFill>
                  <a:srgbClr val="00B050"/>
                </a:solidFill>
              </a:rPr>
              <a:t>Brightness </a:t>
            </a:r>
            <a:r>
              <a:rPr lang="en-US" b="1" dirty="0" smtClean="0">
                <a:solidFill>
                  <a:srgbClr val="00B050"/>
                </a:solidFill>
              </a:rPr>
              <a:t>temperature</a:t>
            </a:r>
            <a:endParaRPr lang="en-US" dirty="0">
              <a:solidFill>
                <a:srgbClr val="00B050"/>
              </a:solidFill>
            </a:endParaRPr>
          </a:p>
        </p:txBody>
      </p:sp>
    </p:spTree>
    <p:extLst>
      <p:ext uri="{BB962C8B-B14F-4D97-AF65-F5344CB8AC3E}">
        <p14:creationId xmlns:p14="http://schemas.microsoft.com/office/powerpoint/2010/main" val="34538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2558</TotalTime>
  <Words>1666</Words>
  <Application>Microsoft Office PowerPoint</Application>
  <PresentationFormat>On-screen Show (4:3)</PresentationFormat>
  <Paragraphs>221</Paragraphs>
  <Slides>24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THINKPAD</dc:creator>
  <cp:lastModifiedBy>Ayad</cp:lastModifiedBy>
  <cp:revision>104</cp:revision>
  <dcterms:created xsi:type="dcterms:W3CDTF">2018-04-23T14:28:34Z</dcterms:created>
  <dcterms:modified xsi:type="dcterms:W3CDTF">2018-04-28T22:28:58Z</dcterms:modified>
</cp:coreProperties>
</file>