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</p:sldMasterIdLst>
  <p:notesMasterIdLst>
    <p:notesMasterId r:id="rId50"/>
  </p:notesMasterIdLst>
  <p:handoutMasterIdLst>
    <p:handoutMasterId r:id="rId51"/>
  </p:handoutMasterIdLst>
  <p:sldIdLst>
    <p:sldId id="335" r:id="rId3"/>
    <p:sldId id="278" r:id="rId4"/>
    <p:sldId id="337" r:id="rId5"/>
    <p:sldId id="338" r:id="rId6"/>
    <p:sldId id="374" r:id="rId7"/>
    <p:sldId id="342" r:id="rId8"/>
    <p:sldId id="413" r:id="rId9"/>
    <p:sldId id="343" r:id="rId10"/>
    <p:sldId id="410" r:id="rId11"/>
    <p:sldId id="408" r:id="rId12"/>
    <p:sldId id="344" r:id="rId13"/>
    <p:sldId id="391" r:id="rId14"/>
    <p:sldId id="345" r:id="rId15"/>
    <p:sldId id="393" r:id="rId16"/>
    <p:sldId id="346" r:id="rId17"/>
    <p:sldId id="412" r:id="rId18"/>
    <p:sldId id="394" r:id="rId19"/>
    <p:sldId id="395" r:id="rId20"/>
    <p:sldId id="409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07" r:id="rId33"/>
    <p:sldId id="411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388" r:id="rId46"/>
    <p:sldId id="389" r:id="rId47"/>
    <p:sldId id="390" r:id="rId48"/>
    <p:sldId id="340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3333CC"/>
    <a:srgbClr val="003300"/>
    <a:srgbClr val="336600"/>
    <a:srgbClr val="000066"/>
    <a:srgbClr val="FFFF99"/>
    <a:srgbClr val="FF5050"/>
    <a:srgbClr val="D07530"/>
    <a:srgbClr val="554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نمط فاتح 1 - تميي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نمط فاتح 1 - تميي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712" autoAdjust="0"/>
  </p:normalViewPr>
  <p:slideViewPr>
    <p:cSldViewPr>
      <p:cViewPr varScale="1">
        <p:scale>
          <a:sx n="86" d="100"/>
          <a:sy n="86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F783A9-5B09-45E5-82F4-A137027AD7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40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9ED90B4-831C-4CAF-88C2-2F09873A4E1B}" type="datetimeFigureOut">
              <a:rPr lang="ar-EG" smtClean="0"/>
              <a:pPr/>
              <a:t>19/02/1439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6CA310C-E106-4A51-BF17-2AE82197AA59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7492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39" name="Object 67"/>
          <p:cNvGraphicFramePr>
            <a:graphicFrameLocks noChangeAspect="1"/>
          </p:cNvGraphicFramePr>
          <p:nvPr/>
        </p:nvGraphicFramePr>
        <p:xfrm>
          <a:off x="0" y="0"/>
          <a:ext cx="5029200" cy="587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Image" r:id="rId3" imgW="7415873" imgH="7225397" progId="">
                  <p:embed/>
                </p:oleObj>
              </mc:Choice>
              <mc:Fallback>
                <p:oleObj name="Image" r:id="rId3" imgW="7415873" imgH="7225397" progId="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029200" cy="587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0" name="Freeform 58"/>
          <p:cNvSpPr>
            <a:spLocks/>
          </p:cNvSpPr>
          <p:nvPr/>
        </p:nvSpPr>
        <p:spPr bwMode="gray">
          <a:xfrm>
            <a:off x="0" y="4483100"/>
            <a:ext cx="4122738" cy="2368550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328" y="840"/>
              </a:cxn>
              <a:cxn ang="0">
                <a:pos x="2488" y="0"/>
              </a:cxn>
              <a:cxn ang="0">
                <a:pos x="1712" y="1124"/>
              </a:cxn>
              <a:cxn ang="0">
                <a:pos x="636" y="1492"/>
              </a:cxn>
              <a:cxn ang="0">
                <a:pos x="1" y="1492"/>
              </a:cxn>
              <a:cxn ang="0">
                <a:pos x="0" y="489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2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KW"/>
          </a:p>
        </p:txBody>
      </p:sp>
      <p:sp>
        <p:nvSpPr>
          <p:cNvPr id="3131" name="Freeform 59"/>
          <p:cNvSpPr>
            <a:spLocks/>
          </p:cNvSpPr>
          <p:nvPr/>
        </p:nvSpPr>
        <p:spPr bwMode="gray">
          <a:xfrm>
            <a:off x="-12700" y="4149725"/>
            <a:ext cx="4152900" cy="2708275"/>
          </a:xfrm>
          <a:custGeom>
            <a:avLst/>
            <a:gdLst/>
            <a:ahLst/>
            <a:cxnLst>
              <a:cxn ang="0">
                <a:pos x="0" y="1688"/>
              </a:cxn>
              <a:cxn ang="0">
                <a:pos x="0" y="1112"/>
              </a:cxn>
              <a:cxn ang="0">
                <a:pos x="2576" y="0"/>
              </a:cxn>
              <a:cxn ang="0">
                <a:pos x="2135" y="826"/>
              </a:cxn>
              <a:cxn ang="0">
                <a:pos x="635" y="1688"/>
              </a:cxn>
              <a:cxn ang="0">
                <a:pos x="0" y="1688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KW"/>
          </a:p>
        </p:txBody>
      </p:sp>
      <p:sp>
        <p:nvSpPr>
          <p:cNvPr id="3132" name="Freeform 60"/>
          <p:cNvSpPr>
            <a:spLocks/>
          </p:cNvSpPr>
          <p:nvPr/>
        </p:nvSpPr>
        <p:spPr bwMode="white">
          <a:xfrm>
            <a:off x="2271713" y="-9525"/>
            <a:ext cx="6892925" cy="6880225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561" y="193"/>
              </a:cxn>
              <a:cxn ang="0">
                <a:pos x="943" y="501"/>
              </a:cxn>
              <a:cxn ang="0">
                <a:pos x="1221" y="967"/>
              </a:cxn>
              <a:cxn ang="0">
                <a:pos x="1413" y="1630"/>
              </a:cxn>
              <a:cxn ang="0">
                <a:pos x="1290" y="2660"/>
              </a:cxn>
              <a:cxn ang="0">
                <a:pos x="0" y="4342"/>
              </a:cxn>
              <a:cxn ang="0">
                <a:pos x="4349" y="4342"/>
              </a:cxn>
              <a:cxn ang="0">
                <a:pos x="4362" y="7"/>
              </a:cxn>
              <a:cxn ang="0">
                <a:pos x="148" y="0"/>
              </a:cxn>
            </a:cxnLst>
            <a:rect l="0" t="0" r="r" b="b"/>
            <a:pathLst>
              <a:path w="4362" h="4342">
                <a:moveTo>
                  <a:pt x="148" y="0"/>
                </a:moveTo>
                <a:lnTo>
                  <a:pt x="561" y="193"/>
                </a:lnTo>
                <a:lnTo>
                  <a:pt x="943" y="501"/>
                </a:lnTo>
                <a:lnTo>
                  <a:pt x="1221" y="967"/>
                </a:lnTo>
                <a:lnTo>
                  <a:pt x="1413" y="1630"/>
                </a:lnTo>
                <a:lnTo>
                  <a:pt x="1290" y="2660"/>
                </a:lnTo>
                <a:lnTo>
                  <a:pt x="0" y="4342"/>
                </a:lnTo>
                <a:lnTo>
                  <a:pt x="4349" y="4342"/>
                </a:lnTo>
                <a:lnTo>
                  <a:pt x="4362" y="7"/>
                </a:lnTo>
                <a:lnTo>
                  <a:pt x="148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K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867400" y="647700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4290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60669AC1-F6C2-4821-B6BC-59FBD427D9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black">
          <a:xfrm>
            <a:off x="7391400" y="58674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724400" y="2362200"/>
            <a:ext cx="4267200" cy="1219200"/>
          </a:xfrm>
        </p:spPr>
        <p:txBody>
          <a:bodyPr/>
          <a:lstStyle>
            <a:lvl1pPr algn="l">
              <a:defRPr sz="4000" b="0" i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black">
          <a:xfrm>
            <a:off x="5562600" y="4572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i="1">
                <a:solidFill>
                  <a:schemeClr val="folHlink"/>
                </a:solidFill>
              </a:rPr>
              <a:t>“ Add your company slogan ”</a:t>
            </a: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White">
          <a:xfrm>
            <a:off x="4284663" y="3933825"/>
            <a:ext cx="4875212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KW"/>
          </a:p>
        </p:txBody>
      </p:sp>
      <p:sp>
        <p:nvSpPr>
          <p:cNvPr id="3135" name="Line 63"/>
          <p:cNvSpPr>
            <a:spLocks noChangeShapeType="1"/>
          </p:cNvSpPr>
          <p:nvPr/>
        </p:nvSpPr>
        <p:spPr bwMode="grayWhite">
          <a:xfrm>
            <a:off x="4284663" y="3933825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KW"/>
          </a:p>
        </p:txBody>
      </p:sp>
      <p:sp>
        <p:nvSpPr>
          <p:cNvPr id="3136" name="Line 64"/>
          <p:cNvSpPr>
            <a:spLocks noChangeShapeType="1"/>
          </p:cNvSpPr>
          <p:nvPr/>
        </p:nvSpPr>
        <p:spPr bwMode="grayWhite">
          <a:xfrm>
            <a:off x="4284663" y="4365625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KW"/>
          </a:p>
        </p:txBody>
      </p:sp>
      <p:sp>
        <p:nvSpPr>
          <p:cNvPr id="3133" name="Freeform 61"/>
          <p:cNvSpPr>
            <a:spLocks/>
          </p:cNvSpPr>
          <p:nvPr/>
        </p:nvSpPr>
        <p:spPr bwMode="gray">
          <a:xfrm>
            <a:off x="965200" y="-11113"/>
            <a:ext cx="3822700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27451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K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724400" y="3962400"/>
            <a:ext cx="4191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B37CB-84DE-44A7-BB77-4773A48CB8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1722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1722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8F1FA-E823-424B-A75C-1137E7D0D1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848600" cy="563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r>
              <a:rPr lang="ar-SA" smtClean="0"/>
              <a:t>انقر فوق الرمز لإضافة جدول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562725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6934200" y="65913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3756025" y="6551613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5FB38394-2C7F-4C9F-B466-50BEB34399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C7C9-7D6D-4D7A-8484-7E2E6DE8937F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19/02/1439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8CED-5427-4E6B-8275-79DC61ACEEE8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6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C7C9-7D6D-4D7A-8484-7E2E6DE8937F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19/02/1439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8CED-5427-4E6B-8275-79DC61ACEEE8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C7C9-7D6D-4D7A-8484-7E2E6DE8937F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19/02/1439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8CED-5427-4E6B-8275-79DC61ACEEE8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C7C9-7D6D-4D7A-8484-7E2E6DE8937F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19/02/1439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8CED-5427-4E6B-8275-79DC61ACEEE8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9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C7C9-7D6D-4D7A-8484-7E2E6DE8937F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19/02/1439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8CED-5427-4E6B-8275-79DC61ACEEE8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4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C7C9-7D6D-4D7A-8484-7E2E6DE8937F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19/02/1439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8CED-5427-4E6B-8275-79DC61ACEEE8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9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C7C9-7D6D-4D7A-8484-7E2E6DE8937F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19/02/1439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8CED-5427-4E6B-8275-79DC61ACEEE8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3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6C9FE-EF3D-491B-9BAA-E41DD5FD11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C7C9-7D6D-4D7A-8484-7E2E6DE8937F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19/02/1439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8CED-5427-4E6B-8275-79DC61ACEEE8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8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C7C9-7D6D-4D7A-8484-7E2E6DE8937F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19/02/1439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8CED-5427-4E6B-8275-79DC61ACEEE8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7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C7C9-7D6D-4D7A-8484-7E2E6DE8937F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19/02/1439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8CED-5427-4E6B-8275-79DC61ACEEE8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C7C9-7D6D-4D7A-8484-7E2E6DE8937F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19/02/1439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8CED-5427-4E6B-8275-79DC61ACEEE8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5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BF7D7-28E1-4787-9911-24D6EFF087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CC283-9672-4462-BB0F-76F2E11F20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1529E-0C93-499E-9408-A0640D4FF1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A0E2B-F856-4385-B8B8-B6D8BFC5D8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55170-C575-4276-A6F9-9E89781C01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BA25C-708E-4B7F-9B07-15A9A93A9B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78596-813C-40DF-BA40-2437D92925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" name="Object 105"/>
          <p:cNvGraphicFramePr>
            <a:graphicFrameLocks noChangeAspect="1"/>
          </p:cNvGraphicFramePr>
          <p:nvPr/>
        </p:nvGraphicFramePr>
        <p:xfrm>
          <a:off x="0" y="0"/>
          <a:ext cx="914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name="Image" r:id="rId15" imgW="11034921" imgH="1130159" progId="">
                  <p:embed/>
                </p:oleObj>
              </mc:Choice>
              <mc:Fallback>
                <p:oleObj name="Image" r:id="rId15" imgW="11034921" imgH="1130159" progId="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987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3" name="Freeform 99"/>
          <p:cNvSpPr>
            <a:spLocks/>
          </p:cNvSpPr>
          <p:nvPr/>
        </p:nvSpPr>
        <p:spPr bwMode="gray">
          <a:xfrm>
            <a:off x="-1588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KW"/>
          </a:p>
        </p:txBody>
      </p:sp>
      <p:sp>
        <p:nvSpPr>
          <p:cNvPr id="1124" name="Freeform 100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KW"/>
          </a:p>
        </p:txBody>
      </p:sp>
      <p:sp>
        <p:nvSpPr>
          <p:cNvPr id="1126" name="Freeform 102"/>
          <p:cNvSpPr>
            <a:spLocks/>
          </p:cNvSpPr>
          <p:nvPr/>
        </p:nvSpPr>
        <p:spPr bwMode="gray">
          <a:xfrm>
            <a:off x="4978400" y="800100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KW"/>
          </a:p>
        </p:txBody>
      </p:sp>
      <p:sp>
        <p:nvSpPr>
          <p:cNvPr id="1127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KW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62725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934200" y="65913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56025" y="6551613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fld id="{CC6BBBCC-E5BB-4426-A004-4BDF12CDB57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128" name="Freeform 104"/>
          <p:cNvSpPr>
            <a:spLocks/>
          </p:cNvSpPr>
          <p:nvPr/>
        </p:nvSpPr>
        <p:spPr bwMode="gray">
          <a:xfrm flipH="1">
            <a:off x="0" y="793750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K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auto">
              <a:spcBef>
                <a:spcPts val="0"/>
              </a:spcBef>
              <a:spcAft>
                <a:spcPts val="0"/>
              </a:spcAft>
            </a:pPr>
            <a:fld id="{C2ABC7C9-7D6D-4D7A-8484-7E2E6DE8937F}" type="datetimeFigureOut">
              <a:rPr lang="ar-KW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rtl="1" fontAlgn="auto">
                <a:spcBef>
                  <a:spcPts val="0"/>
                </a:spcBef>
                <a:spcAft>
                  <a:spcPts val="0"/>
                </a:spcAft>
              </a:pPr>
              <a:t>19/02/1439</a:t>
            </a:fld>
            <a:endParaRPr lang="ar-KW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auto">
              <a:spcBef>
                <a:spcPts val="0"/>
              </a:spcBef>
              <a:spcAft>
                <a:spcPts val="0"/>
              </a:spcAft>
            </a:pPr>
            <a:endParaRPr lang="ar-KW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auto">
              <a:spcBef>
                <a:spcPts val="0"/>
              </a:spcBef>
              <a:spcAft>
                <a:spcPts val="0"/>
              </a:spcAft>
            </a:pPr>
            <a:fld id="{C9F48CED-5427-4E6B-8275-79DC61ACEEE8}" type="slidenum">
              <a:rPr lang="ar-KW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rtl="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ar-KW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17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9" y="0"/>
            <a:ext cx="9144000" cy="6858000"/>
          </a:xfrm>
          <a:prstGeom prst="rect">
            <a:avLst/>
          </a:prstGeom>
        </p:spPr>
      </p:pic>
      <p:sp>
        <p:nvSpPr>
          <p:cNvPr id="9" name="Rectangle 3"/>
          <p:cNvSpPr/>
          <p:nvPr/>
        </p:nvSpPr>
        <p:spPr>
          <a:xfrm>
            <a:off x="1216041" y="3703081"/>
            <a:ext cx="6819955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dirty="0" smtClean="0">
                <a:ln w="28575">
                  <a:solidFill>
                    <a:srgbClr val="66FFFF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Broken" pitchFamily="2" charset="-78"/>
                <a:sym typeface="Wingdings" pitchFamily="2" charset="2"/>
              </a:rPr>
              <a:t>(Samples) </a:t>
            </a:r>
            <a:r>
              <a:rPr lang="ar-KW" sz="6000" b="1" spc="50" dirty="0" smtClean="0">
                <a:ln w="28575">
                  <a:solidFill>
                    <a:srgbClr val="66FFFF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Broken" pitchFamily="2" charset="-78"/>
                <a:sym typeface="Wingdings" pitchFamily="2" charset="2"/>
              </a:rPr>
              <a:t> العينات</a:t>
            </a:r>
            <a:r>
              <a:rPr lang="en-US" sz="6000" b="1" spc="50" dirty="0" smtClean="0">
                <a:ln w="28575">
                  <a:solidFill>
                    <a:srgbClr val="66FFFF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Broken" pitchFamily="2" charset="-78"/>
                <a:sym typeface="Wingdings" pitchFamily="2" charset="2"/>
              </a:rPr>
              <a:t> </a:t>
            </a:r>
            <a:endParaRPr lang="en-US" sz="6000" b="1" spc="50" dirty="0">
              <a:ln w="28575">
                <a:solidFill>
                  <a:srgbClr val="66FFFF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Bold Broken" pitchFamily="2" charset="-78"/>
            </a:endParaRPr>
          </a:p>
        </p:txBody>
      </p:sp>
      <p:sp>
        <p:nvSpPr>
          <p:cNvPr id="13" name="نجمة ذات 24 نقطة 12"/>
          <p:cNvSpPr/>
          <p:nvPr/>
        </p:nvSpPr>
        <p:spPr>
          <a:xfrm>
            <a:off x="320397" y="298376"/>
            <a:ext cx="2217631" cy="2228800"/>
          </a:xfrm>
          <a:prstGeom prst="star24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</a:t>
            </a:r>
            <a:endParaRPr lang="ar-KW" dirty="0"/>
          </a:p>
        </p:txBody>
      </p:sp>
      <p:sp>
        <p:nvSpPr>
          <p:cNvPr id="14" name="مستطيل 13"/>
          <p:cNvSpPr/>
          <p:nvPr/>
        </p:nvSpPr>
        <p:spPr>
          <a:xfrm>
            <a:off x="5148064" y="951111"/>
            <a:ext cx="3780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KW" sz="2400" b="1" dirty="0" smtClean="0">
                <a:ln w="11430"/>
                <a:solidFill>
                  <a:srgbClr val="FAA90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ال</a:t>
            </a:r>
            <a:r>
              <a:rPr lang="ar-IQ" sz="2400" b="1" dirty="0" smtClean="0">
                <a:ln w="11430"/>
                <a:solidFill>
                  <a:srgbClr val="FAA90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جامعة المستنصرية – كلية التربية</a:t>
            </a:r>
            <a:endParaRPr lang="ar-KW" sz="2400" b="1" dirty="0">
              <a:ln w="11430"/>
              <a:solidFill>
                <a:srgbClr val="FAA90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9309" y="4718744"/>
            <a:ext cx="1573422" cy="1802418"/>
          </a:xfrm>
          <a:prstGeom prst="roundRect">
            <a:avLst>
              <a:gd name="adj" fmla="val 16667"/>
            </a:avLst>
          </a:prstGeom>
          <a:ln w="25400">
            <a:solidFill>
              <a:srgbClr val="FAA906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7" name="Rectangle 3"/>
          <p:cNvSpPr/>
          <p:nvPr/>
        </p:nvSpPr>
        <p:spPr>
          <a:xfrm>
            <a:off x="1943200" y="1822467"/>
            <a:ext cx="7093296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ar-KW" sz="4800" b="1" spc="50" dirty="0" smtClean="0">
                <a:ln w="28575">
                  <a:solidFill>
                    <a:srgbClr val="92D050"/>
                  </a:solidFill>
                </a:ln>
                <a:pattFill prst="pct90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Broken" pitchFamily="2" charset="-78"/>
                <a:sym typeface="Wingdings" pitchFamily="2" charset="2"/>
              </a:rPr>
              <a:t>قسم </a:t>
            </a:r>
            <a:r>
              <a:rPr lang="ar-KW" sz="4800" b="1" spc="50" dirty="0" smtClean="0">
                <a:ln w="28575">
                  <a:solidFill>
                    <a:srgbClr val="92D050"/>
                  </a:solidFill>
                </a:ln>
                <a:pattFill prst="pct90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Broken" pitchFamily="2" charset="-78"/>
                <a:sym typeface="Wingdings" pitchFamily="2" charset="2"/>
              </a:rPr>
              <a:t>الرياضيات</a:t>
            </a:r>
            <a:r>
              <a:rPr lang="ar-IQ" sz="4800" b="1" spc="50" dirty="0" smtClean="0">
                <a:ln w="28575">
                  <a:solidFill>
                    <a:srgbClr val="92D050"/>
                  </a:solidFill>
                </a:ln>
                <a:pattFill prst="pct90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Broken" pitchFamily="2" charset="-78"/>
                <a:sym typeface="Wingdings" pitchFamily="2" charset="2"/>
              </a:rPr>
              <a:t> و الجغرافية</a:t>
            </a:r>
            <a:r>
              <a:rPr lang="en-US" sz="4800" b="1" spc="50" dirty="0" smtClean="0">
                <a:ln w="28575">
                  <a:solidFill>
                    <a:srgbClr val="92D050"/>
                  </a:solidFill>
                </a:ln>
                <a:pattFill prst="pct90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Broken" pitchFamily="2" charset="-78"/>
                <a:sym typeface="Wingdings" pitchFamily="2" charset="2"/>
              </a:rPr>
              <a:t> </a:t>
            </a:r>
            <a:r>
              <a:rPr lang="ar-KW" sz="4800" b="1" spc="50" dirty="0" smtClean="0">
                <a:ln w="28575">
                  <a:solidFill>
                    <a:srgbClr val="92D050"/>
                  </a:solidFill>
                </a:ln>
                <a:pattFill prst="pct90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Broken" pitchFamily="2" charset="-78"/>
                <a:sym typeface="Wingdings" pitchFamily="2" charset="2"/>
              </a:rPr>
              <a:t> </a:t>
            </a:r>
            <a:endParaRPr lang="ar-KW" sz="4800" b="1" spc="50" dirty="0" smtClean="0">
              <a:ln w="28575">
                <a:solidFill>
                  <a:srgbClr val="92D050"/>
                </a:solidFill>
              </a:ln>
              <a:pattFill prst="pct90">
                <a:fgClr>
                  <a:schemeClr val="accent1"/>
                </a:fgClr>
                <a:bgClr>
                  <a:schemeClr val="bg1"/>
                </a:bgClr>
              </a:patt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Bold Broken" pitchFamily="2" charset="-78"/>
              <a:sym typeface="Wingdings" pitchFamily="2" charset="2"/>
            </a:endParaRPr>
          </a:p>
          <a:p>
            <a:pPr algn="ctr">
              <a:defRPr/>
            </a:pPr>
            <a:r>
              <a:rPr lang="ar-KW" sz="4800" b="1" spc="50" dirty="0" smtClean="0">
                <a:ln w="28575">
                  <a:solidFill>
                    <a:srgbClr val="92D050"/>
                  </a:solidFill>
                </a:ln>
                <a:pattFill prst="pct90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Broken" pitchFamily="2" charset="-78"/>
                <a:sym typeface="Wingdings" pitchFamily="2" charset="2"/>
              </a:rPr>
              <a:t>يقدم</a:t>
            </a:r>
            <a:r>
              <a:rPr lang="ar-IQ" sz="4800" b="1" spc="50" dirty="0" smtClean="0">
                <a:ln w="28575">
                  <a:solidFill>
                    <a:srgbClr val="92D050"/>
                  </a:solidFill>
                </a:ln>
                <a:pattFill prst="pct90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Broken" pitchFamily="2" charset="-78"/>
                <a:sym typeface="Wingdings" pitchFamily="2" charset="2"/>
              </a:rPr>
              <a:t> ورشة عن:-</a:t>
            </a:r>
            <a:endParaRPr lang="en-US" sz="4800" b="1" spc="50" dirty="0">
              <a:ln w="28575">
                <a:solidFill>
                  <a:srgbClr val="92D050"/>
                </a:solidFill>
              </a:ln>
              <a:pattFill prst="pct90">
                <a:fgClr>
                  <a:schemeClr val="accent1"/>
                </a:fgClr>
                <a:bgClr>
                  <a:schemeClr val="bg1"/>
                </a:bgClr>
              </a:patt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Bold Broken" pitchFamily="2" charset="-78"/>
            </a:endParaRPr>
          </a:p>
        </p:txBody>
      </p:sp>
      <p:sp>
        <p:nvSpPr>
          <p:cNvPr id="19" name="مستطيل 13"/>
          <p:cNvSpPr/>
          <p:nvPr/>
        </p:nvSpPr>
        <p:spPr>
          <a:xfrm>
            <a:off x="5004289" y="448900"/>
            <a:ext cx="3708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KW" sz="2400" b="1" dirty="0" smtClean="0">
                <a:ln w="11430"/>
                <a:solidFill>
                  <a:srgbClr val="FAA90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وزارة الت</a:t>
            </a:r>
            <a:r>
              <a:rPr lang="ar-IQ" sz="2400" b="1" dirty="0" smtClean="0">
                <a:ln w="11430"/>
                <a:solidFill>
                  <a:srgbClr val="FAA90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عليم العالي و البحث العلمي</a:t>
            </a:r>
            <a:endParaRPr lang="ar-KW" sz="2400" b="1" dirty="0">
              <a:ln w="11430"/>
              <a:solidFill>
                <a:srgbClr val="FAA90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" y="190186"/>
            <a:ext cx="296532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5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8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35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75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43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848600" cy="5635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KW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استخدام جدول الأعداد العشوائية</a:t>
            </a:r>
            <a:endParaRPr lang="ar-KW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23735" y="839909"/>
            <a:ext cx="8229600" cy="5832648"/>
          </a:xfrm>
        </p:spPr>
        <p:txBody>
          <a:bodyPr/>
          <a:lstStyle/>
          <a:p>
            <a:pPr marL="0" indent="0" algn="justLow">
              <a:buNone/>
            </a:pPr>
            <a:r>
              <a:rPr lang="en-US" sz="2400" b="1" dirty="0" smtClean="0"/>
              <a:t> -1</a:t>
            </a:r>
            <a:r>
              <a:rPr lang="ar-KW" sz="2400" b="1" dirty="0" smtClean="0"/>
              <a:t>نحدد الصف و </a:t>
            </a:r>
            <a:r>
              <a:rPr lang="ar-KW" sz="2400" b="1" dirty="0"/>
              <a:t>العمود المطلوبين</a:t>
            </a:r>
            <a:endParaRPr lang="ar-KW" sz="2400" b="1" dirty="0" smtClean="0"/>
          </a:p>
          <a:p>
            <a:pPr algn="justLow">
              <a:buNone/>
            </a:pPr>
            <a:r>
              <a:rPr lang="ar-KW" sz="2400" b="1" dirty="0" smtClean="0"/>
              <a:t>و في حالة إذا لم يحدد الصف و العمود فإننا </a:t>
            </a:r>
          </a:p>
          <a:p>
            <a:pPr algn="justLow">
              <a:buNone/>
            </a:pPr>
            <a:r>
              <a:rPr lang="ar-KW" sz="2400" b="1" dirty="0" smtClean="0"/>
              <a:t>نختار </a:t>
            </a:r>
            <a:r>
              <a:rPr lang="ar-KW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الصف الأول </a:t>
            </a:r>
            <a:r>
              <a:rPr lang="ar-KW" sz="2400" b="1" dirty="0"/>
              <a:t>و </a:t>
            </a:r>
            <a:r>
              <a:rPr lang="ar-KW" sz="2400" b="1" dirty="0">
                <a:solidFill>
                  <a:srgbClr val="00B050"/>
                </a:solidFill>
              </a:rPr>
              <a:t>العمود الأول</a:t>
            </a:r>
            <a:r>
              <a:rPr lang="ar-KW" sz="2400" b="1" dirty="0"/>
              <a:t>.</a:t>
            </a:r>
          </a:p>
          <a:p>
            <a:pPr algn="justLow">
              <a:buNone/>
            </a:pPr>
            <a:endParaRPr lang="ar-KW" sz="700" b="1" dirty="0" smtClean="0"/>
          </a:p>
          <a:p>
            <a:pPr algn="justLow">
              <a:buNone/>
            </a:pPr>
            <a:r>
              <a:rPr lang="en-US" sz="2300" b="1" dirty="0" smtClean="0"/>
              <a:t>2</a:t>
            </a:r>
            <a:r>
              <a:rPr lang="ar-KW" sz="2300" b="1" dirty="0" smtClean="0"/>
              <a:t>-نحدد العدد الموجود في </a:t>
            </a:r>
            <a:r>
              <a:rPr lang="ar-KW" sz="2300" b="1" dirty="0" smtClean="0">
                <a:solidFill>
                  <a:srgbClr val="FF66CC"/>
                </a:solidFill>
              </a:rPr>
              <a:t>تقاطع</a:t>
            </a:r>
            <a:r>
              <a:rPr lang="ar-KW" sz="2300" b="1" dirty="0" smtClean="0"/>
              <a:t> </a:t>
            </a:r>
            <a:r>
              <a:rPr lang="ar-KW" sz="2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الصف </a:t>
            </a:r>
            <a:r>
              <a:rPr lang="ar-KW" sz="2300" b="1" dirty="0" smtClean="0"/>
              <a:t>و </a:t>
            </a:r>
            <a:r>
              <a:rPr lang="ar-KW" sz="2300" b="1" dirty="0" smtClean="0">
                <a:solidFill>
                  <a:srgbClr val="00B050"/>
                </a:solidFill>
              </a:rPr>
              <a:t>العمود</a:t>
            </a:r>
          </a:p>
          <a:p>
            <a:pPr algn="justLow">
              <a:buNone/>
            </a:pPr>
            <a:endParaRPr lang="ar-KW" sz="900" b="1" dirty="0" smtClean="0"/>
          </a:p>
          <a:p>
            <a:pPr algn="justLow">
              <a:buNone/>
            </a:pPr>
            <a:r>
              <a:rPr lang="en-US" sz="2400" b="1" dirty="0" smtClean="0"/>
              <a:t>3</a:t>
            </a:r>
            <a:r>
              <a:rPr lang="ar-KW" sz="2400" b="1" dirty="0" smtClean="0"/>
              <a:t>-إذا كان حجم المجتمع مكون من </a:t>
            </a:r>
          </a:p>
          <a:p>
            <a:pPr algn="justLow">
              <a:buNone/>
            </a:pPr>
            <a:r>
              <a:rPr lang="ar-KW" sz="2400" b="1" dirty="0" smtClean="0"/>
              <a:t>م</a:t>
            </a:r>
            <a:r>
              <a:rPr lang="ar-IQ" sz="2400" b="1" dirty="0" smtClean="0"/>
              <a:t>رتب</a:t>
            </a:r>
            <a:r>
              <a:rPr lang="ar-KW" sz="2400" b="1" dirty="0" smtClean="0"/>
              <a:t>ة واحدة </a:t>
            </a:r>
            <a:r>
              <a:rPr lang="ar-IQ" sz="2400" b="1" dirty="0" smtClean="0"/>
              <a:t>يتم</a:t>
            </a:r>
            <a:r>
              <a:rPr lang="ar-KW" sz="2400" b="1" dirty="0" smtClean="0"/>
              <a:t> أخذ </a:t>
            </a:r>
            <a:r>
              <a:rPr lang="ar-KW" sz="2400" b="1" dirty="0"/>
              <a:t>أول رقم لجهة </a:t>
            </a:r>
            <a:r>
              <a:rPr lang="ar-KW" sz="2400" b="1" dirty="0" smtClean="0"/>
              <a:t>اليسار</a:t>
            </a:r>
            <a:r>
              <a:rPr lang="ar-IQ" sz="2400" b="1" dirty="0"/>
              <a:t>،</a:t>
            </a:r>
            <a:endParaRPr lang="ar-KW" sz="2400" b="1" dirty="0" smtClean="0"/>
          </a:p>
          <a:p>
            <a:pPr algn="justLow">
              <a:buNone/>
            </a:pPr>
            <a:r>
              <a:rPr lang="ar-IQ" sz="2400" b="1" dirty="0" smtClean="0"/>
              <a:t>و إذا كان </a:t>
            </a:r>
            <a:r>
              <a:rPr lang="ar-KW" sz="2400" b="1" dirty="0" smtClean="0"/>
              <a:t>م</a:t>
            </a:r>
            <a:r>
              <a:rPr lang="ar-IQ" sz="2400" b="1" dirty="0" smtClean="0"/>
              <a:t>رتب</a:t>
            </a:r>
            <a:r>
              <a:rPr lang="ar-KW" sz="2400" b="1" dirty="0" smtClean="0"/>
              <a:t>تين </a:t>
            </a:r>
            <a:r>
              <a:rPr lang="ar-IQ" sz="2400" b="1" dirty="0" smtClean="0"/>
              <a:t>يتم </a:t>
            </a:r>
            <a:r>
              <a:rPr lang="ar-KW" sz="2400" b="1" dirty="0" smtClean="0"/>
              <a:t>أخذ أول رقمين من</a:t>
            </a:r>
            <a:endParaRPr lang="ar-IQ" sz="2400" b="1" dirty="0" smtClean="0"/>
          </a:p>
          <a:p>
            <a:pPr algn="justLow">
              <a:buNone/>
            </a:pPr>
            <a:r>
              <a:rPr lang="ar-KW" sz="2400" b="1" dirty="0" smtClean="0"/>
              <a:t> اليسار</a:t>
            </a:r>
            <a:r>
              <a:rPr lang="ar-IQ" sz="2400" b="1" dirty="0" smtClean="0"/>
              <a:t>،</a:t>
            </a:r>
            <a:r>
              <a:rPr lang="ar-KW" sz="2400" b="1" dirty="0" smtClean="0"/>
              <a:t> ... </a:t>
            </a:r>
            <a:r>
              <a:rPr lang="ar-IQ" sz="2400" b="1" dirty="0" smtClean="0"/>
              <a:t>،</a:t>
            </a:r>
            <a:r>
              <a:rPr lang="ar-KW" sz="2400" b="1" dirty="0" smtClean="0"/>
              <a:t> وهكذا.</a:t>
            </a:r>
          </a:p>
          <a:p>
            <a:pPr algn="justLow">
              <a:buNone/>
            </a:pPr>
            <a:endParaRPr lang="ar-KW" sz="700" b="1" dirty="0" smtClean="0"/>
          </a:p>
          <a:p>
            <a:pPr algn="justLow">
              <a:buNone/>
            </a:pPr>
            <a:r>
              <a:rPr lang="ar-KW" sz="2400" b="1" dirty="0" smtClean="0"/>
              <a:t> </a:t>
            </a:r>
            <a:r>
              <a:rPr lang="en-US" sz="2400" b="1" dirty="0" smtClean="0"/>
              <a:t>4</a:t>
            </a:r>
            <a:r>
              <a:rPr lang="ar-KW" sz="2400" b="1" dirty="0" smtClean="0"/>
              <a:t>- ثم </a:t>
            </a:r>
            <a:r>
              <a:rPr lang="ar-IQ" sz="2400" b="1" dirty="0" smtClean="0"/>
              <a:t>ال</a:t>
            </a:r>
            <a:r>
              <a:rPr lang="ar-KW" sz="2400" b="1" dirty="0" smtClean="0"/>
              <a:t>تحرك </a:t>
            </a:r>
            <a:r>
              <a:rPr lang="ar-IQ" sz="2400" b="1" dirty="0" smtClean="0"/>
              <a:t>عمود</a:t>
            </a:r>
            <a:r>
              <a:rPr lang="ar-KW" sz="2400" b="1" dirty="0" smtClean="0"/>
              <a:t>ياً إلى الأسفل ثم إلى </a:t>
            </a:r>
          </a:p>
          <a:p>
            <a:pPr algn="justLow">
              <a:buNone/>
            </a:pPr>
            <a:r>
              <a:rPr lang="ar-KW" sz="2400" b="1" dirty="0" smtClean="0"/>
              <a:t>العمود التالي حتى  </a:t>
            </a:r>
            <a:r>
              <a:rPr lang="ar-IQ" sz="2400" b="1" dirty="0" smtClean="0"/>
              <a:t>ال</a:t>
            </a:r>
            <a:r>
              <a:rPr lang="ar-KW" sz="2400" b="1" dirty="0" smtClean="0"/>
              <a:t>حص</a:t>
            </a:r>
            <a:r>
              <a:rPr lang="ar-IQ" sz="2400" b="1" dirty="0" smtClean="0"/>
              <a:t>و</a:t>
            </a:r>
            <a:r>
              <a:rPr lang="ar-KW" sz="2400" b="1" dirty="0" smtClean="0"/>
              <a:t>ل </a:t>
            </a:r>
            <a:r>
              <a:rPr lang="ar-KW" sz="2400" b="1" dirty="0"/>
              <a:t>على </a:t>
            </a:r>
            <a:r>
              <a:rPr lang="ar-KW" sz="2400" b="1" dirty="0" smtClean="0"/>
              <a:t>العينة المطلوبة</a:t>
            </a:r>
          </a:p>
          <a:p>
            <a:pPr algn="justLow">
              <a:buNone/>
            </a:pPr>
            <a:endParaRPr lang="ar-KW" sz="500" b="1" dirty="0" smtClean="0"/>
          </a:p>
          <a:p>
            <a:pPr>
              <a:buNone/>
            </a:pPr>
            <a:r>
              <a:rPr lang="en-US" sz="2400" b="1" dirty="0"/>
              <a:t>5</a:t>
            </a:r>
            <a:r>
              <a:rPr lang="ar-KW" sz="2400" b="1" dirty="0" smtClean="0"/>
              <a:t>- في حال تكرار عدد أو عدم وجوده في العينة</a:t>
            </a:r>
          </a:p>
          <a:p>
            <a:pPr>
              <a:buNone/>
            </a:pPr>
            <a:r>
              <a:rPr lang="ar-KW" sz="2400" b="1" dirty="0" smtClean="0"/>
              <a:t> يهمل  و </a:t>
            </a:r>
            <a:r>
              <a:rPr lang="ar-IQ" sz="2400" b="1" dirty="0" smtClean="0"/>
              <a:t>الا</a:t>
            </a:r>
            <a:r>
              <a:rPr lang="ar-KW" sz="2400" b="1" dirty="0" smtClean="0"/>
              <a:t>نتق</a:t>
            </a:r>
            <a:r>
              <a:rPr lang="ar-IQ" sz="2400" b="1" dirty="0" smtClean="0"/>
              <a:t>ا</a:t>
            </a:r>
            <a:r>
              <a:rPr lang="ar-KW" sz="2400" b="1" dirty="0" smtClean="0"/>
              <a:t>ل للتالي 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39552" y="1124744"/>
            <a:ext cx="3456384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smtClean="0"/>
              <a:t>            1          2            3           4  </a:t>
            </a:r>
          </a:p>
          <a:p>
            <a:r>
              <a:rPr lang="en-US" sz="1600" b="1" dirty="0" smtClean="0"/>
              <a:t>1     28138    28596   04819   50138   </a:t>
            </a:r>
          </a:p>
          <a:p>
            <a:r>
              <a:rPr lang="en-US" sz="1600" b="1" dirty="0" smtClean="0"/>
              <a:t>2     01055   53625    47739   51063 </a:t>
            </a:r>
          </a:p>
          <a:p>
            <a:r>
              <a:rPr lang="en-US" sz="1600" b="1" dirty="0" smtClean="0"/>
              <a:t>3     79603   31075    71532   38497 </a:t>
            </a:r>
          </a:p>
          <a:p>
            <a:r>
              <a:rPr lang="en-US" sz="1600" b="1" dirty="0" smtClean="0"/>
              <a:t>4     79261   96010    82558   15977 </a:t>
            </a:r>
          </a:p>
          <a:p>
            <a:r>
              <a:rPr lang="en-US" sz="1600" b="1" dirty="0" smtClean="0"/>
              <a:t>5     00005   37153    07206   78041 </a:t>
            </a:r>
          </a:p>
          <a:p>
            <a:r>
              <a:rPr lang="en-US" sz="1600" b="1" dirty="0" smtClean="0"/>
              <a:t>6     59282   86004    13259   59537 </a:t>
            </a:r>
          </a:p>
          <a:p>
            <a:r>
              <a:rPr lang="en-US" sz="1600" b="1" dirty="0" smtClean="0"/>
              <a:t>7     20119   41234    01600   61772 </a:t>
            </a:r>
          </a:p>
          <a:p>
            <a:r>
              <a:rPr lang="en-US" sz="1600" b="1" dirty="0" smtClean="0"/>
              <a:t>8     67205   41113    34514   03273 </a:t>
            </a:r>
          </a:p>
          <a:p>
            <a:r>
              <a:rPr lang="en-US" sz="1600" b="1" dirty="0" smtClean="0"/>
              <a:t>9     06244   02595    08941   24615 </a:t>
            </a:r>
          </a:p>
          <a:p>
            <a:r>
              <a:rPr lang="en-US" sz="1600" b="1" dirty="0" smtClean="0"/>
              <a:t>10   46210   35683    67486   77091 </a:t>
            </a:r>
          </a:p>
          <a:p>
            <a:r>
              <a:rPr lang="en-US" sz="1600" b="1" dirty="0" smtClean="0"/>
              <a:t>11   80851   80252    02993   92649 </a:t>
            </a:r>
          </a:p>
          <a:p>
            <a:r>
              <a:rPr lang="en-US" sz="1600" b="1" dirty="0" smtClean="0"/>
              <a:t>12   74684   98726    87312   70956 </a:t>
            </a:r>
          </a:p>
          <a:p>
            <a:r>
              <a:rPr lang="en-US" sz="1600" b="1" dirty="0" smtClean="0"/>
              <a:t>13   82136   32120    31733   10371</a:t>
            </a:r>
          </a:p>
          <a:p>
            <a:r>
              <a:rPr lang="en-US" sz="1600" b="1" dirty="0" smtClean="0"/>
              <a:t>14   73419   88893    89748   44745 </a:t>
            </a:r>
          </a:p>
          <a:p>
            <a:r>
              <a:rPr lang="en-US" sz="1600" b="1" dirty="0" smtClean="0"/>
              <a:t>15   66082   76594    77480   38397 </a:t>
            </a:r>
          </a:p>
          <a:p>
            <a:r>
              <a:rPr lang="en-US" sz="1600" b="1" dirty="0" smtClean="0"/>
              <a:t>16   72300   93912    87548   69024 </a:t>
            </a:r>
          </a:p>
          <a:p>
            <a:r>
              <a:rPr lang="en-US" sz="1600" b="1" dirty="0" smtClean="0"/>
              <a:t>17   46805   82648    27550   65291 </a:t>
            </a:r>
          </a:p>
          <a:p>
            <a:r>
              <a:rPr lang="en-US" sz="1600" b="1" dirty="0" smtClean="0"/>
              <a:t>18   59068   93270    15829   34926 </a:t>
            </a:r>
          </a:p>
          <a:p>
            <a:r>
              <a:rPr lang="en-US" sz="1600" b="1" dirty="0" smtClean="0"/>
              <a:t>19   63089   93954    30250   80347 </a:t>
            </a:r>
          </a:p>
          <a:p>
            <a:r>
              <a:rPr lang="en-US" sz="1600" b="1" dirty="0" smtClean="0"/>
              <a:t>20   54384   64888    28929   46575 </a:t>
            </a:r>
          </a:p>
        </p:txBody>
      </p:sp>
      <p:sp>
        <p:nvSpPr>
          <p:cNvPr id="6" name="مستطيل 5"/>
          <p:cNvSpPr/>
          <p:nvPr/>
        </p:nvSpPr>
        <p:spPr bwMode="auto">
          <a:xfrm>
            <a:off x="647564" y="1412776"/>
            <a:ext cx="3240360" cy="216024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979213" y="1137623"/>
            <a:ext cx="684000" cy="5184576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 bwMode="auto">
          <a:xfrm>
            <a:off x="1014057" y="1430583"/>
            <a:ext cx="114438" cy="211096"/>
          </a:xfrm>
          <a:prstGeom prst="rect">
            <a:avLst/>
          </a:prstGeom>
          <a:noFill/>
          <a:ln w="317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dirty="0" smtClean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9" name="مستطيل 8"/>
          <p:cNvSpPr/>
          <p:nvPr/>
        </p:nvSpPr>
        <p:spPr bwMode="auto">
          <a:xfrm>
            <a:off x="1001369" y="1399897"/>
            <a:ext cx="639688" cy="216024"/>
          </a:xfrm>
          <a:prstGeom prst="rect">
            <a:avLst/>
          </a:prstGeom>
          <a:solidFill>
            <a:srgbClr val="FF0066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مستطيل 7"/>
          <p:cNvSpPr/>
          <p:nvPr/>
        </p:nvSpPr>
        <p:spPr bwMode="auto">
          <a:xfrm>
            <a:off x="1015929" y="1445540"/>
            <a:ext cx="219786" cy="170382"/>
          </a:xfrm>
          <a:prstGeom prst="rect">
            <a:avLst/>
          </a:prstGeom>
          <a:noFill/>
          <a:ln w="317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dirty="0" smtClean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12" name="مستطيل 7"/>
          <p:cNvSpPr/>
          <p:nvPr/>
        </p:nvSpPr>
        <p:spPr bwMode="auto">
          <a:xfrm>
            <a:off x="1052086" y="5576361"/>
            <a:ext cx="188683" cy="190265"/>
          </a:xfrm>
          <a:prstGeom prst="rect">
            <a:avLst/>
          </a:prstGeom>
          <a:noFill/>
          <a:ln w="317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dirty="0" smtClean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13" name="مستطيل 7"/>
          <p:cNvSpPr/>
          <p:nvPr/>
        </p:nvSpPr>
        <p:spPr bwMode="auto">
          <a:xfrm>
            <a:off x="1047032" y="2657783"/>
            <a:ext cx="188683" cy="190265"/>
          </a:xfrm>
          <a:prstGeom prst="rect">
            <a:avLst/>
          </a:prstGeom>
          <a:noFill/>
          <a:ln w="317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dirty="0" smtClean="0">
              <a:ln>
                <a:noFill/>
              </a:ln>
              <a:noFill/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533 L -2.77778E-7 0.03148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368 L -2.77778E-7 0.06829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6" presetClass="exit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4.16667E-6 0.03148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1" grpId="0" animBg="1"/>
      <p:bldP spid="11" grpId="1" animBg="1"/>
      <p:bldP spid="11" grpId="2" animBg="1"/>
      <p:bldP spid="11" grpId="3" animBg="1"/>
      <p:bldP spid="12" grpId="1" animBg="1"/>
      <p:bldP spid="12" grpId="2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72028"/>
            <a:ext cx="7848600" cy="5635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KW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مثال</a:t>
            </a:r>
            <a:r>
              <a:rPr lang="ar-IQ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(1)</a:t>
            </a:r>
            <a:r>
              <a:rPr lang="ar-KW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ar-KW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/>
          <a:lstStyle/>
          <a:p>
            <a:pPr algn="justLow">
              <a:buNone/>
            </a:pPr>
            <a:r>
              <a:rPr lang="ar-KW" sz="3200" b="1" dirty="0" smtClean="0"/>
              <a:t>في إحدى المؤسسات التعليمية يوجد </a:t>
            </a:r>
            <a:r>
              <a:rPr lang="en-US" b="1" dirty="0" smtClean="0"/>
              <a:t>80</a:t>
            </a:r>
            <a:r>
              <a:rPr lang="ar-KW" sz="3600" b="1" dirty="0" smtClean="0"/>
              <a:t> </a:t>
            </a:r>
            <a:r>
              <a:rPr lang="ar-KW" sz="3200" b="1" dirty="0" smtClean="0"/>
              <a:t>طالباً </a:t>
            </a:r>
          </a:p>
          <a:p>
            <a:pPr algn="justLow">
              <a:buNone/>
            </a:pPr>
            <a:r>
              <a:rPr lang="ar-KW" sz="3200" b="1" dirty="0" smtClean="0"/>
              <a:t>مرقمين من </a:t>
            </a:r>
            <a:r>
              <a:rPr lang="en-US" b="1" dirty="0" smtClean="0"/>
              <a:t>1</a:t>
            </a:r>
            <a:r>
              <a:rPr lang="ar-KW" sz="3200" b="1" dirty="0" smtClean="0"/>
              <a:t> إلى </a:t>
            </a:r>
            <a:r>
              <a:rPr lang="en-US" b="1" dirty="0" smtClean="0"/>
              <a:t>80</a:t>
            </a:r>
            <a:r>
              <a:rPr lang="ar-KW" sz="3600" b="1" dirty="0" smtClean="0"/>
              <a:t> </a:t>
            </a:r>
            <a:r>
              <a:rPr lang="ar-KW" sz="3200" b="1" dirty="0" err="1" smtClean="0"/>
              <a:t>.</a:t>
            </a:r>
            <a:endParaRPr lang="ar-KW" sz="3200" b="1" dirty="0" smtClean="0"/>
          </a:p>
          <a:p>
            <a:pPr algn="justLow">
              <a:buNone/>
            </a:pPr>
            <a:r>
              <a:rPr lang="ar-IQ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يراد </a:t>
            </a:r>
            <a:r>
              <a:rPr lang="ar-KW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سحب عينة عـشوائية</a:t>
            </a:r>
          </a:p>
          <a:p>
            <a:pPr algn="justLow">
              <a:buNone/>
            </a:pPr>
            <a:r>
              <a:rPr lang="ar-KW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بسيطة </a:t>
            </a:r>
            <a:r>
              <a:rPr lang="ar-KW" b="1" dirty="0" smtClean="0">
                <a:solidFill>
                  <a:srgbClr val="00B050"/>
                </a:solidFill>
              </a:rPr>
              <a:t>حجمها </a:t>
            </a:r>
            <a:r>
              <a:rPr lang="en-US" sz="2400" b="1" dirty="0" smtClean="0">
                <a:solidFill>
                  <a:srgbClr val="00B050"/>
                </a:solidFill>
                <a:cs typeface="+mj-cs"/>
              </a:rPr>
              <a:t>7</a:t>
            </a:r>
            <a:r>
              <a:rPr lang="ar-KW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طلاب لدراسة</a:t>
            </a:r>
          </a:p>
          <a:p>
            <a:pPr algn="justLow">
              <a:buNone/>
            </a:pPr>
            <a:r>
              <a:rPr lang="ar-KW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بعــض ال</a:t>
            </a:r>
            <a:r>
              <a:rPr lang="ar-IQ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خصائص</a:t>
            </a:r>
            <a:r>
              <a:rPr lang="ar-KW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فــي الـمـؤسسة </a:t>
            </a:r>
          </a:p>
          <a:p>
            <a:pPr algn="justLow">
              <a:buNone/>
            </a:pPr>
            <a:r>
              <a:rPr lang="ar-KW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باستخدام جدول الأعداد العشوائية </a:t>
            </a:r>
          </a:p>
          <a:p>
            <a:pPr algn="justLow">
              <a:buNone/>
            </a:pPr>
            <a:r>
              <a:rPr lang="ar-KW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ابتداءً من </a:t>
            </a:r>
            <a:r>
              <a:rPr lang="ar-KW" b="1" dirty="0" smtClean="0">
                <a:solidFill>
                  <a:srgbClr val="FF0000"/>
                </a:solidFill>
              </a:rPr>
              <a:t>الصف الأول </a:t>
            </a:r>
          </a:p>
          <a:p>
            <a:pPr algn="justLow">
              <a:buNone/>
            </a:pPr>
            <a:r>
              <a:rPr lang="ar-KW" b="1" dirty="0" smtClean="0">
                <a:solidFill>
                  <a:srgbClr val="FF0000"/>
                </a:solidFill>
              </a:rPr>
              <a:t>و العمود الثاني</a:t>
            </a:r>
            <a:r>
              <a:rPr lang="ar-KW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None/>
            </a:pPr>
            <a:endParaRPr lang="ar-KW" b="1" dirty="0"/>
          </a:p>
        </p:txBody>
      </p:sp>
      <p:pic>
        <p:nvPicPr>
          <p:cNvPr id="4" name="صورة 3" descr="IMG_87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4176464" cy="400776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72027"/>
            <a:ext cx="7848600" cy="5635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KW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تابع - مثال </a:t>
            </a:r>
            <a:r>
              <a:rPr lang="ar-IQ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(1)</a:t>
            </a:r>
            <a:endParaRPr lang="ar-KW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/>
          <a:lstStyle/>
          <a:p>
            <a:pPr algn="justLow">
              <a:buNone/>
            </a:pPr>
            <a:r>
              <a:rPr lang="ar-KW" b="1" u="sng" dirty="0" err="1" smtClean="0"/>
              <a:t>الحل</a:t>
            </a:r>
            <a:r>
              <a:rPr lang="ar-KW" b="1" dirty="0" err="1" smtClean="0"/>
              <a:t>:</a:t>
            </a:r>
            <a:endParaRPr lang="ar-KW" b="1" dirty="0" smtClean="0"/>
          </a:p>
          <a:p>
            <a:pPr algn="justLow">
              <a:buNone/>
            </a:pPr>
            <a:r>
              <a:rPr lang="ar-KW" b="1" dirty="0" smtClean="0"/>
              <a:t> </a:t>
            </a:r>
            <a:r>
              <a:rPr lang="ar-KW" sz="2400" b="1" dirty="0" smtClean="0"/>
              <a:t>بما أن حجم المجتمع </a:t>
            </a:r>
            <a:r>
              <a:rPr lang="en-US" sz="2000" b="1" dirty="0" smtClean="0"/>
              <a:t>80</a:t>
            </a:r>
            <a:r>
              <a:rPr lang="ar-KW" b="1" dirty="0" smtClean="0"/>
              <a:t> </a:t>
            </a:r>
            <a:r>
              <a:rPr lang="ar-KW" sz="2400" b="1" dirty="0" smtClean="0"/>
              <a:t>ف</a:t>
            </a:r>
            <a:r>
              <a:rPr lang="ar-IQ" sz="2400" b="1" dirty="0" smtClean="0"/>
              <a:t>يتم</a:t>
            </a:r>
            <a:endParaRPr lang="ar-KW" sz="2400" b="1" dirty="0" smtClean="0"/>
          </a:p>
          <a:p>
            <a:pPr algn="justLow">
              <a:buNone/>
            </a:pPr>
            <a:r>
              <a:rPr lang="ar-KW" sz="2400" b="1" dirty="0" smtClean="0"/>
              <a:t>أخذ أول رقمين لجهة اليسار من</a:t>
            </a:r>
          </a:p>
          <a:p>
            <a:pPr algn="justLow">
              <a:buNone/>
            </a:pPr>
            <a:r>
              <a:rPr lang="ar-KW" sz="2400" b="1" dirty="0" smtClean="0"/>
              <a:t> </a:t>
            </a:r>
            <a:r>
              <a:rPr lang="ar-KW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الصف الأول </a:t>
            </a:r>
            <a:r>
              <a:rPr lang="ar-KW" sz="2400" b="1" dirty="0" smtClean="0"/>
              <a:t>و </a:t>
            </a:r>
            <a:r>
              <a:rPr lang="ar-KW" sz="2400" b="1" dirty="0" smtClean="0">
                <a:solidFill>
                  <a:srgbClr val="00B050"/>
                </a:solidFill>
              </a:rPr>
              <a:t>العمود الثاني</a:t>
            </a:r>
          </a:p>
          <a:p>
            <a:pPr algn="justLow">
              <a:buNone/>
            </a:pPr>
            <a:r>
              <a:rPr lang="ar-KW" sz="2400" b="1" dirty="0" smtClean="0">
                <a:solidFill>
                  <a:srgbClr val="00B050"/>
                </a:solidFill>
              </a:rPr>
              <a:t> </a:t>
            </a:r>
            <a:r>
              <a:rPr lang="ar-KW" sz="2400" b="1" dirty="0" smtClean="0"/>
              <a:t>ثم </a:t>
            </a:r>
            <a:r>
              <a:rPr lang="ar-IQ" sz="2400" b="1" dirty="0" smtClean="0"/>
              <a:t>ال</a:t>
            </a:r>
            <a:r>
              <a:rPr lang="ar-KW" sz="2400" b="1" dirty="0" smtClean="0"/>
              <a:t>تحرك </a:t>
            </a:r>
            <a:r>
              <a:rPr lang="ar-IQ" sz="2400" b="1" dirty="0" smtClean="0"/>
              <a:t>عمود</a:t>
            </a:r>
            <a:r>
              <a:rPr lang="ar-KW" sz="2400" b="1" dirty="0" smtClean="0"/>
              <a:t>ياً إلى الأسفل</a:t>
            </a:r>
          </a:p>
          <a:p>
            <a:pPr algn="justLow">
              <a:buNone/>
            </a:pPr>
            <a:r>
              <a:rPr lang="ar-KW" sz="2400" b="1" dirty="0" smtClean="0"/>
              <a:t>بحيث لا يتجاوز العدد </a:t>
            </a:r>
            <a:r>
              <a:rPr lang="en-US" sz="2400" b="1" dirty="0" smtClean="0"/>
              <a:t>80</a:t>
            </a:r>
            <a:r>
              <a:rPr lang="ar-KW" sz="2400" b="1" dirty="0" smtClean="0"/>
              <a:t> ولا يتكرر</a:t>
            </a:r>
          </a:p>
          <a:p>
            <a:pPr algn="justLow">
              <a:buNone/>
            </a:pPr>
            <a:r>
              <a:rPr lang="ar-KW" sz="2400" b="1" dirty="0" smtClean="0"/>
              <a:t> لنجد الأعداد التالية</a:t>
            </a:r>
            <a:r>
              <a:rPr lang="ar-IQ" sz="2400" b="1" dirty="0" smtClean="0"/>
              <a:t> </a:t>
            </a:r>
            <a:r>
              <a:rPr lang="ar-KW" sz="2400" b="1" dirty="0" smtClean="0"/>
              <a:t>:</a:t>
            </a:r>
            <a:endParaRPr lang="ar-KW" b="1" dirty="0" smtClean="0"/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endParaRPr lang="ar-KW" sz="1600" b="1" dirty="0" smtClean="0"/>
          </a:p>
          <a:p>
            <a:pPr>
              <a:buNone/>
            </a:pPr>
            <a:endParaRPr lang="ar-KW" b="1" dirty="0"/>
          </a:p>
        </p:txBody>
      </p:sp>
      <p:sp>
        <p:nvSpPr>
          <p:cNvPr id="4" name="مستطيل 3"/>
          <p:cNvSpPr/>
          <p:nvPr/>
        </p:nvSpPr>
        <p:spPr>
          <a:xfrm>
            <a:off x="755576" y="1124744"/>
            <a:ext cx="3456384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smtClean="0"/>
              <a:t>            1          2            3           4  </a:t>
            </a:r>
          </a:p>
          <a:p>
            <a:r>
              <a:rPr lang="en-US" sz="1600" b="1" dirty="0" smtClean="0"/>
              <a:t>1     28138   28596    04819   50138   </a:t>
            </a:r>
          </a:p>
          <a:p>
            <a:r>
              <a:rPr lang="en-US" sz="1600" b="1" dirty="0" smtClean="0"/>
              <a:t>2     01055   53625    47739   51063 </a:t>
            </a:r>
          </a:p>
          <a:p>
            <a:r>
              <a:rPr lang="en-US" sz="1600" b="1" dirty="0" smtClean="0"/>
              <a:t>3     79603   31075    71532   38497 </a:t>
            </a:r>
          </a:p>
          <a:p>
            <a:r>
              <a:rPr lang="en-US" sz="1600" b="1" dirty="0" smtClean="0"/>
              <a:t>4     79261   96010    82558   15977 </a:t>
            </a:r>
          </a:p>
          <a:p>
            <a:r>
              <a:rPr lang="en-US" sz="1600" b="1" dirty="0" smtClean="0"/>
              <a:t>5     00005   37153    07206   78041 </a:t>
            </a:r>
          </a:p>
          <a:p>
            <a:r>
              <a:rPr lang="en-US" sz="1600" b="1" dirty="0" smtClean="0"/>
              <a:t>6     59282   86004    13259   59537 </a:t>
            </a:r>
          </a:p>
          <a:p>
            <a:r>
              <a:rPr lang="en-US" sz="1600" b="1" dirty="0" smtClean="0"/>
              <a:t>7     20119   41234    01600   61772 </a:t>
            </a:r>
          </a:p>
          <a:p>
            <a:r>
              <a:rPr lang="en-US" sz="1600" b="1" dirty="0" smtClean="0"/>
              <a:t>8     67205   41113    34514   03273 </a:t>
            </a:r>
          </a:p>
          <a:p>
            <a:r>
              <a:rPr lang="en-US" sz="1600" b="1" dirty="0" smtClean="0"/>
              <a:t>9     06244   02595    08941   24615 </a:t>
            </a:r>
          </a:p>
          <a:p>
            <a:r>
              <a:rPr lang="en-US" sz="1600" b="1" dirty="0" smtClean="0"/>
              <a:t>10   46210   35683    67486   77091 </a:t>
            </a:r>
          </a:p>
          <a:p>
            <a:r>
              <a:rPr lang="en-US" sz="1600" b="1" dirty="0" smtClean="0"/>
              <a:t>11   80851   80252    02993   92649 </a:t>
            </a:r>
          </a:p>
          <a:p>
            <a:r>
              <a:rPr lang="en-US" sz="1600" b="1" dirty="0" smtClean="0"/>
              <a:t>12   74684   98726    87312   70956 </a:t>
            </a:r>
          </a:p>
          <a:p>
            <a:r>
              <a:rPr lang="en-US" sz="1600" b="1" dirty="0" smtClean="0"/>
              <a:t>13   82136   32120    31733   10371</a:t>
            </a:r>
          </a:p>
          <a:p>
            <a:r>
              <a:rPr lang="en-US" sz="1600" b="1" dirty="0" smtClean="0"/>
              <a:t>14   73419   88893    89748   44745 </a:t>
            </a:r>
          </a:p>
          <a:p>
            <a:r>
              <a:rPr lang="en-US" sz="1600" b="1" dirty="0" smtClean="0"/>
              <a:t>15   66082   76594    77480   38397 </a:t>
            </a:r>
          </a:p>
          <a:p>
            <a:r>
              <a:rPr lang="en-US" sz="1600" b="1" dirty="0" smtClean="0"/>
              <a:t>16   72300   93912    87548   69024 </a:t>
            </a:r>
          </a:p>
          <a:p>
            <a:r>
              <a:rPr lang="en-US" sz="1600" b="1" dirty="0" smtClean="0"/>
              <a:t>17   46805   82648    27550   65291 </a:t>
            </a:r>
          </a:p>
          <a:p>
            <a:r>
              <a:rPr lang="en-US" sz="1600" b="1" dirty="0" smtClean="0"/>
              <a:t>18   59068   93270    15829   34926 </a:t>
            </a:r>
          </a:p>
          <a:p>
            <a:r>
              <a:rPr lang="en-US" sz="1600" b="1" dirty="0" smtClean="0"/>
              <a:t>19   63089   93954    30250   80347 </a:t>
            </a:r>
          </a:p>
          <a:p>
            <a:r>
              <a:rPr lang="en-US" sz="1600" b="1" dirty="0" smtClean="0"/>
              <a:t>20   54384   64888    28929   46575 </a:t>
            </a:r>
          </a:p>
        </p:txBody>
      </p:sp>
      <p:sp>
        <p:nvSpPr>
          <p:cNvPr id="6" name="مستطيل 5"/>
          <p:cNvSpPr/>
          <p:nvPr/>
        </p:nvSpPr>
        <p:spPr bwMode="auto">
          <a:xfrm>
            <a:off x="827584" y="1412776"/>
            <a:ext cx="3240360" cy="216024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943784" y="1124744"/>
            <a:ext cx="684000" cy="5184576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 bwMode="auto">
          <a:xfrm>
            <a:off x="1943784" y="1412776"/>
            <a:ext cx="251952" cy="288032"/>
          </a:xfrm>
          <a:prstGeom prst="rect">
            <a:avLst/>
          </a:prstGeom>
          <a:noFill/>
          <a:ln w="317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dirty="0" smtClean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427984" y="4695527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28 ,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076056" y="4695527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53 ,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755421" y="4695527"/>
            <a:ext cx="760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31 ,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403493" y="4695527"/>
            <a:ext cx="760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37 ,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7051565" y="4695527"/>
            <a:ext cx="760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41 ,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7627629" y="4695527"/>
            <a:ext cx="760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2 ,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8100392" y="4695527"/>
            <a:ext cx="760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35</a:t>
            </a:r>
            <a:endParaRPr lang="ar-KW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1042 L 1.66667E-6 0.03148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3171 L -0.00191 0.0634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7361 L -0.00191 0.10509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0509 L -0.00191 0.13657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5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3657 L -0.00191 0.17847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787 L -0.00191 0.21018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0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21019 L -0.00191 0.27315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0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28356 L -0.00191 0.31505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6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allAtOnce" animBg="1"/>
      <p:bldP spid="6" grpId="0" animBg="1"/>
      <p:bldP spid="7" grpId="0" animBg="1"/>
      <p:bldP spid="7" grpId="1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8" grpId="8" animBg="1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ar-KW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Low">
              <a:buNone/>
            </a:pPr>
            <a:r>
              <a:rPr lang="ar-KW" b="1" dirty="0" smtClean="0"/>
              <a:t>عـدد العامـلين فـي مؤسـسة هو </a:t>
            </a:r>
            <a:r>
              <a:rPr lang="en-US" b="1" dirty="0" smtClean="0"/>
              <a:t>90</a:t>
            </a:r>
            <a:r>
              <a:rPr lang="ar-KW" b="1" dirty="0" smtClean="0"/>
              <a:t> مـوظـفاً مرقــمـين </a:t>
            </a:r>
            <a:r>
              <a:rPr lang="en-US" b="1" dirty="0" smtClean="0"/>
              <a:t>1</a:t>
            </a:r>
            <a:r>
              <a:rPr lang="ar-KW" b="1" dirty="0" smtClean="0"/>
              <a:t> إلى </a:t>
            </a:r>
            <a:r>
              <a:rPr lang="en-US" b="1" dirty="0" smtClean="0"/>
              <a:t>90</a:t>
            </a:r>
            <a:r>
              <a:rPr lang="ar-KW" b="1" dirty="0" smtClean="0"/>
              <a:t> </a:t>
            </a:r>
          </a:p>
          <a:p>
            <a:pPr algn="justLow">
              <a:buNone/>
            </a:pPr>
            <a:r>
              <a:rPr lang="ar-KW" b="1" dirty="0" smtClean="0"/>
              <a:t>يراد اختيار </a:t>
            </a:r>
            <a:r>
              <a:rPr lang="en-US" b="1" dirty="0" smtClean="0"/>
              <a:t>7</a:t>
            </a:r>
            <a:r>
              <a:rPr lang="ar-KW" b="1" dirty="0" smtClean="0"/>
              <a:t> موظفين لأداء </a:t>
            </a:r>
            <a:r>
              <a:rPr lang="ar-IQ" b="1" dirty="0" smtClean="0"/>
              <a:t>مهم</a:t>
            </a:r>
            <a:r>
              <a:rPr lang="ar-KW" b="1" dirty="0" smtClean="0"/>
              <a:t>ة</a:t>
            </a:r>
          </a:p>
          <a:p>
            <a:pPr algn="justLow">
              <a:buNone/>
            </a:pPr>
            <a:r>
              <a:rPr lang="ar-IQ" b="1" dirty="0" smtClean="0"/>
              <a:t>تخص</a:t>
            </a:r>
            <a:r>
              <a:rPr lang="ar-KW" b="1" dirty="0" smtClean="0"/>
              <a:t> الـمـؤسسة و يـتم </a:t>
            </a:r>
          </a:p>
          <a:p>
            <a:pPr algn="justLow">
              <a:buNone/>
            </a:pPr>
            <a:r>
              <a:rPr lang="ar-KW" b="1" dirty="0" smtClean="0"/>
              <a:t>اخــتــيارهـم بـطـريقة عــشوائـية.</a:t>
            </a:r>
          </a:p>
          <a:p>
            <a:pPr algn="justLow">
              <a:buNone/>
            </a:pPr>
            <a:endParaRPr lang="ar-KW" sz="1600" b="1" dirty="0" smtClean="0"/>
          </a:p>
          <a:p>
            <a:pPr algn="justLow">
              <a:buNone/>
            </a:pPr>
            <a:r>
              <a:rPr lang="ar-KW" b="1" dirty="0" smtClean="0">
                <a:solidFill>
                  <a:schemeClr val="accent5">
                    <a:lumMod val="50000"/>
                  </a:schemeClr>
                </a:solidFill>
              </a:rPr>
              <a:t>المطـلوب سحـب عـينة عشوائـية</a:t>
            </a:r>
          </a:p>
          <a:p>
            <a:pPr algn="justLow">
              <a:buNone/>
            </a:pPr>
            <a:r>
              <a:rPr lang="ar-KW" b="1" dirty="0" smtClean="0">
                <a:solidFill>
                  <a:schemeClr val="accent5">
                    <a:lumMod val="50000"/>
                  </a:schemeClr>
                </a:solidFill>
              </a:rPr>
              <a:t> بسيطة باستـخدام جدول الأعـداد </a:t>
            </a:r>
          </a:p>
          <a:p>
            <a:pPr algn="justLow">
              <a:buNone/>
            </a:pPr>
            <a:r>
              <a:rPr lang="ar-KW" b="1" dirty="0" smtClean="0">
                <a:solidFill>
                  <a:schemeClr val="accent5">
                    <a:lumMod val="50000"/>
                  </a:schemeClr>
                </a:solidFill>
              </a:rPr>
              <a:t>العشـوائية ابـتداء</a:t>
            </a:r>
            <a:r>
              <a:rPr lang="ar-IQ" b="1" dirty="0" smtClean="0">
                <a:solidFill>
                  <a:schemeClr val="accent5">
                    <a:lumMod val="50000"/>
                  </a:schemeClr>
                </a:solidFill>
              </a:rPr>
              <a:t>اً</a:t>
            </a:r>
            <a:r>
              <a:rPr lang="ar-KW" b="1" dirty="0" smtClean="0">
                <a:solidFill>
                  <a:schemeClr val="accent5">
                    <a:lumMod val="50000"/>
                  </a:schemeClr>
                </a:solidFill>
              </a:rPr>
              <a:t> مـن الـصـف </a:t>
            </a:r>
          </a:p>
          <a:p>
            <a:pPr algn="justLow">
              <a:buNone/>
            </a:pPr>
            <a:r>
              <a:rPr lang="ar-KW" b="1" dirty="0" smtClean="0">
                <a:solidFill>
                  <a:schemeClr val="accent5">
                    <a:lumMod val="50000"/>
                  </a:schemeClr>
                </a:solidFill>
              </a:rPr>
              <a:t>الســادس و الــعمـود الــرابع.</a:t>
            </a:r>
          </a:p>
        </p:txBody>
      </p:sp>
      <p:sp>
        <p:nvSpPr>
          <p:cNvPr id="5" name="عنوان 1"/>
          <p:cNvSpPr txBox="1">
            <a:spLocks/>
          </p:cNvSpPr>
          <p:nvPr/>
        </p:nvSpPr>
        <p:spPr bwMode="auto">
          <a:xfrm>
            <a:off x="685800" y="129133"/>
            <a:ext cx="7848600" cy="563563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مثال (</a:t>
            </a:r>
            <a:r>
              <a:rPr kumimoji="0" lang="ar-IQ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ar-KW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ar-KW" sz="4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صورة 5" descr="13820134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3840427" cy="424847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ar-KW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Low">
              <a:buNone/>
            </a:pPr>
            <a:r>
              <a:rPr lang="ar-KW" b="1" u="sng" dirty="0" err="1" smtClean="0"/>
              <a:t>الحل</a:t>
            </a:r>
            <a:r>
              <a:rPr lang="ar-KW" b="1" dirty="0" err="1" smtClean="0"/>
              <a:t>:</a:t>
            </a:r>
            <a:endParaRPr lang="ar-KW" b="1" dirty="0" smtClean="0"/>
          </a:p>
          <a:p>
            <a:pPr algn="justLow">
              <a:buNone/>
            </a:pPr>
            <a:r>
              <a:rPr lang="ar-KW" b="1" dirty="0" smtClean="0"/>
              <a:t> </a:t>
            </a:r>
            <a:r>
              <a:rPr lang="ar-KW" b="1" dirty="0" smtClean="0">
                <a:solidFill>
                  <a:srgbClr val="002060"/>
                </a:solidFill>
              </a:rPr>
              <a:t>حجم </a:t>
            </a:r>
            <a:r>
              <a:rPr lang="ar-KW" b="1" dirty="0" err="1" smtClean="0">
                <a:solidFill>
                  <a:srgbClr val="002060"/>
                </a:solidFill>
              </a:rPr>
              <a:t>المجتمع =</a:t>
            </a:r>
            <a:r>
              <a:rPr lang="ar-KW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90</a:t>
            </a:r>
            <a:endParaRPr lang="ar-KW" b="1" dirty="0" smtClean="0">
              <a:solidFill>
                <a:srgbClr val="002060"/>
              </a:solidFill>
            </a:endParaRPr>
          </a:p>
          <a:p>
            <a:pPr algn="justLow">
              <a:buNone/>
            </a:pPr>
            <a:r>
              <a:rPr lang="ar-KW" b="1" dirty="0" smtClean="0"/>
              <a:t>أخذ أول رقمين لجهة اليسار من</a:t>
            </a:r>
          </a:p>
          <a:p>
            <a:pPr algn="justLow">
              <a:buNone/>
            </a:pPr>
            <a:r>
              <a:rPr lang="ar-KW" b="1" dirty="0" smtClean="0"/>
              <a:t> </a:t>
            </a:r>
            <a:r>
              <a:rPr lang="ar-KW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الصف السادس </a:t>
            </a:r>
            <a:r>
              <a:rPr lang="ar-KW" b="1" dirty="0" smtClean="0"/>
              <a:t>و </a:t>
            </a:r>
            <a:r>
              <a:rPr lang="ar-KW" b="1" dirty="0" smtClean="0">
                <a:solidFill>
                  <a:srgbClr val="00B050"/>
                </a:solidFill>
              </a:rPr>
              <a:t>العمود الرابع </a:t>
            </a:r>
          </a:p>
          <a:p>
            <a:pPr algn="justLow">
              <a:buNone/>
            </a:pPr>
            <a:r>
              <a:rPr lang="ar-KW" b="1" dirty="0" smtClean="0"/>
              <a:t>ثم </a:t>
            </a:r>
            <a:r>
              <a:rPr lang="ar-IQ" b="1" dirty="0" smtClean="0"/>
              <a:t>ال</a:t>
            </a:r>
            <a:r>
              <a:rPr lang="ar-KW" b="1" dirty="0" smtClean="0"/>
              <a:t>تحرك </a:t>
            </a:r>
            <a:r>
              <a:rPr lang="ar-IQ" b="1" dirty="0" smtClean="0"/>
              <a:t>عمود</a:t>
            </a:r>
            <a:r>
              <a:rPr lang="ar-KW" b="1" dirty="0" smtClean="0"/>
              <a:t>ياً إلى الأسفل بحيث</a:t>
            </a:r>
          </a:p>
          <a:p>
            <a:pPr algn="justLow">
              <a:buNone/>
            </a:pPr>
            <a:r>
              <a:rPr lang="ar-KW" b="1" dirty="0" smtClean="0"/>
              <a:t> لا يتجاوز العدد </a:t>
            </a:r>
            <a:r>
              <a:rPr lang="en-US" b="1" dirty="0" smtClean="0"/>
              <a:t>90</a:t>
            </a:r>
            <a:r>
              <a:rPr lang="ar-KW" b="1" dirty="0" smtClean="0"/>
              <a:t> ولا </a:t>
            </a:r>
            <a:r>
              <a:rPr lang="ar-KW" b="1" dirty="0" err="1" smtClean="0"/>
              <a:t>يتكرر:</a:t>
            </a:r>
            <a:endParaRPr lang="ar-KW" b="1" dirty="0" smtClean="0"/>
          </a:p>
          <a:p>
            <a:pPr algn="justLow">
              <a:buNone/>
            </a:pPr>
            <a:endParaRPr lang="ar-KW" b="1" dirty="0" smtClean="0"/>
          </a:p>
          <a:p>
            <a:pPr>
              <a:buNone/>
            </a:pPr>
            <a:r>
              <a:rPr lang="en-US" sz="2600" b="1" dirty="0" smtClean="0">
                <a:solidFill>
                  <a:srgbClr val="FF0066"/>
                </a:solidFill>
              </a:rPr>
              <a:t>59 , 61 , 3 , 24 , 77 , 70 , 10</a:t>
            </a:r>
            <a:endParaRPr lang="ar-KW" sz="2600" b="1" dirty="0" smtClean="0">
              <a:solidFill>
                <a:srgbClr val="FF0066"/>
              </a:solidFill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 bwMode="auto">
          <a:xfrm>
            <a:off x="685800" y="129133"/>
            <a:ext cx="7848600" cy="563563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/>
          <a:p>
            <a:pPr lvl="0" algn="ctr" rtl="1">
              <a:defRPr/>
            </a:pP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تابع - مثال </a:t>
            </a:r>
            <a:r>
              <a:rPr kumimoji="0" lang="ar-KW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ar-IQ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ar-KW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ar-KW" sz="4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83568" y="1124744"/>
            <a:ext cx="3456384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smtClean="0"/>
              <a:t>            1          2            3           4  </a:t>
            </a:r>
          </a:p>
          <a:p>
            <a:r>
              <a:rPr lang="en-US" sz="1600" b="1" dirty="0" smtClean="0"/>
              <a:t>1     28138    28596   04819   50138   </a:t>
            </a:r>
          </a:p>
          <a:p>
            <a:r>
              <a:rPr lang="en-US" sz="1600" b="1" dirty="0" smtClean="0"/>
              <a:t>2     01055   53625    47739   51063 </a:t>
            </a:r>
          </a:p>
          <a:p>
            <a:r>
              <a:rPr lang="en-US" sz="1600" b="1" dirty="0" smtClean="0"/>
              <a:t>3     79603   31075    71532   38497 </a:t>
            </a:r>
          </a:p>
          <a:p>
            <a:r>
              <a:rPr lang="en-US" sz="1600" b="1" dirty="0" smtClean="0"/>
              <a:t>4     79261   96010    82558   15977 </a:t>
            </a:r>
          </a:p>
          <a:p>
            <a:r>
              <a:rPr lang="en-US" sz="1600" b="1" dirty="0" smtClean="0"/>
              <a:t>5     00005   37153    07206   78041 </a:t>
            </a:r>
          </a:p>
          <a:p>
            <a:r>
              <a:rPr lang="en-US" sz="1600" b="1" dirty="0" smtClean="0"/>
              <a:t>6     59282   86004    13259   59537 </a:t>
            </a:r>
          </a:p>
          <a:p>
            <a:r>
              <a:rPr lang="en-US" sz="1600" b="1" dirty="0" smtClean="0"/>
              <a:t>7     20119   41234    01600   61772 </a:t>
            </a:r>
          </a:p>
          <a:p>
            <a:r>
              <a:rPr lang="en-US" sz="1600" b="1" dirty="0" smtClean="0"/>
              <a:t>8     67205   41113    34514   03273 </a:t>
            </a:r>
          </a:p>
          <a:p>
            <a:r>
              <a:rPr lang="en-US" sz="1600" b="1" dirty="0" smtClean="0"/>
              <a:t>9     06244   02595    08941   24615 </a:t>
            </a:r>
          </a:p>
          <a:p>
            <a:r>
              <a:rPr lang="en-US" sz="1600" b="1" dirty="0" smtClean="0"/>
              <a:t>10   46210   35683    67486   77091 </a:t>
            </a:r>
          </a:p>
          <a:p>
            <a:r>
              <a:rPr lang="en-US" sz="1600" b="1" dirty="0" smtClean="0"/>
              <a:t>11   80851   80252    02993   92649 </a:t>
            </a:r>
          </a:p>
          <a:p>
            <a:r>
              <a:rPr lang="en-US" sz="1600" b="1" dirty="0" smtClean="0"/>
              <a:t>12   74684   98726    87312   70956 </a:t>
            </a:r>
          </a:p>
          <a:p>
            <a:r>
              <a:rPr lang="en-US" sz="1600" b="1" dirty="0" smtClean="0"/>
              <a:t>13   82136   32120    31733   10371</a:t>
            </a:r>
          </a:p>
          <a:p>
            <a:r>
              <a:rPr lang="en-US" sz="1600" b="1" dirty="0" smtClean="0"/>
              <a:t>14   73419   88893    89748   44745 </a:t>
            </a:r>
          </a:p>
          <a:p>
            <a:r>
              <a:rPr lang="en-US" sz="1600" b="1" dirty="0" smtClean="0"/>
              <a:t>15   66082   76594    77480   38397 </a:t>
            </a:r>
          </a:p>
          <a:p>
            <a:r>
              <a:rPr lang="en-US" sz="1600" b="1" dirty="0" smtClean="0"/>
              <a:t>16   72300   93912    87548   69024 </a:t>
            </a:r>
          </a:p>
          <a:p>
            <a:r>
              <a:rPr lang="en-US" sz="1600" b="1" dirty="0" smtClean="0"/>
              <a:t>17   46805   82648    27550   65291 </a:t>
            </a:r>
          </a:p>
          <a:p>
            <a:r>
              <a:rPr lang="en-US" sz="1600" b="1" dirty="0" smtClean="0"/>
              <a:t>18   59068   93270    15829   34926 </a:t>
            </a:r>
          </a:p>
          <a:p>
            <a:r>
              <a:rPr lang="en-US" sz="1600" b="1" dirty="0" smtClean="0"/>
              <a:t>19   63089   93954    30250   80347 </a:t>
            </a:r>
          </a:p>
          <a:p>
            <a:r>
              <a:rPr lang="en-US" sz="1600" b="1" dirty="0" smtClean="0"/>
              <a:t>20   54384   64888    28929   46575 </a:t>
            </a:r>
          </a:p>
        </p:txBody>
      </p:sp>
      <p:sp>
        <p:nvSpPr>
          <p:cNvPr id="7" name="مستطيل 6"/>
          <p:cNvSpPr/>
          <p:nvPr/>
        </p:nvSpPr>
        <p:spPr bwMode="auto">
          <a:xfrm>
            <a:off x="827584" y="2636912"/>
            <a:ext cx="3240360" cy="216024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419872" y="1196752"/>
            <a:ext cx="684000" cy="5184576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 bwMode="auto">
          <a:xfrm>
            <a:off x="3406993" y="2636912"/>
            <a:ext cx="288032" cy="216024"/>
          </a:xfrm>
          <a:prstGeom prst="rect">
            <a:avLst/>
          </a:prstGeom>
          <a:noFill/>
          <a:ln w="317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dirty="0" smtClean="0">
              <a:ln>
                <a:noFill/>
              </a:ln>
              <a:noFill/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1042 L 1.94444E-6 0.03148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3171 L -0.00018 0.06343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7361 L 1.94444E-6 0.1050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10509 L -0.00018 0.13658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0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13658 L 3.05556E-6 0.19977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19977 L 0.00139 0.2467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338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 animBg="1"/>
      <p:bldP spid="7" grpId="0" animBg="1"/>
      <p:bldP spid="8" grpId="0" animBg="1"/>
      <p:bldP spid="8" grpId="1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7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Low">
              <a:buNone/>
            </a:pPr>
            <a:r>
              <a:rPr lang="ar-KW" b="1" dirty="0" smtClean="0"/>
              <a:t>في </a:t>
            </a:r>
            <a:r>
              <a:rPr lang="ar-KW" b="1" dirty="0" smtClean="0">
                <a:solidFill>
                  <a:srgbClr val="FF6600"/>
                </a:solidFill>
              </a:rPr>
              <a:t>المثال (</a:t>
            </a:r>
            <a:r>
              <a:rPr lang="ar-IQ" b="1" dirty="0" smtClean="0">
                <a:solidFill>
                  <a:srgbClr val="FF6600"/>
                </a:solidFill>
              </a:rPr>
              <a:t>2</a:t>
            </a:r>
            <a:r>
              <a:rPr lang="ar-KW" b="1" dirty="0" smtClean="0">
                <a:solidFill>
                  <a:srgbClr val="FF6600"/>
                </a:solidFill>
              </a:rPr>
              <a:t>) </a:t>
            </a:r>
            <a:r>
              <a:rPr lang="ar-KW" b="1" dirty="0" smtClean="0"/>
              <a:t>إذا كان المطلوب </a:t>
            </a:r>
          </a:p>
          <a:p>
            <a:pPr algn="justLow">
              <a:buNone/>
            </a:pPr>
            <a:r>
              <a:rPr lang="ar-KW" b="1" dirty="0" smtClean="0"/>
              <a:t>سحب العينة من جدول الأعداد </a:t>
            </a:r>
          </a:p>
          <a:p>
            <a:pPr algn="justLow">
              <a:buNone/>
            </a:pPr>
            <a:r>
              <a:rPr lang="ar-KW" b="1" dirty="0" smtClean="0"/>
              <a:t>العشوائية ابتداءً من </a:t>
            </a:r>
            <a:r>
              <a:rPr lang="ar-KW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الصف العاشر</a:t>
            </a:r>
          </a:p>
          <a:p>
            <a:pPr algn="justLow">
              <a:buNone/>
            </a:pPr>
            <a:r>
              <a:rPr lang="ar-KW" b="1" dirty="0" smtClean="0"/>
              <a:t>و </a:t>
            </a:r>
            <a:r>
              <a:rPr lang="ar-KW" b="1" dirty="0" smtClean="0">
                <a:solidFill>
                  <a:srgbClr val="00B050"/>
                </a:solidFill>
              </a:rPr>
              <a:t>العمود الخامس</a:t>
            </a:r>
            <a:r>
              <a:rPr lang="ar-KW" b="1" dirty="0" smtClean="0"/>
              <a:t>.</a:t>
            </a:r>
          </a:p>
          <a:p>
            <a:pPr>
              <a:buNone/>
            </a:pPr>
            <a:endParaRPr lang="ar-KW" b="1" dirty="0" smtClean="0"/>
          </a:p>
          <a:p>
            <a:pPr algn="justLow">
              <a:buNone/>
            </a:pPr>
            <a:r>
              <a:rPr lang="ar-KW" b="1" u="sng" dirty="0" smtClean="0"/>
              <a:t>الحل</a:t>
            </a:r>
            <a:r>
              <a:rPr lang="ar-KW" b="1" dirty="0" smtClean="0"/>
              <a:t>: </a:t>
            </a:r>
            <a:r>
              <a:rPr lang="ar-KW" b="1" dirty="0" smtClean="0">
                <a:solidFill>
                  <a:srgbClr val="C00000"/>
                </a:solidFill>
              </a:rPr>
              <a:t>حجم </a:t>
            </a:r>
            <a:r>
              <a:rPr lang="ar-KW" b="1" dirty="0" err="1" smtClean="0">
                <a:solidFill>
                  <a:srgbClr val="C00000"/>
                </a:solidFill>
              </a:rPr>
              <a:t>المجتمع =</a:t>
            </a:r>
            <a:r>
              <a:rPr lang="ar-KW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90</a:t>
            </a:r>
            <a:endParaRPr lang="ar-KW" b="1" dirty="0" smtClean="0">
              <a:solidFill>
                <a:srgbClr val="C00000"/>
              </a:solidFill>
            </a:endParaRPr>
          </a:p>
          <a:p>
            <a:pPr algn="justLow">
              <a:buNone/>
            </a:pPr>
            <a:r>
              <a:rPr lang="ar-KW" b="1" dirty="0" smtClean="0"/>
              <a:t>أخذ أول رقمين لجهة اليسار من </a:t>
            </a:r>
          </a:p>
          <a:p>
            <a:pPr algn="justLow">
              <a:buNone/>
            </a:pPr>
            <a:r>
              <a:rPr lang="ar-KW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الصف العاشر </a:t>
            </a:r>
            <a:r>
              <a:rPr lang="ar-KW" b="1" dirty="0" smtClean="0"/>
              <a:t>و </a:t>
            </a:r>
            <a:r>
              <a:rPr lang="ar-KW" b="1" dirty="0" smtClean="0">
                <a:solidFill>
                  <a:srgbClr val="00B050"/>
                </a:solidFill>
              </a:rPr>
              <a:t>العمود الخامس </a:t>
            </a:r>
          </a:p>
          <a:p>
            <a:pPr algn="justLow">
              <a:buNone/>
            </a:pPr>
            <a:r>
              <a:rPr lang="ar-KW" b="1" dirty="0" smtClean="0"/>
              <a:t>ثم </a:t>
            </a:r>
            <a:r>
              <a:rPr lang="ar-IQ" b="1" dirty="0" smtClean="0"/>
              <a:t>ال</a:t>
            </a:r>
            <a:r>
              <a:rPr lang="ar-KW" b="1" dirty="0" smtClean="0"/>
              <a:t>تحرك </a:t>
            </a:r>
            <a:r>
              <a:rPr lang="ar-IQ" b="1" dirty="0" smtClean="0"/>
              <a:t>عمود</a:t>
            </a:r>
            <a:r>
              <a:rPr lang="ar-KW" b="1" dirty="0" smtClean="0"/>
              <a:t>ياً إلى الأسفل بحيث لا يتجاوز العدد </a:t>
            </a:r>
            <a:r>
              <a:rPr lang="en-US" b="1" dirty="0" smtClean="0"/>
              <a:t>90</a:t>
            </a:r>
            <a:r>
              <a:rPr lang="ar-KW" b="1" dirty="0" smtClean="0"/>
              <a:t> ولا يتكرر: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66"/>
                </a:solidFill>
              </a:rPr>
              <a:t>58 , 12 , 49 , 1 , 46 , 64 , 17</a:t>
            </a:r>
            <a:endParaRPr lang="ar-KW" b="1" dirty="0" smtClean="0">
              <a:solidFill>
                <a:srgbClr val="FF0066"/>
              </a:solidFill>
            </a:endParaRPr>
          </a:p>
          <a:p>
            <a:pPr>
              <a:buNone/>
            </a:pPr>
            <a:endParaRPr lang="ar-KW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 bwMode="auto">
          <a:xfrm>
            <a:off x="683840" y="129133"/>
            <a:ext cx="7848600" cy="563563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/>
          <a:p>
            <a:pPr lvl="0" algn="ctr" rtl="1"/>
            <a:r>
              <a:rPr lang="ar-IQ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تابع – مثال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ar-IQ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endParaRPr lang="ar-KW" sz="40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67544" y="1023114"/>
            <a:ext cx="42484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         1            2            3           4          5</a:t>
            </a:r>
          </a:p>
          <a:p>
            <a:r>
              <a:rPr lang="en-US" sz="1600" b="1" dirty="0" smtClean="0"/>
              <a:t>1    28138    28596   04819   50138   12598 </a:t>
            </a:r>
          </a:p>
          <a:p>
            <a:r>
              <a:rPr lang="en-US" sz="1600" b="1" dirty="0" smtClean="0"/>
              <a:t>2    01055   53625    47739   51063    08445</a:t>
            </a:r>
          </a:p>
          <a:p>
            <a:r>
              <a:rPr lang="en-US" sz="1600" b="1" dirty="0" smtClean="0"/>
              <a:t>3    79603   31075    71532   38497    08236</a:t>
            </a:r>
          </a:p>
          <a:p>
            <a:r>
              <a:rPr lang="en-US" sz="1600" b="1" dirty="0" smtClean="0"/>
              <a:t>4    79261   96010    82558   15977   15827</a:t>
            </a:r>
          </a:p>
          <a:p>
            <a:r>
              <a:rPr lang="en-US" sz="1600" b="1" dirty="0" smtClean="0"/>
              <a:t>5    00005   37153    07206   78041    09457</a:t>
            </a:r>
          </a:p>
          <a:p>
            <a:r>
              <a:rPr lang="en-US" sz="1600" b="1" dirty="0" smtClean="0"/>
              <a:t>6    59282   86004    13259   59537    75702</a:t>
            </a:r>
          </a:p>
          <a:p>
            <a:r>
              <a:rPr lang="en-US" sz="1600" b="1" dirty="0" smtClean="0"/>
              <a:t>7    20119   41234    01600   61772    57765</a:t>
            </a:r>
          </a:p>
          <a:p>
            <a:r>
              <a:rPr lang="en-US" sz="1600" b="1" dirty="0" smtClean="0"/>
              <a:t>8    67205   41113    34514   03273    95516 </a:t>
            </a:r>
          </a:p>
          <a:p>
            <a:r>
              <a:rPr lang="en-US" sz="1600" b="1" dirty="0" smtClean="0"/>
              <a:t>9    06244   02595    08941   24615    92256</a:t>
            </a:r>
          </a:p>
          <a:p>
            <a:r>
              <a:rPr lang="en-US" sz="1600" b="1" dirty="0" smtClean="0"/>
              <a:t>10  46210   35683    67486   77091    58196</a:t>
            </a:r>
          </a:p>
          <a:p>
            <a:r>
              <a:rPr lang="en-US" sz="1600" b="1" dirty="0" smtClean="0"/>
              <a:t>11  80851   80252    02993   92649    12421</a:t>
            </a:r>
          </a:p>
          <a:p>
            <a:r>
              <a:rPr lang="en-US" sz="1600" b="1" dirty="0" smtClean="0"/>
              <a:t>12  74684   98726    87312   70956    49731</a:t>
            </a:r>
          </a:p>
          <a:p>
            <a:r>
              <a:rPr lang="en-US" sz="1600" b="1" dirty="0" smtClean="0"/>
              <a:t>13  82136   32120    31733   10371    01132 </a:t>
            </a:r>
          </a:p>
          <a:p>
            <a:r>
              <a:rPr lang="en-US" sz="1600" b="1" dirty="0" smtClean="0"/>
              <a:t>14  73419   88893    89748   44745    46390</a:t>
            </a:r>
          </a:p>
          <a:p>
            <a:r>
              <a:rPr lang="en-US" sz="1600" b="1" dirty="0" smtClean="0"/>
              <a:t>15  66082   76594    77480   38397    64521</a:t>
            </a:r>
          </a:p>
          <a:p>
            <a:r>
              <a:rPr lang="en-US" sz="1600" b="1" dirty="0" smtClean="0"/>
              <a:t>16  72300   93912    87548   69024    17509</a:t>
            </a:r>
          </a:p>
        </p:txBody>
      </p:sp>
      <p:sp>
        <p:nvSpPr>
          <p:cNvPr id="5" name="مستطيل 4"/>
          <p:cNvSpPr/>
          <p:nvPr/>
        </p:nvSpPr>
        <p:spPr bwMode="auto">
          <a:xfrm>
            <a:off x="539552" y="3501008"/>
            <a:ext cx="3960440" cy="288032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851920" y="1124744"/>
            <a:ext cx="684000" cy="4104456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 bwMode="auto">
          <a:xfrm>
            <a:off x="3923928" y="3501008"/>
            <a:ext cx="288032" cy="288032"/>
          </a:xfrm>
          <a:prstGeom prst="rect">
            <a:avLst/>
          </a:prstGeom>
          <a:noFill/>
          <a:ln w="317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dirty="0" smtClean="0">
              <a:ln>
                <a:noFill/>
              </a:ln>
              <a:noFill/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1042 L -1.66667E-6 0.0314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3171 L -0.00017 0.0634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7361 L -1.66667E-6 0.1050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10509 L -0.00017 0.1365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12593 L -1.66667E-6 0.1680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16806 L -1.66667E-6 0.2099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5" grpId="0" animBg="1"/>
      <p:bldP spid="6" grpId="0" animBg="1"/>
      <p:bldP spid="6" grpId="1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 bwMode="auto">
          <a:xfrm>
            <a:off x="1187624" y="1772816"/>
            <a:ext cx="6480720" cy="1829817"/>
          </a:xfrm>
          <a:prstGeom prst="snip2DiagRect">
            <a:avLst/>
          </a:prstGeom>
          <a:solidFill>
            <a:srgbClr val="3333CC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1" i="0" u="none" strike="noStrike" normalizeH="0" baseline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2281438"/>
            <a:ext cx="6192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العينة العشوائية الطبقية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00" y="3429000"/>
            <a:ext cx="4365500" cy="285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323528" y="1219200"/>
            <a:ext cx="8363272" cy="5181600"/>
          </a:xfrm>
        </p:spPr>
        <p:txBody>
          <a:bodyPr/>
          <a:lstStyle/>
          <a:p>
            <a:pPr algn="justLow">
              <a:buNone/>
            </a:pPr>
            <a:r>
              <a:rPr lang="ar-KW" sz="3600" b="1" dirty="0" smtClean="0">
                <a:latin typeface="Al-Kharashi Koufi 1" pitchFamily="2" charset="-78"/>
                <a:ea typeface="Al-Kharashi Koufi 1" pitchFamily="2" charset="-78"/>
                <a:cs typeface="Al-Kharashi Koufi 1" pitchFamily="2" charset="-78"/>
              </a:rPr>
              <a:t>تتكون أسرة إحدى المستشفيات من :</a:t>
            </a:r>
          </a:p>
          <a:p>
            <a:pPr algn="justLow">
              <a:buNone/>
            </a:pPr>
            <a:endParaRPr lang="ar-KW" sz="3600" dirty="0" smtClean="0">
              <a:latin typeface="Al-Kharashi Koufi 1" pitchFamily="2" charset="-78"/>
              <a:ea typeface="Al-Kharashi Koufi 1" pitchFamily="2" charset="-78"/>
              <a:cs typeface="Al-Kharashi Koufi 1" pitchFamily="2" charset="-78"/>
            </a:endParaRPr>
          </a:p>
          <a:p>
            <a:pPr algn="justLow">
              <a:buNone/>
            </a:pPr>
            <a:endParaRPr lang="ar-KW" sz="3600" dirty="0" smtClean="0">
              <a:latin typeface="Al-Kharashi Koufi 1" pitchFamily="2" charset="-78"/>
              <a:ea typeface="Al-Kharashi Koufi 1" pitchFamily="2" charset="-78"/>
              <a:cs typeface="Al-Kharashi Koufi 1" pitchFamily="2" charset="-78"/>
            </a:endParaRPr>
          </a:p>
          <a:p>
            <a:pPr algn="justLow">
              <a:buNone/>
            </a:pPr>
            <a:endParaRPr lang="ar-KW" sz="3600" dirty="0" smtClean="0">
              <a:latin typeface="Al-Kharashi Koufi 1" pitchFamily="2" charset="-78"/>
              <a:ea typeface="Al-Kharashi Koufi 1" pitchFamily="2" charset="-78"/>
              <a:cs typeface="Al-Kharashi Koufi 1" pitchFamily="2" charset="-78"/>
            </a:endParaRPr>
          </a:p>
          <a:p>
            <a:pPr algn="justLow">
              <a:buNone/>
            </a:pPr>
            <a:endParaRPr lang="ar-KW" sz="3600" dirty="0" smtClean="0">
              <a:latin typeface="Al-Kharashi Koufi 1" pitchFamily="2" charset="-78"/>
              <a:ea typeface="Al-Kharashi Koufi 1" pitchFamily="2" charset="-78"/>
              <a:cs typeface="Al-Kharashi Koufi 1" pitchFamily="2" charset="-78"/>
            </a:endParaRPr>
          </a:p>
          <a:p>
            <a:pPr algn="justLow">
              <a:buNone/>
            </a:pPr>
            <a:endParaRPr lang="ar-KW" sz="1100" dirty="0" smtClean="0">
              <a:latin typeface="Al-Kharashi Koufi 1" pitchFamily="2" charset="-78"/>
              <a:ea typeface="Al-Kharashi Koufi 1" pitchFamily="2" charset="-78"/>
              <a:cs typeface="Al-Kharashi Koufi 1" pitchFamily="2" charset="-78"/>
            </a:endParaRPr>
          </a:p>
          <a:p>
            <a:pPr algn="justLow">
              <a:buNone/>
            </a:pPr>
            <a:r>
              <a:rPr lang="ar-KW" b="1" dirty="0" smtClean="0">
                <a:latin typeface="Al-Kharashi Koufi 1" pitchFamily="2" charset="-78"/>
                <a:ea typeface="Al-Kharashi Koufi 1" pitchFamily="2" charset="-78"/>
                <a:cs typeface="Al-Kharashi Koufi 1" pitchFamily="2" charset="-78"/>
              </a:rPr>
              <a:t>يساعد مدير المستشفى فريق عمل مكون </a:t>
            </a:r>
            <a:r>
              <a:rPr lang="ar-KW" b="1" dirty="0" smtClean="0">
                <a:latin typeface="Al-Kharashi Koufi 1" pitchFamily="2" charset="-78"/>
                <a:ea typeface="Al-Kharashi Koufi 1" pitchFamily="2" charset="-78"/>
                <a:cs typeface="Al-Kharashi Koufi 1" pitchFamily="2" charset="-78"/>
              </a:rPr>
              <a:t>من</a:t>
            </a:r>
            <a:r>
              <a:rPr lang="en-US" b="1" dirty="0" smtClean="0">
                <a:latin typeface="Al-Kharashi Koufi 1" pitchFamily="2" charset="-78"/>
                <a:ea typeface="Al-Kharashi Koufi 1" pitchFamily="2" charset="-78"/>
                <a:cs typeface="Al-Kharashi Koufi 1" pitchFamily="2" charset="-78"/>
              </a:rPr>
              <a:t> </a:t>
            </a:r>
            <a:r>
              <a:rPr lang="ar-KW" b="1" dirty="0" smtClean="0">
                <a:latin typeface="Al-Kharashi Koufi 1" pitchFamily="2" charset="-78"/>
                <a:ea typeface="Al-Kharashi Koufi 1" pitchFamily="2" charset="-78"/>
                <a:cs typeface="Al-Kharashi Koufi 1" pitchFamily="2" charset="-78"/>
              </a:rPr>
              <a:t> </a:t>
            </a:r>
            <a:r>
              <a:rPr lang="ar-KW" b="1" dirty="0" smtClean="0">
                <a:latin typeface="Al-Kharashi Koufi 1" pitchFamily="2" charset="-78"/>
                <a:ea typeface="Al-Kharashi Koufi 1" pitchFamily="2" charset="-78"/>
                <a:cs typeface="Al-Kharashi Koufi 1" pitchFamily="2" charset="-78"/>
              </a:rPr>
              <a:t>أعضاء من مختلف</a:t>
            </a:r>
          </a:p>
          <a:p>
            <a:pPr algn="justLow">
              <a:buNone/>
            </a:pPr>
            <a:r>
              <a:rPr lang="ar-KW" b="1" dirty="0" smtClean="0">
                <a:latin typeface="Al-Kharashi Koufi 1" pitchFamily="2" charset="-78"/>
                <a:ea typeface="Al-Kharashi Koufi 1" pitchFamily="2" charset="-78"/>
                <a:cs typeface="Al-Kharashi Koufi 1" pitchFamily="2" charset="-78"/>
              </a:rPr>
              <a:t> فئات العاملين.</a:t>
            </a:r>
          </a:p>
          <a:p>
            <a:pPr algn="ctr">
              <a:buNone/>
            </a:pPr>
            <a:r>
              <a:rPr lang="ar-KW" b="1" dirty="0" smtClean="0">
                <a:latin typeface="Al-Kharashi Koufi 1" pitchFamily="2" charset="-78"/>
                <a:ea typeface="Al-Kharashi Koufi 1" pitchFamily="2" charset="-78"/>
                <a:cs typeface="Al-Kharashi Koufi 1" pitchFamily="2" charset="-78"/>
              </a:rPr>
              <a:t> وضح كيفية اختيارهم بشكل عادل يتناسب مع أعداد كل فئة.</a:t>
            </a:r>
            <a:endParaRPr lang="ar-KW" b="1" dirty="0">
              <a:latin typeface="Al-Kharashi Koufi 1" pitchFamily="2" charset="-78"/>
              <a:ea typeface="Al-Kharashi Koufi 1" pitchFamily="2" charset="-78"/>
              <a:cs typeface="Al-Kharashi Koufi 1" pitchFamily="2" charset="-78"/>
            </a:endParaRPr>
          </a:p>
        </p:txBody>
      </p:sp>
      <p:sp>
        <p:nvSpPr>
          <p:cNvPr id="8" name="عنوان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848600" cy="5635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KW" sz="4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</a:rPr>
              <a:t>دعنا</a:t>
            </a:r>
            <a:r>
              <a:rPr lang="ar-KW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</a:rPr>
              <a:t> نفكر و نناقش</a:t>
            </a:r>
            <a:endParaRPr lang="ar-KW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/>
        </p:nvGraphicFramePr>
        <p:xfrm>
          <a:off x="1331640" y="1895232"/>
          <a:ext cx="6504384" cy="2613888"/>
        </p:xfrm>
        <a:graphic>
          <a:graphicData uri="http://schemas.openxmlformats.org/drawingml/2006/table">
            <a:tbl>
              <a:tblPr rtl="1" firstRow="1" bandRow="1">
                <a:tableStyleId>{C083E6E3-FA7D-4D7B-A595-EF9225AFEA82}</a:tableStyleId>
              </a:tblPr>
              <a:tblGrid>
                <a:gridCol w="1865624"/>
                <a:gridCol w="2470632"/>
                <a:gridCol w="2168128"/>
              </a:tblGrid>
              <a:tr h="2613888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100</a:t>
                      </a:r>
                      <a:r>
                        <a:rPr lang="ar-KW" dirty="0" smtClean="0"/>
                        <a:t> </a:t>
                      </a:r>
                      <a:r>
                        <a:rPr lang="ar-KW" sz="1800" dirty="0" smtClean="0"/>
                        <a:t>إداري </a:t>
                      </a:r>
                      <a:endParaRPr lang="ar-KW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150</a:t>
                      </a:r>
                      <a:r>
                        <a:rPr lang="ar-KW" dirty="0" smtClean="0"/>
                        <a:t> </a:t>
                      </a:r>
                      <a:r>
                        <a:rPr lang="ar-KW" sz="1800" dirty="0" smtClean="0"/>
                        <a:t>طبيب </a:t>
                      </a:r>
                      <a:endParaRPr lang="ar-K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250 </a:t>
                      </a:r>
                      <a:r>
                        <a:rPr lang="ar-KW" dirty="0" smtClean="0"/>
                        <a:t> </a:t>
                      </a:r>
                      <a:r>
                        <a:rPr lang="ar-KW" sz="2400" dirty="0" smtClean="0"/>
                        <a:t>ممرض </a:t>
                      </a:r>
                      <a:endParaRPr lang="ar-K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1" name="صورة 10" descr="imagesCANX0C2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204864"/>
            <a:ext cx="2347342" cy="1895475"/>
          </a:xfrm>
          <a:prstGeom prst="rect">
            <a:avLst/>
          </a:prstGeom>
        </p:spPr>
      </p:pic>
      <p:pic>
        <p:nvPicPr>
          <p:cNvPr id="10" name="صورة 9" descr="MC900212071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5977" y="2420888"/>
            <a:ext cx="1758391" cy="1807769"/>
          </a:xfrm>
          <a:prstGeom prst="rect">
            <a:avLst/>
          </a:prstGeom>
        </p:spPr>
      </p:pic>
      <p:pic>
        <p:nvPicPr>
          <p:cNvPr id="12" name="صورة 11" descr="MC900343475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2276872"/>
            <a:ext cx="1363002" cy="2376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KW" b="1" dirty="0" smtClean="0"/>
              <a:t>العينة العشوائية الطبقية </a:t>
            </a:r>
            <a:r>
              <a:rPr lang="en-US" sz="3100" b="1" dirty="0" smtClean="0"/>
              <a:t>Stratified Random Sample</a:t>
            </a:r>
            <a:endParaRPr lang="ar-KW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79512" y="1219200"/>
            <a:ext cx="8507288" cy="5181600"/>
          </a:xfrm>
        </p:spPr>
        <p:txBody>
          <a:bodyPr/>
          <a:lstStyle/>
          <a:p>
            <a:pPr>
              <a:buNone/>
            </a:pPr>
            <a:r>
              <a:rPr lang="ar-IQ" b="1" dirty="0"/>
              <a:t>ت</a:t>
            </a:r>
            <a:r>
              <a:rPr lang="ar-KW" b="1" dirty="0" smtClean="0"/>
              <a:t>وجد مجتمعات </a:t>
            </a:r>
            <a:r>
              <a:rPr lang="ar-IQ" b="1" dirty="0" smtClean="0"/>
              <a:t>إ</a:t>
            </a:r>
            <a:r>
              <a:rPr lang="ar-KW" b="1" dirty="0" smtClean="0"/>
              <a:t>حصائية تتكون من مجموعات لا تتقاطع مع بعضها بعضاً</a:t>
            </a:r>
          </a:p>
          <a:p>
            <a:pPr>
              <a:buNone/>
            </a:pPr>
            <a:r>
              <a:rPr lang="ar-KW" b="1" dirty="0" smtClean="0"/>
              <a:t>لذا </a:t>
            </a:r>
            <a:r>
              <a:rPr lang="ar-IQ" b="1" dirty="0" smtClean="0"/>
              <a:t>عند </a:t>
            </a:r>
            <a:r>
              <a:rPr lang="ar-KW" b="1" dirty="0" smtClean="0"/>
              <a:t>أخذ </a:t>
            </a:r>
            <a:r>
              <a:rPr lang="ar-KW" b="1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عينة عشوائية بسيطة من كل مجموعة </a:t>
            </a:r>
            <a:r>
              <a:rPr lang="ar-KW" b="1" dirty="0" smtClean="0"/>
              <a:t>نحصل على عينة عشوائية طبقية تمثل المجتمع الإحصائي </a:t>
            </a:r>
            <a:r>
              <a:rPr lang="ar-IQ" b="1" dirty="0" smtClean="0"/>
              <a:t>قيد</a:t>
            </a:r>
            <a:r>
              <a:rPr lang="ar-KW" b="1" dirty="0" smtClean="0"/>
              <a:t> الدراسة .</a:t>
            </a:r>
          </a:p>
          <a:p>
            <a:pPr>
              <a:buNone/>
            </a:pPr>
            <a:r>
              <a:rPr lang="ar-KW" b="1" dirty="0" smtClean="0"/>
              <a:t>لسحب </a:t>
            </a:r>
            <a:r>
              <a:rPr lang="ar-KW" b="1" dirty="0" smtClean="0">
                <a:solidFill>
                  <a:schemeClr val="accent6">
                    <a:lumMod val="75000"/>
                  </a:schemeClr>
                </a:solidFill>
              </a:rPr>
              <a:t>عينة عشوائية طبقية حجمها </a:t>
            </a: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ar-KW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KW" b="1" dirty="0" smtClean="0"/>
              <a:t>من </a:t>
            </a:r>
            <a:r>
              <a:rPr lang="ar-KW" b="1" dirty="0" smtClean="0">
                <a:solidFill>
                  <a:srgbClr val="00B050"/>
                </a:solidFill>
              </a:rPr>
              <a:t>مجتمع إحصائي حجمه </a:t>
            </a:r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ar-KW" b="1" dirty="0" smtClean="0">
                <a:solidFill>
                  <a:srgbClr val="00B050"/>
                </a:solidFill>
              </a:rPr>
              <a:t> </a:t>
            </a:r>
            <a:r>
              <a:rPr lang="ar-KW" b="1" dirty="0" smtClean="0"/>
              <a:t>يكون:</a:t>
            </a:r>
          </a:p>
          <a:p>
            <a:pPr>
              <a:buNone/>
            </a:pPr>
            <a:endParaRPr lang="ar-KW" sz="1600" b="1" dirty="0" smtClean="0"/>
          </a:p>
          <a:p>
            <a:pPr>
              <a:buNone/>
            </a:pPr>
            <a:r>
              <a:rPr lang="ar-KW" b="1" dirty="0" smtClean="0"/>
              <a:t>                  </a:t>
            </a:r>
            <a:r>
              <a:rPr lang="ar-KW" b="1" dirty="0" smtClean="0">
                <a:solidFill>
                  <a:srgbClr val="FF0000"/>
                </a:solidFill>
              </a:rPr>
              <a:t>كسر </a:t>
            </a:r>
            <a:r>
              <a:rPr lang="ar-KW" b="1" dirty="0" err="1" smtClean="0">
                <a:solidFill>
                  <a:srgbClr val="FF0000"/>
                </a:solidFill>
              </a:rPr>
              <a:t>المعاينة </a:t>
            </a:r>
            <a:r>
              <a:rPr lang="ar-KW" b="1" dirty="0" err="1" smtClean="0"/>
              <a:t>=</a:t>
            </a:r>
            <a:r>
              <a:rPr lang="ar-KW" dirty="0" err="1" smtClean="0"/>
              <a:t>                   </a:t>
            </a:r>
            <a:r>
              <a:rPr lang="ar-KW" b="1" dirty="0" err="1" smtClean="0"/>
              <a:t>=</a:t>
            </a:r>
            <a:r>
              <a:rPr lang="ar-KW" dirty="0" smtClean="0"/>
              <a:t> </a:t>
            </a:r>
          </a:p>
          <a:p>
            <a:pPr>
              <a:buNone/>
            </a:pPr>
            <a:endParaRPr lang="ar-KW" dirty="0" smtClean="0"/>
          </a:p>
          <a:p>
            <a:pPr algn="ctr">
              <a:buNone/>
            </a:pPr>
            <a:r>
              <a:rPr lang="ar-KW" b="1" dirty="0" smtClean="0">
                <a:solidFill>
                  <a:srgbClr val="FF0000"/>
                </a:solidFill>
              </a:rPr>
              <a:t>حجم العينة من كل </a:t>
            </a:r>
            <a:r>
              <a:rPr lang="ar-KW" b="1" dirty="0" err="1" smtClean="0">
                <a:solidFill>
                  <a:srgbClr val="FF0000"/>
                </a:solidFill>
              </a:rPr>
              <a:t>طبقة </a:t>
            </a:r>
            <a:r>
              <a:rPr lang="ar-KW" b="1" dirty="0" smtClean="0"/>
              <a:t>= كسر </a:t>
            </a:r>
            <a:r>
              <a:rPr lang="ar-KW" b="1" dirty="0" err="1" smtClean="0"/>
              <a:t>المعاينة  </a:t>
            </a:r>
            <a:r>
              <a:rPr lang="ar-KW" b="1" dirty="0" smtClean="0"/>
              <a:t>× حجم الطبقة</a:t>
            </a: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3491880" y="4253086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ar-KW" sz="2000" b="1" dirty="0" smtClean="0">
                <a:latin typeface="Calibri" pitchFamily="34" charset="0"/>
              </a:rPr>
              <a:t>حجم المجتمع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6" name="TextBox 42"/>
          <p:cNvSpPr txBox="1">
            <a:spLocks noChangeArrowheads="1"/>
          </p:cNvSpPr>
          <p:nvPr/>
        </p:nvSpPr>
        <p:spPr bwMode="auto">
          <a:xfrm>
            <a:off x="3563888" y="3748970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ar-KW" sz="2000" b="1" dirty="0" smtClean="0">
                <a:latin typeface="Calibri" pitchFamily="34" charset="0"/>
              </a:rPr>
              <a:t>حجم العينة 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3347864" y="3965054"/>
            <a:ext cx="158417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ar-KW" sz="2000" b="1" dirty="0" smtClean="0">
                <a:latin typeface="Calibri" pitchFamily="34" charset="0"/>
              </a:rPr>
              <a:t>ـــــــــــــــــــــــــــ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2339752" y="3965054"/>
            <a:ext cx="72008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ar-KW" sz="2000" b="1" dirty="0" smtClean="0">
                <a:latin typeface="Calibri" pitchFamily="34" charset="0"/>
              </a:rPr>
              <a:t>ــــــــــ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2483768" y="3717032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m</a:t>
            </a:r>
            <a:endParaRPr lang="en-US" sz="2000" b="1" i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42"/>
          <p:cNvSpPr txBox="1">
            <a:spLocks noChangeArrowheads="1"/>
          </p:cNvSpPr>
          <p:nvPr/>
        </p:nvSpPr>
        <p:spPr bwMode="auto">
          <a:xfrm>
            <a:off x="2483768" y="4119463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</a:rPr>
              <a:t>N</a:t>
            </a:r>
            <a:endParaRPr lang="en-US" sz="24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848600" cy="563563"/>
          </a:xfrm>
        </p:spPr>
        <p:txBody>
          <a:bodyPr>
            <a:normAutofit fontScale="90000"/>
          </a:bodyPr>
          <a:lstStyle/>
          <a:p>
            <a:r>
              <a:rPr lang="ar-KW" b="1" dirty="0" smtClean="0"/>
              <a:t>العينة العشوائية الطبقية </a:t>
            </a:r>
            <a:r>
              <a:rPr lang="en-US" sz="3100" b="1" dirty="0" smtClean="0"/>
              <a:t>Stratified Random Sample</a:t>
            </a:r>
            <a:endParaRPr lang="ar-KW" b="1" dirty="0"/>
          </a:p>
        </p:txBody>
      </p:sp>
      <p:pic>
        <p:nvPicPr>
          <p:cNvPr id="6" name="صورة 5" descr="strata-samp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340768"/>
            <a:ext cx="5369485" cy="4379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KW" sz="3200" dirty="0" smtClean="0"/>
              <a:t>محتويات الورشة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ar-KW"/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gray">
          <a:xfrm>
            <a:off x="2123728" y="3857104"/>
            <a:ext cx="4419600" cy="50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ar-KW" sz="2400" b="1" dirty="0" smtClean="0"/>
              <a:t>العينة العشوائية المنتظمة  </a:t>
            </a:r>
            <a:r>
              <a:rPr lang="en-US" sz="2400" b="1" dirty="0" smtClean="0"/>
              <a:t>-3</a:t>
            </a:r>
            <a:endParaRPr lang="en-US" sz="2400" b="1" dirty="0"/>
          </a:p>
        </p:txBody>
      </p:sp>
      <p:sp>
        <p:nvSpPr>
          <p:cNvPr id="79879" name="AutoShape 7"/>
          <p:cNvSpPr>
            <a:spLocks noChangeArrowheads="1"/>
          </p:cNvSpPr>
          <p:nvPr/>
        </p:nvSpPr>
        <p:spPr bwMode="gray">
          <a:xfrm>
            <a:off x="2123728" y="3095104"/>
            <a:ext cx="4419600" cy="50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8100000" scaled="1"/>
            <a:tileRect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ar-KW" sz="2400" b="1" dirty="0" smtClean="0"/>
              <a:t>العينة العشوائية الطبقية </a:t>
            </a:r>
            <a:r>
              <a:rPr lang="en-US" sz="2400" b="1" dirty="0" smtClean="0"/>
              <a:t>-2</a:t>
            </a:r>
            <a:endParaRPr lang="en-US" sz="2400" b="1" dirty="0"/>
          </a:p>
        </p:txBody>
      </p:sp>
      <p:sp>
        <p:nvSpPr>
          <p:cNvPr id="79880" name="AutoShape 8"/>
          <p:cNvSpPr>
            <a:spLocks noChangeArrowheads="1"/>
          </p:cNvSpPr>
          <p:nvPr/>
        </p:nvSpPr>
        <p:spPr bwMode="gray">
          <a:xfrm>
            <a:off x="2136428" y="2325167"/>
            <a:ext cx="4419600" cy="50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ar-KW" sz="2400" b="1" dirty="0" smtClean="0"/>
              <a:t>العينة العشوائية البسيطة  </a:t>
            </a:r>
            <a:r>
              <a:rPr lang="en-US" sz="2400" b="1" dirty="0" smtClean="0"/>
              <a:t>-1</a:t>
            </a:r>
            <a:endParaRPr lang="en-US" sz="2400" b="1" dirty="0"/>
          </a:p>
        </p:txBody>
      </p:sp>
      <p:grpSp>
        <p:nvGrpSpPr>
          <p:cNvPr id="79881" name="Group 9"/>
          <p:cNvGrpSpPr>
            <a:grpSpLocks/>
          </p:cNvGrpSpPr>
          <p:nvPr/>
        </p:nvGrpSpPr>
        <p:grpSpPr bwMode="auto">
          <a:xfrm>
            <a:off x="6639272" y="2374776"/>
            <a:ext cx="381000" cy="381000"/>
            <a:chOff x="2078" y="1680"/>
            <a:chExt cx="1615" cy="1615"/>
          </a:xfrm>
        </p:grpSpPr>
        <p:sp>
          <p:nvSpPr>
            <p:cNvPr id="79882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79883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79884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KW"/>
            </a:p>
          </p:txBody>
        </p:sp>
        <p:sp>
          <p:nvSpPr>
            <p:cNvPr id="79885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KW"/>
            </a:p>
          </p:txBody>
        </p:sp>
        <p:sp>
          <p:nvSpPr>
            <p:cNvPr id="79886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KW"/>
            </a:p>
          </p:txBody>
        </p:sp>
        <p:sp>
          <p:nvSpPr>
            <p:cNvPr id="79887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KW"/>
            </a:p>
          </p:txBody>
        </p:sp>
      </p:grpSp>
      <p:grpSp>
        <p:nvGrpSpPr>
          <p:cNvPr id="79888" name="Group 16"/>
          <p:cNvGrpSpPr>
            <a:grpSpLocks/>
          </p:cNvGrpSpPr>
          <p:nvPr/>
        </p:nvGrpSpPr>
        <p:grpSpPr bwMode="auto">
          <a:xfrm>
            <a:off x="6639272" y="3201467"/>
            <a:ext cx="381000" cy="381000"/>
            <a:chOff x="2078" y="1680"/>
            <a:chExt cx="1615" cy="1615"/>
          </a:xfrm>
        </p:grpSpPr>
        <p:sp>
          <p:nvSpPr>
            <p:cNvPr id="79889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79890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79891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KW"/>
            </a:p>
          </p:txBody>
        </p:sp>
        <p:sp>
          <p:nvSpPr>
            <p:cNvPr id="79892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KW"/>
            </a:p>
          </p:txBody>
        </p:sp>
        <p:sp>
          <p:nvSpPr>
            <p:cNvPr id="79893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KW"/>
            </a:p>
          </p:txBody>
        </p:sp>
        <p:sp>
          <p:nvSpPr>
            <p:cNvPr id="79894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KW"/>
            </a:p>
          </p:txBody>
        </p:sp>
      </p:grpSp>
      <p:grpSp>
        <p:nvGrpSpPr>
          <p:cNvPr id="79895" name="Group 23"/>
          <p:cNvGrpSpPr>
            <a:grpSpLocks/>
          </p:cNvGrpSpPr>
          <p:nvPr/>
        </p:nvGrpSpPr>
        <p:grpSpPr bwMode="auto">
          <a:xfrm>
            <a:off x="6639272" y="3933304"/>
            <a:ext cx="381000" cy="381000"/>
            <a:chOff x="2078" y="1680"/>
            <a:chExt cx="1615" cy="1615"/>
          </a:xfrm>
        </p:grpSpPr>
        <p:sp>
          <p:nvSpPr>
            <p:cNvPr id="79896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79897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79898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KW"/>
            </a:p>
          </p:txBody>
        </p:sp>
        <p:sp>
          <p:nvSpPr>
            <p:cNvPr id="79899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KW"/>
            </a:p>
          </p:txBody>
        </p:sp>
        <p:sp>
          <p:nvSpPr>
            <p:cNvPr id="79900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KW"/>
            </a:p>
          </p:txBody>
        </p:sp>
        <p:sp>
          <p:nvSpPr>
            <p:cNvPr id="79901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KW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/>
      <p:bldP spid="79879" grpId="0" animBg="1"/>
      <p:bldP spid="798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ar-KW" b="1" dirty="0" smtClean="0"/>
              <a:t>لدراسة الأداء الوظيفي و الكفاءة عند الموظفين في إحدى المؤسسات</a:t>
            </a:r>
            <a:r>
              <a:rPr lang="ar-IQ" b="1" dirty="0" smtClean="0"/>
              <a:t>،</a:t>
            </a:r>
            <a:r>
              <a:rPr lang="ar-KW" b="1" dirty="0" smtClean="0"/>
              <a:t> تم سحب عينة عشوائية </a:t>
            </a:r>
            <a:r>
              <a:rPr lang="ar-KW" b="1" dirty="0" smtClean="0">
                <a:solidFill>
                  <a:srgbClr val="0070C0"/>
                </a:solidFill>
              </a:rPr>
              <a:t>طبقية</a:t>
            </a:r>
            <a:r>
              <a:rPr lang="ar-KW" b="1" dirty="0" smtClean="0"/>
              <a:t> مكونة من </a:t>
            </a:r>
            <a:r>
              <a:rPr lang="en-US" b="1" dirty="0" smtClean="0">
                <a:solidFill>
                  <a:srgbClr val="FF0000"/>
                </a:solidFill>
              </a:rPr>
              <a:t>80</a:t>
            </a:r>
            <a:r>
              <a:rPr lang="ar-KW" b="1" dirty="0" smtClean="0"/>
              <a:t> فرداً من اصل </a:t>
            </a:r>
            <a:r>
              <a:rPr lang="en-US" b="1" dirty="0" smtClean="0">
                <a:solidFill>
                  <a:srgbClr val="0000FF"/>
                </a:solidFill>
              </a:rPr>
              <a:t>1600</a:t>
            </a:r>
            <a:r>
              <a:rPr lang="ar-KW" b="1" dirty="0" smtClean="0"/>
              <a:t> موظف موزعين كما </a:t>
            </a:r>
            <a:r>
              <a:rPr lang="ar-IQ" b="1" dirty="0"/>
              <a:t>م</a:t>
            </a:r>
            <a:r>
              <a:rPr lang="ar-KW" b="1" dirty="0" smtClean="0"/>
              <a:t>بين</a:t>
            </a:r>
            <a:r>
              <a:rPr lang="ar-IQ" b="1" dirty="0" smtClean="0"/>
              <a:t> في</a:t>
            </a:r>
            <a:r>
              <a:rPr lang="ar-KW" b="1" dirty="0" smtClean="0"/>
              <a:t> الجدول التالي</a:t>
            </a:r>
            <a:r>
              <a:rPr lang="ar-IQ" b="1" dirty="0" smtClean="0"/>
              <a:t> </a:t>
            </a:r>
            <a:r>
              <a:rPr lang="ar-KW" b="1" dirty="0" smtClean="0"/>
              <a:t>:</a:t>
            </a:r>
          </a:p>
          <a:p>
            <a:pPr>
              <a:buNone/>
            </a:pPr>
            <a:endParaRPr lang="ar-KW" sz="1800" dirty="0" smtClean="0"/>
          </a:p>
          <a:p>
            <a:pPr>
              <a:buNone/>
            </a:pPr>
            <a:endParaRPr lang="ar-KW" sz="1800" dirty="0" smtClean="0"/>
          </a:p>
          <a:p>
            <a:pPr>
              <a:buNone/>
            </a:pPr>
            <a:endParaRPr lang="ar-KW" sz="1800" dirty="0" smtClean="0"/>
          </a:p>
          <a:p>
            <a:pPr>
              <a:buNone/>
            </a:pPr>
            <a:endParaRPr lang="ar-KW" sz="1800" dirty="0" smtClean="0"/>
          </a:p>
          <a:p>
            <a:endParaRPr lang="ar-KW" dirty="0" smtClean="0"/>
          </a:p>
          <a:p>
            <a:endParaRPr lang="ar-KW" b="1" dirty="0" smtClean="0"/>
          </a:p>
          <a:p>
            <a:endParaRPr lang="ar-KW" b="1" dirty="0" smtClean="0"/>
          </a:p>
          <a:p>
            <a:r>
              <a:rPr lang="ar-KW" b="1" dirty="0" smtClean="0">
                <a:solidFill>
                  <a:schemeClr val="accent2">
                    <a:lumMod val="75000"/>
                  </a:schemeClr>
                </a:solidFill>
              </a:rPr>
              <a:t>ما حجم كل عينة عشوائية بسيطة مسحوبة من كل طبقة</a:t>
            </a:r>
            <a:r>
              <a:rPr lang="ar-IQ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KW" b="1" dirty="0" smtClean="0">
                <a:solidFill>
                  <a:schemeClr val="accent2">
                    <a:lumMod val="75000"/>
                  </a:schemeClr>
                </a:solidFill>
              </a:rPr>
              <a:t>؟</a:t>
            </a:r>
          </a:p>
          <a:p>
            <a:endParaRPr lang="ar-KW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587422" y="3396600"/>
          <a:ext cx="6296946" cy="11845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4000"/>
                <a:gridCol w="1670270"/>
                <a:gridCol w="1698036"/>
                <a:gridCol w="1404640"/>
              </a:tblGrid>
              <a:tr h="597664">
                <a:tc>
                  <a:txBody>
                    <a:bodyPr/>
                    <a:lstStyle/>
                    <a:p>
                      <a:pPr algn="ctr" rtl="1"/>
                      <a:r>
                        <a:rPr lang="ar-KW" sz="1800" b="1" dirty="0" smtClean="0">
                          <a:effectLst/>
                        </a:rPr>
                        <a:t>المجموع</a:t>
                      </a:r>
                      <a:endParaRPr lang="ar-KW" sz="1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1800" b="1" dirty="0" smtClean="0">
                          <a:effectLst/>
                        </a:rPr>
                        <a:t>عمال و مستخدمون</a:t>
                      </a:r>
                      <a:endParaRPr lang="ar-KW" sz="1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1800" b="1" dirty="0" smtClean="0">
                          <a:effectLst/>
                        </a:rPr>
                        <a:t>تقنيون و فنيون</a:t>
                      </a:r>
                      <a:endParaRPr lang="ar-KW" sz="1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1800" b="1" dirty="0" smtClean="0">
                          <a:effectLst/>
                        </a:rPr>
                        <a:t>إداريون</a:t>
                      </a:r>
                      <a:endParaRPr lang="ar-KW" sz="1800" b="1" dirty="0">
                        <a:effectLst/>
                      </a:endParaRPr>
                    </a:p>
                  </a:txBody>
                  <a:tcPr anchor="ctr"/>
                </a:tc>
              </a:tr>
              <a:tr h="58686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1600</a:t>
                      </a:r>
                      <a:endParaRPr lang="ar-KW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1200</a:t>
                      </a:r>
                      <a:endParaRPr lang="ar-KW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300</a:t>
                      </a:r>
                      <a:endParaRPr lang="ar-KW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100</a:t>
                      </a:r>
                      <a:endParaRPr lang="ar-KW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عنوان 1"/>
          <p:cNvSpPr txBox="1">
            <a:spLocks noGrp="1"/>
          </p:cNvSpPr>
          <p:nvPr>
            <p:ph type="title"/>
          </p:nvPr>
        </p:nvSpPr>
        <p:spPr bwMode="auto">
          <a:xfrm>
            <a:off x="685800" y="116632"/>
            <a:ext cx="7848600" cy="563563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مثال (</a:t>
            </a:r>
            <a:r>
              <a:rPr kumimoji="0" lang="en-US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ar-KW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ar-KW" sz="4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16552" y="1527048"/>
            <a:ext cx="8503920" cy="4572000"/>
          </a:xfrm>
        </p:spPr>
        <p:txBody>
          <a:bodyPr/>
          <a:lstStyle/>
          <a:p>
            <a:pPr>
              <a:buNone/>
            </a:pPr>
            <a:r>
              <a:rPr lang="ar-KW" b="1" u="sng" dirty="0" err="1" smtClean="0"/>
              <a:t>الحل</a:t>
            </a:r>
            <a:r>
              <a:rPr lang="ar-KW" dirty="0" err="1" smtClean="0"/>
              <a:t>:</a:t>
            </a:r>
            <a:endParaRPr lang="ar-KW" dirty="0" smtClean="0"/>
          </a:p>
          <a:p>
            <a:pPr>
              <a:buNone/>
            </a:pPr>
            <a:r>
              <a:rPr lang="ar-KW" b="1" dirty="0" smtClean="0"/>
              <a:t>           كسر </a:t>
            </a:r>
            <a:r>
              <a:rPr lang="ar-KW" b="1" dirty="0" err="1" smtClean="0"/>
              <a:t>المعاينة =</a:t>
            </a:r>
            <a:r>
              <a:rPr lang="ar-KW" dirty="0" err="1" smtClean="0"/>
              <a:t>                   </a:t>
            </a:r>
            <a:r>
              <a:rPr lang="ar-KW" b="1" dirty="0" err="1" smtClean="0"/>
              <a:t>=</a:t>
            </a:r>
            <a:r>
              <a:rPr lang="ar-KW" dirty="0" err="1" smtClean="0"/>
              <a:t>           =</a:t>
            </a:r>
            <a:r>
              <a:rPr lang="ar-KW" dirty="0" smtClean="0"/>
              <a:t> </a:t>
            </a:r>
          </a:p>
          <a:p>
            <a:pPr>
              <a:buNone/>
            </a:pPr>
            <a:endParaRPr lang="ar-KW" sz="2000" dirty="0" smtClean="0"/>
          </a:p>
          <a:p>
            <a:pPr algn="ctr">
              <a:buNone/>
            </a:pPr>
            <a:r>
              <a:rPr lang="ar-KW" b="1" dirty="0" smtClean="0"/>
              <a:t>حجم العينة </a:t>
            </a:r>
            <a:r>
              <a:rPr lang="ar-KW" b="1" dirty="0" err="1" smtClean="0"/>
              <a:t>الطبقية </a:t>
            </a:r>
            <a:r>
              <a:rPr lang="ar-KW" b="1" dirty="0" smtClean="0"/>
              <a:t>= كسر </a:t>
            </a:r>
            <a:r>
              <a:rPr lang="ar-KW" b="1" dirty="0" err="1" smtClean="0"/>
              <a:t>المعاينة  </a:t>
            </a:r>
            <a:r>
              <a:rPr lang="ar-KW" b="1" dirty="0" smtClean="0"/>
              <a:t>× حجم الطبقة</a:t>
            </a:r>
          </a:p>
          <a:p>
            <a:pPr algn="ctr">
              <a:buNone/>
            </a:pPr>
            <a:endParaRPr lang="ar-KW" sz="300" b="1" dirty="0" smtClean="0"/>
          </a:p>
          <a:p>
            <a:r>
              <a:rPr lang="ar-KW" b="1" dirty="0" smtClean="0">
                <a:solidFill>
                  <a:srgbClr val="00B050"/>
                </a:solidFill>
              </a:rPr>
              <a:t>حجم عينة الإداريين                         </a:t>
            </a:r>
            <a:r>
              <a:rPr lang="en-US" b="1" dirty="0" smtClean="0">
                <a:solidFill>
                  <a:srgbClr val="00B050"/>
                </a:solidFill>
              </a:rPr>
              <a:t>100 × 0.05=5</a:t>
            </a:r>
            <a:endParaRPr lang="ar-KW" b="1" dirty="0" smtClean="0">
              <a:solidFill>
                <a:srgbClr val="00B050"/>
              </a:solidFill>
            </a:endParaRPr>
          </a:p>
          <a:p>
            <a:r>
              <a:rPr lang="ar-KW" b="1" dirty="0" smtClean="0">
                <a:solidFill>
                  <a:srgbClr val="0070C0"/>
                </a:solidFill>
              </a:rPr>
              <a:t>حجم عينة التقنيين و الفنيين            </a:t>
            </a:r>
            <a:r>
              <a:rPr lang="en-US" b="1" dirty="0" smtClean="0">
                <a:solidFill>
                  <a:srgbClr val="0070C0"/>
                </a:solidFill>
              </a:rPr>
              <a:t>300 × 0.05=15</a:t>
            </a:r>
            <a:endParaRPr lang="ar-KW" b="1" dirty="0" smtClean="0">
              <a:solidFill>
                <a:srgbClr val="0070C0"/>
              </a:solidFill>
            </a:endParaRPr>
          </a:p>
          <a:p>
            <a:r>
              <a:rPr lang="ar-KW" b="1" dirty="0" smtClean="0">
                <a:solidFill>
                  <a:srgbClr val="C00000"/>
                </a:solidFill>
              </a:rPr>
              <a:t>حجم عينة العمال و المستخدمين     </a:t>
            </a:r>
            <a:r>
              <a:rPr lang="en-US" b="1" dirty="0" smtClean="0">
                <a:solidFill>
                  <a:srgbClr val="C00000"/>
                </a:solidFill>
              </a:rPr>
              <a:t> 1200 × 0.05=60</a:t>
            </a:r>
            <a:r>
              <a:rPr lang="ar-KW" b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ar-KW" b="1" dirty="0" smtClean="0"/>
              <a:t>العينة العشوائية الطبقية مكونة من: </a:t>
            </a:r>
            <a:r>
              <a:rPr lang="en-US" b="1" dirty="0" smtClean="0"/>
              <a:t>5</a:t>
            </a:r>
            <a:r>
              <a:rPr lang="ar-KW" b="1" dirty="0" smtClean="0"/>
              <a:t>(إداريين)</a:t>
            </a:r>
            <a:r>
              <a:rPr lang="ar-IQ" b="1" dirty="0" smtClean="0"/>
              <a:t>،</a:t>
            </a:r>
            <a:r>
              <a:rPr lang="ar-KW" b="1" dirty="0" smtClean="0"/>
              <a:t> </a:t>
            </a:r>
            <a:r>
              <a:rPr lang="en-US" b="1" dirty="0" smtClean="0"/>
              <a:t>15</a:t>
            </a:r>
            <a:r>
              <a:rPr lang="ar-KW" b="1" dirty="0" smtClean="0"/>
              <a:t>(تقنيين وفنيين)</a:t>
            </a:r>
            <a:r>
              <a:rPr lang="ar-IQ" b="1" dirty="0" smtClean="0"/>
              <a:t>،</a:t>
            </a:r>
            <a:r>
              <a:rPr lang="ar-KW" b="1" dirty="0" smtClean="0"/>
              <a:t>  </a:t>
            </a:r>
            <a:r>
              <a:rPr lang="en-US" b="1" dirty="0" smtClean="0"/>
              <a:t>60</a:t>
            </a:r>
            <a:r>
              <a:rPr lang="ar-KW" b="1" dirty="0" smtClean="0"/>
              <a:t>(عمال و مستخدمين</a:t>
            </a:r>
            <a:r>
              <a:rPr lang="ar-KW" b="1" dirty="0" err="1" smtClean="0"/>
              <a:t>)</a:t>
            </a:r>
            <a:endParaRPr lang="ar-KW" b="1" dirty="0"/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4211960" y="2380818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ar-KW" sz="2000" b="1" dirty="0" smtClean="0">
                <a:solidFill>
                  <a:srgbClr val="0000FF"/>
                </a:solidFill>
                <a:latin typeface="Calibri" pitchFamily="34" charset="0"/>
              </a:rPr>
              <a:t>حجم المجتمع</a:t>
            </a:r>
            <a:endParaRPr lang="en-US" sz="20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" name="TextBox 42"/>
          <p:cNvSpPr txBox="1">
            <a:spLocks noChangeArrowheads="1"/>
          </p:cNvSpPr>
          <p:nvPr/>
        </p:nvSpPr>
        <p:spPr bwMode="auto">
          <a:xfrm>
            <a:off x="4283968" y="1876702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ar-KW" sz="2000" b="1" dirty="0" smtClean="0">
                <a:solidFill>
                  <a:srgbClr val="FF0000"/>
                </a:solidFill>
                <a:latin typeface="Calibri" pitchFamily="34" charset="0"/>
              </a:rPr>
              <a:t>حجم العينة </a:t>
            </a:r>
            <a:endParaRPr lang="en-US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4067944" y="2092786"/>
            <a:ext cx="158417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ar-KW" sz="2000" b="1" dirty="0" smtClean="0">
                <a:latin typeface="Calibri" pitchFamily="34" charset="0"/>
              </a:rPr>
              <a:t>ـــــــــــــــــــــــــــ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7" name="TextBox 42"/>
          <p:cNvSpPr txBox="1">
            <a:spLocks noChangeArrowheads="1"/>
          </p:cNvSpPr>
          <p:nvPr/>
        </p:nvSpPr>
        <p:spPr bwMode="auto">
          <a:xfrm>
            <a:off x="3059832" y="1844764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80</a:t>
            </a:r>
            <a:endParaRPr lang="en-US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TextBox 42"/>
          <p:cNvSpPr txBox="1">
            <a:spLocks noChangeArrowheads="1"/>
          </p:cNvSpPr>
          <p:nvPr/>
        </p:nvSpPr>
        <p:spPr bwMode="auto">
          <a:xfrm>
            <a:off x="2843808" y="2247195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</a:rPr>
              <a:t>1600</a:t>
            </a:r>
            <a:endParaRPr lang="en-US" sz="24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2843808" y="2092846"/>
            <a:ext cx="1008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ar-KW" sz="2000" b="1" dirty="0" smtClean="0">
                <a:latin typeface="Calibri" pitchFamily="34" charset="0"/>
              </a:rPr>
              <a:t>ــــــــــــــــ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5" name="TextBox 42"/>
          <p:cNvSpPr txBox="1">
            <a:spLocks noChangeArrowheads="1"/>
          </p:cNvSpPr>
          <p:nvPr/>
        </p:nvSpPr>
        <p:spPr bwMode="auto">
          <a:xfrm>
            <a:off x="1835696" y="1997164"/>
            <a:ext cx="792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Calibri" pitchFamily="34" charset="0"/>
              </a:rPr>
              <a:t>0.05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1" name="عنوان 1"/>
          <p:cNvSpPr txBox="1">
            <a:spLocks noGrp="1"/>
          </p:cNvSpPr>
          <p:nvPr>
            <p:ph type="title"/>
          </p:nvPr>
        </p:nvSpPr>
        <p:spPr bwMode="auto">
          <a:xfrm>
            <a:off x="685800" y="116632"/>
            <a:ext cx="7848600" cy="563563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0">
              <a:defRPr/>
            </a:pPr>
            <a:r>
              <a:rPr lang="ar-KW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تابع - مثال </a:t>
            </a:r>
            <a:r>
              <a:rPr kumimoji="0" lang="ar-KW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ar-IQ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ar-KW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ar-KW" sz="4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4" grpId="0"/>
      <p:bldP spid="15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Low"/>
            <a:r>
              <a:rPr lang="ar-KW" b="1" dirty="0" smtClean="0"/>
              <a:t>لدراسة الأداء الوظيفي و الكفاءة عند الموظفين في إحدى المصارف</a:t>
            </a:r>
            <a:r>
              <a:rPr lang="ar-IQ" b="1" dirty="0" smtClean="0"/>
              <a:t>،</a:t>
            </a:r>
            <a:r>
              <a:rPr lang="ar-KW" b="1" dirty="0" smtClean="0"/>
              <a:t> تم سحب عينة عشوائية </a:t>
            </a:r>
            <a:r>
              <a:rPr lang="ar-KW" b="1" dirty="0" smtClean="0">
                <a:solidFill>
                  <a:srgbClr val="0070C0"/>
                </a:solidFill>
              </a:rPr>
              <a:t>طبقية</a:t>
            </a:r>
            <a:r>
              <a:rPr lang="ar-KW" b="1" dirty="0" smtClean="0"/>
              <a:t> مكونة من </a:t>
            </a:r>
            <a:r>
              <a:rPr lang="en-US" b="1" dirty="0" smtClean="0"/>
              <a:t>7</a:t>
            </a:r>
            <a:r>
              <a:rPr lang="ar-KW" b="1" dirty="0" smtClean="0"/>
              <a:t> أفراد من </a:t>
            </a:r>
            <a:r>
              <a:rPr lang="en-US" b="1" dirty="0" smtClean="0"/>
              <a:t>35</a:t>
            </a:r>
            <a:r>
              <a:rPr lang="ar-KW" b="1" dirty="0" smtClean="0"/>
              <a:t> موظف موزعين كما </a:t>
            </a:r>
            <a:r>
              <a:rPr lang="ar-IQ" b="1" dirty="0" smtClean="0"/>
              <a:t>م</a:t>
            </a:r>
            <a:r>
              <a:rPr lang="ar-KW" b="1" dirty="0" smtClean="0"/>
              <a:t>بين </a:t>
            </a:r>
            <a:r>
              <a:rPr lang="ar-IQ" b="1" dirty="0" smtClean="0"/>
              <a:t>في </a:t>
            </a:r>
            <a:r>
              <a:rPr lang="ar-KW" b="1" dirty="0" smtClean="0"/>
              <a:t>الجدول التالي</a:t>
            </a:r>
            <a:r>
              <a:rPr lang="ar-IQ" b="1" dirty="0" smtClean="0"/>
              <a:t> </a:t>
            </a:r>
            <a:r>
              <a:rPr lang="ar-KW" b="1" dirty="0" smtClean="0"/>
              <a:t>:</a:t>
            </a:r>
          </a:p>
          <a:p>
            <a:endParaRPr lang="ar-KW" dirty="0" smtClean="0"/>
          </a:p>
          <a:p>
            <a:endParaRPr lang="ar-KW" dirty="0" smtClean="0"/>
          </a:p>
          <a:p>
            <a:endParaRPr lang="ar-KW" b="1" dirty="0" smtClean="0"/>
          </a:p>
          <a:p>
            <a:endParaRPr lang="ar-KW" b="1" dirty="0" smtClean="0"/>
          </a:p>
          <a:p>
            <a:r>
              <a:rPr lang="ar-KW" b="1" dirty="0" smtClean="0">
                <a:solidFill>
                  <a:srgbClr val="C00000"/>
                </a:solidFill>
              </a:rPr>
              <a:t>ما حجم كل عينة عشوائية بسيطة مسحوبة من كل طبقة؟</a:t>
            </a:r>
          </a:p>
          <a:p>
            <a:endParaRPr lang="ar-KW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790868"/>
              </p:ext>
            </p:extLst>
          </p:nvPr>
        </p:nvGraphicFramePr>
        <p:xfrm>
          <a:off x="1587422" y="2975352"/>
          <a:ext cx="6296946" cy="11845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4000"/>
                <a:gridCol w="1670270"/>
                <a:gridCol w="1698036"/>
                <a:gridCol w="1404640"/>
              </a:tblGrid>
              <a:tr h="597664">
                <a:tc>
                  <a:txBody>
                    <a:bodyPr/>
                    <a:lstStyle/>
                    <a:p>
                      <a:pPr algn="ctr" rtl="1"/>
                      <a:r>
                        <a:rPr lang="ar-KW" sz="1800" b="1" dirty="0" smtClean="0">
                          <a:effectLst/>
                        </a:rPr>
                        <a:t>المجموع</a:t>
                      </a:r>
                      <a:endParaRPr lang="ar-KW" sz="1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1800" b="1" dirty="0" smtClean="0">
                          <a:effectLst/>
                        </a:rPr>
                        <a:t>مستخدمون</a:t>
                      </a:r>
                      <a:endParaRPr lang="ar-KW" sz="1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1800" b="1" dirty="0" smtClean="0">
                          <a:effectLst/>
                        </a:rPr>
                        <a:t>محاسبون و مدققون</a:t>
                      </a:r>
                      <a:endParaRPr lang="ar-KW" sz="1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1800" b="1" dirty="0" smtClean="0">
                          <a:effectLst/>
                        </a:rPr>
                        <a:t>مدراء أقسام</a:t>
                      </a:r>
                      <a:endParaRPr lang="ar-KW" sz="1800" b="1" dirty="0">
                        <a:effectLst/>
                      </a:endParaRPr>
                    </a:p>
                  </a:txBody>
                  <a:tcPr anchor="ctr"/>
                </a:tc>
              </a:tr>
              <a:tr h="58686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35</a:t>
                      </a:r>
                      <a:endParaRPr lang="ar-KW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5</a:t>
                      </a:r>
                      <a:endParaRPr lang="ar-KW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20</a:t>
                      </a:r>
                      <a:endParaRPr lang="ar-KW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10</a:t>
                      </a:r>
                      <a:endParaRPr lang="ar-KW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عنوان 1"/>
          <p:cNvSpPr txBox="1">
            <a:spLocks noGrp="1"/>
          </p:cNvSpPr>
          <p:nvPr>
            <p:ph type="title"/>
          </p:nvPr>
        </p:nvSpPr>
        <p:spPr bwMode="auto">
          <a:xfrm>
            <a:off x="685800" y="116632"/>
            <a:ext cx="7848600" cy="563563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0" algn="ctr" rtl="1"/>
            <a:r>
              <a:rPr lang="ar-IQ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مثال -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ar-IQ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endParaRPr lang="ar-KW" sz="40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16552" y="1527048"/>
            <a:ext cx="850392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KW" b="1" u="sng" dirty="0" err="1" smtClean="0"/>
              <a:t>الحل</a:t>
            </a:r>
            <a:r>
              <a:rPr lang="ar-KW" dirty="0" err="1" smtClean="0"/>
              <a:t>:</a:t>
            </a:r>
            <a:endParaRPr lang="ar-KW" dirty="0" smtClean="0"/>
          </a:p>
          <a:p>
            <a:pPr>
              <a:buNone/>
            </a:pPr>
            <a:r>
              <a:rPr lang="ar-KW" b="1" dirty="0" smtClean="0"/>
              <a:t>                كسر المعاينة =</a:t>
            </a:r>
            <a:r>
              <a:rPr lang="ar-KW" dirty="0" smtClean="0"/>
              <a:t>                 </a:t>
            </a:r>
            <a:r>
              <a:rPr lang="ar-KW" b="1" dirty="0" smtClean="0"/>
              <a:t>=</a:t>
            </a:r>
            <a:r>
              <a:rPr lang="ar-KW" dirty="0" smtClean="0"/>
              <a:t>          </a:t>
            </a:r>
            <a:r>
              <a:rPr lang="ar-KW" b="1" dirty="0" smtClean="0"/>
              <a:t>=</a:t>
            </a:r>
            <a:endParaRPr lang="ar-KW" dirty="0" smtClean="0"/>
          </a:p>
          <a:p>
            <a:pPr>
              <a:buNone/>
            </a:pPr>
            <a:endParaRPr lang="ar-KW" dirty="0" smtClean="0"/>
          </a:p>
          <a:p>
            <a:pPr algn="ctr">
              <a:buNone/>
            </a:pPr>
            <a:r>
              <a:rPr lang="ar-KW" b="1" dirty="0" smtClean="0"/>
              <a:t>حجم العينة </a:t>
            </a:r>
            <a:r>
              <a:rPr lang="ar-KW" b="1" dirty="0" err="1" smtClean="0"/>
              <a:t>الطبقية </a:t>
            </a:r>
            <a:r>
              <a:rPr lang="ar-KW" b="1" dirty="0" smtClean="0"/>
              <a:t>= كسر </a:t>
            </a:r>
            <a:r>
              <a:rPr lang="ar-KW" b="1" dirty="0" err="1" smtClean="0"/>
              <a:t>المعاينة  </a:t>
            </a:r>
            <a:r>
              <a:rPr lang="ar-KW" b="1" dirty="0" smtClean="0"/>
              <a:t>× حجم الطبقة</a:t>
            </a:r>
          </a:p>
          <a:p>
            <a:r>
              <a:rPr lang="ar-KW" b="1" dirty="0" smtClean="0">
                <a:solidFill>
                  <a:srgbClr val="003300"/>
                </a:solidFill>
              </a:rPr>
              <a:t>حجم عينة </a:t>
            </a:r>
            <a:r>
              <a:rPr lang="ar-KW" sz="2800" b="1" dirty="0" smtClean="0">
                <a:solidFill>
                  <a:srgbClr val="003300"/>
                </a:solidFill>
              </a:rPr>
              <a:t>مدراء الأقسام</a:t>
            </a:r>
            <a:r>
              <a:rPr lang="ar-KW" sz="2800" b="1" dirty="0" smtClean="0">
                <a:solidFill>
                  <a:srgbClr val="00B050"/>
                </a:solidFill>
              </a:rPr>
              <a:t>                      </a:t>
            </a:r>
            <a:r>
              <a:rPr lang="en-US" b="1" dirty="0" smtClean="0">
                <a:solidFill>
                  <a:srgbClr val="003300"/>
                </a:solidFill>
              </a:rPr>
              <a:t>10 × 0.2=2</a:t>
            </a:r>
            <a:endParaRPr lang="ar-KW" b="1" dirty="0" smtClean="0">
              <a:solidFill>
                <a:srgbClr val="003300"/>
              </a:solidFill>
            </a:endParaRPr>
          </a:p>
          <a:p>
            <a:r>
              <a:rPr lang="ar-KW" b="1" dirty="0" smtClean="0">
                <a:solidFill>
                  <a:srgbClr val="0070C0"/>
                </a:solidFill>
              </a:rPr>
              <a:t>حجم عينة </a:t>
            </a:r>
            <a:r>
              <a:rPr lang="ar-KW" sz="2800" b="1" dirty="0" smtClean="0">
                <a:solidFill>
                  <a:srgbClr val="0070C0"/>
                </a:solidFill>
              </a:rPr>
              <a:t>المحاسبون و</a:t>
            </a:r>
            <a:r>
              <a:rPr lang="ar-IQ" sz="2800" b="1" dirty="0" smtClean="0">
                <a:solidFill>
                  <a:srgbClr val="0070C0"/>
                </a:solidFill>
              </a:rPr>
              <a:t> </a:t>
            </a:r>
            <a:r>
              <a:rPr lang="ar-KW" sz="2800" b="1" dirty="0" smtClean="0">
                <a:solidFill>
                  <a:srgbClr val="0070C0"/>
                </a:solidFill>
              </a:rPr>
              <a:t>المدققون           </a:t>
            </a:r>
            <a:r>
              <a:rPr lang="en-US" b="1" dirty="0" smtClean="0">
                <a:solidFill>
                  <a:srgbClr val="0070C0"/>
                </a:solidFill>
              </a:rPr>
              <a:t>20 × 0.2=4</a:t>
            </a:r>
            <a:endParaRPr lang="ar-KW" b="1" dirty="0" smtClean="0">
              <a:solidFill>
                <a:srgbClr val="0070C0"/>
              </a:solidFill>
            </a:endParaRPr>
          </a:p>
          <a:p>
            <a:r>
              <a:rPr lang="ar-KW" b="1" dirty="0" smtClean="0">
                <a:solidFill>
                  <a:srgbClr val="C00000"/>
                </a:solidFill>
              </a:rPr>
              <a:t>حجم عينة المستخدمون</a:t>
            </a:r>
            <a:r>
              <a:rPr lang="ar-KW" sz="2400" b="1" dirty="0" smtClean="0">
                <a:solidFill>
                  <a:srgbClr val="C00000"/>
                </a:solidFill>
              </a:rPr>
              <a:t>  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5 × 0.2=1</a:t>
            </a:r>
            <a:r>
              <a:rPr lang="ar-KW" b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ar-KW" sz="2800" b="1" dirty="0" smtClean="0"/>
              <a:t>العينة العشوائية الطبقية مكونة من</a:t>
            </a:r>
            <a:r>
              <a:rPr lang="ar-IQ" sz="2800" b="1" dirty="0" smtClean="0"/>
              <a:t> </a:t>
            </a:r>
            <a:r>
              <a:rPr lang="ar-KW" sz="2800" b="1" dirty="0" smtClean="0"/>
              <a:t>: </a:t>
            </a:r>
            <a:r>
              <a:rPr lang="en-US" sz="2800" b="1" dirty="0" smtClean="0">
                <a:solidFill>
                  <a:srgbClr val="003300"/>
                </a:solidFill>
              </a:rPr>
              <a:t>2</a:t>
            </a:r>
            <a:r>
              <a:rPr lang="ar-KW" sz="2800" b="1" dirty="0" smtClean="0"/>
              <a:t>(مدراء أقسام)</a:t>
            </a:r>
            <a:r>
              <a:rPr lang="ar-IQ" sz="2800" b="1" dirty="0" smtClean="0"/>
              <a:t>،</a:t>
            </a:r>
            <a:r>
              <a:rPr lang="ar-KW" sz="2800" b="1" dirty="0" smtClean="0"/>
              <a:t> </a:t>
            </a:r>
            <a:r>
              <a:rPr lang="en-US" sz="2800" b="1" dirty="0" smtClean="0">
                <a:solidFill>
                  <a:srgbClr val="3333CC"/>
                </a:solidFill>
              </a:rPr>
              <a:t>4</a:t>
            </a:r>
            <a:r>
              <a:rPr lang="ar-KW" sz="2800" b="1" dirty="0" smtClean="0"/>
              <a:t>(محاسبون و مدققون)</a:t>
            </a:r>
            <a:r>
              <a:rPr lang="ar-IQ" sz="2800" b="1" dirty="0" smtClean="0"/>
              <a:t>، 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r>
              <a:rPr lang="ar-KW" sz="2800" b="1" dirty="0" smtClean="0"/>
              <a:t>(مستخدمون)</a:t>
            </a:r>
            <a:r>
              <a:rPr lang="ar-IQ" sz="2800" b="1" dirty="0" smtClean="0"/>
              <a:t>.</a:t>
            </a:r>
            <a:endParaRPr lang="ar-KW" sz="2800" b="1" dirty="0"/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3923928" y="2380818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ar-KW" sz="2000" b="1" dirty="0" smtClean="0">
                <a:latin typeface="Calibri" pitchFamily="34" charset="0"/>
              </a:rPr>
              <a:t>حجم المجتمع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5" name="TextBox 42"/>
          <p:cNvSpPr txBox="1">
            <a:spLocks noChangeArrowheads="1"/>
          </p:cNvSpPr>
          <p:nvPr/>
        </p:nvSpPr>
        <p:spPr bwMode="auto">
          <a:xfrm>
            <a:off x="3995936" y="1876702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ar-KW" sz="2000" b="1" dirty="0" smtClean="0">
                <a:latin typeface="Calibri" pitchFamily="34" charset="0"/>
              </a:rPr>
              <a:t>حجم العينة 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3851920" y="2092786"/>
            <a:ext cx="158417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ar-KW" sz="2000" b="1" dirty="0" smtClean="0">
                <a:latin typeface="Calibri" pitchFamily="34" charset="0"/>
              </a:rPr>
              <a:t>ـــــــــــــــــــــــــــ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7" name="TextBox 42"/>
          <p:cNvSpPr txBox="1">
            <a:spLocks noChangeArrowheads="1"/>
          </p:cNvSpPr>
          <p:nvPr/>
        </p:nvSpPr>
        <p:spPr bwMode="auto">
          <a:xfrm>
            <a:off x="2699792" y="1844764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Calibri" pitchFamily="34" charset="0"/>
              </a:rPr>
              <a:t>7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8" name="TextBox 42"/>
          <p:cNvSpPr txBox="1">
            <a:spLocks noChangeArrowheads="1"/>
          </p:cNvSpPr>
          <p:nvPr/>
        </p:nvSpPr>
        <p:spPr bwMode="auto">
          <a:xfrm>
            <a:off x="2555776" y="2247195"/>
            <a:ext cx="720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Calibri" pitchFamily="34" charset="0"/>
              </a:rPr>
              <a:t>35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2339752" y="2092846"/>
            <a:ext cx="1008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ar-KW" sz="2000" b="1" dirty="0" smtClean="0">
                <a:latin typeface="Calibri" pitchFamily="34" charset="0"/>
              </a:rPr>
              <a:t>ــــــــــــــــ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5" name="TextBox 42"/>
          <p:cNvSpPr txBox="1">
            <a:spLocks noChangeArrowheads="1"/>
          </p:cNvSpPr>
          <p:nvPr/>
        </p:nvSpPr>
        <p:spPr bwMode="auto">
          <a:xfrm>
            <a:off x="1187624" y="2060848"/>
            <a:ext cx="792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Calibri" pitchFamily="34" charset="0"/>
              </a:rPr>
              <a:t>0. 2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1" name="عنوان 1"/>
          <p:cNvSpPr txBox="1">
            <a:spLocks noGrp="1"/>
          </p:cNvSpPr>
          <p:nvPr>
            <p:ph type="title"/>
          </p:nvPr>
        </p:nvSpPr>
        <p:spPr bwMode="auto">
          <a:xfrm>
            <a:off x="685800" y="116632"/>
            <a:ext cx="7848600" cy="563563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0"/>
            <a:r>
              <a:rPr lang="ar-KW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تابع – </a:t>
            </a:r>
            <a:r>
              <a:rPr lang="ar-IQ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مثال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ar-IQ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endParaRPr lang="ar-KW" sz="40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4" grpId="0"/>
      <p:bldP spid="15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KW" sz="3200" b="1" dirty="0" err="1" smtClean="0"/>
              <a:t>\</a:t>
            </a:r>
            <a:endParaRPr lang="ar-KW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46104"/>
          </a:xfrm>
        </p:spPr>
        <p:txBody>
          <a:bodyPr/>
          <a:lstStyle/>
          <a:p>
            <a:r>
              <a:rPr lang="ar-KW" b="1" dirty="0" smtClean="0"/>
              <a:t>في إحدى المؤسسات يوجد:</a:t>
            </a:r>
          </a:p>
          <a:p>
            <a:pPr>
              <a:buNone/>
            </a:pPr>
            <a:r>
              <a:rPr lang="ar-KW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3300"/>
                </a:solidFill>
              </a:rPr>
              <a:t>100</a:t>
            </a:r>
            <a:r>
              <a:rPr lang="ar-KW" b="1" dirty="0" smtClean="0">
                <a:solidFill>
                  <a:srgbClr val="003300"/>
                </a:solidFill>
              </a:rPr>
              <a:t> إداري مرقمين من </a:t>
            </a:r>
            <a:r>
              <a:rPr lang="en-US" b="1" dirty="0" smtClean="0">
                <a:solidFill>
                  <a:srgbClr val="003300"/>
                </a:solidFill>
              </a:rPr>
              <a:t>100</a:t>
            </a:r>
            <a:r>
              <a:rPr lang="ar-KW" b="1" dirty="0" smtClean="0">
                <a:solidFill>
                  <a:srgbClr val="003300"/>
                </a:solidFill>
              </a:rPr>
              <a:t> إلى </a:t>
            </a:r>
            <a:r>
              <a:rPr lang="en-US" b="1" dirty="0" smtClean="0">
                <a:solidFill>
                  <a:srgbClr val="003300"/>
                </a:solidFill>
              </a:rPr>
              <a:t>199</a:t>
            </a:r>
            <a:r>
              <a:rPr lang="ar-KW" b="1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200</a:t>
            </a:r>
            <a:r>
              <a:rPr lang="ar-KW" b="1" dirty="0" smtClean="0">
                <a:solidFill>
                  <a:srgbClr val="0000FF"/>
                </a:solidFill>
              </a:rPr>
              <a:t> مهندس وتقني مرقمين من </a:t>
            </a:r>
            <a:r>
              <a:rPr lang="en-US" b="1" dirty="0" smtClean="0">
                <a:solidFill>
                  <a:srgbClr val="0000FF"/>
                </a:solidFill>
              </a:rPr>
              <a:t>200</a:t>
            </a:r>
            <a:r>
              <a:rPr lang="ar-KW" b="1" dirty="0" smtClean="0">
                <a:solidFill>
                  <a:srgbClr val="0000FF"/>
                </a:solidFill>
              </a:rPr>
              <a:t> إلى </a:t>
            </a:r>
            <a:r>
              <a:rPr lang="en-US" b="1" dirty="0" smtClean="0">
                <a:solidFill>
                  <a:srgbClr val="0000FF"/>
                </a:solidFill>
              </a:rPr>
              <a:t>399</a:t>
            </a:r>
            <a:endParaRPr lang="ar-KW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600</a:t>
            </a:r>
            <a:r>
              <a:rPr lang="ar-KW" b="1" dirty="0" smtClean="0">
                <a:solidFill>
                  <a:srgbClr val="C00000"/>
                </a:solidFill>
              </a:rPr>
              <a:t> عامل و مستخدم مرقمين من </a:t>
            </a:r>
            <a:r>
              <a:rPr lang="en-US" b="1" dirty="0" smtClean="0">
                <a:solidFill>
                  <a:srgbClr val="C00000"/>
                </a:solidFill>
              </a:rPr>
              <a:t>400</a:t>
            </a:r>
            <a:r>
              <a:rPr lang="ar-KW" b="1" dirty="0" smtClean="0">
                <a:solidFill>
                  <a:srgbClr val="C00000"/>
                </a:solidFill>
              </a:rPr>
              <a:t> إلى </a:t>
            </a:r>
            <a:r>
              <a:rPr lang="en-US" b="1" dirty="0" smtClean="0">
                <a:solidFill>
                  <a:srgbClr val="C00000"/>
                </a:solidFill>
              </a:rPr>
              <a:t>999</a:t>
            </a:r>
            <a:endParaRPr lang="ar-KW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KW" sz="1600" b="1" dirty="0" smtClean="0"/>
          </a:p>
          <a:p>
            <a:pPr algn="justLow">
              <a:buNone/>
            </a:pPr>
            <a:r>
              <a:rPr lang="ar-KW" b="1" u="sng" dirty="0" err="1" smtClean="0"/>
              <a:t>المطلوب</a:t>
            </a:r>
            <a:r>
              <a:rPr lang="ar-KW" b="1" dirty="0" err="1" smtClean="0"/>
              <a:t> </a:t>
            </a:r>
            <a:r>
              <a:rPr lang="ar-KW" b="1" dirty="0" smtClean="0"/>
              <a:t>: سحب عينة عشوائية </a:t>
            </a:r>
            <a:r>
              <a:rPr lang="ar-KW" b="1" dirty="0" smtClean="0">
                <a:solidFill>
                  <a:srgbClr val="0000FF"/>
                </a:solidFill>
              </a:rPr>
              <a:t>طبقية</a:t>
            </a:r>
            <a:r>
              <a:rPr lang="ar-KW" b="1" dirty="0" smtClean="0"/>
              <a:t> مكونة من </a:t>
            </a:r>
            <a:r>
              <a:rPr lang="en-US" b="1" dirty="0" smtClean="0"/>
              <a:t>18</a:t>
            </a:r>
            <a:r>
              <a:rPr lang="ar-KW" b="1" dirty="0" smtClean="0"/>
              <a:t> فرداً لدراسة كفاءة العاملين في هذه المؤسسة باستخدام جدول الأعداد العشوائية ابتداء</a:t>
            </a:r>
            <a:r>
              <a:rPr lang="ar-IQ" b="1" dirty="0" smtClean="0"/>
              <a:t>اً</a:t>
            </a:r>
            <a:r>
              <a:rPr lang="ar-KW" b="1" dirty="0" smtClean="0"/>
              <a:t> من الصف الرابع و العمود الرابع.</a:t>
            </a:r>
          </a:p>
          <a:p>
            <a:pPr>
              <a:buNone/>
            </a:pPr>
            <a:endParaRPr lang="ar-KW" dirty="0" smtClean="0"/>
          </a:p>
          <a:p>
            <a:pPr>
              <a:buNone/>
            </a:pPr>
            <a:endParaRPr lang="ar-KW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 bwMode="auto">
          <a:xfrm>
            <a:off x="685800" y="116632"/>
            <a:ext cx="7848600" cy="563563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مثال (</a:t>
            </a:r>
            <a:r>
              <a:rPr kumimoji="0" lang="ar-IQ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ar-KW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ar-KW" sz="4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16552" y="1527048"/>
            <a:ext cx="8503920" cy="4572000"/>
          </a:xfrm>
        </p:spPr>
        <p:txBody>
          <a:bodyPr/>
          <a:lstStyle/>
          <a:p>
            <a:pPr>
              <a:buNone/>
            </a:pPr>
            <a:r>
              <a:rPr lang="ar-KW" b="1" u="sng" dirty="0" err="1" smtClean="0"/>
              <a:t>الحل</a:t>
            </a:r>
            <a:r>
              <a:rPr lang="ar-KW" dirty="0" err="1" smtClean="0"/>
              <a:t>:</a:t>
            </a:r>
            <a:endParaRPr lang="ar-KW" dirty="0" smtClean="0"/>
          </a:p>
          <a:p>
            <a:pPr>
              <a:buNone/>
            </a:pPr>
            <a:r>
              <a:rPr lang="ar-KW" b="1" dirty="0" smtClean="0"/>
              <a:t>          كسر </a:t>
            </a:r>
            <a:r>
              <a:rPr lang="ar-KW" b="1" dirty="0" err="1" smtClean="0"/>
              <a:t>المعاينة =</a:t>
            </a:r>
            <a:r>
              <a:rPr lang="ar-KW" dirty="0" err="1" smtClean="0"/>
              <a:t>                   </a:t>
            </a:r>
            <a:r>
              <a:rPr lang="ar-KW" b="1" dirty="0" err="1" smtClean="0"/>
              <a:t>=</a:t>
            </a:r>
            <a:r>
              <a:rPr lang="ar-KW" dirty="0" err="1" smtClean="0"/>
              <a:t>           =</a:t>
            </a:r>
            <a:r>
              <a:rPr lang="ar-KW" dirty="0" smtClean="0"/>
              <a:t> </a:t>
            </a:r>
          </a:p>
          <a:p>
            <a:pPr>
              <a:buNone/>
            </a:pPr>
            <a:endParaRPr lang="ar-KW" sz="2000" dirty="0" smtClean="0"/>
          </a:p>
          <a:p>
            <a:pPr algn="ctr">
              <a:buNone/>
            </a:pPr>
            <a:r>
              <a:rPr lang="ar-KW" b="1" dirty="0" smtClean="0"/>
              <a:t>حجم العينة </a:t>
            </a:r>
            <a:r>
              <a:rPr lang="ar-KW" b="1" dirty="0" err="1" smtClean="0"/>
              <a:t>الطبقية </a:t>
            </a:r>
            <a:r>
              <a:rPr lang="ar-KW" b="1" dirty="0" smtClean="0"/>
              <a:t>= كسر </a:t>
            </a:r>
            <a:r>
              <a:rPr lang="ar-KW" b="1" dirty="0" err="1" smtClean="0"/>
              <a:t>المعاينة  </a:t>
            </a:r>
            <a:r>
              <a:rPr lang="ar-KW" b="1" dirty="0" smtClean="0"/>
              <a:t>× حجم الطبقة</a:t>
            </a:r>
          </a:p>
          <a:p>
            <a:r>
              <a:rPr lang="ar-KW" b="1" dirty="0" smtClean="0">
                <a:solidFill>
                  <a:srgbClr val="003300"/>
                </a:solidFill>
              </a:rPr>
              <a:t>حجم عينة الإداريين                         </a:t>
            </a:r>
            <a:r>
              <a:rPr lang="en-US" b="1" dirty="0" smtClean="0">
                <a:solidFill>
                  <a:srgbClr val="003300"/>
                </a:solidFill>
              </a:rPr>
              <a:t>100 × 0.02=2</a:t>
            </a:r>
            <a:endParaRPr lang="ar-KW" b="1" dirty="0" smtClean="0">
              <a:solidFill>
                <a:srgbClr val="003300"/>
              </a:solidFill>
            </a:endParaRPr>
          </a:p>
          <a:p>
            <a:r>
              <a:rPr lang="ar-KW" b="1" dirty="0" smtClean="0">
                <a:solidFill>
                  <a:srgbClr val="002060"/>
                </a:solidFill>
              </a:rPr>
              <a:t>حجم عينة المهندسين والتقنيين           </a:t>
            </a:r>
            <a:r>
              <a:rPr lang="en-US" b="1" dirty="0" smtClean="0">
                <a:solidFill>
                  <a:srgbClr val="002060"/>
                </a:solidFill>
              </a:rPr>
              <a:t>200 × 0.02=4</a:t>
            </a:r>
            <a:endParaRPr lang="ar-KW" b="1" dirty="0" smtClean="0">
              <a:solidFill>
                <a:srgbClr val="002060"/>
              </a:solidFill>
            </a:endParaRPr>
          </a:p>
          <a:p>
            <a:r>
              <a:rPr lang="ar-KW" b="1" dirty="0" smtClean="0">
                <a:solidFill>
                  <a:srgbClr val="C00000"/>
                </a:solidFill>
              </a:rPr>
              <a:t>حجم عينة العمال و المستخدمين        </a:t>
            </a:r>
            <a:r>
              <a:rPr lang="en-US" b="1" dirty="0" smtClean="0">
                <a:solidFill>
                  <a:srgbClr val="C00000"/>
                </a:solidFill>
              </a:rPr>
              <a:t> 600 × 0.02=12</a:t>
            </a:r>
            <a:r>
              <a:rPr lang="ar-KW" b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ar-KW" b="1" dirty="0" smtClean="0"/>
              <a:t>العينة العشوائية الطبقية مكونة من</a:t>
            </a:r>
            <a:r>
              <a:rPr lang="ar-IQ" b="1" dirty="0" smtClean="0"/>
              <a:t> </a:t>
            </a:r>
            <a:r>
              <a:rPr lang="ar-KW" b="1" dirty="0" smtClean="0"/>
              <a:t>: </a:t>
            </a:r>
            <a:r>
              <a:rPr lang="en-US" b="1" dirty="0" smtClean="0">
                <a:solidFill>
                  <a:srgbClr val="003300"/>
                </a:solidFill>
              </a:rPr>
              <a:t>2</a:t>
            </a:r>
            <a:r>
              <a:rPr lang="ar-KW" b="1" dirty="0" smtClean="0"/>
              <a:t>(إداريين)</a:t>
            </a:r>
            <a:r>
              <a:rPr lang="ar-IQ" b="1" dirty="0" smtClean="0"/>
              <a:t>، </a:t>
            </a:r>
            <a:r>
              <a:rPr lang="en-US" b="1" dirty="0" smtClean="0">
                <a:solidFill>
                  <a:srgbClr val="000066"/>
                </a:solidFill>
              </a:rPr>
              <a:t>4</a:t>
            </a:r>
            <a:r>
              <a:rPr lang="ar-KW" b="1" dirty="0" smtClean="0"/>
              <a:t>(مهندسين وتقنيين)</a:t>
            </a:r>
            <a:r>
              <a:rPr lang="ar-IQ" b="1" dirty="0" smtClean="0"/>
              <a:t>،</a:t>
            </a:r>
            <a:r>
              <a:rPr lang="ar-KW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12</a:t>
            </a:r>
            <a:r>
              <a:rPr lang="ar-KW" b="1" dirty="0" smtClean="0"/>
              <a:t>(عمال و مستخدمين)</a:t>
            </a:r>
            <a:r>
              <a:rPr lang="ar-IQ" b="1" dirty="0" smtClean="0"/>
              <a:t>.</a:t>
            </a:r>
            <a:endParaRPr lang="ar-KW" b="1" dirty="0"/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4211960" y="2380818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ar-KW" sz="2000" b="1" dirty="0" smtClean="0">
                <a:latin typeface="Calibri" pitchFamily="34" charset="0"/>
              </a:rPr>
              <a:t>حجم المجتمع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5" name="TextBox 42"/>
          <p:cNvSpPr txBox="1">
            <a:spLocks noChangeArrowheads="1"/>
          </p:cNvSpPr>
          <p:nvPr/>
        </p:nvSpPr>
        <p:spPr bwMode="auto">
          <a:xfrm>
            <a:off x="4283968" y="1876702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ar-KW" sz="2000" b="1" dirty="0" smtClean="0">
                <a:latin typeface="Calibri" pitchFamily="34" charset="0"/>
              </a:rPr>
              <a:t>حجم العينة 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4067944" y="2092786"/>
            <a:ext cx="158417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ar-KW" sz="2000" b="1" dirty="0" smtClean="0">
                <a:latin typeface="Calibri" pitchFamily="34" charset="0"/>
              </a:rPr>
              <a:t>ـــــــــــــــــــــــــــ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7" name="TextBox 42"/>
          <p:cNvSpPr txBox="1">
            <a:spLocks noChangeArrowheads="1"/>
          </p:cNvSpPr>
          <p:nvPr/>
        </p:nvSpPr>
        <p:spPr bwMode="auto">
          <a:xfrm>
            <a:off x="3059832" y="1844764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Calibri" pitchFamily="34" charset="0"/>
              </a:rPr>
              <a:t>18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8" name="TextBox 42"/>
          <p:cNvSpPr txBox="1">
            <a:spLocks noChangeArrowheads="1"/>
          </p:cNvSpPr>
          <p:nvPr/>
        </p:nvSpPr>
        <p:spPr bwMode="auto">
          <a:xfrm>
            <a:off x="2987824" y="2247195"/>
            <a:ext cx="720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Calibri" pitchFamily="34" charset="0"/>
              </a:rPr>
              <a:t>900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2843808" y="2092846"/>
            <a:ext cx="1008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ar-KW" sz="2000" b="1" dirty="0" smtClean="0">
                <a:latin typeface="Calibri" pitchFamily="34" charset="0"/>
              </a:rPr>
              <a:t>ــــــــــــــــ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5" name="TextBox 42"/>
          <p:cNvSpPr txBox="1">
            <a:spLocks noChangeArrowheads="1"/>
          </p:cNvSpPr>
          <p:nvPr/>
        </p:nvSpPr>
        <p:spPr bwMode="auto">
          <a:xfrm>
            <a:off x="1835696" y="1997164"/>
            <a:ext cx="792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Calibri" pitchFamily="34" charset="0"/>
              </a:rPr>
              <a:t>0.02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1" name="عنوان 1"/>
          <p:cNvSpPr txBox="1">
            <a:spLocks noGrp="1"/>
          </p:cNvSpPr>
          <p:nvPr>
            <p:ph type="title"/>
          </p:nvPr>
        </p:nvSpPr>
        <p:spPr bwMode="auto">
          <a:xfrm>
            <a:off x="685800" y="116632"/>
            <a:ext cx="7848600" cy="563563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0">
              <a:defRPr/>
            </a:pPr>
            <a:r>
              <a:rPr lang="ar-KW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تابع - مثال </a:t>
            </a:r>
            <a:r>
              <a:rPr kumimoji="0" lang="ar-KW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ar-IQ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ar-KW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ar-KW" sz="4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4" grpId="0"/>
      <p:bldP spid="15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-180528" y="1196752"/>
            <a:ext cx="9145016" cy="54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IQ" b="1" dirty="0"/>
              <a:t>ي</a:t>
            </a:r>
            <a:r>
              <a:rPr lang="ar-KW" b="1" dirty="0" smtClean="0"/>
              <a:t>ستخدم</a:t>
            </a:r>
            <a:r>
              <a:rPr lang="ar-KW" dirty="0" smtClean="0"/>
              <a:t> </a:t>
            </a:r>
            <a:r>
              <a:rPr lang="ar-KW" b="1" dirty="0" smtClean="0"/>
              <a:t>جدول الأعداد العشوائية لإيجاد الأرقام:</a:t>
            </a:r>
          </a:p>
          <a:p>
            <a:pPr>
              <a:buNone/>
            </a:pPr>
            <a:r>
              <a:rPr lang="ar-KW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2</a:t>
            </a:r>
            <a:r>
              <a:rPr lang="ar-KW" b="1" dirty="0" smtClean="0">
                <a:solidFill>
                  <a:srgbClr val="00B050"/>
                </a:solidFill>
              </a:rPr>
              <a:t> إداري مرقمين من </a:t>
            </a:r>
            <a:r>
              <a:rPr lang="en-US" b="1" dirty="0" smtClean="0">
                <a:solidFill>
                  <a:srgbClr val="00B050"/>
                </a:solidFill>
              </a:rPr>
              <a:t>100</a:t>
            </a:r>
            <a:r>
              <a:rPr lang="ar-KW" b="1" dirty="0" smtClean="0">
                <a:solidFill>
                  <a:srgbClr val="00B050"/>
                </a:solidFill>
              </a:rPr>
              <a:t> إلى </a:t>
            </a:r>
            <a:r>
              <a:rPr lang="en-US" b="1" dirty="0" smtClean="0">
                <a:solidFill>
                  <a:srgbClr val="00B050"/>
                </a:solidFill>
              </a:rPr>
              <a:t>199</a:t>
            </a:r>
            <a:r>
              <a:rPr lang="ar-KW" b="1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r>
              <a:rPr lang="ar-KW" b="1" dirty="0" smtClean="0">
                <a:solidFill>
                  <a:srgbClr val="00B050"/>
                </a:solidFill>
              </a:rPr>
              <a:t>أخذ الأرقام الثلاثة لجهة اليسار من الصف الرابع و العمود الرابع ثم نز</a:t>
            </a:r>
            <a:r>
              <a:rPr lang="ar-IQ" b="1" dirty="0" smtClean="0">
                <a:solidFill>
                  <a:srgbClr val="00B050"/>
                </a:solidFill>
              </a:rPr>
              <a:t>و</a:t>
            </a:r>
            <a:r>
              <a:rPr lang="ar-KW" b="1" dirty="0" smtClean="0">
                <a:solidFill>
                  <a:srgbClr val="00B050"/>
                </a:solidFill>
              </a:rPr>
              <a:t>ل</a:t>
            </a:r>
            <a:r>
              <a:rPr lang="ar-IQ" b="1" dirty="0" smtClean="0">
                <a:solidFill>
                  <a:srgbClr val="00B050"/>
                </a:solidFill>
              </a:rPr>
              <a:t>اً</a:t>
            </a:r>
            <a:r>
              <a:rPr lang="ar-KW" b="1" dirty="0" smtClean="0">
                <a:solidFill>
                  <a:srgbClr val="00B050"/>
                </a:solidFill>
              </a:rPr>
              <a:t>:</a:t>
            </a:r>
          </a:p>
          <a:p>
            <a:pPr>
              <a:buNone/>
            </a:pPr>
            <a:r>
              <a:rPr lang="ar-KW" b="1" dirty="0" smtClean="0">
                <a:solidFill>
                  <a:srgbClr val="00B050"/>
                </a:solidFill>
              </a:rPr>
              <a:t>فنجد الأعداد :    </a:t>
            </a:r>
            <a:r>
              <a:rPr lang="en-US" b="1" dirty="0" smtClean="0">
                <a:solidFill>
                  <a:srgbClr val="00B050"/>
                </a:solidFill>
              </a:rPr>
              <a:t>159, 103</a:t>
            </a:r>
            <a:endParaRPr lang="ar-KW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ar-KW" b="1" dirty="0" smtClean="0">
                <a:solidFill>
                  <a:schemeClr val="accent1">
                    <a:lumMod val="50000"/>
                  </a:schemeClr>
                </a:solidFill>
              </a:rPr>
              <a:t> مهندس وتقني مرقمين من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200</a:t>
            </a:r>
            <a:r>
              <a:rPr lang="ar-KW" b="1" dirty="0" smtClean="0">
                <a:solidFill>
                  <a:schemeClr val="accent1">
                    <a:lumMod val="50000"/>
                  </a:schemeClr>
                </a:solidFill>
              </a:rPr>
              <a:t> إلى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399</a:t>
            </a:r>
            <a:endParaRPr lang="ar-KW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ar-KW" b="1" dirty="0" smtClean="0">
                <a:solidFill>
                  <a:schemeClr val="accent1">
                    <a:lumMod val="50000"/>
                  </a:schemeClr>
                </a:solidFill>
              </a:rPr>
              <a:t>أخذ الأرقام الثلاثة لجهة اليسار من الصف الرابع و العمود الرابع ثم نز</a:t>
            </a:r>
            <a:r>
              <a:rPr lang="ar-IQ" b="1" dirty="0" smtClean="0">
                <a:solidFill>
                  <a:schemeClr val="accent1">
                    <a:lumMod val="50000"/>
                  </a:schemeClr>
                </a:solidFill>
              </a:rPr>
              <a:t>و</a:t>
            </a:r>
            <a:r>
              <a:rPr lang="ar-KW" b="1" dirty="0" smtClean="0">
                <a:solidFill>
                  <a:schemeClr val="accent1">
                    <a:lumMod val="50000"/>
                  </a:schemeClr>
                </a:solidFill>
              </a:rPr>
              <a:t>ل</a:t>
            </a:r>
            <a:r>
              <a:rPr lang="ar-IQ" b="1" dirty="0" smtClean="0">
                <a:solidFill>
                  <a:schemeClr val="accent1">
                    <a:lumMod val="50000"/>
                  </a:schemeClr>
                </a:solidFill>
              </a:rPr>
              <a:t>اً</a:t>
            </a:r>
            <a:r>
              <a:rPr lang="ar-KW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ar-KW" b="1" dirty="0" smtClean="0">
                <a:solidFill>
                  <a:schemeClr val="accent1">
                    <a:lumMod val="50000"/>
                  </a:schemeClr>
                </a:solidFill>
              </a:rPr>
              <a:t>فنجد الأعداد :  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246 , 383 , 349 , 341</a:t>
            </a:r>
            <a:endParaRPr lang="ar-KW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12</a:t>
            </a:r>
            <a:r>
              <a:rPr lang="ar-KW" b="1" dirty="0" smtClean="0">
                <a:solidFill>
                  <a:srgbClr val="FF0000"/>
                </a:solidFill>
              </a:rPr>
              <a:t> عامل و مستخدم مرقمين من </a:t>
            </a:r>
            <a:r>
              <a:rPr lang="en-US" b="1" dirty="0" smtClean="0">
                <a:solidFill>
                  <a:srgbClr val="FF0000"/>
                </a:solidFill>
              </a:rPr>
              <a:t>400</a:t>
            </a:r>
            <a:r>
              <a:rPr lang="ar-KW" b="1" dirty="0" smtClean="0">
                <a:solidFill>
                  <a:srgbClr val="FF0000"/>
                </a:solidFill>
              </a:rPr>
              <a:t> إلى </a:t>
            </a:r>
            <a:r>
              <a:rPr lang="en-US" b="1" dirty="0" smtClean="0">
                <a:solidFill>
                  <a:srgbClr val="FF0000"/>
                </a:solidFill>
              </a:rPr>
              <a:t>999</a:t>
            </a:r>
            <a:endParaRPr lang="ar-KW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ar-KW" b="1" dirty="0" smtClean="0">
                <a:solidFill>
                  <a:srgbClr val="FF0000"/>
                </a:solidFill>
              </a:rPr>
              <a:t>أخذ الأرقام الثلاثة لجهة اليسار من الصف الرابع و العمود الرابع ثم نز</a:t>
            </a:r>
            <a:r>
              <a:rPr lang="ar-IQ" b="1" dirty="0" smtClean="0">
                <a:solidFill>
                  <a:srgbClr val="FF0000"/>
                </a:solidFill>
              </a:rPr>
              <a:t>و</a:t>
            </a:r>
            <a:r>
              <a:rPr lang="ar-KW" b="1" dirty="0" smtClean="0">
                <a:solidFill>
                  <a:srgbClr val="FF0000"/>
                </a:solidFill>
              </a:rPr>
              <a:t>ل</a:t>
            </a:r>
            <a:r>
              <a:rPr lang="ar-IQ" b="1" dirty="0" smtClean="0">
                <a:solidFill>
                  <a:srgbClr val="FF0000"/>
                </a:solidFill>
              </a:rPr>
              <a:t>اً</a:t>
            </a:r>
            <a:r>
              <a:rPr lang="ar-KW" b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ar-KW" b="1" dirty="0" smtClean="0">
                <a:solidFill>
                  <a:srgbClr val="FF0000"/>
                </a:solidFill>
              </a:rPr>
              <a:t>فنجد الأعداد:   </a:t>
            </a:r>
            <a:r>
              <a:rPr lang="en-US" sz="2400" b="1" dirty="0" smtClean="0">
                <a:solidFill>
                  <a:srgbClr val="FF0000"/>
                </a:solidFill>
              </a:rPr>
              <a:t>780, 595, 617, 770, 926, 709, 447, 690, 652, 803, 465, 531</a:t>
            </a:r>
            <a:r>
              <a:rPr lang="ar-IQ" sz="2400" b="1" dirty="0" smtClean="0">
                <a:solidFill>
                  <a:srgbClr val="FF0000"/>
                </a:solidFill>
              </a:rPr>
              <a:t>.</a:t>
            </a:r>
            <a:endParaRPr lang="ar-KW" sz="2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KW" b="1" dirty="0" smtClean="0"/>
          </a:p>
          <a:p>
            <a:pPr>
              <a:buNone/>
            </a:pPr>
            <a:endParaRPr lang="ar-KW" b="1" dirty="0"/>
          </a:p>
        </p:txBody>
      </p:sp>
      <p:sp>
        <p:nvSpPr>
          <p:cNvPr id="4" name="عنوان 1"/>
          <p:cNvSpPr txBox="1">
            <a:spLocks noGrp="1"/>
          </p:cNvSpPr>
          <p:nvPr>
            <p:ph type="title"/>
          </p:nvPr>
        </p:nvSpPr>
        <p:spPr bwMode="auto">
          <a:xfrm>
            <a:off x="685800" y="116632"/>
            <a:ext cx="7848600" cy="563563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تابع - </a:t>
            </a:r>
            <a:r>
              <a:rPr kumimoji="0" lang="ar-KW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مثال (</a:t>
            </a:r>
            <a:r>
              <a:rPr kumimoji="0" lang="ar-IQ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ar-KW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ar-KW" sz="4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ar-KW" sz="2600" b="1" dirty="0" smtClean="0"/>
              <a:t>فتكون العينة العشوائية الطبقية مكونة من عينات عشوائية بسيطة كما </a:t>
            </a:r>
            <a:r>
              <a:rPr lang="ar-KW" sz="2600" b="1" dirty="0" err="1" smtClean="0"/>
              <a:t>يلي:</a:t>
            </a:r>
            <a:endParaRPr lang="ar-KW" sz="2600" b="1" dirty="0" smtClean="0"/>
          </a:p>
          <a:p>
            <a:pPr>
              <a:buNone/>
            </a:pPr>
            <a:endParaRPr lang="ar-KW" b="1" dirty="0" smtClean="0"/>
          </a:p>
          <a:p>
            <a:pPr>
              <a:buNone/>
            </a:pPr>
            <a:r>
              <a:rPr lang="ar-KW" b="1" u="sng" dirty="0" smtClean="0">
                <a:solidFill>
                  <a:srgbClr val="003300"/>
                </a:solidFill>
              </a:rPr>
              <a:t>الإداري</a:t>
            </a:r>
            <a:r>
              <a:rPr lang="ar-IQ" b="1" u="sng" dirty="0" smtClean="0">
                <a:solidFill>
                  <a:srgbClr val="003300"/>
                </a:solidFill>
              </a:rPr>
              <a:t>و</a:t>
            </a:r>
            <a:r>
              <a:rPr lang="ar-KW" b="1" u="sng" dirty="0" smtClean="0">
                <a:solidFill>
                  <a:srgbClr val="003300"/>
                </a:solidFill>
              </a:rPr>
              <a:t>ن</a:t>
            </a:r>
            <a:r>
              <a:rPr lang="ar-KW" b="1" dirty="0" smtClean="0">
                <a:solidFill>
                  <a:srgbClr val="003300"/>
                </a:solidFill>
              </a:rPr>
              <a:t>  :                  </a:t>
            </a:r>
            <a:r>
              <a:rPr lang="en-US" b="1" dirty="0" smtClean="0">
                <a:solidFill>
                  <a:srgbClr val="003300"/>
                </a:solidFill>
              </a:rPr>
              <a:t>159 , 103</a:t>
            </a:r>
            <a:endParaRPr lang="ar-KW" b="1" dirty="0" smtClean="0">
              <a:solidFill>
                <a:srgbClr val="003300"/>
              </a:solidFill>
            </a:endParaRPr>
          </a:p>
          <a:p>
            <a:pPr>
              <a:buNone/>
            </a:pPr>
            <a:endParaRPr lang="ar-KW" b="1" dirty="0" smtClean="0"/>
          </a:p>
          <a:p>
            <a:pPr>
              <a:buNone/>
            </a:pPr>
            <a:r>
              <a:rPr lang="ar-KW" b="1" u="sng" dirty="0" smtClean="0">
                <a:solidFill>
                  <a:srgbClr val="0000FF"/>
                </a:solidFill>
              </a:rPr>
              <a:t>المهندس</a:t>
            </a:r>
            <a:r>
              <a:rPr lang="ar-IQ" b="1" u="sng" dirty="0" smtClean="0">
                <a:solidFill>
                  <a:srgbClr val="0000FF"/>
                </a:solidFill>
              </a:rPr>
              <a:t>و</a:t>
            </a:r>
            <a:r>
              <a:rPr lang="ar-KW" b="1" u="sng" dirty="0" smtClean="0">
                <a:solidFill>
                  <a:srgbClr val="0000FF"/>
                </a:solidFill>
              </a:rPr>
              <a:t>ن والتقني</a:t>
            </a:r>
            <a:r>
              <a:rPr lang="ar-IQ" b="1" u="sng" dirty="0" smtClean="0">
                <a:solidFill>
                  <a:srgbClr val="0000FF"/>
                </a:solidFill>
              </a:rPr>
              <a:t>و</a:t>
            </a:r>
            <a:r>
              <a:rPr lang="ar-KW" b="1" u="sng" dirty="0" smtClean="0">
                <a:solidFill>
                  <a:srgbClr val="0000FF"/>
                </a:solidFill>
              </a:rPr>
              <a:t>ن </a:t>
            </a:r>
            <a:r>
              <a:rPr lang="ar-KW" b="1" dirty="0" smtClean="0">
                <a:solidFill>
                  <a:srgbClr val="0000FF"/>
                </a:solidFill>
              </a:rPr>
              <a:t>:     </a:t>
            </a:r>
            <a:r>
              <a:rPr lang="en-US" b="1" dirty="0" smtClean="0">
                <a:solidFill>
                  <a:srgbClr val="0000FF"/>
                </a:solidFill>
              </a:rPr>
              <a:t> 246 , 383 , 349 , 341</a:t>
            </a:r>
            <a:r>
              <a:rPr lang="ar-KW" b="1" dirty="0" smtClean="0">
                <a:solidFill>
                  <a:srgbClr val="0000FF"/>
                </a:solidFill>
              </a:rPr>
              <a:t> </a:t>
            </a:r>
            <a:r>
              <a:rPr lang="ar-KW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None/>
            </a:pPr>
            <a:endParaRPr lang="ar-KW" b="1" dirty="0" smtClean="0"/>
          </a:p>
          <a:p>
            <a:pPr>
              <a:buNone/>
            </a:pPr>
            <a:r>
              <a:rPr lang="ar-KW" b="1" u="sng" dirty="0" smtClean="0">
                <a:solidFill>
                  <a:srgbClr val="FF0000"/>
                </a:solidFill>
              </a:rPr>
              <a:t>العمال و المستخدمين </a:t>
            </a:r>
            <a:r>
              <a:rPr lang="ar-KW" b="1" dirty="0" smtClean="0">
                <a:solidFill>
                  <a:srgbClr val="FF0000"/>
                </a:solidFill>
              </a:rPr>
              <a:t>:   </a:t>
            </a:r>
            <a:r>
              <a:rPr lang="en-US" sz="2800" b="1" dirty="0" smtClean="0">
                <a:solidFill>
                  <a:srgbClr val="FF0000"/>
                </a:solidFill>
              </a:rPr>
              <a:t>780, 595, 617, 770, 926, 709,</a:t>
            </a:r>
          </a:p>
          <a:p>
            <a:pPr>
              <a:buNone/>
            </a:pPr>
            <a:r>
              <a:rPr lang="ar-KW" sz="2800" b="1" dirty="0" smtClean="0">
                <a:solidFill>
                  <a:srgbClr val="FF0000"/>
                </a:solidFill>
              </a:rPr>
              <a:t>             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 447, 690, 652, 803, 465, 531</a:t>
            </a:r>
            <a:endParaRPr lang="ar-KW" b="1" dirty="0" smtClean="0">
              <a:solidFill>
                <a:srgbClr val="FF0000"/>
              </a:solidFill>
            </a:endParaRPr>
          </a:p>
          <a:p>
            <a:endParaRPr lang="ar-KW" dirty="0"/>
          </a:p>
        </p:txBody>
      </p:sp>
      <p:sp>
        <p:nvSpPr>
          <p:cNvPr id="4" name="عنوان 1"/>
          <p:cNvSpPr txBox="1">
            <a:spLocks noGrp="1"/>
          </p:cNvSpPr>
          <p:nvPr>
            <p:ph type="title"/>
          </p:nvPr>
        </p:nvSpPr>
        <p:spPr bwMode="auto">
          <a:xfrm>
            <a:off x="685800" y="116632"/>
            <a:ext cx="7848600" cy="563563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0">
              <a:defRPr/>
            </a:pPr>
            <a:r>
              <a:rPr lang="ar-KW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تابع - مثال </a:t>
            </a:r>
            <a:r>
              <a:rPr kumimoji="0" lang="ar-KW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ar-IQ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ar-KW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ar-KW" sz="4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ar-KW" b="1" dirty="0" smtClean="0"/>
              <a:t>يبين الجدول التالي توزيع الموظفين في إحدى </a:t>
            </a:r>
            <a:r>
              <a:rPr lang="ar-KW" b="1" dirty="0" smtClean="0"/>
              <a:t>المستشفيات</a:t>
            </a:r>
            <a:r>
              <a:rPr lang="ar-IQ" b="1" dirty="0" smtClean="0"/>
              <a:t> </a:t>
            </a:r>
            <a:r>
              <a:rPr lang="ar-KW" b="1" dirty="0" smtClean="0"/>
              <a:t>:</a:t>
            </a:r>
            <a:endParaRPr lang="ar-KW" b="1" dirty="0" smtClean="0"/>
          </a:p>
          <a:p>
            <a:pPr>
              <a:buNone/>
            </a:pPr>
            <a:endParaRPr lang="ar-KW" b="1" dirty="0" smtClean="0"/>
          </a:p>
          <a:p>
            <a:pPr>
              <a:buNone/>
            </a:pPr>
            <a:endParaRPr lang="ar-KW" b="1" dirty="0" smtClean="0"/>
          </a:p>
          <a:p>
            <a:pPr>
              <a:buNone/>
            </a:pPr>
            <a:endParaRPr lang="ar-KW" b="1" dirty="0" smtClean="0"/>
          </a:p>
          <a:p>
            <a:pPr>
              <a:buNone/>
            </a:pPr>
            <a:endParaRPr lang="ar-KW" b="1" u="sng" dirty="0" smtClean="0"/>
          </a:p>
          <a:p>
            <a:pPr>
              <a:buNone/>
            </a:pPr>
            <a:endParaRPr lang="ar-KW" sz="1200" b="1" u="sng" dirty="0" smtClean="0"/>
          </a:p>
          <a:p>
            <a:pPr>
              <a:buNone/>
            </a:pPr>
            <a:r>
              <a:rPr lang="ar-KW" b="1" u="sng" dirty="0" err="1" smtClean="0">
                <a:solidFill>
                  <a:srgbClr val="FF0000"/>
                </a:solidFill>
              </a:rPr>
              <a:t>المطلوب</a:t>
            </a:r>
            <a:r>
              <a:rPr lang="ar-KW" dirty="0" err="1" smtClean="0"/>
              <a:t> </a:t>
            </a:r>
            <a:r>
              <a:rPr lang="ar-KW" dirty="0" smtClean="0"/>
              <a:t>: </a:t>
            </a:r>
            <a:r>
              <a:rPr lang="ar-KW" b="1" dirty="0" smtClean="0"/>
              <a:t>سحب عينة عشوائية </a:t>
            </a:r>
            <a:r>
              <a:rPr lang="ar-KW" b="1" dirty="0" smtClean="0">
                <a:solidFill>
                  <a:srgbClr val="0000FF"/>
                </a:solidFill>
              </a:rPr>
              <a:t>طبقية </a:t>
            </a:r>
            <a:r>
              <a:rPr lang="ar-KW" b="1" dirty="0" smtClean="0"/>
              <a:t>مكونة من </a:t>
            </a:r>
            <a:r>
              <a:rPr lang="en-US" b="1" dirty="0" smtClean="0"/>
              <a:t>25</a:t>
            </a:r>
            <a:r>
              <a:rPr lang="ar-KW" b="1" dirty="0" smtClean="0"/>
              <a:t> فرداً لدراسة كفاءة العاملين وذلك بتكوين عينات عشوائية بسيطة</a:t>
            </a:r>
            <a:r>
              <a:rPr lang="ar-IQ" b="1" dirty="0" smtClean="0"/>
              <a:t>،</a:t>
            </a:r>
            <a:r>
              <a:rPr lang="ar-KW" b="1" dirty="0" smtClean="0"/>
              <a:t> باستخدام جدول الأعداد العشوائية.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907704" y="2388488"/>
          <a:ext cx="6296946" cy="11845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04504"/>
                <a:gridCol w="1320110"/>
                <a:gridCol w="1320110"/>
                <a:gridCol w="1342055"/>
                <a:gridCol w="1110167"/>
              </a:tblGrid>
              <a:tr h="597664">
                <a:tc>
                  <a:txBody>
                    <a:bodyPr/>
                    <a:lstStyle/>
                    <a:p>
                      <a:pPr algn="ctr" rtl="1"/>
                      <a:r>
                        <a:rPr lang="ar-KW" sz="1800" b="1" dirty="0" smtClean="0">
                          <a:effectLst/>
                        </a:rPr>
                        <a:t>المجموع</a:t>
                      </a:r>
                      <a:endParaRPr lang="ar-KW" sz="1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1800" b="1" dirty="0" smtClean="0">
                          <a:effectLst/>
                        </a:rPr>
                        <a:t>عمال</a:t>
                      </a:r>
                      <a:endParaRPr lang="ar-KW" sz="1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1800" b="1" dirty="0" smtClean="0">
                          <a:effectLst/>
                        </a:rPr>
                        <a:t>ممرضون</a:t>
                      </a:r>
                      <a:endParaRPr lang="ar-KW" sz="1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1800" b="1" dirty="0" smtClean="0">
                          <a:effectLst/>
                        </a:rPr>
                        <a:t>أطباء</a:t>
                      </a:r>
                      <a:endParaRPr lang="ar-KW" sz="1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1800" b="1" dirty="0" smtClean="0">
                          <a:effectLst/>
                        </a:rPr>
                        <a:t>إداريون</a:t>
                      </a:r>
                      <a:endParaRPr lang="ar-KW" sz="1800" b="1" dirty="0">
                        <a:effectLst/>
                      </a:endParaRPr>
                    </a:p>
                  </a:txBody>
                  <a:tcPr anchor="ctr"/>
                </a:tc>
              </a:tr>
              <a:tr h="58686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500</a:t>
                      </a:r>
                      <a:endParaRPr lang="ar-KW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40</a:t>
                      </a:r>
                      <a:endParaRPr lang="ar-KW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240</a:t>
                      </a:r>
                      <a:endParaRPr lang="ar-KW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140</a:t>
                      </a:r>
                      <a:endParaRPr lang="ar-KW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80</a:t>
                      </a:r>
                      <a:endParaRPr lang="ar-KW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عنوان 1"/>
          <p:cNvSpPr txBox="1">
            <a:spLocks noGrp="1"/>
          </p:cNvSpPr>
          <p:nvPr>
            <p:ph type="title"/>
          </p:nvPr>
        </p:nvSpPr>
        <p:spPr bwMode="auto">
          <a:xfrm>
            <a:off x="685800" y="116632"/>
            <a:ext cx="7848600" cy="563563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0" algn="ctr" rtl="1"/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حاول</a:t>
            </a:r>
            <a:r>
              <a:rPr lang="ar-KW" sz="4000" b="1" dirty="0" smtClean="0"/>
              <a:t>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أن</a:t>
            </a:r>
            <a:r>
              <a:rPr lang="ar-KW" sz="4000" b="1" dirty="0" smtClean="0"/>
              <a:t>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تحل</a:t>
            </a:r>
            <a:r>
              <a:rPr lang="ar-KW" sz="4000" b="1" dirty="0" smtClean="0"/>
              <a:t>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ar-IQ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endParaRPr lang="ar-KW" sz="40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16552" y="1527048"/>
            <a:ext cx="850392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KW" b="1" u="sng" dirty="0" err="1" smtClean="0"/>
              <a:t>الحل</a:t>
            </a:r>
            <a:r>
              <a:rPr lang="ar-KW" dirty="0" err="1" smtClean="0"/>
              <a:t>:</a:t>
            </a:r>
            <a:endParaRPr lang="ar-KW" dirty="0" smtClean="0"/>
          </a:p>
          <a:p>
            <a:pPr>
              <a:buNone/>
            </a:pPr>
            <a:r>
              <a:rPr lang="ar-KW" b="1" dirty="0" smtClean="0"/>
              <a:t>        كسر </a:t>
            </a:r>
            <a:r>
              <a:rPr lang="ar-KW" b="1" dirty="0" err="1" smtClean="0"/>
              <a:t>المعاينة =  </a:t>
            </a:r>
            <a:r>
              <a:rPr lang="ar-KW" dirty="0" err="1" smtClean="0"/>
              <a:t>                </a:t>
            </a:r>
            <a:r>
              <a:rPr lang="ar-KW" b="1" dirty="0" err="1" smtClean="0"/>
              <a:t>=</a:t>
            </a:r>
            <a:r>
              <a:rPr lang="ar-KW" dirty="0" err="1" smtClean="0"/>
              <a:t>              </a:t>
            </a:r>
            <a:r>
              <a:rPr lang="ar-KW" b="1" dirty="0" err="1" smtClean="0"/>
              <a:t>=</a:t>
            </a:r>
            <a:r>
              <a:rPr lang="ar-KW" dirty="0" smtClean="0"/>
              <a:t> </a:t>
            </a:r>
          </a:p>
          <a:p>
            <a:pPr algn="ctr">
              <a:buNone/>
            </a:pPr>
            <a:endParaRPr lang="ar-KW" sz="1800" dirty="0" smtClean="0"/>
          </a:p>
          <a:p>
            <a:pPr algn="ctr">
              <a:buNone/>
            </a:pPr>
            <a:r>
              <a:rPr lang="ar-KW" sz="2400" b="1" dirty="0" smtClean="0"/>
              <a:t>حجم العينة </a:t>
            </a:r>
            <a:r>
              <a:rPr lang="ar-KW" sz="2400" b="1" dirty="0" err="1" smtClean="0"/>
              <a:t>الطبقية </a:t>
            </a:r>
            <a:r>
              <a:rPr lang="ar-KW" sz="2400" b="1" dirty="0" smtClean="0"/>
              <a:t>= كسر </a:t>
            </a:r>
            <a:r>
              <a:rPr lang="ar-KW" sz="2400" b="1" dirty="0" err="1" smtClean="0"/>
              <a:t>المعاينة  </a:t>
            </a:r>
            <a:r>
              <a:rPr lang="ar-KW" sz="2400" b="1" dirty="0" smtClean="0"/>
              <a:t>× حجم الطبقة</a:t>
            </a:r>
          </a:p>
          <a:p>
            <a:r>
              <a:rPr lang="ar-KW" b="1" dirty="0" smtClean="0">
                <a:solidFill>
                  <a:srgbClr val="003300"/>
                </a:solidFill>
              </a:rPr>
              <a:t>حجم عينة الإداريين                         </a:t>
            </a:r>
            <a:r>
              <a:rPr lang="en-US" b="1" dirty="0" smtClean="0">
                <a:solidFill>
                  <a:srgbClr val="003300"/>
                </a:solidFill>
              </a:rPr>
              <a:t>80 × 0.05=4</a:t>
            </a:r>
            <a:endParaRPr lang="ar-KW" b="1" dirty="0" smtClean="0">
              <a:solidFill>
                <a:srgbClr val="003300"/>
              </a:solidFill>
            </a:endParaRPr>
          </a:p>
          <a:p>
            <a:r>
              <a:rPr lang="ar-KW" b="1" dirty="0" smtClean="0">
                <a:solidFill>
                  <a:srgbClr val="0000FF"/>
                </a:solidFill>
              </a:rPr>
              <a:t>حجم عينة الأطباء                           </a:t>
            </a:r>
            <a:r>
              <a:rPr lang="en-US" b="1" dirty="0" smtClean="0">
                <a:solidFill>
                  <a:srgbClr val="0000FF"/>
                </a:solidFill>
              </a:rPr>
              <a:t>140 × 0.05=7</a:t>
            </a:r>
            <a:endParaRPr lang="ar-KW" b="1" dirty="0" smtClean="0">
              <a:solidFill>
                <a:srgbClr val="0000FF"/>
              </a:solidFill>
            </a:endParaRPr>
          </a:p>
          <a:p>
            <a:r>
              <a:rPr lang="ar-KW" b="1" dirty="0" smtClean="0">
                <a:solidFill>
                  <a:srgbClr val="FF0000"/>
                </a:solidFill>
              </a:rPr>
              <a:t>حجم عينة الممرضون                    </a:t>
            </a:r>
            <a:r>
              <a:rPr lang="en-US" b="1" dirty="0" smtClean="0">
                <a:solidFill>
                  <a:srgbClr val="FF0000"/>
                </a:solidFill>
              </a:rPr>
              <a:t> 240 × 0.05=12</a:t>
            </a:r>
            <a:r>
              <a:rPr lang="ar-KW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ar-KW" b="1" dirty="0" smtClean="0">
                <a:solidFill>
                  <a:schemeClr val="accent6">
                    <a:lumMod val="75000"/>
                  </a:schemeClr>
                </a:solidFill>
              </a:rPr>
              <a:t>حجم عينة العمال                     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40 × 0.05=2</a:t>
            </a:r>
            <a:r>
              <a:rPr lang="ar-KW" b="1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</a:p>
          <a:p>
            <a:r>
              <a:rPr lang="ar-KW" b="1" dirty="0" smtClean="0"/>
              <a:t>العينة العشوائية الطبقية مكونة </a:t>
            </a:r>
            <a:r>
              <a:rPr lang="ar-KW" b="1" dirty="0" err="1" smtClean="0"/>
              <a:t>من:</a:t>
            </a:r>
            <a:r>
              <a:rPr lang="ar-KW" b="1" dirty="0" smtClean="0"/>
              <a:t> </a:t>
            </a:r>
            <a:r>
              <a:rPr lang="en-US" b="1" dirty="0" smtClean="0">
                <a:solidFill>
                  <a:srgbClr val="003300"/>
                </a:solidFill>
              </a:rPr>
              <a:t>4</a:t>
            </a:r>
            <a:r>
              <a:rPr lang="ar-KW" b="1" dirty="0" smtClean="0"/>
              <a:t>(إداريين) </a:t>
            </a:r>
            <a:r>
              <a:rPr lang="ar-IQ" b="1" dirty="0" smtClean="0"/>
              <a:t>،</a:t>
            </a:r>
            <a:r>
              <a:rPr lang="ar-KW" b="1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7</a:t>
            </a:r>
            <a:r>
              <a:rPr lang="ar-KW" b="1" dirty="0" smtClean="0"/>
              <a:t>(أطباء) </a:t>
            </a:r>
            <a:r>
              <a:rPr lang="ar-IQ" b="1" dirty="0" smtClean="0"/>
              <a:t>،</a:t>
            </a:r>
            <a:r>
              <a:rPr lang="ar-KW" b="1" dirty="0" smtClean="0"/>
              <a:t> </a:t>
            </a:r>
            <a:endParaRPr lang="en-US" b="1" dirty="0" smtClean="0"/>
          </a:p>
          <a:p>
            <a:pPr>
              <a:buNone/>
            </a:pPr>
            <a:r>
              <a:rPr lang="ar-KW" b="1" dirty="0" smtClean="0"/>
              <a:t>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12</a:t>
            </a:r>
            <a:r>
              <a:rPr lang="ar-KW" b="1" dirty="0" smtClean="0"/>
              <a:t>(ممرضون) </a:t>
            </a:r>
            <a:r>
              <a:rPr lang="ar-IQ" b="1" dirty="0" smtClean="0"/>
              <a:t>،</a:t>
            </a:r>
            <a:r>
              <a:rPr lang="ar-KW" b="1" dirty="0" smtClean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ar-KW" b="1" dirty="0" smtClean="0"/>
              <a:t>(عمال</a:t>
            </a:r>
            <a:r>
              <a:rPr lang="ar-KW" b="1" dirty="0" err="1" smtClean="0"/>
              <a:t>)</a:t>
            </a:r>
            <a:endParaRPr lang="ar-KW" b="1" dirty="0"/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4427984" y="2204864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ar-KW" sz="2000" b="1" dirty="0" smtClean="0">
                <a:latin typeface="Calibri" pitchFamily="34" charset="0"/>
              </a:rPr>
              <a:t>حجم المجتمع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5" name="TextBox 42"/>
          <p:cNvSpPr txBox="1">
            <a:spLocks noChangeArrowheads="1"/>
          </p:cNvSpPr>
          <p:nvPr/>
        </p:nvSpPr>
        <p:spPr bwMode="auto">
          <a:xfrm>
            <a:off x="4427984" y="1772816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ar-KW" sz="2000" b="1" dirty="0" smtClean="0">
                <a:latin typeface="Calibri" pitchFamily="34" charset="0"/>
              </a:rPr>
              <a:t>حجم العينة 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4355976" y="1948830"/>
            <a:ext cx="158417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ar-KW" sz="2000" b="1" dirty="0" smtClean="0">
                <a:latin typeface="Calibri" pitchFamily="34" charset="0"/>
              </a:rPr>
              <a:t>ــــــــــــــــــــــــــ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7" name="TextBox 42"/>
          <p:cNvSpPr txBox="1">
            <a:spLocks noChangeArrowheads="1"/>
          </p:cNvSpPr>
          <p:nvPr/>
        </p:nvSpPr>
        <p:spPr bwMode="auto">
          <a:xfrm>
            <a:off x="3419872" y="1628800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Calibri" pitchFamily="34" charset="0"/>
              </a:rPr>
              <a:t>25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8" name="TextBox 42"/>
          <p:cNvSpPr txBox="1">
            <a:spLocks noChangeArrowheads="1"/>
          </p:cNvSpPr>
          <p:nvPr/>
        </p:nvSpPr>
        <p:spPr bwMode="auto">
          <a:xfrm>
            <a:off x="3347864" y="2132856"/>
            <a:ext cx="720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Calibri" pitchFamily="34" charset="0"/>
              </a:rPr>
              <a:t>500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3203848" y="1948830"/>
            <a:ext cx="1008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ar-KW" sz="2000" b="1" dirty="0" smtClean="0">
                <a:latin typeface="Calibri" pitchFamily="34" charset="0"/>
              </a:rPr>
              <a:t>ــــــــــــــــ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5" name="TextBox 42"/>
          <p:cNvSpPr txBox="1">
            <a:spLocks noChangeArrowheads="1"/>
          </p:cNvSpPr>
          <p:nvPr/>
        </p:nvSpPr>
        <p:spPr bwMode="auto">
          <a:xfrm>
            <a:off x="1763688" y="1916832"/>
            <a:ext cx="792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Calibri" pitchFamily="34" charset="0"/>
              </a:rPr>
              <a:t>0.05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1" name="عنوان 1"/>
          <p:cNvSpPr txBox="1">
            <a:spLocks noGrp="1"/>
          </p:cNvSpPr>
          <p:nvPr>
            <p:ph type="title"/>
          </p:nvPr>
        </p:nvSpPr>
        <p:spPr bwMode="auto">
          <a:xfrm>
            <a:off x="685800" y="116632"/>
            <a:ext cx="7848600" cy="563563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0"/>
            <a:r>
              <a:rPr lang="ar-KW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تابع -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حاول</a:t>
            </a:r>
            <a:r>
              <a:rPr lang="ar-KW" sz="4000" b="1" dirty="0" smtClean="0"/>
              <a:t>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أن</a:t>
            </a:r>
            <a:r>
              <a:rPr lang="ar-KW" sz="4000" b="1" dirty="0" smtClean="0"/>
              <a:t>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تحل</a:t>
            </a:r>
            <a:r>
              <a:rPr lang="ar-KW" sz="4000" b="1" dirty="0" smtClean="0"/>
              <a:t>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ar-IQ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endParaRPr lang="ar-KW" sz="40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4" grpId="0"/>
      <p:bldP spid="15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ستديرة 3"/>
          <p:cNvSpPr/>
          <p:nvPr/>
        </p:nvSpPr>
        <p:spPr>
          <a:xfrm>
            <a:off x="6300192" y="1028293"/>
            <a:ext cx="2736304" cy="744523"/>
          </a:xfrm>
          <a:prstGeom prst="round2DiagRect">
            <a:avLst>
              <a:gd name="adj1" fmla="val 35144"/>
              <a:gd name="adj2" fmla="val 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6516215" y="1124743"/>
            <a:ext cx="2314663" cy="648073"/>
          </a:xfrm>
        </p:spPr>
        <p:txBody>
          <a:bodyPr/>
          <a:lstStyle/>
          <a:p>
            <a:pPr algn="r"/>
            <a:r>
              <a:rPr lang="ar-KW" b="1" dirty="0" smtClean="0">
                <a:solidFill>
                  <a:schemeClr val="tx1"/>
                </a:solidFill>
              </a:rPr>
              <a:t>الأهداف السلوكية 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1886744" y="5081240"/>
            <a:ext cx="6428556" cy="50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/>
            <a:r>
              <a:rPr lang="ar-KW" sz="2400" b="1" dirty="0" smtClean="0"/>
              <a:t>يتعرف</a:t>
            </a:r>
            <a:r>
              <a:rPr lang="ar-IQ" sz="2400" b="1" dirty="0" smtClean="0"/>
              <a:t> على</a:t>
            </a:r>
            <a:r>
              <a:rPr lang="ar-KW" sz="2400" b="1" dirty="0" smtClean="0"/>
              <a:t> العينة العشوائية المنتظمة و طول الفترة.</a:t>
            </a:r>
            <a:endParaRPr lang="ar-KW" sz="2400" b="1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1924844" y="4319240"/>
            <a:ext cx="6428556" cy="50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8100000" scaled="1"/>
            <a:tileRect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/>
            <a:r>
              <a:rPr lang="ar-KW" sz="2400" b="1" dirty="0" smtClean="0"/>
              <a:t>يعين كسر المعاينة و حجم العينة في كل طبقة.</a:t>
            </a:r>
            <a:endParaRPr lang="ar-KW" sz="2400" b="1" dirty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>
            <a:off x="1893094" y="3557240"/>
            <a:ext cx="6428556" cy="50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/>
            <a:r>
              <a:rPr lang="ar-KW" sz="2400" b="1" dirty="0" smtClean="0"/>
              <a:t>يتعرف</a:t>
            </a:r>
            <a:r>
              <a:rPr lang="ar-IQ" sz="2400" b="1" dirty="0" smtClean="0"/>
              <a:t> على</a:t>
            </a:r>
            <a:r>
              <a:rPr lang="ar-KW" sz="2400" b="1" dirty="0" smtClean="0"/>
              <a:t> العينة العشوائية الطبقية. </a:t>
            </a:r>
            <a:endParaRPr lang="ar-KW" sz="2400" b="1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1893094" y="2795240"/>
            <a:ext cx="6428556" cy="50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8100000" scaled="1"/>
            <a:tileRect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/>
            <a:r>
              <a:rPr lang="ar-KW" sz="2400" b="1" dirty="0"/>
              <a:t> </a:t>
            </a:r>
            <a:r>
              <a:rPr lang="ar-KW" sz="2400" b="1" dirty="0" smtClean="0"/>
              <a:t>يستخدم جدول الأعداد العشوائية لإيجاد العينة.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905794" y="2025303"/>
            <a:ext cx="6428556" cy="50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/>
            <a:r>
              <a:rPr lang="ar-KW" sz="2400" b="1" dirty="0" smtClean="0"/>
              <a:t>يتعرف </a:t>
            </a:r>
            <a:r>
              <a:rPr lang="ar-IQ" sz="2400" b="1" dirty="0" smtClean="0"/>
              <a:t>على</a:t>
            </a:r>
            <a:r>
              <a:rPr lang="ar-KW" sz="2400" b="1" dirty="0" smtClean="0"/>
              <a:t> العينة العشوائية البسيطة.</a:t>
            </a:r>
            <a:endParaRPr lang="ar-KW" sz="2400" b="1" dirty="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295456" y="2074912"/>
            <a:ext cx="381000" cy="381000"/>
            <a:chOff x="2078" y="1680"/>
            <a:chExt cx="1615" cy="1615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KW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KW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KW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KW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295456" y="2901603"/>
            <a:ext cx="381000" cy="381000"/>
            <a:chOff x="2078" y="1680"/>
            <a:chExt cx="1615" cy="1615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KW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KW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KW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KW"/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8295456" y="3633440"/>
            <a:ext cx="381000" cy="381000"/>
            <a:chOff x="2078" y="1680"/>
            <a:chExt cx="1615" cy="1615"/>
          </a:xfrm>
        </p:grpSpPr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KW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KW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KW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KW"/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8295456" y="4420840"/>
            <a:ext cx="381000" cy="381000"/>
            <a:chOff x="2078" y="1680"/>
            <a:chExt cx="1615" cy="1615"/>
          </a:xfrm>
        </p:grpSpPr>
        <p:sp>
          <p:nvSpPr>
            <p:cNvPr id="32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KW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KW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KW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KW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8295456" y="5130453"/>
            <a:ext cx="355600" cy="381000"/>
            <a:chOff x="2078" y="1680"/>
            <a:chExt cx="1615" cy="1615"/>
          </a:xfrm>
        </p:grpSpPr>
        <p:sp>
          <p:nvSpPr>
            <p:cNvPr id="39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KW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KW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KW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KW"/>
            </a:p>
          </p:txBody>
        </p:sp>
      </p:grpSp>
    </p:spTree>
    <p:extLst>
      <p:ext uri="{BB962C8B-B14F-4D97-AF65-F5344CB8AC3E}">
        <p14:creationId xmlns:p14="http://schemas.microsoft.com/office/powerpoint/2010/main" val="406819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-180528" y="1340768"/>
            <a:ext cx="9145016" cy="52565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IQ" b="1" dirty="0"/>
              <a:t>ا</a:t>
            </a:r>
            <a:r>
              <a:rPr lang="ar-KW" b="1" dirty="0" smtClean="0"/>
              <a:t>ستخد</a:t>
            </a:r>
            <a:r>
              <a:rPr lang="ar-IQ" b="1" dirty="0" smtClean="0"/>
              <a:t>ا</a:t>
            </a:r>
            <a:r>
              <a:rPr lang="ar-KW" b="1" dirty="0" smtClean="0"/>
              <a:t>م</a:t>
            </a:r>
            <a:r>
              <a:rPr lang="ar-KW" dirty="0" smtClean="0"/>
              <a:t> </a:t>
            </a:r>
            <a:r>
              <a:rPr lang="ar-KW" b="1" dirty="0" smtClean="0"/>
              <a:t>جدول الأعداد العشوائية لإيجاد الارقام :</a:t>
            </a:r>
          </a:p>
          <a:p>
            <a:pPr>
              <a:buNone/>
            </a:pPr>
            <a:r>
              <a:rPr lang="ar-KW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336600"/>
                </a:solidFill>
              </a:rPr>
              <a:t>4</a:t>
            </a:r>
            <a:r>
              <a:rPr lang="ar-KW" b="1" dirty="0" smtClean="0">
                <a:solidFill>
                  <a:srgbClr val="336600"/>
                </a:solidFill>
              </a:rPr>
              <a:t> إداري</a:t>
            </a:r>
            <a:r>
              <a:rPr lang="ar-IQ" b="1" dirty="0" smtClean="0">
                <a:solidFill>
                  <a:srgbClr val="336600"/>
                </a:solidFill>
              </a:rPr>
              <a:t>ين</a:t>
            </a:r>
            <a:r>
              <a:rPr lang="ar-KW" b="1" dirty="0" smtClean="0">
                <a:solidFill>
                  <a:srgbClr val="336600"/>
                </a:solidFill>
              </a:rPr>
              <a:t> مرقمين من </a:t>
            </a:r>
            <a:r>
              <a:rPr lang="en-US" b="1" dirty="0" smtClean="0">
                <a:solidFill>
                  <a:srgbClr val="336600"/>
                </a:solidFill>
              </a:rPr>
              <a:t>1</a:t>
            </a:r>
            <a:r>
              <a:rPr lang="ar-KW" b="1" dirty="0" smtClean="0">
                <a:solidFill>
                  <a:srgbClr val="336600"/>
                </a:solidFill>
              </a:rPr>
              <a:t> إلى </a:t>
            </a:r>
            <a:r>
              <a:rPr lang="en-US" b="1" dirty="0" smtClean="0">
                <a:solidFill>
                  <a:srgbClr val="336600"/>
                </a:solidFill>
              </a:rPr>
              <a:t>80</a:t>
            </a:r>
            <a:r>
              <a:rPr lang="ar-KW" b="1" dirty="0" smtClean="0">
                <a:solidFill>
                  <a:srgbClr val="336600"/>
                </a:solidFill>
              </a:rPr>
              <a:t> </a:t>
            </a:r>
          </a:p>
          <a:p>
            <a:pPr>
              <a:buNone/>
            </a:pPr>
            <a:r>
              <a:rPr lang="ar-IQ" b="1" dirty="0">
                <a:solidFill>
                  <a:srgbClr val="336600"/>
                </a:solidFill>
              </a:rPr>
              <a:t>ب</a:t>
            </a:r>
            <a:r>
              <a:rPr lang="ar-KW" b="1" dirty="0" smtClean="0">
                <a:solidFill>
                  <a:srgbClr val="336600"/>
                </a:solidFill>
              </a:rPr>
              <a:t>أخذ الأرقام الثلاثة لجهة اليسار من الصف الأول و العمود الأول ثم نز</a:t>
            </a:r>
            <a:r>
              <a:rPr lang="ar-IQ" b="1" dirty="0" smtClean="0">
                <a:solidFill>
                  <a:srgbClr val="336600"/>
                </a:solidFill>
              </a:rPr>
              <a:t>و</a:t>
            </a:r>
            <a:r>
              <a:rPr lang="ar-KW" b="1" dirty="0" smtClean="0">
                <a:solidFill>
                  <a:srgbClr val="336600"/>
                </a:solidFill>
              </a:rPr>
              <a:t>ل</a:t>
            </a:r>
            <a:r>
              <a:rPr lang="ar-IQ" b="1" dirty="0" smtClean="0">
                <a:solidFill>
                  <a:srgbClr val="336600"/>
                </a:solidFill>
              </a:rPr>
              <a:t>اً</a:t>
            </a:r>
            <a:r>
              <a:rPr lang="ar-KW" b="1" dirty="0" smtClean="0">
                <a:solidFill>
                  <a:srgbClr val="336600"/>
                </a:solidFill>
              </a:rPr>
              <a:t>:</a:t>
            </a:r>
          </a:p>
          <a:p>
            <a:pPr>
              <a:buNone/>
            </a:pPr>
            <a:r>
              <a:rPr lang="ar-KW" b="1" dirty="0" smtClean="0">
                <a:solidFill>
                  <a:srgbClr val="336600"/>
                </a:solidFill>
              </a:rPr>
              <a:t>ف</a:t>
            </a:r>
            <a:r>
              <a:rPr lang="ar-IQ" b="1" dirty="0" smtClean="0">
                <a:solidFill>
                  <a:srgbClr val="336600"/>
                </a:solidFill>
              </a:rPr>
              <a:t>ت</a:t>
            </a:r>
            <a:r>
              <a:rPr lang="ar-KW" b="1" dirty="0" smtClean="0">
                <a:solidFill>
                  <a:srgbClr val="336600"/>
                </a:solidFill>
              </a:rPr>
              <a:t>جد الاعداد :    </a:t>
            </a:r>
            <a:r>
              <a:rPr lang="en-US" b="1" dirty="0" smtClean="0">
                <a:solidFill>
                  <a:srgbClr val="336600"/>
                </a:solidFill>
              </a:rPr>
              <a:t> 10 , 62 , 27 , 68</a:t>
            </a:r>
            <a:endParaRPr lang="ar-KW" b="1" dirty="0" smtClean="0">
              <a:solidFill>
                <a:srgbClr val="3366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7</a:t>
            </a:r>
            <a:r>
              <a:rPr lang="ar-KW" b="1" dirty="0" smtClean="0">
                <a:solidFill>
                  <a:srgbClr val="0000FF"/>
                </a:solidFill>
              </a:rPr>
              <a:t> أطباء مرقمين من </a:t>
            </a:r>
            <a:r>
              <a:rPr lang="en-US" b="1" dirty="0" smtClean="0">
                <a:solidFill>
                  <a:srgbClr val="0000FF"/>
                </a:solidFill>
              </a:rPr>
              <a:t>81</a:t>
            </a:r>
            <a:r>
              <a:rPr lang="ar-KW" b="1" dirty="0" smtClean="0">
                <a:solidFill>
                  <a:srgbClr val="0000FF"/>
                </a:solidFill>
              </a:rPr>
              <a:t> إلى </a:t>
            </a:r>
            <a:r>
              <a:rPr lang="en-US" b="1" dirty="0" smtClean="0">
                <a:solidFill>
                  <a:srgbClr val="0000FF"/>
                </a:solidFill>
              </a:rPr>
              <a:t>220</a:t>
            </a:r>
            <a:endParaRPr lang="ar-KW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ar-IQ" b="1" dirty="0">
                <a:solidFill>
                  <a:srgbClr val="0000FF"/>
                </a:solidFill>
              </a:rPr>
              <a:t>ب</a:t>
            </a:r>
            <a:r>
              <a:rPr lang="ar-KW" b="1" dirty="0" smtClean="0">
                <a:solidFill>
                  <a:srgbClr val="0000FF"/>
                </a:solidFill>
              </a:rPr>
              <a:t>أخذ الأرقام الثلاثة لجهة اليسار من الصف الأول و العمود الأول ثم نز</a:t>
            </a:r>
            <a:r>
              <a:rPr lang="ar-IQ" b="1" dirty="0" smtClean="0">
                <a:solidFill>
                  <a:srgbClr val="0000FF"/>
                </a:solidFill>
              </a:rPr>
              <a:t>و</a:t>
            </a:r>
            <a:r>
              <a:rPr lang="ar-KW" b="1" dirty="0" smtClean="0">
                <a:solidFill>
                  <a:srgbClr val="0000FF"/>
                </a:solidFill>
              </a:rPr>
              <a:t>ل</a:t>
            </a:r>
            <a:r>
              <a:rPr lang="ar-IQ" b="1" dirty="0" smtClean="0">
                <a:solidFill>
                  <a:srgbClr val="0000FF"/>
                </a:solidFill>
              </a:rPr>
              <a:t>اً</a:t>
            </a:r>
            <a:r>
              <a:rPr lang="ar-KW" b="1" dirty="0" smtClean="0">
                <a:solidFill>
                  <a:srgbClr val="0000FF"/>
                </a:solidFill>
              </a:rPr>
              <a:t>:</a:t>
            </a:r>
          </a:p>
          <a:p>
            <a:pPr algn="r">
              <a:buNone/>
            </a:pPr>
            <a:r>
              <a:rPr lang="ar-KW" b="1" dirty="0" smtClean="0">
                <a:solidFill>
                  <a:srgbClr val="0000FF"/>
                </a:solidFill>
              </a:rPr>
              <a:t>ف</a:t>
            </a:r>
            <a:r>
              <a:rPr lang="ar-IQ" b="1" dirty="0" smtClean="0">
                <a:solidFill>
                  <a:srgbClr val="0000FF"/>
                </a:solidFill>
              </a:rPr>
              <a:t>ت</a:t>
            </a:r>
            <a:r>
              <a:rPr lang="ar-KW" b="1" dirty="0" smtClean="0">
                <a:solidFill>
                  <a:srgbClr val="0000FF"/>
                </a:solidFill>
              </a:rPr>
              <a:t>جد الاعداد </a:t>
            </a:r>
            <a:r>
              <a:rPr lang="ar-KW" b="1" dirty="0" smtClean="0">
                <a:solidFill>
                  <a:srgbClr val="0000FF"/>
                </a:solidFill>
              </a:rPr>
              <a:t>:</a:t>
            </a:r>
            <a:r>
              <a:rPr lang="en-US" b="1" dirty="0" smtClean="0">
                <a:solidFill>
                  <a:srgbClr val="0000FF"/>
                </a:solidFill>
              </a:rPr>
              <a:t>          132 , 175 , 161 , 212 , 85 , 209 , 201 </a:t>
            </a:r>
            <a:endParaRPr lang="ar-KW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12</a:t>
            </a:r>
            <a:r>
              <a:rPr lang="ar-KW" b="1" dirty="0" smtClean="0">
                <a:solidFill>
                  <a:srgbClr val="FF0000"/>
                </a:solidFill>
              </a:rPr>
              <a:t> ممرض مرقمين من </a:t>
            </a:r>
            <a:r>
              <a:rPr lang="en-US" b="1" dirty="0" smtClean="0">
                <a:solidFill>
                  <a:srgbClr val="FF0000"/>
                </a:solidFill>
              </a:rPr>
              <a:t>221</a:t>
            </a:r>
            <a:r>
              <a:rPr lang="ar-KW" b="1" dirty="0" smtClean="0">
                <a:solidFill>
                  <a:srgbClr val="FF0000"/>
                </a:solidFill>
              </a:rPr>
              <a:t> إلى </a:t>
            </a:r>
            <a:r>
              <a:rPr lang="en-US" b="1" dirty="0" smtClean="0">
                <a:solidFill>
                  <a:srgbClr val="FF0000"/>
                </a:solidFill>
              </a:rPr>
              <a:t>460</a:t>
            </a:r>
            <a:endParaRPr lang="ar-KW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ar-IQ" b="1" dirty="0">
                <a:solidFill>
                  <a:srgbClr val="FF0000"/>
                </a:solidFill>
              </a:rPr>
              <a:t>ب</a:t>
            </a:r>
            <a:r>
              <a:rPr lang="ar-KW" b="1" dirty="0" smtClean="0">
                <a:solidFill>
                  <a:srgbClr val="FF0000"/>
                </a:solidFill>
              </a:rPr>
              <a:t>أخذ الأرقام الثلاثة لجهة اليسار من الصف الأول و العمود الأول ثم نز</a:t>
            </a:r>
            <a:r>
              <a:rPr lang="ar-IQ" b="1" dirty="0" smtClean="0">
                <a:solidFill>
                  <a:srgbClr val="FF0000"/>
                </a:solidFill>
              </a:rPr>
              <a:t>و</a:t>
            </a:r>
            <a:r>
              <a:rPr lang="ar-KW" b="1" dirty="0" smtClean="0">
                <a:solidFill>
                  <a:srgbClr val="FF0000"/>
                </a:solidFill>
              </a:rPr>
              <a:t>ل</a:t>
            </a:r>
            <a:r>
              <a:rPr lang="ar-IQ" b="1" dirty="0" smtClean="0">
                <a:solidFill>
                  <a:srgbClr val="FF0000"/>
                </a:solidFill>
              </a:rPr>
              <a:t>اً</a:t>
            </a:r>
            <a:r>
              <a:rPr lang="ar-KW" b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ar-KW" b="1" dirty="0" smtClean="0">
                <a:solidFill>
                  <a:srgbClr val="FF0000"/>
                </a:solidFill>
              </a:rPr>
              <a:t>ف</a:t>
            </a:r>
            <a:r>
              <a:rPr lang="ar-IQ" b="1" dirty="0" smtClean="0">
                <a:solidFill>
                  <a:srgbClr val="FF0000"/>
                </a:solidFill>
              </a:rPr>
              <a:t>ت</a:t>
            </a:r>
            <a:r>
              <a:rPr lang="ar-KW" b="1" dirty="0" smtClean="0">
                <a:solidFill>
                  <a:srgbClr val="FF0000"/>
                </a:solidFill>
              </a:rPr>
              <a:t>جد </a:t>
            </a:r>
            <a:r>
              <a:rPr lang="ar-KW" b="1" smtClean="0">
                <a:solidFill>
                  <a:srgbClr val="FF0000"/>
                </a:solidFill>
              </a:rPr>
              <a:t>الأعداد </a:t>
            </a:r>
            <a:r>
              <a:rPr lang="ar-KW" b="1" smtClean="0">
                <a:solidFill>
                  <a:srgbClr val="FF0000"/>
                </a:solidFill>
              </a:rPr>
              <a:t>:</a:t>
            </a:r>
            <a:r>
              <a:rPr lang="en-US" b="1" smtClean="0">
                <a:solidFill>
                  <a:srgbClr val="FF0000"/>
                </a:solidFill>
              </a:rPr>
              <a:t>     371 , 310 , 285 , 280 , 234 , 414 , 359 , 360 , 227 , 315 , 412 , 281</a:t>
            </a:r>
            <a:endParaRPr lang="ar-KW" b="1" dirty="0"/>
          </a:p>
        </p:txBody>
      </p:sp>
      <p:sp>
        <p:nvSpPr>
          <p:cNvPr id="4" name="عنوان 1"/>
          <p:cNvSpPr txBox="1">
            <a:spLocks noGrp="1"/>
          </p:cNvSpPr>
          <p:nvPr>
            <p:ph type="title"/>
          </p:nvPr>
        </p:nvSpPr>
        <p:spPr bwMode="auto">
          <a:xfrm>
            <a:off x="685800" y="116632"/>
            <a:ext cx="7848600" cy="563563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0" algn="ctr" rtl="1"/>
            <a:r>
              <a:rPr lang="ar-IQ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تابع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حاول</a:t>
            </a:r>
            <a:r>
              <a:rPr lang="ar-KW" sz="4000" b="1" dirty="0" smtClean="0"/>
              <a:t>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أن</a:t>
            </a:r>
            <a:r>
              <a:rPr lang="ar-KW" sz="4000" b="1" dirty="0" smtClean="0"/>
              <a:t>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تحل</a:t>
            </a:r>
            <a:r>
              <a:rPr lang="ar-KW" sz="4000" b="1" dirty="0" smtClean="0"/>
              <a:t>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ar-IQ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endParaRPr lang="ar-KW" sz="40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ar-KW" b="1" dirty="0" smtClean="0">
                <a:solidFill>
                  <a:schemeClr val="accent6">
                    <a:lumMod val="75000"/>
                  </a:schemeClr>
                </a:solidFill>
              </a:rPr>
              <a:t> عامل مرقمين من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461</a:t>
            </a:r>
            <a:r>
              <a:rPr lang="ar-KW" b="1" dirty="0" smtClean="0">
                <a:solidFill>
                  <a:schemeClr val="accent6">
                    <a:lumMod val="75000"/>
                  </a:schemeClr>
                </a:solidFill>
              </a:rPr>
              <a:t> إلى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500</a:t>
            </a:r>
            <a:endParaRPr lang="ar-KW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ar-IQ" b="1" dirty="0">
                <a:solidFill>
                  <a:schemeClr val="accent6">
                    <a:lumMod val="75000"/>
                  </a:schemeClr>
                </a:solidFill>
              </a:rPr>
              <a:t>ب</a:t>
            </a:r>
            <a:r>
              <a:rPr lang="ar-KW" b="1" dirty="0" smtClean="0">
                <a:solidFill>
                  <a:schemeClr val="accent6">
                    <a:lumMod val="75000"/>
                  </a:schemeClr>
                </a:solidFill>
              </a:rPr>
              <a:t>أخذ الأرقام الثلاثة لجهة اليسار من الصف الأول و العمود الأول ثم نز</a:t>
            </a:r>
            <a:r>
              <a:rPr lang="ar-IQ" b="1" dirty="0" smtClean="0">
                <a:solidFill>
                  <a:schemeClr val="accent6">
                    <a:lumMod val="75000"/>
                  </a:schemeClr>
                </a:solidFill>
              </a:rPr>
              <a:t>و</a:t>
            </a:r>
            <a:r>
              <a:rPr lang="ar-KW" b="1" dirty="0" smtClean="0">
                <a:solidFill>
                  <a:schemeClr val="accent6">
                    <a:lumMod val="75000"/>
                  </a:schemeClr>
                </a:solidFill>
              </a:rPr>
              <a:t>ل</a:t>
            </a:r>
            <a:r>
              <a:rPr lang="ar-IQ" b="1" dirty="0" smtClean="0">
                <a:solidFill>
                  <a:schemeClr val="accent6">
                    <a:lumMod val="75000"/>
                  </a:schemeClr>
                </a:solidFill>
              </a:rPr>
              <a:t>اً</a:t>
            </a:r>
            <a:r>
              <a:rPr lang="ar-KW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ar-KW" b="1" dirty="0" smtClean="0">
                <a:solidFill>
                  <a:schemeClr val="accent6">
                    <a:lumMod val="75000"/>
                  </a:schemeClr>
                </a:solidFill>
              </a:rPr>
              <a:t>ف</a:t>
            </a:r>
            <a:r>
              <a:rPr lang="ar-IQ" b="1" dirty="0" smtClean="0">
                <a:solidFill>
                  <a:schemeClr val="accent6">
                    <a:lumMod val="75000"/>
                  </a:schemeClr>
                </a:solidFill>
              </a:rPr>
              <a:t>ت</a:t>
            </a:r>
            <a:r>
              <a:rPr lang="ar-KW" b="1" dirty="0" smtClean="0">
                <a:solidFill>
                  <a:schemeClr val="accent6">
                    <a:lumMod val="75000"/>
                  </a:schemeClr>
                </a:solidFill>
              </a:rPr>
              <a:t>جد </a:t>
            </a:r>
            <a:r>
              <a:rPr lang="ar-KW" b="1" smtClean="0">
                <a:solidFill>
                  <a:schemeClr val="accent6">
                    <a:lumMod val="75000"/>
                  </a:schemeClr>
                </a:solidFill>
              </a:rPr>
              <a:t>الاعداد </a:t>
            </a:r>
            <a:r>
              <a:rPr lang="ar-KW" b="1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468 ,462 </a:t>
            </a:r>
            <a:endParaRPr lang="ar-KW" sz="1300" b="1" dirty="0" smtClean="0"/>
          </a:p>
          <a:p>
            <a:pPr>
              <a:buNone/>
            </a:pPr>
            <a:r>
              <a:rPr lang="ar-KW" b="1" dirty="0" smtClean="0"/>
              <a:t>فتكون العينة العشوائية الطبقية مكونة من عينات عشوائية بسيطة كما </a:t>
            </a:r>
            <a:r>
              <a:rPr lang="ar-KW" b="1" dirty="0" err="1" smtClean="0"/>
              <a:t>يلي:</a:t>
            </a:r>
            <a:endParaRPr lang="ar-KW" b="1" dirty="0" smtClean="0"/>
          </a:p>
          <a:p>
            <a:pPr>
              <a:buNone/>
            </a:pPr>
            <a:endParaRPr lang="ar-KW" sz="1300" b="1" dirty="0" smtClean="0"/>
          </a:p>
          <a:p>
            <a:pPr>
              <a:buNone/>
            </a:pPr>
            <a:r>
              <a:rPr lang="ar-KW" b="1" u="sng" dirty="0" smtClean="0">
                <a:solidFill>
                  <a:srgbClr val="003300"/>
                </a:solidFill>
              </a:rPr>
              <a:t>الإداري</a:t>
            </a:r>
            <a:r>
              <a:rPr lang="ar-IQ" b="1" u="sng" dirty="0" smtClean="0">
                <a:solidFill>
                  <a:srgbClr val="003300"/>
                </a:solidFill>
              </a:rPr>
              <a:t>و</a:t>
            </a:r>
            <a:r>
              <a:rPr lang="ar-KW" b="1" u="sng" dirty="0" smtClean="0">
                <a:solidFill>
                  <a:srgbClr val="003300"/>
                </a:solidFill>
              </a:rPr>
              <a:t>ن</a:t>
            </a:r>
            <a:r>
              <a:rPr lang="ar-KW" b="1" dirty="0" smtClean="0">
                <a:solidFill>
                  <a:srgbClr val="003300"/>
                </a:solidFill>
              </a:rPr>
              <a:t>  : </a:t>
            </a:r>
            <a:r>
              <a:rPr lang="en-US" b="1" dirty="0" smtClean="0">
                <a:solidFill>
                  <a:srgbClr val="003300"/>
                </a:solidFill>
              </a:rPr>
              <a:t>10 , 62 , 27 , 68</a:t>
            </a:r>
            <a:endParaRPr lang="ar-KW" b="1" dirty="0" smtClean="0">
              <a:solidFill>
                <a:srgbClr val="003300"/>
              </a:solidFill>
            </a:endParaRPr>
          </a:p>
          <a:p>
            <a:pPr>
              <a:buNone/>
            </a:pPr>
            <a:endParaRPr lang="ar-KW" sz="1900" b="1" dirty="0" smtClean="0"/>
          </a:p>
          <a:p>
            <a:pPr>
              <a:buNone/>
            </a:pPr>
            <a:r>
              <a:rPr lang="ar-KW" b="1" u="sng" dirty="0" smtClean="0">
                <a:solidFill>
                  <a:srgbClr val="3333CC"/>
                </a:solidFill>
              </a:rPr>
              <a:t>الأطباء </a:t>
            </a:r>
            <a:r>
              <a:rPr lang="ar-KW" b="1" dirty="0" smtClean="0">
                <a:solidFill>
                  <a:srgbClr val="3333CC"/>
                </a:solidFill>
              </a:rPr>
              <a:t>:</a:t>
            </a:r>
            <a:r>
              <a:rPr lang="en-US" b="1" dirty="0">
                <a:solidFill>
                  <a:srgbClr val="0000FF"/>
                </a:solidFill>
              </a:rPr>
              <a:t> 132 , 175 , 161 , 212 , 85 , 209 , 201 </a:t>
            </a:r>
            <a:endParaRPr lang="ar-KW" b="1" dirty="0" smtClean="0">
              <a:solidFill>
                <a:srgbClr val="3333CC"/>
              </a:solidFill>
            </a:endParaRPr>
          </a:p>
          <a:p>
            <a:pPr>
              <a:buNone/>
            </a:pPr>
            <a:endParaRPr lang="en-US" sz="1900" b="1" dirty="0" smtClean="0"/>
          </a:p>
          <a:p>
            <a:pPr>
              <a:buNone/>
            </a:pPr>
            <a:r>
              <a:rPr lang="ar-KW" b="1" u="sng" smtClean="0">
                <a:solidFill>
                  <a:srgbClr val="FF0000"/>
                </a:solidFill>
              </a:rPr>
              <a:t>الممرضون</a:t>
            </a:r>
            <a:r>
              <a:rPr lang="ar-KW" b="1" smtClean="0">
                <a:solidFill>
                  <a:srgbClr val="FF0000"/>
                </a:solidFill>
              </a:rPr>
              <a:t>:</a:t>
            </a:r>
            <a:r>
              <a:rPr lang="en-US" sz="2400" b="1" smtClean="0">
                <a:solidFill>
                  <a:srgbClr val="FF0000"/>
                </a:solidFill>
              </a:rPr>
              <a:t>     </a:t>
            </a:r>
            <a:r>
              <a:rPr lang="en-US" sz="2400" b="1">
                <a:solidFill>
                  <a:srgbClr val="FF0000"/>
                </a:solidFill>
              </a:rPr>
              <a:t>371 , 310 , 285 , 280 , 234 , 414 , 359 , 360 , 227 , 315 , 412 , 281</a:t>
            </a:r>
            <a:endParaRPr lang="ar-KW" sz="2400" b="1"/>
          </a:p>
          <a:p>
            <a:pPr>
              <a:buNone/>
            </a:pPr>
            <a:endParaRPr lang="ar-KW" sz="2100" b="1" dirty="0" smtClean="0"/>
          </a:p>
          <a:p>
            <a:pPr>
              <a:buNone/>
            </a:pPr>
            <a:r>
              <a:rPr lang="ar-KW" b="1" u="sng" err="1" smtClean="0">
                <a:solidFill>
                  <a:schemeClr val="accent6">
                    <a:lumMod val="50000"/>
                  </a:schemeClr>
                </a:solidFill>
              </a:rPr>
              <a:t>العمال </a:t>
            </a:r>
            <a:r>
              <a:rPr lang="ar-KW" b="1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468 ,462 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ar-KW" dirty="0"/>
          </a:p>
        </p:txBody>
      </p:sp>
      <p:sp>
        <p:nvSpPr>
          <p:cNvPr id="4" name="عنوان 1"/>
          <p:cNvSpPr txBox="1">
            <a:spLocks noGrp="1"/>
          </p:cNvSpPr>
          <p:nvPr>
            <p:ph type="title"/>
          </p:nvPr>
        </p:nvSpPr>
        <p:spPr bwMode="auto">
          <a:xfrm>
            <a:off x="685800" y="116632"/>
            <a:ext cx="7848600" cy="563563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0"/>
            <a:r>
              <a:rPr lang="ar-KW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تابع -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حاول</a:t>
            </a:r>
            <a:r>
              <a:rPr lang="ar-KW" sz="4000" b="1" dirty="0" smtClean="0"/>
              <a:t>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أن</a:t>
            </a:r>
            <a:r>
              <a:rPr lang="ar-KW" sz="4000" b="1" dirty="0" smtClean="0"/>
              <a:t>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تحل</a:t>
            </a:r>
            <a:r>
              <a:rPr lang="ar-KW" sz="4000" b="1" dirty="0" smtClean="0"/>
              <a:t>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ar-IQ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endParaRPr lang="ar-KW" sz="40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 bwMode="auto">
          <a:xfrm>
            <a:off x="1187624" y="1772816"/>
            <a:ext cx="6480720" cy="1829817"/>
          </a:xfrm>
          <a:prstGeom prst="snip2DiagRect">
            <a:avLst/>
          </a:prstGeom>
          <a:solidFill>
            <a:srgbClr val="3333CC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1" i="0" u="none" strike="noStrike" normalizeH="0" baseline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2281438"/>
            <a:ext cx="6192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العينة العشوائية المنتظمة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955790"/>
            <a:ext cx="3009131" cy="221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5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KW" b="1" dirty="0" smtClean="0"/>
              <a:t>العينة العشوائية المنتظمة </a:t>
            </a:r>
            <a:r>
              <a:rPr lang="en-US" sz="3100" b="1" dirty="0" smtClean="0"/>
              <a:t>Systematic Random Sample</a:t>
            </a:r>
            <a:endParaRPr lang="ar-KW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Low"/>
            <a:r>
              <a:rPr lang="ar-KW" b="1" dirty="0" smtClean="0">
                <a:solidFill>
                  <a:srgbClr val="3333CC"/>
                </a:solidFill>
              </a:rPr>
              <a:t>واحدة من العينات الأكثر استخداماً هي العينة العشوائية المنتظمة حيث يتم سحب مفرداتها بحسب نظام ثابت و منتظم.</a:t>
            </a:r>
          </a:p>
          <a:p>
            <a:pPr algn="justLow"/>
            <a:endParaRPr lang="ar-KW" sz="1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Low"/>
            <a:r>
              <a:rPr lang="ar-KW" b="1" dirty="0" smtClean="0">
                <a:solidFill>
                  <a:schemeClr val="accent6">
                    <a:lumMod val="50000"/>
                  </a:schemeClr>
                </a:solidFill>
              </a:rPr>
              <a:t>ترقم هذه المفردات ترقيماً متسلسلاً ثم يقسم المجتمع الإحصائي إلى فترات متساوية الطول بعدد مفردات العينة تسمى فترة المعاينة.</a:t>
            </a:r>
          </a:p>
          <a:p>
            <a:pPr algn="justLow"/>
            <a:endParaRPr lang="ar-KW" sz="1100" b="1" dirty="0" smtClean="0">
              <a:solidFill>
                <a:srgbClr val="FF6600"/>
              </a:solidFill>
            </a:endParaRPr>
          </a:p>
          <a:p>
            <a:pPr algn="justLow"/>
            <a:r>
              <a:rPr lang="ar-IQ" b="1" dirty="0" smtClean="0"/>
              <a:t>ت</a:t>
            </a:r>
            <a:r>
              <a:rPr lang="ar-KW" b="1" dirty="0" smtClean="0"/>
              <a:t>ستخدم العينة العشوائية المنتظمة في المجتمع الإحصائي حيث تكون جميع المفردات متجانسة, و لإيجاد طول الفترة </a:t>
            </a:r>
            <a:r>
              <a:rPr lang="ar-IQ" b="1" dirty="0" smtClean="0"/>
              <a:t>ت</a:t>
            </a:r>
            <a:r>
              <a:rPr lang="ar-KW" b="1" dirty="0" smtClean="0"/>
              <a:t>ستخدم ال</a:t>
            </a:r>
            <a:r>
              <a:rPr lang="ar-IQ" b="1" dirty="0" smtClean="0"/>
              <a:t>صيغ</a:t>
            </a:r>
            <a:r>
              <a:rPr lang="ar-KW" b="1" dirty="0" smtClean="0"/>
              <a:t>ة :</a:t>
            </a:r>
          </a:p>
          <a:p>
            <a:pPr>
              <a:buNone/>
            </a:pPr>
            <a:r>
              <a:rPr lang="ar-KW" b="1" dirty="0" smtClean="0"/>
              <a:t>                     </a:t>
            </a:r>
            <a:r>
              <a:rPr lang="ar-KW" b="1" dirty="0" smtClean="0">
                <a:solidFill>
                  <a:srgbClr val="C00000"/>
                </a:solidFill>
              </a:rPr>
              <a:t>طول </a:t>
            </a:r>
            <a:r>
              <a:rPr lang="ar-KW" b="1" dirty="0" err="1" smtClean="0">
                <a:solidFill>
                  <a:srgbClr val="C00000"/>
                </a:solidFill>
              </a:rPr>
              <a:t>الفترة =</a:t>
            </a:r>
            <a:r>
              <a:rPr lang="ar-KW" b="1" dirty="0" smtClean="0">
                <a:solidFill>
                  <a:srgbClr val="C00000"/>
                </a:solidFill>
              </a:rPr>
              <a:t>  </a:t>
            </a:r>
            <a:endParaRPr lang="ar-KW" b="1" dirty="0">
              <a:solidFill>
                <a:srgbClr val="C00000"/>
              </a:solidFill>
            </a:endParaRPr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3563888" y="4829090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ar-KW" sz="2000" b="1" dirty="0" smtClean="0">
                <a:solidFill>
                  <a:srgbClr val="C00000"/>
                </a:solidFill>
                <a:latin typeface="Calibri" pitchFamily="34" charset="0"/>
              </a:rPr>
              <a:t>حجم المجتمع</a:t>
            </a:r>
            <a:endParaRPr lang="en-US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TextBox 42"/>
          <p:cNvSpPr txBox="1">
            <a:spLocks noChangeArrowheads="1"/>
          </p:cNvSpPr>
          <p:nvPr/>
        </p:nvSpPr>
        <p:spPr bwMode="auto">
          <a:xfrm>
            <a:off x="3635896" y="5261138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ar-KW" sz="2000" b="1" dirty="0" smtClean="0">
                <a:solidFill>
                  <a:srgbClr val="C00000"/>
                </a:solidFill>
                <a:latin typeface="Calibri" pitchFamily="34" charset="0"/>
              </a:rPr>
              <a:t>حجم العينة </a:t>
            </a:r>
            <a:endParaRPr lang="en-US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3347864" y="5005104"/>
            <a:ext cx="158417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ar-KW" sz="2000" b="1" dirty="0" smtClean="0">
                <a:solidFill>
                  <a:srgbClr val="C00000"/>
                </a:solidFill>
                <a:latin typeface="Calibri" pitchFamily="34" charset="0"/>
              </a:rPr>
              <a:t>ــــــــــــــــــــــــــ </a:t>
            </a:r>
            <a:endParaRPr lang="en-US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KW" b="1" dirty="0" smtClean="0"/>
              <a:t>العينة العشوائية المنتظمة </a:t>
            </a:r>
            <a:r>
              <a:rPr lang="en-US" sz="3100" b="1" dirty="0" smtClean="0"/>
              <a:t>Systematic Random Sample</a:t>
            </a:r>
            <a:endParaRPr lang="ar-KW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544616"/>
          </a:xfrm>
        </p:spPr>
        <p:txBody>
          <a:bodyPr/>
          <a:lstStyle/>
          <a:p>
            <a:pPr algn="justLow">
              <a:buNone/>
            </a:pPr>
            <a:r>
              <a:rPr lang="ar-KW" b="1" dirty="0" smtClean="0">
                <a:solidFill>
                  <a:srgbClr val="0000FF"/>
                </a:solidFill>
              </a:rPr>
              <a:t>يمكن سحب المفردة الأولى في العينة المنتظمة بطريقة عشوائية من جدول الأعداد العشوائية أو عن طريق المختبر الإحصائي</a:t>
            </a:r>
          </a:p>
          <a:p>
            <a:pPr algn="justLow">
              <a:buNone/>
            </a:pPr>
            <a:r>
              <a:rPr lang="ar-KW" b="1" dirty="0" smtClean="0">
                <a:solidFill>
                  <a:srgbClr val="0070C0"/>
                </a:solidFill>
              </a:rPr>
              <a:t> </a:t>
            </a:r>
            <a:r>
              <a:rPr lang="ar-KW" b="1" dirty="0" smtClean="0">
                <a:solidFill>
                  <a:srgbClr val="FF0000"/>
                </a:solidFill>
              </a:rPr>
              <a:t>ثم تسحب باقي المفردات بطريقة منتظمة </a:t>
            </a:r>
          </a:p>
          <a:p>
            <a:pPr algn="justLow">
              <a:buNone/>
            </a:pPr>
            <a:r>
              <a:rPr lang="ar-KW" b="1" dirty="0" smtClean="0"/>
              <a:t>تقضي بإضافة </a:t>
            </a:r>
            <a:r>
              <a:rPr lang="ar-KW" b="1" u="sng" dirty="0" smtClean="0"/>
              <a:t>طول فترة المعاينة </a:t>
            </a:r>
            <a:r>
              <a:rPr lang="ar-KW" b="1" dirty="0" smtClean="0"/>
              <a:t>على المفردة الأولى للحصول على المفردة الثانية ثم إضافة طول فترة المعاينة على المفردة الثانية للحصول على المفردة الثالثة و هكذا  ...</a:t>
            </a:r>
          </a:p>
          <a:p>
            <a:pPr algn="justLow">
              <a:buNone/>
            </a:pPr>
            <a:endParaRPr lang="ar-KW" b="1" dirty="0"/>
          </a:p>
        </p:txBody>
      </p:sp>
      <p:pic>
        <p:nvPicPr>
          <p:cNvPr id="6" name="صورة 5" descr="sys-sample1-25tvvx6-2doeih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4000078"/>
            <a:ext cx="4762500" cy="2381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 bwMode="auto">
          <a:xfrm>
            <a:off x="2339752" y="4305975"/>
            <a:ext cx="1126370" cy="576064"/>
          </a:xfrm>
          <a:prstGeom prst="rect">
            <a:avLst/>
          </a:prstGeom>
          <a:noFill/>
          <a:ln w="952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 w="127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491880" y="4305975"/>
            <a:ext cx="1126370" cy="576064"/>
          </a:xfrm>
          <a:prstGeom prst="rect">
            <a:avLst/>
          </a:prstGeom>
          <a:noFill/>
          <a:ln w="952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 w="127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56887" y="4305975"/>
            <a:ext cx="1126370" cy="576064"/>
          </a:xfrm>
          <a:prstGeom prst="rect">
            <a:avLst/>
          </a:prstGeom>
          <a:noFill/>
          <a:ln w="952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 w="127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803749" y="4316706"/>
            <a:ext cx="1126370" cy="576064"/>
          </a:xfrm>
          <a:prstGeom prst="rect">
            <a:avLst/>
          </a:prstGeom>
          <a:noFill/>
          <a:ln w="952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 w="127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ar-KW" b="1" dirty="0" smtClean="0"/>
              <a:t>في أحد المصانع حيث عدد العمال </a:t>
            </a:r>
            <a:r>
              <a:rPr lang="en-US" b="1" dirty="0" smtClean="0"/>
              <a:t>900</a:t>
            </a:r>
            <a:r>
              <a:rPr lang="ar-KW" b="1" dirty="0" smtClean="0"/>
              <a:t> مرقمين من </a:t>
            </a:r>
            <a:r>
              <a:rPr lang="en-US" b="1" dirty="0" smtClean="0"/>
              <a:t>1</a:t>
            </a:r>
            <a:r>
              <a:rPr lang="ar-KW" b="1" dirty="0" smtClean="0"/>
              <a:t> إلى </a:t>
            </a:r>
            <a:r>
              <a:rPr lang="en-US" b="1" dirty="0" smtClean="0"/>
              <a:t>900</a:t>
            </a:r>
            <a:r>
              <a:rPr lang="ar-KW" b="1" dirty="0" smtClean="0"/>
              <a:t> </a:t>
            </a:r>
          </a:p>
          <a:p>
            <a:pPr>
              <a:buNone/>
            </a:pPr>
            <a:r>
              <a:rPr lang="ar-KW" b="1" dirty="0" smtClean="0"/>
              <a:t>أراد صاحب هذا المصنع مناقشة </a:t>
            </a:r>
            <a:r>
              <a:rPr lang="ar-KW" b="1" dirty="0"/>
              <a:t>هؤلاء العمال حول كيفية </a:t>
            </a:r>
          </a:p>
          <a:p>
            <a:pPr algn="justLow">
              <a:buNone/>
            </a:pPr>
            <a:r>
              <a:rPr lang="ar-KW" b="1" dirty="0"/>
              <a:t>تحسين الأداء و زيادة الإنتاج.</a:t>
            </a:r>
          </a:p>
          <a:p>
            <a:pPr algn="justLow">
              <a:buNone/>
            </a:pPr>
            <a:endParaRPr lang="ar-KW" b="1" dirty="0" smtClean="0"/>
          </a:p>
          <a:p>
            <a:pPr algn="justLow">
              <a:buNone/>
            </a:pPr>
            <a:endParaRPr lang="ar-KW" b="1" dirty="0" smtClean="0"/>
          </a:p>
          <a:p>
            <a:pPr algn="justLow">
              <a:buNone/>
            </a:pPr>
            <a:r>
              <a:rPr lang="ar-KW" b="1" dirty="0" smtClean="0"/>
              <a:t>سحب عينة عشوائية </a:t>
            </a:r>
          </a:p>
          <a:p>
            <a:pPr algn="justLow">
              <a:buNone/>
            </a:pPr>
            <a:r>
              <a:rPr lang="ar-KW" b="1" dirty="0" smtClean="0">
                <a:solidFill>
                  <a:srgbClr val="00B050"/>
                </a:solidFill>
              </a:rPr>
              <a:t>منتظمة</a:t>
            </a:r>
            <a:r>
              <a:rPr lang="ar-KW" b="1" dirty="0" smtClean="0"/>
              <a:t> حجمها </a:t>
            </a:r>
            <a:r>
              <a:rPr lang="en-US" b="1" dirty="0" smtClean="0"/>
              <a:t>15</a:t>
            </a:r>
            <a:r>
              <a:rPr lang="ar-KW" b="1" dirty="0" smtClean="0"/>
              <a:t> .</a:t>
            </a:r>
          </a:p>
          <a:p>
            <a:pPr algn="justLow">
              <a:buNone/>
            </a:pPr>
            <a:r>
              <a:rPr lang="ar-KW" b="1" dirty="0" smtClean="0"/>
              <a:t>مستخدماً جدول الأعداد العشوائية </a:t>
            </a:r>
          </a:p>
          <a:p>
            <a:pPr algn="justLow">
              <a:buNone/>
            </a:pPr>
            <a:r>
              <a:rPr lang="ar-KW" b="1" dirty="0" smtClean="0"/>
              <a:t>ابتداءً من الصف الثامن و العمود العاشر.</a:t>
            </a:r>
            <a:endParaRPr lang="ar-KW" b="1" dirty="0"/>
          </a:p>
        </p:txBody>
      </p:sp>
      <p:sp>
        <p:nvSpPr>
          <p:cNvPr id="4" name="عنوان 1"/>
          <p:cNvSpPr txBox="1">
            <a:spLocks noGrp="1"/>
          </p:cNvSpPr>
          <p:nvPr>
            <p:ph type="title"/>
          </p:nvPr>
        </p:nvSpPr>
        <p:spPr bwMode="auto">
          <a:xfrm>
            <a:off x="685800" y="116632"/>
            <a:ext cx="7848600" cy="563563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مثال (</a:t>
            </a:r>
            <a:r>
              <a:rPr kumimoji="0" lang="ar-IQ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ar-KW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ar-KW" sz="4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صورة 4" descr="081221175245sw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4032448" cy="30243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6660232" y="2852936"/>
            <a:ext cx="1656184" cy="748167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KW" sz="2800" b="1" dirty="0" smtClean="0"/>
              <a:t>المطلوب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ar-KW" b="1" dirty="0" err="1" smtClean="0"/>
              <a:t>الحل:</a:t>
            </a:r>
            <a:r>
              <a:rPr lang="ar-KW" b="1" dirty="0" smtClean="0"/>
              <a:t>     </a:t>
            </a:r>
          </a:p>
          <a:p>
            <a:pPr>
              <a:buNone/>
            </a:pPr>
            <a:r>
              <a:rPr lang="ar-KW" b="1" dirty="0" smtClean="0"/>
              <a:t>                   طول </a:t>
            </a:r>
            <a:r>
              <a:rPr lang="ar-KW" b="1" dirty="0" err="1" smtClean="0"/>
              <a:t>الفترة =                  =         =</a:t>
            </a:r>
            <a:r>
              <a:rPr lang="ar-KW" b="1" dirty="0" smtClean="0"/>
              <a:t> </a:t>
            </a:r>
          </a:p>
          <a:p>
            <a:pPr>
              <a:buNone/>
            </a:pPr>
            <a:endParaRPr lang="ar-KW" sz="1200" b="1" dirty="0" smtClean="0"/>
          </a:p>
          <a:p>
            <a:pPr>
              <a:buNone/>
            </a:pPr>
            <a:r>
              <a:rPr lang="ar-IQ" b="1" dirty="0">
                <a:solidFill>
                  <a:schemeClr val="tx2"/>
                </a:solidFill>
              </a:rPr>
              <a:t>ا</a:t>
            </a:r>
            <a:r>
              <a:rPr lang="ar-KW" b="1" dirty="0" smtClean="0">
                <a:solidFill>
                  <a:schemeClr val="tx2"/>
                </a:solidFill>
              </a:rPr>
              <a:t>خت</a:t>
            </a:r>
            <a:r>
              <a:rPr lang="ar-IQ" b="1" dirty="0" smtClean="0">
                <a:solidFill>
                  <a:schemeClr val="tx2"/>
                </a:solidFill>
              </a:rPr>
              <a:t>ي</a:t>
            </a:r>
            <a:r>
              <a:rPr lang="ar-KW" b="1" dirty="0" smtClean="0">
                <a:solidFill>
                  <a:schemeClr val="tx2"/>
                </a:solidFill>
              </a:rPr>
              <a:t>ار أول عدد عشوائي مؤلف من رقمين لجهة اليسار باستخدام الجدول ابتداءً من الصف الثامن و العمود العاشر لا يزيد عن </a:t>
            </a:r>
            <a:r>
              <a:rPr lang="en-US" b="1" dirty="0" smtClean="0">
                <a:solidFill>
                  <a:schemeClr val="tx2"/>
                </a:solidFill>
              </a:rPr>
              <a:t>60</a:t>
            </a:r>
            <a:r>
              <a:rPr lang="ar-KW" b="1" dirty="0" smtClean="0">
                <a:solidFill>
                  <a:schemeClr val="tx2"/>
                </a:solidFill>
              </a:rPr>
              <a:t> </a:t>
            </a:r>
            <a:r>
              <a:rPr lang="ar-IQ" b="1" dirty="0" smtClean="0">
                <a:solidFill>
                  <a:schemeClr val="tx2"/>
                </a:solidFill>
              </a:rPr>
              <a:t>ت</a:t>
            </a:r>
            <a:r>
              <a:rPr lang="ar-KW" b="1" dirty="0" smtClean="0">
                <a:solidFill>
                  <a:schemeClr val="tx2"/>
                </a:solidFill>
              </a:rPr>
              <a:t>جد العدد 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31</a:t>
            </a:r>
            <a:endParaRPr lang="ar-KW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ar-KW" b="1" dirty="0" smtClean="0">
                <a:solidFill>
                  <a:schemeClr val="accent1"/>
                </a:solidFill>
              </a:rPr>
              <a:t>فتكون الاعداد :</a:t>
            </a:r>
          </a:p>
          <a:p>
            <a:pPr algn="ctr">
              <a:buNone/>
            </a:pPr>
            <a:r>
              <a:rPr lang="en-US" b="1" dirty="0" smtClean="0"/>
              <a:t>31             </a:t>
            </a:r>
          </a:p>
          <a:p>
            <a:pPr algn="ctr">
              <a:buNone/>
            </a:pPr>
            <a:r>
              <a:rPr lang="ar-KW" b="1" dirty="0" smtClean="0"/>
              <a:t> </a:t>
            </a:r>
            <a:r>
              <a:rPr lang="en-US" b="1" dirty="0" smtClean="0"/>
              <a:t>31+60=91</a:t>
            </a:r>
          </a:p>
          <a:p>
            <a:pPr algn="ctr">
              <a:buNone/>
            </a:pPr>
            <a:r>
              <a:rPr lang="en-US" b="1" dirty="0" smtClean="0"/>
              <a:t>91+60=151</a:t>
            </a:r>
          </a:p>
          <a:p>
            <a:pPr algn="ctr">
              <a:buNone/>
            </a:pPr>
            <a:r>
              <a:rPr lang="ar-KW" b="1" dirty="0" smtClean="0"/>
              <a:t>  </a:t>
            </a:r>
            <a:r>
              <a:rPr lang="en-US" b="1" dirty="0" smtClean="0"/>
              <a:t>151+60=211</a:t>
            </a:r>
            <a:endParaRPr lang="ar-KW" b="1" dirty="0" smtClean="0"/>
          </a:p>
          <a:p>
            <a:pPr algn="ctr">
              <a:buNone/>
            </a:pPr>
            <a:r>
              <a:rPr lang="ar-KW" b="1" dirty="0" smtClean="0"/>
              <a:t>  </a:t>
            </a:r>
            <a:r>
              <a:rPr lang="en-US" b="1" dirty="0" smtClean="0"/>
              <a:t>211+60=271</a:t>
            </a:r>
            <a:endParaRPr lang="ar-KW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</p:txBody>
      </p:sp>
      <p:sp>
        <p:nvSpPr>
          <p:cNvPr id="7" name="TextBox 41"/>
          <p:cNvSpPr txBox="1">
            <a:spLocks noChangeArrowheads="1"/>
          </p:cNvSpPr>
          <p:nvPr/>
        </p:nvSpPr>
        <p:spPr bwMode="auto">
          <a:xfrm>
            <a:off x="4067944" y="1772816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ar-KW" sz="2000" b="1" dirty="0" smtClean="0">
                <a:latin typeface="Calibri" pitchFamily="34" charset="0"/>
              </a:rPr>
              <a:t>حجم المجتمع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8" name="TextBox 42"/>
          <p:cNvSpPr txBox="1">
            <a:spLocks noChangeArrowheads="1"/>
          </p:cNvSpPr>
          <p:nvPr/>
        </p:nvSpPr>
        <p:spPr bwMode="auto">
          <a:xfrm>
            <a:off x="4139952" y="2204864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ar-KW" sz="2000" b="1" dirty="0" smtClean="0">
                <a:latin typeface="Calibri" pitchFamily="34" charset="0"/>
              </a:rPr>
              <a:t>حجم العينة 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3851920" y="2020838"/>
            <a:ext cx="158417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ar-KW" sz="2000" b="1" dirty="0" smtClean="0">
                <a:latin typeface="Calibri" pitchFamily="34" charset="0"/>
              </a:rPr>
              <a:t>ــــــــــــــــــــــــــ 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2915816" y="1844824"/>
            <a:ext cx="648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latin typeface="Calibri" pitchFamily="34" charset="0"/>
              </a:rPr>
              <a:t>900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1" name="TextBox 42"/>
          <p:cNvSpPr txBox="1">
            <a:spLocks noChangeArrowheads="1"/>
          </p:cNvSpPr>
          <p:nvPr/>
        </p:nvSpPr>
        <p:spPr bwMode="auto">
          <a:xfrm>
            <a:off x="2987824" y="227687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latin typeface="Calibri" pitchFamily="34" charset="0"/>
              </a:rPr>
              <a:t>15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2843808" y="2020838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ar-KW" sz="2000" b="1" dirty="0" smtClean="0">
                <a:latin typeface="Calibri" pitchFamily="34" charset="0"/>
              </a:rPr>
              <a:t>ـــــــــــ 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3" name="TextBox 42"/>
          <p:cNvSpPr txBox="1">
            <a:spLocks noChangeArrowheads="1"/>
          </p:cNvSpPr>
          <p:nvPr/>
        </p:nvSpPr>
        <p:spPr bwMode="auto">
          <a:xfrm>
            <a:off x="2051720" y="209278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latin typeface="Calibri" pitchFamily="34" charset="0"/>
              </a:rPr>
              <a:t>60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4" name="عنوان 1"/>
          <p:cNvSpPr txBox="1">
            <a:spLocks noGrp="1"/>
          </p:cNvSpPr>
          <p:nvPr>
            <p:ph type="title"/>
          </p:nvPr>
        </p:nvSpPr>
        <p:spPr bwMode="auto">
          <a:xfrm>
            <a:off x="685800" y="116632"/>
            <a:ext cx="7848600" cy="563563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0">
              <a:defRPr/>
            </a:pPr>
            <a:r>
              <a:rPr lang="ar-KW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تابع - مثال </a:t>
            </a:r>
            <a:r>
              <a:rPr kumimoji="0" lang="ar-KW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ar-IQ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ar-KW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ar-KW" sz="4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511256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smtClean="0"/>
              <a:t>271+60=331</a:t>
            </a:r>
          </a:p>
          <a:p>
            <a:pPr algn="ctr">
              <a:buNone/>
            </a:pPr>
            <a:r>
              <a:rPr lang="en-US" b="1"/>
              <a:t>331+60=391 </a:t>
            </a:r>
            <a:endParaRPr lang="en-US" b="1" dirty="0" smtClean="0"/>
          </a:p>
          <a:p>
            <a:pPr algn="ctr">
              <a:buNone/>
            </a:pPr>
            <a:r>
              <a:rPr lang="ar-KW" b="1" dirty="0" smtClean="0"/>
              <a:t> </a:t>
            </a:r>
            <a:r>
              <a:rPr lang="en-US" b="1" dirty="0" smtClean="0"/>
              <a:t>391+60=451</a:t>
            </a:r>
          </a:p>
          <a:p>
            <a:pPr algn="ctr">
              <a:buNone/>
            </a:pPr>
            <a:r>
              <a:rPr lang="ar-KW" b="1" dirty="0" smtClean="0"/>
              <a:t> </a:t>
            </a:r>
            <a:r>
              <a:rPr lang="en-US" b="1" dirty="0" smtClean="0"/>
              <a:t>451+60=511</a:t>
            </a:r>
            <a:endParaRPr lang="ar-KW" b="1" dirty="0" smtClean="0"/>
          </a:p>
          <a:p>
            <a:pPr algn="ctr">
              <a:buNone/>
            </a:pPr>
            <a:r>
              <a:rPr lang="ar-KW" b="1" dirty="0" smtClean="0"/>
              <a:t> </a:t>
            </a:r>
            <a:r>
              <a:rPr lang="en-US" b="1" dirty="0" smtClean="0"/>
              <a:t>511+60=571</a:t>
            </a:r>
          </a:p>
          <a:p>
            <a:pPr algn="ctr">
              <a:buNone/>
            </a:pPr>
            <a:r>
              <a:rPr lang="ar-KW" b="1" dirty="0" smtClean="0"/>
              <a:t> </a:t>
            </a:r>
            <a:r>
              <a:rPr lang="en-US" b="1" dirty="0" smtClean="0"/>
              <a:t>571+60=631</a:t>
            </a:r>
          </a:p>
          <a:p>
            <a:pPr algn="ctr">
              <a:buNone/>
            </a:pPr>
            <a:r>
              <a:rPr lang="ar-KW" b="1" dirty="0" smtClean="0"/>
              <a:t> </a:t>
            </a:r>
            <a:r>
              <a:rPr lang="en-US" b="1" dirty="0" smtClean="0"/>
              <a:t>631+60=691</a:t>
            </a:r>
          </a:p>
          <a:p>
            <a:pPr algn="ctr">
              <a:buNone/>
            </a:pPr>
            <a:r>
              <a:rPr lang="ar-KW" b="1" dirty="0" smtClean="0"/>
              <a:t> </a:t>
            </a:r>
            <a:r>
              <a:rPr lang="en-US" b="1" dirty="0" smtClean="0"/>
              <a:t>691+60=751</a:t>
            </a:r>
            <a:endParaRPr lang="ar-KW" b="1" dirty="0" smtClean="0"/>
          </a:p>
          <a:p>
            <a:pPr algn="ctr">
              <a:buNone/>
            </a:pPr>
            <a:r>
              <a:rPr lang="ar-KW" b="1" dirty="0" smtClean="0"/>
              <a:t> </a:t>
            </a:r>
            <a:r>
              <a:rPr lang="en-US" b="1" dirty="0" smtClean="0"/>
              <a:t>751+60=811</a:t>
            </a:r>
          </a:p>
          <a:p>
            <a:pPr algn="ctr">
              <a:buNone/>
            </a:pPr>
            <a:r>
              <a:rPr lang="ar-KW" b="1" dirty="0" smtClean="0"/>
              <a:t> </a:t>
            </a:r>
            <a:r>
              <a:rPr lang="en-US" b="1" dirty="0" smtClean="0"/>
              <a:t>811+60=871</a:t>
            </a:r>
            <a:endParaRPr lang="ar-KW" b="1" dirty="0" smtClean="0"/>
          </a:p>
          <a:p>
            <a:pPr>
              <a:buNone/>
            </a:pPr>
            <a:r>
              <a:rPr lang="ar-KW" b="1" dirty="0" smtClean="0">
                <a:solidFill>
                  <a:srgbClr val="0000FF"/>
                </a:solidFill>
              </a:rPr>
              <a:t>والعينة العشوائية المنتظمة </a:t>
            </a:r>
            <a:r>
              <a:rPr lang="ar-KW" b="1" dirty="0" err="1" smtClean="0">
                <a:solidFill>
                  <a:srgbClr val="0000FF"/>
                </a:solidFill>
              </a:rPr>
              <a:t>هي :</a:t>
            </a:r>
            <a:endParaRPr lang="ar-KW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31, 91, 151, 211, 271, 331, 391, 451, 511, 571, 631, 691, 751, 811, 871 </a:t>
            </a:r>
          </a:p>
        </p:txBody>
      </p:sp>
      <p:sp>
        <p:nvSpPr>
          <p:cNvPr id="4" name="عنوان 1"/>
          <p:cNvSpPr txBox="1">
            <a:spLocks noGrp="1"/>
          </p:cNvSpPr>
          <p:nvPr>
            <p:ph type="title"/>
          </p:nvPr>
        </p:nvSpPr>
        <p:spPr bwMode="auto">
          <a:xfrm>
            <a:off x="685800" y="116632"/>
            <a:ext cx="7848600" cy="563563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0">
              <a:defRPr/>
            </a:pPr>
            <a:r>
              <a:rPr lang="ar-KW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تابع - مثال </a:t>
            </a:r>
            <a:r>
              <a:rPr kumimoji="0" lang="ar-KW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ar-IQ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ar-KW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ar-KW" sz="4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ar-KW" b="1" dirty="0" smtClean="0">
                <a:solidFill>
                  <a:srgbClr val="0000FF"/>
                </a:solidFill>
              </a:rPr>
              <a:t>في المثال (</a:t>
            </a:r>
            <a:r>
              <a:rPr lang="ar-IQ" b="1" dirty="0" smtClean="0">
                <a:solidFill>
                  <a:srgbClr val="0000FF"/>
                </a:solidFill>
              </a:rPr>
              <a:t>6</a:t>
            </a:r>
            <a:r>
              <a:rPr lang="ar-KW" b="1" dirty="0" smtClean="0">
                <a:solidFill>
                  <a:srgbClr val="0000FF"/>
                </a:solidFill>
              </a:rPr>
              <a:t>):</a:t>
            </a:r>
          </a:p>
          <a:p>
            <a:pPr>
              <a:buNone/>
            </a:pPr>
            <a:endParaRPr lang="ar-KW" sz="1800" b="1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ar-KW" b="1" dirty="0" smtClean="0"/>
              <a:t>ما العينة العشوائية </a:t>
            </a:r>
            <a:r>
              <a:rPr lang="ar-KW" b="1" dirty="0" smtClean="0">
                <a:solidFill>
                  <a:srgbClr val="0000FF"/>
                </a:solidFill>
              </a:rPr>
              <a:t>المنتظمة</a:t>
            </a:r>
            <a:r>
              <a:rPr lang="ar-KW" b="1" dirty="0" smtClean="0"/>
              <a:t> إذا أراد صاحب المصنع تشكيلها على أن يكون حجمها </a:t>
            </a:r>
            <a:r>
              <a:rPr lang="en-US" b="1" dirty="0" smtClean="0"/>
              <a:t>10</a:t>
            </a:r>
            <a:r>
              <a:rPr lang="ar-KW" b="1" dirty="0" smtClean="0"/>
              <a:t> </a:t>
            </a:r>
            <a:r>
              <a:rPr lang="ar-KW" b="1" dirty="0" err="1" smtClean="0"/>
              <a:t>.</a:t>
            </a:r>
            <a:endParaRPr lang="ar-KW" b="1" dirty="0" smtClean="0"/>
          </a:p>
          <a:p>
            <a:pPr>
              <a:lnSpc>
                <a:spcPct val="150000"/>
              </a:lnSpc>
              <a:buNone/>
            </a:pPr>
            <a:r>
              <a:rPr lang="ar-KW" b="1" dirty="0" smtClean="0">
                <a:solidFill>
                  <a:srgbClr val="C00000"/>
                </a:solidFill>
              </a:rPr>
              <a:t>مستخدماً جدول الأعداد العشوائية ابتداءً من الصف الثامن </a:t>
            </a:r>
          </a:p>
          <a:p>
            <a:pPr>
              <a:lnSpc>
                <a:spcPct val="150000"/>
              </a:lnSpc>
              <a:buNone/>
            </a:pPr>
            <a:r>
              <a:rPr lang="ar-KW" b="1" dirty="0" smtClean="0">
                <a:solidFill>
                  <a:srgbClr val="C00000"/>
                </a:solidFill>
              </a:rPr>
              <a:t>و العمود </a:t>
            </a:r>
            <a:r>
              <a:rPr lang="ar-KW" b="1" dirty="0" err="1" smtClean="0">
                <a:solidFill>
                  <a:srgbClr val="C00000"/>
                </a:solidFill>
              </a:rPr>
              <a:t>السابع ؟</a:t>
            </a:r>
            <a:endParaRPr lang="ar-KW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KW" b="1" dirty="0" smtClean="0"/>
          </a:p>
          <a:p>
            <a:pPr>
              <a:buNone/>
            </a:pPr>
            <a:endParaRPr lang="ar-KW" b="1" dirty="0"/>
          </a:p>
        </p:txBody>
      </p:sp>
      <p:sp>
        <p:nvSpPr>
          <p:cNvPr id="4" name="عنوان 1"/>
          <p:cNvSpPr txBox="1">
            <a:spLocks noGrp="1"/>
          </p:cNvSpPr>
          <p:nvPr>
            <p:ph type="title"/>
          </p:nvPr>
        </p:nvSpPr>
        <p:spPr bwMode="auto">
          <a:xfrm>
            <a:off x="685800" y="116632"/>
            <a:ext cx="7848600" cy="563563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0" algn="ctr" rtl="1"/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حاول</a:t>
            </a:r>
            <a:r>
              <a:rPr lang="ar-KW" sz="4000" b="1" dirty="0" smtClean="0"/>
              <a:t>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أن</a:t>
            </a:r>
            <a:r>
              <a:rPr lang="ar-KW" sz="4000" b="1" dirty="0" smtClean="0"/>
              <a:t>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تحل</a:t>
            </a:r>
            <a:r>
              <a:rPr lang="ar-KW" sz="4000" b="1" dirty="0" smtClean="0"/>
              <a:t>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ar-IQ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endParaRPr lang="ar-KW" sz="40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ar-KW" b="1" dirty="0" err="1" smtClean="0"/>
              <a:t>الحل:</a:t>
            </a:r>
            <a:r>
              <a:rPr lang="ar-KW" b="1" dirty="0" smtClean="0"/>
              <a:t>     </a:t>
            </a:r>
          </a:p>
          <a:p>
            <a:pPr>
              <a:buNone/>
            </a:pPr>
            <a:r>
              <a:rPr lang="ar-KW" b="1" smtClean="0"/>
              <a:t>                </a:t>
            </a:r>
            <a:r>
              <a:rPr lang="en-US" b="1" smtClean="0"/>
              <a:t>    </a:t>
            </a:r>
            <a:r>
              <a:rPr lang="ar-KW" b="1" smtClean="0"/>
              <a:t>طول الفترة</a:t>
            </a:r>
            <a:r>
              <a:rPr lang="en-US" b="1" smtClean="0"/>
              <a:t> </a:t>
            </a:r>
            <a:r>
              <a:rPr lang="ar-KW" b="1" smtClean="0"/>
              <a:t> </a:t>
            </a:r>
            <a:r>
              <a:rPr lang="ar-KW" b="1" dirty="0" err="1" smtClean="0"/>
              <a:t>=               =         =</a:t>
            </a:r>
            <a:r>
              <a:rPr lang="ar-KW" b="1" dirty="0" smtClean="0"/>
              <a:t> </a:t>
            </a:r>
          </a:p>
          <a:p>
            <a:pPr>
              <a:buNone/>
            </a:pPr>
            <a:endParaRPr lang="ar-KW" sz="1200" b="1" dirty="0" smtClean="0"/>
          </a:p>
          <a:p>
            <a:pPr algn="justLow">
              <a:buNone/>
            </a:pPr>
            <a:r>
              <a:rPr lang="ar-IQ" b="1" dirty="0">
                <a:solidFill>
                  <a:schemeClr val="accent1">
                    <a:lumMod val="50000"/>
                  </a:schemeClr>
                </a:solidFill>
              </a:rPr>
              <a:t>ا</a:t>
            </a:r>
            <a:r>
              <a:rPr lang="ar-KW" b="1" dirty="0" smtClean="0">
                <a:solidFill>
                  <a:schemeClr val="accent1">
                    <a:lumMod val="50000"/>
                  </a:schemeClr>
                </a:solidFill>
              </a:rPr>
              <a:t>خت</a:t>
            </a:r>
            <a:r>
              <a:rPr lang="ar-IQ" b="1" dirty="0" smtClean="0">
                <a:solidFill>
                  <a:schemeClr val="accent1">
                    <a:lumMod val="50000"/>
                  </a:schemeClr>
                </a:solidFill>
              </a:rPr>
              <a:t>ي</a:t>
            </a:r>
            <a:r>
              <a:rPr lang="ar-KW" b="1" dirty="0" smtClean="0">
                <a:solidFill>
                  <a:schemeClr val="accent1">
                    <a:lumMod val="50000"/>
                  </a:schemeClr>
                </a:solidFill>
              </a:rPr>
              <a:t>ار أول عدد عشوائي مؤلف من رقمين لجهة اليسار باستخدام الجدول ابتداءً من الصف الثامن و العمود السابع على</a:t>
            </a:r>
            <a:r>
              <a:rPr lang="ar-IQ" b="1" dirty="0" smtClean="0">
                <a:solidFill>
                  <a:schemeClr val="accent1">
                    <a:lumMod val="50000"/>
                  </a:schemeClr>
                </a:solidFill>
              </a:rPr>
              <a:t> ان</a:t>
            </a:r>
            <a:r>
              <a:rPr lang="ar-KW" b="1" dirty="0" smtClean="0">
                <a:solidFill>
                  <a:schemeClr val="accent1">
                    <a:lumMod val="50000"/>
                  </a:schemeClr>
                </a:solidFill>
              </a:rPr>
              <a:t> لا يزيد عن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90</a:t>
            </a:r>
            <a:r>
              <a:rPr lang="ar-KW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IQ" b="1" dirty="0" smtClean="0">
                <a:solidFill>
                  <a:schemeClr val="accent1">
                    <a:lumMod val="50000"/>
                  </a:schemeClr>
                </a:solidFill>
              </a:rPr>
              <a:t>ت</a:t>
            </a:r>
            <a:r>
              <a:rPr lang="ar-KW" b="1" dirty="0" smtClean="0">
                <a:solidFill>
                  <a:schemeClr val="accent1">
                    <a:lumMod val="50000"/>
                  </a:schemeClr>
                </a:solidFill>
              </a:rPr>
              <a:t>جد </a:t>
            </a:r>
            <a:r>
              <a:rPr lang="en-US" b="1" dirty="0" smtClean="0">
                <a:solidFill>
                  <a:srgbClr val="FF0000"/>
                </a:solidFill>
              </a:rPr>
              <a:t>79</a:t>
            </a:r>
            <a:endParaRPr lang="ar-KW" b="1" dirty="0" smtClean="0">
              <a:solidFill>
                <a:srgbClr val="FF0000"/>
              </a:solidFill>
            </a:endParaRPr>
          </a:p>
          <a:p>
            <a:pPr algn="justLow">
              <a:buNone/>
            </a:pPr>
            <a:r>
              <a:rPr lang="ar-KW" b="1" smtClean="0">
                <a:solidFill>
                  <a:schemeClr val="accent1"/>
                </a:solidFill>
              </a:rPr>
              <a:t>فتكون </a:t>
            </a:r>
            <a:r>
              <a:rPr lang="ar-KW" b="1" smtClean="0">
                <a:solidFill>
                  <a:schemeClr val="accent1"/>
                </a:solidFill>
              </a:rPr>
              <a:t>الأعداد:</a:t>
            </a:r>
            <a:endParaRPr lang="ar-KW" b="1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79</a:t>
            </a:r>
            <a:r>
              <a:rPr lang="en-US" b="1" dirty="0" smtClean="0"/>
              <a:t>             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79</a:t>
            </a:r>
            <a:r>
              <a:rPr lang="en-US" b="1" dirty="0" smtClean="0"/>
              <a:t>+90=169</a:t>
            </a:r>
          </a:p>
          <a:p>
            <a:pPr algn="ctr">
              <a:buNone/>
            </a:pPr>
            <a:r>
              <a:rPr lang="ar-KW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169</a:t>
            </a:r>
            <a:r>
              <a:rPr lang="en-US" b="1" dirty="0" smtClean="0"/>
              <a:t>+90=259</a:t>
            </a:r>
          </a:p>
          <a:p>
            <a:pPr algn="ctr">
              <a:buNone/>
            </a:pPr>
            <a:r>
              <a:rPr lang="ar-KW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259</a:t>
            </a:r>
            <a:r>
              <a:rPr lang="en-US" b="1" dirty="0" smtClean="0"/>
              <a:t>+90=349</a:t>
            </a:r>
            <a:endParaRPr lang="ar-KW" b="1" dirty="0" smtClean="0"/>
          </a:p>
          <a:p>
            <a:pPr algn="ctr">
              <a:buNone/>
            </a:pPr>
            <a:r>
              <a:rPr lang="ar-KW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349</a:t>
            </a:r>
            <a:r>
              <a:rPr lang="en-US" b="1" dirty="0" smtClean="0"/>
              <a:t>+90=439</a:t>
            </a:r>
            <a:endParaRPr lang="ar-KW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</p:txBody>
      </p:sp>
      <p:sp>
        <p:nvSpPr>
          <p:cNvPr id="7" name="TextBox 41"/>
          <p:cNvSpPr txBox="1">
            <a:spLocks noChangeArrowheads="1"/>
          </p:cNvSpPr>
          <p:nvPr/>
        </p:nvSpPr>
        <p:spPr bwMode="auto">
          <a:xfrm>
            <a:off x="4067944" y="1772816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ar-KW" sz="2000" b="1" dirty="0" smtClean="0">
                <a:latin typeface="Calibri" pitchFamily="34" charset="0"/>
              </a:rPr>
              <a:t>حجم المجتمع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8" name="TextBox 42"/>
          <p:cNvSpPr txBox="1">
            <a:spLocks noChangeArrowheads="1"/>
          </p:cNvSpPr>
          <p:nvPr/>
        </p:nvSpPr>
        <p:spPr bwMode="auto">
          <a:xfrm>
            <a:off x="4139952" y="2204864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ar-KW" sz="2000" b="1" smtClean="0">
                <a:latin typeface="Calibri" pitchFamily="34" charset="0"/>
              </a:rPr>
              <a:t>حجم </a:t>
            </a:r>
            <a:r>
              <a:rPr lang="ar-KW" sz="2000" b="1" dirty="0" smtClean="0">
                <a:latin typeface="Calibri" pitchFamily="34" charset="0"/>
              </a:rPr>
              <a:t>العينة 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3851920" y="2020838"/>
            <a:ext cx="1584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ar-KW" sz="2000" b="1" smtClean="0">
                <a:latin typeface="Calibri" pitchFamily="34" charset="0"/>
              </a:rPr>
              <a:t>ــــــــــــــــــــــــــ 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2915816" y="1844824"/>
            <a:ext cx="648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latin typeface="Calibri" pitchFamily="34" charset="0"/>
              </a:rPr>
              <a:t>900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1" name="TextBox 42"/>
          <p:cNvSpPr txBox="1">
            <a:spLocks noChangeArrowheads="1"/>
          </p:cNvSpPr>
          <p:nvPr/>
        </p:nvSpPr>
        <p:spPr bwMode="auto">
          <a:xfrm>
            <a:off x="2987824" y="227687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latin typeface="Calibri" pitchFamily="34" charset="0"/>
              </a:rPr>
              <a:t>10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2843808" y="2020838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ar-KW" sz="2000" b="1" dirty="0" smtClean="0">
                <a:latin typeface="Calibri" pitchFamily="34" charset="0"/>
              </a:rPr>
              <a:t>ـــــــــــ 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3" name="TextBox 42"/>
          <p:cNvSpPr txBox="1">
            <a:spLocks noChangeArrowheads="1"/>
          </p:cNvSpPr>
          <p:nvPr/>
        </p:nvSpPr>
        <p:spPr bwMode="auto">
          <a:xfrm>
            <a:off x="2051720" y="198884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latin typeface="Calibri" pitchFamily="34" charset="0"/>
              </a:rPr>
              <a:t>90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4" name="عنوان 1"/>
          <p:cNvSpPr txBox="1">
            <a:spLocks noGrp="1"/>
          </p:cNvSpPr>
          <p:nvPr>
            <p:ph type="title"/>
          </p:nvPr>
        </p:nvSpPr>
        <p:spPr bwMode="auto">
          <a:xfrm>
            <a:off x="685800" y="116632"/>
            <a:ext cx="7848600" cy="563563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0"/>
            <a:r>
              <a:rPr lang="ar-KW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تابع -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حاول</a:t>
            </a:r>
            <a:r>
              <a:rPr lang="ar-KW" sz="4000" b="1" dirty="0" smtClean="0"/>
              <a:t>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أن</a:t>
            </a:r>
            <a:r>
              <a:rPr lang="ar-KW" sz="4000" b="1" dirty="0" smtClean="0"/>
              <a:t>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تحل</a:t>
            </a:r>
            <a:r>
              <a:rPr lang="ar-KW" sz="4000" b="1" dirty="0" smtClean="0"/>
              <a:t>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ar-IQ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endParaRPr lang="ar-KW" sz="40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ستديرة 3"/>
          <p:cNvSpPr/>
          <p:nvPr/>
        </p:nvSpPr>
        <p:spPr>
          <a:xfrm>
            <a:off x="5364088" y="721443"/>
            <a:ext cx="3600400" cy="1080120"/>
          </a:xfrm>
          <a:prstGeom prst="round2DiagRect">
            <a:avLst>
              <a:gd name="adj1" fmla="val 35144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6372200" y="960430"/>
            <a:ext cx="2480524" cy="628650"/>
          </a:xfrm>
        </p:spPr>
        <p:txBody>
          <a:bodyPr>
            <a:noAutofit/>
          </a:bodyPr>
          <a:lstStyle/>
          <a:p>
            <a:pPr algn="r"/>
            <a:r>
              <a:rPr lang="ar-KW" b="1" dirty="0" smtClean="0">
                <a:solidFill>
                  <a:schemeClr val="tx1"/>
                </a:solidFill>
              </a:rPr>
              <a:t>المفردات والمفاهيم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1886744" y="5081240"/>
            <a:ext cx="6428556" cy="50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/>
            <a:r>
              <a:rPr lang="ar-KW" sz="2400" b="1" dirty="0" smtClean="0"/>
              <a:t>كسر </a:t>
            </a:r>
            <a:r>
              <a:rPr lang="ar-KW" sz="2400" b="1" dirty="0" err="1" smtClean="0"/>
              <a:t>المعاينة (</a:t>
            </a:r>
            <a:r>
              <a:rPr lang="en-US" sz="2400" b="1" dirty="0" smtClean="0"/>
              <a:t>Sampling Fraction</a:t>
            </a:r>
            <a:r>
              <a:rPr lang="ar-KW" sz="2400" b="1" dirty="0" smtClean="0"/>
              <a:t>)</a:t>
            </a:r>
            <a:endParaRPr lang="ar-KW" sz="2400" b="1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1924844" y="4319240"/>
            <a:ext cx="6428556" cy="50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8100000" scaled="1"/>
            <a:tileRect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>
              <a:buClr>
                <a:srgbClr val="0000FF"/>
              </a:buClr>
            </a:pPr>
            <a:r>
              <a:rPr lang="ar-KW" sz="2400" b="1" dirty="0" smtClean="0"/>
              <a:t>عينة عشوائية </a:t>
            </a:r>
            <a:r>
              <a:rPr lang="ar-KW" sz="2400" b="1" dirty="0" err="1" smtClean="0"/>
              <a:t>منتظمة (</a:t>
            </a:r>
            <a:r>
              <a:rPr lang="en-US" sz="2200" b="1" dirty="0" smtClean="0"/>
              <a:t>Systematic Random Sample</a:t>
            </a:r>
            <a:r>
              <a:rPr lang="ar-KW" sz="2400" b="1" dirty="0" err="1" smtClean="0"/>
              <a:t>)</a:t>
            </a:r>
            <a:endParaRPr lang="ar-KW" sz="2400" b="1" dirty="0" smtClean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>
            <a:off x="1893094" y="3557240"/>
            <a:ext cx="6428556" cy="50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/>
            <a:r>
              <a:rPr lang="ar-KW" sz="2400" b="1" dirty="0" smtClean="0"/>
              <a:t>عينة عشوائية </a:t>
            </a:r>
            <a:r>
              <a:rPr lang="ar-KW" sz="2400" b="1" dirty="0" err="1" smtClean="0"/>
              <a:t>طبقية (</a:t>
            </a:r>
            <a:r>
              <a:rPr lang="en-US" sz="2400" b="1" dirty="0" smtClean="0"/>
              <a:t>Stratified Random Sample</a:t>
            </a:r>
            <a:r>
              <a:rPr lang="ar-KW" sz="2400" b="1" dirty="0" err="1" smtClean="0"/>
              <a:t>)</a:t>
            </a:r>
            <a:endParaRPr lang="ar-KW" sz="2400" b="1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1893094" y="2795240"/>
            <a:ext cx="6428556" cy="50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8100000" scaled="1"/>
            <a:tileRect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2400" b="1" dirty="0" smtClean="0"/>
              <a:t>عينة عشوائية </a:t>
            </a:r>
            <a:r>
              <a:rPr lang="ar-KW" sz="2400" b="1" dirty="0" err="1" smtClean="0"/>
              <a:t>بسيطة (</a:t>
            </a:r>
            <a:r>
              <a:rPr lang="en-US" sz="2400" b="1" dirty="0" smtClean="0"/>
              <a:t>Simple Random Sample</a:t>
            </a:r>
            <a:r>
              <a:rPr lang="ar-KW" sz="2400" b="1" dirty="0" err="1" smtClean="0"/>
              <a:t>)</a:t>
            </a:r>
            <a:endParaRPr lang="ar-KW" sz="2400" b="1" dirty="0" smtClean="0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905794" y="2025303"/>
            <a:ext cx="6428556" cy="50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>
              <a:buClr>
                <a:srgbClr val="0000FF"/>
              </a:buClr>
            </a:pPr>
            <a:r>
              <a:rPr lang="ar-KW" sz="2400" b="1" dirty="0" smtClean="0"/>
              <a:t>عينة </a:t>
            </a:r>
            <a:r>
              <a:rPr lang="ar-KW" sz="2400" b="1" dirty="0" err="1" smtClean="0"/>
              <a:t>عشوائية (</a:t>
            </a:r>
            <a:r>
              <a:rPr lang="en-US" sz="2400" b="1" dirty="0" smtClean="0"/>
              <a:t>Random Sample</a:t>
            </a:r>
            <a:r>
              <a:rPr lang="ar-KW" sz="2400" b="1" dirty="0" err="1" smtClean="0"/>
              <a:t>)</a:t>
            </a:r>
            <a:endParaRPr lang="ar-KW" sz="2400" b="1" dirty="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295456" y="2074912"/>
            <a:ext cx="381000" cy="381000"/>
            <a:chOff x="2078" y="1680"/>
            <a:chExt cx="1615" cy="1615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KW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KW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KW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KW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295456" y="2901603"/>
            <a:ext cx="381000" cy="381000"/>
            <a:chOff x="2078" y="1680"/>
            <a:chExt cx="1615" cy="1615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KW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KW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KW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KW"/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8295456" y="3633440"/>
            <a:ext cx="381000" cy="381000"/>
            <a:chOff x="2078" y="1680"/>
            <a:chExt cx="1615" cy="1615"/>
          </a:xfrm>
        </p:grpSpPr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KW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KW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KW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KW"/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8295456" y="4420840"/>
            <a:ext cx="381000" cy="381000"/>
            <a:chOff x="2078" y="1680"/>
            <a:chExt cx="1615" cy="1615"/>
          </a:xfrm>
        </p:grpSpPr>
        <p:sp>
          <p:nvSpPr>
            <p:cNvPr id="32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KW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KW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KW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KW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8295456" y="5130453"/>
            <a:ext cx="355600" cy="381000"/>
            <a:chOff x="2078" y="1680"/>
            <a:chExt cx="1615" cy="1615"/>
          </a:xfrm>
        </p:grpSpPr>
        <p:sp>
          <p:nvSpPr>
            <p:cNvPr id="39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KW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KW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KW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KW"/>
            </a:p>
          </p:txBody>
        </p:sp>
      </p:grpSp>
    </p:spTree>
    <p:extLst>
      <p:ext uri="{BB962C8B-B14F-4D97-AF65-F5344CB8AC3E}">
        <p14:creationId xmlns:p14="http://schemas.microsoft.com/office/powerpoint/2010/main" val="171012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51125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439</a:t>
            </a:r>
            <a:r>
              <a:rPr lang="en-US" b="1" dirty="0" smtClean="0"/>
              <a:t>+90=529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529</a:t>
            </a:r>
            <a:r>
              <a:rPr lang="en-US" b="1" dirty="0" smtClean="0"/>
              <a:t>+90=619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619</a:t>
            </a:r>
            <a:r>
              <a:rPr lang="en-US" b="1" dirty="0" smtClean="0"/>
              <a:t>+90=709</a:t>
            </a:r>
            <a:endParaRPr lang="ar-KW" b="1" dirty="0" smtClean="0"/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709</a:t>
            </a:r>
            <a:r>
              <a:rPr lang="en-US" b="1" dirty="0" smtClean="0"/>
              <a:t>+90=799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799</a:t>
            </a:r>
            <a:r>
              <a:rPr lang="en-US" b="1" dirty="0" smtClean="0"/>
              <a:t>+90=889</a:t>
            </a:r>
          </a:p>
          <a:p>
            <a:pPr>
              <a:buNone/>
            </a:pPr>
            <a:r>
              <a:rPr lang="ar-KW" sz="3200" b="1" u="sng" dirty="0" smtClean="0">
                <a:solidFill>
                  <a:srgbClr val="FF6600"/>
                </a:solidFill>
              </a:rPr>
              <a:t>والعينة العشوائية المنتظمة هي </a:t>
            </a:r>
            <a:r>
              <a:rPr lang="ar-KW" b="1" dirty="0" smtClean="0">
                <a:solidFill>
                  <a:srgbClr val="FF6600"/>
                </a:solidFill>
              </a:rPr>
              <a:t>:</a:t>
            </a:r>
          </a:p>
          <a:p>
            <a:pPr>
              <a:buNone/>
            </a:pPr>
            <a:endParaRPr lang="ar-KW" b="1" dirty="0" smtClean="0">
              <a:solidFill>
                <a:srgbClr val="FF6600"/>
              </a:solidFill>
            </a:endParaRPr>
          </a:p>
          <a:p>
            <a:pPr algn="ctr">
              <a:buNone/>
            </a:pPr>
            <a:r>
              <a:rPr lang="en-US" sz="2500" b="1" dirty="0" smtClean="0"/>
              <a:t>79 , 169 , 259 , 349 , 439 , 529 , 619 , 709 , 799 , 889</a:t>
            </a:r>
            <a:r>
              <a:rPr lang="en-US" sz="25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عنوان 1"/>
          <p:cNvSpPr txBox="1">
            <a:spLocks noGrp="1"/>
          </p:cNvSpPr>
          <p:nvPr>
            <p:ph type="title"/>
          </p:nvPr>
        </p:nvSpPr>
        <p:spPr bwMode="auto">
          <a:xfrm>
            <a:off x="685800" y="116632"/>
            <a:ext cx="7848600" cy="563563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0"/>
            <a:r>
              <a:rPr lang="ar-KW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تابع -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حاول</a:t>
            </a:r>
            <a:r>
              <a:rPr lang="ar-KW" sz="4000" b="1" dirty="0" smtClean="0"/>
              <a:t>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أن</a:t>
            </a:r>
            <a:r>
              <a:rPr lang="ar-KW" sz="4000" b="1" dirty="0" smtClean="0"/>
              <a:t>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تحل</a:t>
            </a:r>
            <a:r>
              <a:rPr lang="ar-KW" sz="4000" b="1" dirty="0" smtClean="0"/>
              <a:t>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ar-IQ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endParaRPr lang="ar-KW" sz="40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23528" y="1219200"/>
            <a:ext cx="8496944" cy="5181600"/>
          </a:xfrm>
        </p:spPr>
        <p:txBody>
          <a:bodyPr/>
          <a:lstStyle/>
          <a:p>
            <a:pPr algn="justLow">
              <a:lnSpc>
                <a:spcPct val="150000"/>
              </a:lnSpc>
              <a:buNone/>
            </a:pPr>
            <a:r>
              <a:rPr lang="ar-KW" sz="2700" b="1" dirty="0" smtClean="0"/>
              <a:t>يبلغ عدد طلاب إحدى </a:t>
            </a:r>
            <a:r>
              <a:rPr lang="ar-IQ" sz="2700" b="1" dirty="0" smtClean="0"/>
              <a:t>ال</a:t>
            </a:r>
            <a:r>
              <a:rPr lang="ar-KW" sz="2700" b="1" dirty="0" smtClean="0"/>
              <a:t>مدارس </a:t>
            </a:r>
            <a:r>
              <a:rPr lang="en-US" sz="2700" b="1" dirty="0" smtClean="0"/>
              <a:t>700</a:t>
            </a:r>
            <a:r>
              <a:rPr lang="ar-KW" sz="2700" b="1" dirty="0" smtClean="0"/>
              <a:t> طالب مرقمين من </a:t>
            </a:r>
            <a:r>
              <a:rPr lang="en-US" sz="2700" b="1" dirty="0" smtClean="0"/>
              <a:t>1</a:t>
            </a:r>
            <a:r>
              <a:rPr lang="ar-KW" sz="2700" b="1" dirty="0" smtClean="0"/>
              <a:t> إلى </a:t>
            </a:r>
            <a:r>
              <a:rPr lang="en-US" sz="2700" b="1" dirty="0" smtClean="0"/>
              <a:t>700</a:t>
            </a:r>
            <a:r>
              <a:rPr lang="ar-KW" b="1" dirty="0" smtClean="0"/>
              <a:t> </a:t>
            </a:r>
          </a:p>
          <a:p>
            <a:pPr algn="justLow">
              <a:lnSpc>
                <a:spcPct val="150000"/>
              </a:lnSpc>
              <a:buNone/>
            </a:pPr>
            <a:r>
              <a:rPr lang="ar-KW" b="1" dirty="0" smtClean="0"/>
              <a:t>أراد مدير المدرسة إرسال </a:t>
            </a:r>
            <a:r>
              <a:rPr lang="en-US" b="1" dirty="0" smtClean="0"/>
              <a:t>10</a:t>
            </a:r>
            <a:r>
              <a:rPr lang="ar-KW" b="1" dirty="0" smtClean="0"/>
              <a:t> طلاب</a:t>
            </a:r>
          </a:p>
          <a:p>
            <a:pPr algn="justLow">
              <a:lnSpc>
                <a:spcPct val="150000"/>
              </a:lnSpc>
              <a:buNone/>
            </a:pPr>
            <a:r>
              <a:rPr lang="ar-KW" b="1" dirty="0" smtClean="0"/>
              <a:t> لحضور ندوة حول حماية الحيوانات</a:t>
            </a:r>
          </a:p>
          <a:p>
            <a:pPr algn="justLow">
              <a:lnSpc>
                <a:spcPct val="150000"/>
              </a:lnSpc>
              <a:buNone/>
            </a:pPr>
            <a:r>
              <a:rPr lang="ar-KW" b="1" dirty="0" smtClean="0"/>
              <a:t> المهددة </a:t>
            </a:r>
            <a:r>
              <a:rPr lang="ar-KW" b="1" dirty="0" err="1" smtClean="0"/>
              <a:t>بالانقراض .</a:t>
            </a:r>
            <a:endParaRPr lang="ar-KW" b="1" dirty="0" smtClean="0"/>
          </a:p>
          <a:p>
            <a:pPr algn="justLow">
              <a:lnSpc>
                <a:spcPct val="150000"/>
              </a:lnSpc>
              <a:buNone/>
            </a:pPr>
            <a:r>
              <a:rPr lang="ar-KW" b="1" u="sng" dirty="0" err="1" smtClean="0"/>
              <a:t>المطلوب</a:t>
            </a:r>
            <a:r>
              <a:rPr lang="ar-KW" b="1" dirty="0" err="1" smtClean="0"/>
              <a:t> </a:t>
            </a:r>
            <a:r>
              <a:rPr lang="ar-KW" b="1" dirty="0" smtClean="0"/>
              <a:t>: </a:t>
            </a:r>
            <a:r>
              <a:rPr lang="ar-KW" b="1" dirty="0" smtClean="0">
                <a:solidFill>
                  <a:srgbClr val="0000FF"/>
                </a:solidFill>
              </a:rPr>
              <a:t>سحب عينة عشوائية </a:t>
            </a:r>
            <a:r>
              <a:rPr lang="ar-KW" b="1" dirty="0" smtClean="0">
                <a:solidFill>
                  <a:srgbClr val="FF0000"/>
                </a:solidFill>
              </a:rPr>
              <a:t>منتظمة </a:t>
            </a:r>
          </a:p>
          <a:p>
            <a:pPr algn="justLow">
              <a:lnSpc>
                <a:spcPct val="150000"/>
              </a:lnSpc>
              <a:buNone/>
            </a:pPr>
            <a:r>
              <a:rPr lang="ar-KW" b="1" dirty="0" smtClean="0">
                <a:solidFill>
                  <a:srgbClr val="0000FF"/>
                </a:solidFill>
              </a:rPr>
              <a:t> حجمها </a:t>
            </a:r>
            <a:r>
              <a:rPr lang="en-US" b="1" dirty="0" smtClean="0">
                <a:solidFill>
                  <a:srgbClr val="0000FF"/>
                </a:solidFill>
              </a:rPr>
              <a:t>10</a:t>
            </a:r>
            <a:r>
              <a:rPr lang="ar-KW" b="1" dirty="0" smtClean="0">
                <a:solidFill>
                  <a:srgbClr val="0000FF"/>
                </a:solidFill>
              </a:rPr>
              <a:t> باستخدام جدول الأعداد </a:t>
            </a:r>
          </a:p>
          <a:p>
            <a:pPr algn="justLow">
              <a:lnSpc>
                <a:spcPct val="150000"/>
              </a:lnSpc>
              <a:buNone/>
            </a:pPr>
            <a:r>
              <a:rPr lang="ar-KW" b="1" dirty="0" smtClean="0">
                <a:solidFill>
                  <a:srgbClr val="0000FF"/>
                </a:solidFill>
              </a:rPr>
              <a:t>العشوائية ابتداء</a:t>
            </a:r>
            <a:r>
              <a:rPr lang="ar-IQ" b="1" dirty="0" smtClean="0">
                <a:solidFill>
                  <a:srgbClr val="0000FF"/>
                </a:solidFill>
              </a:rPr>
              <a:t>اً</a:t>
            </a:r>
            <a:r>
              <a:rPr lang="ar-KW" b="1" dirty="0" smtClean="0">
                <a:solidFill>
                  <a:srgbClr val="0000FF"/>
                </a:solidFill>
              </a:rPr>
              <a:t> من الصف الثاني والعشرون و العمود الثالث.</a:t>
            </a:r>
            <a:endParaRPr lang="ar-KW" b="1" dirty="0">
              <a:solidFill>
                <a:srgbClr val="0000FF"/>
              </a:solidFill>
            </a:endParaRPr>
          </a:p>
        </p:txBody>
      </p:sp>
      <p:sp>
        <p:nvSpPr>
          <p:cNvPr id="4" name="عنوان 1"/>
          <p:cNvSpPr txBox="1">
            <a:spLocks noGrp="1"/>
          </p:cNvSpPr>
          <p:nvPr>
            <p:ph type="title"/>
          </p:nvPr>
        </p:nvSpPr>
        <p:spPr bwMode="auto">
          <a:xfrm>
            <a:off x="685800" y="116632"/>
            <a:ext cx="7848600" cy="563563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مثال (</a:t>
            </a:r>
            <a:r>
              <a:rPr kumimoji="0" lang="ar-IQ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ar-KW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ar-KW" sz="4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صورة 4" descr="f7d21dcf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3816424" cy="37021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KW" b="1" dirty="0" err="1" smtClean="0"/>
              <a:t>الحل:</a:t>
            </a:r>
            <a:r>
              <a:rPr lang="ar-KW" b="1" dirty="0" smtClean="0"/>
              <a:t>     </a:t>
            </a:r>
          </a:p>
          <a:p>
            <a:pPr>
              <a:buNone/>
            </a:pPr>
            <a:r>
              <a:rPr lang="ar-KW" b="1" dirty="0" smtClean="0"/>
              <a:t>                  طول </a:t>
            </a:r>
            <a:r>
              <a:rPr lang="ar-KW" b="1" dirty="0" err="1" smtClean="0"/>
              <a:t>الفترة =                     =         =</a:t>
            </a:r>
            <a:r>
              <a:rPr lang="ar-KW" b="1" dirty="0" smtClean="0"/>
              <a:t> </a:t>
            </a:r>
          </a:p>
          <a:p>
            <a:pPr>
              <a:buNone/>
            </a:pPr>
            <a:endParaRPr lang="ar-KW" sz="1200" b="1" dirty="0" smtClean="0"/>
          </a:p>
          <a:p>
            <a:pPr algn="justLow">
              <a:buNone/>
            </a:pPr>
            <a:r>
              <a:rPr lang="ar-IQ" b="1" dirty="0">
                <a:solidFill>
                  <a:schemeClr val="accent1">
                    <a:lumMod val="75000"/>
                  </a:schemeClr>
                </a:solidFill>
              </a:rPr>
              <a:t>ا</a:t>
            </a:r>
            <a:r>
              <a:rPr lang="ar-KW" b="1" dirty="0" smtClean="0">
                <a:solidFill>
                  <a:schemeClr val="accent1">
                    <a:lumMod val="75000"/>
                  </a:schemeClr>
                </a:solidFill>
              </a:rPr>
              <a:t>خت</a:t>
            </a:r>
            <a:r>
              <a:rPr lang="ar-IQ" b="1" dirty="0" smtClean="0">
                <a:solidFill>
                  <a:schemeClr val="accent1">
                    <a:lumMod val="75000"/>
                  </a:schemeClr>
                </a:solidFill>
              </a:rPr>
              <a:t>ي</a:t>
            </a:r>
            <a:r>
              <a:rPr lang="ar-KW" b="1" dirty="0" smtClean="0">
                <a:solidFill>
                  <a:schemeClr val="accent1">
                    <a:lumMod val="75000"/>
                  </a:schemeClr>
                </a:solidFill>
              </a:rPr>
              <a:t>ار أول عدد عشوائي مؤلف من رقمين لجهة اليسار باستخدام الجدول ابتداء</a:t>
            </a:r>
            <a:r>
              <a:rPr lang="ar-IQ" b="1" dirty="0" smtClean="0">
                <a:solidFill>
                  <a:schemeClr val="accent1">
                    <a:lumMod val="75000"/>
                  </a:schemeClr>
                </a:solidFill>
              </a:rPr>
              <a:t>اً</a:t>
            </a:r>
            <a:r>
              <a:rPr lang="ar-KW" b="1" dirty="0" smtClean="0">
                <a:solidFill>
                  <a:schemeClr val="accent1">
                    <a:lumMod val="75000"/>
                  </a:schemeClr>
                </a:solidFill>
              </a:rPr>
              <a:t> من الصف الثاني والعشرون و </a:t>
            </a:r>
            <a:r>
              <a:rPr lang="ar-KW" b="1" smtClean="0">
                <a:solidFill>
                  <a:schemeClr val="accent1">
                    <a:lumMod val="75000"/>
                  </a:schemeClr>
                </a:solidFill>
              </a:rPr>
              <a:t>العمود </a:t>
            </a:r>
            <a:r>
              <a:rPr lang="ar-KW" b="1" smtClean="0">
                <a:solidFill>
                  <a:schemeClr val="accent1">
                    <a:lumMod val="75000"/>
                  </a:schemeClr>
                </a:solidFill>
              </a:rPr>
              <a:t>الثالث</a:t>
            </a:r>
            <a:r>
              <a:rPr lang="ar-IQ" b="1" smtClean="0">
                <a:solidFill>
                  <a:schemeClr val="accent1">
                    <a:lumMod val="75000"/>
                  </a:schemeClr>
                </a:solidFill>
              </a:rPr>
              <a:t> على ان </a:t>
            </a:r>
            <a:r>
              <a:rPr lang="ar-KW" b="1" smtClean="0">
                <a:solidFill>
                  <a:schemeClr val="accent1">
                    <a:lumMod val="75000"/>
                  </a:schemeClr>
                </a:solidFill>
              </a:rPr>
              <a:t>لا </a:t>
            </a:r>
            <a:r>
              <a:rPr lang="ar-KW" b="1" dirty="0" smtClean="0">
                <a:solidFill>
                  <a:schemeClr val="accent1">
                    <a:lumMod val="75000"/>
                  </a:schemeClr>
                </a:solidFill>
              </a:rPr>
              <a:t>يزيد عن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70</a:t>
            </a:r>
            <a:r>
              <a:rPr lang="ar-KW" b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ar-IQ" b="1" dirty="0" smtClean="0">
                <a:solidFill>
                  <a:schemeClr val="accent1">
                    <a:lumMod val="75000"/>
                  </a:schemeClr>
                </a:solidFill>
              </a:rPr>
              <a:t>ت</a:t>
            </a:r>
            <a:r>
              <a:rPr lang="ar-KW" b="1" dirty="0" smtClean="0">
                <a:solidFill>
                  <a:schemeClr val="accent1">
                    <a:lumMod val="75000"/>
                  </a:schemeClr>
                </a:solidFill>
              </a:rPr>
              <a:t>جد العدد  </a:t>
            </a:r>
            <a:r>
              <a:rPr lang="en-US" b="1" dirty="0" smtClean="0">
                <a:solidFill>
                  <a:srgbClr val="FF0000"/>
                </a:solidFill>
              </a:rPr>
              <a:t>38</a:t>
            </a:r>
            <a:r>
              <a:rPr lang="ar-KW" b="1" dirty="0" smtClean="0">
                <a:solidFill>
                  <a:schemeClr val="accent1">
                    <a:lumMod val="75000"/>
                  </a:schemeClr>
                </a:solidFill>
              </a:rPr>
              <a:t> فتكون الأعداد</a:t>
            </a:r>
            <a:r>
              <a:rPr lang="ar-IQ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KW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ctr">
              <a:buNone/>
            </a:pPr>
            <a:r>
              <a:rPr lang="en-US" b="1" dirty="0" smtClean="0"/>
              <a:t>38         </a:t>
            </a:r>
          </a:p>
          <a:p>
            <a:pPr algn="ctr">
              <a:buNone/>
            </a:pPr>
            <a:r>
              <a:rPr lang="en-US" b="1" dirty="0" smtClean="0"/>
              <a:t>38+70=108</a:t>
            </a:r>
          </a:p>
          <a:p>
            <a:pPr algn="ctr">
              <a:buNone/>
            </a:pPr>
            <a:r>
              <a:rPr lang="en-US" b="1" dirty="0" smtClean="0"/>
              <a:t>108+70=178</a:t>
            </a:r>
          </a:p>
          <a:p>
            <a:pPr algn="ctr">
              <a:buNone/>
            </a:pPr>
            <a:r>
              <a:rPr lang="en-US" b="1" dirty="0" smtClean="0"/>
              <a:t>178+70=248</a:t>
            </a:r>
            <a:endParaRPr lang="ar-KW" b="1" dirty="0" smtClean="0"/>
          </a:p>
          <a:p>
            <a:pPr algn="ctr">
              <a:buNone/>
            </a:pPr>
            <a:r>
              <a:rPr lang="en-US" b="1" dirty="0" smtClean="0"/>
              <a:t>248+70=318</a:t>
            </a:r>
            <a:endParaRPr lang="ar-KW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</p:txBody>
      </p:sp>
      <p:sp>
        <p:nvSpPr>
          <p:cNvPr id="7" name="TextBox 41"/>
          <p:cNvSpPr txBox="1">
            <a:spLocks noChangeArrowheads="1"/>
          </p:cNvSpPr>
          <p:nvPr/>
        </p:nvSpPr>
        <p:spPr bwMode="auto">
          <a:xfrm>
            <a:off x="4067944" y="1772816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ar-KW" sz="2000" b="1" dirty="0" smtClean="0">
                <a:latin typeface="Calibri" pitchFamily="34" charset="0"/>
              </a:rPr>
              <a:t>حجم المجتمع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8" name="TextBox 42"/>
          <p:cNvSpPr txBox="1">
            <a:spLocks noChangeArrowheads="1"/>
          </p:cNvSpPr>
          <p:nvPr/>
        </p:nvSpPr>
        <p:spPr bwMode="auto">
          <a:xfrm>
            <a:off x="4139952" y="2236802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ar-KW" sz="2000" b="1" dirty="0" smtClean="0">
                <a:latin typeface="Calibri" pitchFamily="34" charset="0"/>
              </a:rPr>
              <a:t>حجم العينة 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3851920" y="2020838"/>
            <a:ext cx="158417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ar-KW" sz="2000" b="1" dirty="0" smtClean="0">
                <a:latin typeface="Calibri" pitchFamily="34" charset="0"/>
              </a:rPr>
              <a:t>ــــــــــــــــــــــــــ 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2195736" y="1844824"/>
            <a:ext cx="648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latin typeface="Calibri" pitchFamily="34" charset="0"/>
              </a:rPr>
              <a:t>700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1" name="TextBox 42"/>
          <p:cNvSpPr txBox="1">
            <a:spLocks noChangeArrowheads="1"/>
          </p:cNvSpPr>
          <p:nvPr/>
        </p:nvSpPr>
        <p:spPr bwMode="auto">
          <a:xfrm>
            <a:off x="2267744" y="227687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latin typeface="Calibri" pitchFamily="34" charset="0"/>
              </a:rPr>
              <a:t>10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2123728" y="2020838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ar-KW" sz="2000" b="1" dirty="0" smtClean="0">
                <a:latin typeface="Calibri" pitchFamily="34" charset="0"/>
              </a:rPr>
              <a:t>ـــــــــــ 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3" name="TextBox 42"/>
          <p:cNvSpPr txBox="1">
            <a:spLocks noChangeArrowheads="1"/>
          </p:cNvSpPr>
          <p:nvPr/>
        </p:nvSpPr>
        <p:spPr bwMode="auto">
          <a:xfrm>
            <a:off x="1403648" y="198884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latin typeface="Calibri" pitchFamily="34" charset="0"/>
              </a:rPr>
              <a:t>70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4" name="عنوان 1"/>
          <p:cNvSpPr txBox="1">
            <a:spLocks noGrp="1"/>
          </p:cNvSpPr>
          <p:nvPr>
            <p:ph type="title"/>
          </p:nvPr>
        </p:nvSpPr>
        <p:spPr bwMode="auto">
          <a:xfrm>
            <a:off x="685800" y="116632"/>
            <a:ext cx="7848600" cy="563563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0">
              <a:defRPr/>
            </a:pPr>
            <a:r>
              <a:rPr lang="ar-KW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تابع - مثال </a:t>
            </a:r>
            <a:r>
              <a:rPr kumimoji="0" lang="ar-KW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ar-IQ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ar-KW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ar-KW" sz="4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51125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318+70=388</a:t>
            </a:r>
          </a:p>
          <a:p>
            <a:pPr algn="ctr">
              <a:buNone/>
            </a:pPr>
            <a:r>
              <a:rPr lang="en-US" b="1" dirty="0" smtClean="0"/>
              <a:t>388+70=458</a:t>
            </a:r>
          </a:p>
          <a:p>
            <a:pPr algn="ctr">
              <a:buNone/>
            </a:pPr>
            <a:r>
              <a:rPr lang="en-US" b="1" dirty="0" smtClean="0"/>
              <a:t>458+70=528</a:t>
            </a:r>
            <a:endParaRPr lang="ar-KW" b="1" dirty="0" smtClean="0"/>
          </a:p>
          <a:p>
            <a:pPr algn="ctr">
              <a:buNone/>
            </a:pPr>
            <a:r>
              <a:rPr lang="en-US" b="1" dirty="0" smtClean="0"/>
              <a:t>528+70=598</a:t>
            </a:r>
          </a:p>
          <a:p>
            <a:pPr algn="ctr">
              <a:buNone/>
            </a:pPr>
            <a:r>
              <a:rPr lang="en-US" b="1" dirty="0" smtClean="0"/>
              <a:t>598+70=668</a:t>
            </a:r>
          </a:p>
          <a:p>
            <a:pPr>
              <a:buNone/>
            </a:pPr>
            <a:r>
              <a:rPr lang="ar-KW" b="1" dirty="0" smtClean="0">
                <a:solidFill>
                  <a:srgbClr val="C00000"/>
                </a:solidFill>
              </a:rPr>
              <a:t>والعينة العشوائية المنتظمة </a:t>
            </a:r>
            <a:r>
              <a:rPr lang="ar-KW" b="1" dirty="0" err="1" smtClean="0">
                <a:solidFill>
                  <a:srgbClr val="C00000"/>
                </a:solidFill>
              </a:rPr>
              <a:t>هي :</a:t>
            </a:r>
            <a:endParaRPr lang="ar-KW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2500" b="1" dirty="0" smtClean="0">
                <a:solidFill>
                  <a:srgbClr val="3333CC"/>
                </a:solidFill>
              </a:rPr>
              <a:t>38 , 108 , 178 , 248 , 318 , 388 , 458 , 528 , 598 , 668</a:t>
            </a:r>
            <a:r>
              <a:rPr lang="en-US" sz="2500" b="1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" name="عنوان 1"/>
          <p:cNvSpPr txBox="1">
            <a:spLocks noGrp="1"/>
          </p:cNvSpPr>
          <p:nvPr>
            <p:ph type="title"/>
          </p:nvPr>
        </p:nvSpPr>
        <p:spPr bwMode="auto">
          <a:xfrm>
            <a:off x="685800" y="116632"/>
            <a:ext cx="7848600" cy="563563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0">
              <a:defRPr/>
            </a:pPr>
            <a:r>
              <a:rPr lang="ar-KW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تابع - مثال </a:t>
            </a:r>
            <a:r>
              <a:rPr kumimoji="0" lang="ar-KW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ar-IQ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ar-KW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ar-KW" sz="4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Low">
              <a:lnSpc>
                <a:spcPct val="150000"/>
              </a:lnSpc>
              <a:buNone/>
            </a:pPr>
            <a:r>
              <a:rPr lang="ar-KW" b="1" dirty="0" smtClean="0"/>
              <a:t>يبلغ عدد طلبة الصف </a:t>
            </a:r>
            <a:r>
              <a:rPr lang="ar-IQ" b="1" dirty="0" smtClean="0"/>
              <a:t>الخامس </a:t>
            </a:r>
            <a:r>
              <a:rPr lang="ar-KW" b="1" dirty="0" smtClean="0"/>
              <a:t>في إحدى المدارس </a:t>
            </a:r>
            <a:r>
              <a:rPr lang="en-US" b="1" dirty="0" smtClean="0"/>
              <a:t>140</a:t>
            </a:r>
            <a:r>
              <a:rPr lang="ar-KW" b="1" dirty="0" smtClean="0"/>
              <a:t> طالباً مرقمين من </a:t>
            </a:r>
            <a:r>
              <a:rPr lang="en-US" b="1" dirty="0" smtClean="0"/>
              <a:t>1</a:t>
            </a:r>
            <a:r>
              <a:rPr lang="ar-KW" b="1" dirty="0" smtClean="0"/>
              <a:t> إلى </a:t>
            </a:r>
            <a:r>
              <a:rPr lang="en-US" b="1" dirty="0" smtClean="0"/>
              <a:t>140</a:t>
            </a:r>
            <a:r>
              <a:rPr lang="ar-KW" b="1" dirty="0" smtClean="0"/>
              <a:t> </a:t>
            </a:r>
          </a:p>
          <a:p>
            <a:pPr algn="justLow">
              <a:lnSpc>
                <a:spcPct val="150000"/>
              </a:lnSpc>
              <a:buNone/>
            </a:pPr>
            <a:r>
              <a:rPr lang="ar-KW" b="1" u="sng" dirty="0" err="1" smtClean="0">
                <a:solidFill>
                  <a:srgbClr val="3333CC"/>
                </a:solidFill>
              </a:rPr>
              <a:t>المطلوب</a:t>
            </a:r>
            <a:r>
              <a:rPr lang="ar-KW" b="1" dirty="0" err="1" smtClean="0">
                <a:solidFill>
                  <a:srgbClr val="3333CC"/>
                </a:solidFill>
              </a:rPr>
              <a:t> </a:t>
            </a:r>
            <a:r>
              <a:rPr lang="ar-KW" b="1" dirty="0" smtClean="0">
                <a:solidFill>
                  <a:srgbClr val="3333CC"/>
                </a:solidFill>
              </a:rPr>
              <a:t>: سحب عينة عشوائية </a:t>
            </a:r>
          </a:p>
          <a:p>
            <a:pPr algn="justLow">
              <a:lnSpc>
                <a:spcPct val="150000"/>
              </a:lnSpc>
              <a:buNone/>
            </a:pPr>
            <a:r>
              <a:rPr lang="ar-KW" b="1" u="sng" dirty="0" smtClean="0">
                <a:solidFill>
                  <a:srgbClr val="FF0000"/>
                </a:solidFill>
              </a:rPr>
              <a:t>منتظمة</a:t>
            </a:r>
            <a:r>
              <a:rPr lang="ar-KW" b="1" dirty="0" smtClean="0">
                <a:solidFill>
                  <a:srgbClr val="3333CC"/>
                </a:solidFill>
              </a:rPr>
              <a:t> حجمها </a:t>
            </a:r>
            <a:r>
              <a:rPr lang="en-US" b="1" dirty="0" smtClean="0">
                <a:solidFill>
                  <a:srgbClr val="3333CC"/>
                </a:solidFill>
              </a:rPr>
              <a:t>7</a:t>
            </a:r>
            <a:r>
              <a:rPr lang="ar-KW" b="1" dirty="0" smtClean="0">
                <a:solidFill>
                  <a:srgbClr val="3333CC"/>
                </a:solidFill>
              </a:rPr>
              <a:t> لزيارة إحدى </a:t>
            </a:r>
          </a:p>
          <a:p>
            <a:pPr algn="justLow">
              <a:lnSpc>
                <a:spcPct val="150000"/>
              </a:lnSpc>
              <a:buNone/>
            </a:pPr>
            <a:r>
              <a:rPr lang="ar-KW" b="1" dirty="0" smtClean="0">
                <a:solidFill>
                  <a:srgbClr val="3333CC"/>
                </a:solidFill>
              </a:rPr>
              <a:t>دور المسنين و تقديم الهدايا لهم </a:t>
            </a:r>
          </a:p>
          <a:p>
            <a:pPr algn="justLow">
              <a:lnSpc>
                <a:spcPct val="150000"/>
              </a:lnSpc>
              <a:buNone/>
            </a:pPr>
            <a:r>
              <a:rPr lang="ar-KW" b="1" dirty="0" smtClean="0">
                <a:solidFill>
                  <a:srgbClr val="3333CC"/>
                </a:solidFill>
              </a:rPr>
              <a:t>بمناسبة حلول عيد الفطر السعيد.</a:t>
            </a:r>
          </a:p>
          <a:p>
            <a:pPr algn="justLow">
              <a:lnSpc>
                <a:spcPct val="150000"/>
              </a:lnSpc>
              <a:buNone/>
            </a:pPr>
            <a:r>
              <a:rPr lang="ar-KW" sz="2400" b="1" dirty="0" smtClean="0"/>
              <a:t>باستخدام جدول الأعداد العشوائية ابتداء</a:t>
            </a:r>
            <a:r>
              <a:rPr lang="ar-IQ" sz="2400" b="1" dirty="0" smtClean="0"/>
              <a:t>اً</a:t>
            </a:r>
            <a:r>
              <a:rPr lang="ar-KW" sz="2400" b="1" dirty="0" smtClean="0"/>
              <a:t> من الصف السادس و العمود التاسع.</a:t>
            </a:r>
            <a:endParaRPr lang="ar-KW" sz="2400" b="1" dirty="0"/>
          </a:p>
        </p:txBody>
      </p:sp>
      <p:sp>
        <p:nvSpPr>
          <p:cNvPr id="4" name="عنوان 1"/>
          <p:cNvSpPr txBox="1">
            <a:spLocks noGrp="1"/>
          </p:cNvSpPr>
          <p:nvPr>
            <p:ph type="title"/>
          </p:nvPr>
        </p:nvSpPr>
        <p:spPr bwMode="auto">
          <a:xfrm>
            <a:off x="685800" y="116632"/>
            <a:ext cx="7848600" cy="563563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0" algn="ctr" rtl="1"/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حاول</a:t>
            </a:r>
            <a:r>
              <a:rPr lang="ar-KW" sz="4000" b="1" dirty="0" smtClean="0"/>
              <a:t>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أن</a:t>
            </a:r>
            <a:r>
              <a:rPr lang="ar-KW" sz="4000" b="1" dirty="0" smtClean="0"/>
              <a:t>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تحل</a:t>
            </a:r>
            <a:r>
              <a:rPr lang="ar-KW" sz="4000" b="1" dirty="0" smtClean="0"/>
              <a:t>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ar-IQ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endParaRPr lang="ar-KW" sz="40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صورة 4" descr="300285_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4170040" cy="314314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ar-KW" b="1" dirty="0" err="1" smtClean="0"/>
              <a:t>الحل:</a:t>
            </a:r>
            <a:r>
              <a:rPr lang="ar-KW" b="1" dirty="0" smtClean="0"/>
              <a:t>     </a:t>
            </a:r>
          </a:p>
          <a:p>
            <a:pPr>
              <a:buNone/>
            </a:pPr>
            <a:r>
              <a:rPr lang="ar-KW" b="1" dirty="0" smtClean="0"/>
              <a:t>                   طول </a:t>
            </a:r>
            <a:r>
              <a:rPr lang="ar-KW" b="1" dirty="0" err="1" smtClean="0"/>
              <a:t>الفترة =                   =         =</a:t>
            </a:r>
            <a:r>
              <a:rPr lang="ar-KW" b="1" dirty="0" smtClean="0"/>
              <a:t> </a:t>
            </a:r>
          </a:p>
          <a:p>
            <a:pPr>
              <a:buNone/>
            </a:pPr>
            <a:endParaRPr lang="ar-KW" sz="1200" b="1" dirty="0" smtClean="0"/>
          </a:p>
          <a:p>
            <a:pPr>
              <a:buNone/>
            </a:pPr>
            <a:r>
              <a:rPr lang="ar-IQ" b="1" dirty="0">
                <a:solidFill>
                  <a:srgbClr val="0000FF"/>
                </a:solidFill>
              </a:rPr>
              <a:t>ا</a:t>
            </a:r>
            <a:r>
              <a:rPr lang="ar-KW" b="1" dirty="0" smtClean="0">
                <a:solidFill>
                  <a:srgbClr val="0000FF"/>
                </a:solidFill>
              </a:rPr>
              <a:t>خت</a:t>
            </a:r>
            <a:r>
              <a:rPr lang="ar-IQ" b="1" dirty="0" smtClean="0">
                <a:solidFill>
                  <a:srgbClr val="0000FF"/>
                </a:solidFill>
              </a:rPr>
              <a:t>ي</a:t>
            </a:r>
            <a:r>
              <a:rPr lang="ar-KW" b="1" dirty="0" smtClean="0">
                <a:solidFill>
                  <a:srgbClr val="0000FF"/>
                </a:solidFill>
              </a:rPr>
              <a:t>ار أول عدد عشوائي مؤلف من رقمين لجهة اليسار باستخدام الجدول</a:t>
            </a:r>
            <a:r>
              <a:rPr lang="ar-IQ" b="1" dirty="0" smtClean="0">
                <a:solidFill>
                  <a:srgbClr val="0000FF"/>
                </a:solidFill>
              </a:rPr>
              <a:t> </a:t>
            </a:r>
            <a:r>
              <a:rPr lang="ar-KW" b="1" dirty="0" smtClean="0">
                <a:solidFill>
                  <a:srgbClr val="0000FF"/>
                </a:solidFill>
              </a:rPr>
              <a:t>ابتداء</a:t>
            </a:r>
            <a:r>
              <a:rPr lang="ar-IQ" b="1" dirty="0" smtClean="0">
                <a:solidFill>
                  <a:srgbClr val="0000FF"/>
                </a:solidFill>
              </a:rPr>
              <a:t>اً</a:t>
            </a:r>
            <a:r>
              <a:rPr lang="ar-KW" b="1" dirty="0" smtClean="0">
                <a:solidFill>
                  <a:srgbClr val="0000FF"/>
                </a:solidFill>
              </a:rPr>
              <a:t> من الصف السادس و العمود التاسع على</a:t>
            </a:r>
            <a:r>
              <a:rPr lang="ar-IQ" b="1" dirty="0" smtClean="0">
                <a:solidFill>
                  <a:srgbClr val="0000FF"/>
                </a:solidFill>
              </a:rPr>
              <a:t> ان</a:t>
            </a:r>
            <a:r>
              <a:rPr lang="ar-KW" b="1" dirty="0" smtClean="0">
                <a:solidFill>
                  <a:srgbClr val="0000FF"/>
                </a:solidFill>
              </a:rPr>
              <a:t> لا يزيد عن </a:t>
            </a:r>
            <a:r>
              <a:rPr lang="en-US" b="1" dirty="0" smtClean="0">
                <a:solidFill>
                  <a:srgbClr val="0000FF"/>
                </a:solidFill>
              </a:rPr>
              <a:t>20</a:t>
            </a:r>
            <a:r>
              <a:rPr lang="ar-KW" b="1" dirty="0" smtClean="0">
                <a:solidFill>
                  <a:srgbClr val="0000FF"/>
                </a:solidFill>
              </a:rPr>
              <a:t> </a:t>
            </a:r>
            <a:endParaRPr lang="ar-IQ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ar-IQ" b="1" smtClean="0">
                <a:solidFill>
                  <a:srgbClr val="0000FF"/>
                </a:solidFill>
              </a:rPr>
              <a:t>ت</a:t>
            </a:r>
            <a:r>
              <a:rPr lang="ar-KW" b="1" smtClean="0">
                <a:solidFill>
                  <a:srgbClr val="0000FF"/>
                </a:solidFill>
              </a:rPr>
              <a:t>جد</a:t>
            </a:r>
            <a:r>
              <a:rPr lang="ar-IQ" b="1" smtClean="0">
                <a:solidFill>
                  <a:srgbClr val="0000FF"/>
                </a:solidFill>
              </a:rPr>
              <a:t> العدد</a:t>
            </a:r>
            <a:r>
              <a:rPr lang="ar-KW" b="1" smtClean="0">
                <a:solidFill>
                  <a:srgbClr val="0000FF"/>
                </a:solidFill>
              </a:rPr>
              <a:t> 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lang="ar-KW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ar-KW" sz="3000" b="1" u="sng" dirty="0" smtClean="0">
                <a:solidFill>
                  <a:srgbClr val="C00000"/>
                </a:solidFill>
              </a:rPr>
              <a:t>فتكون </a:t>
            </a:r>
            <a:r>
              <a:rPr lang="ar-KW" sz="3000" b="1" u="sng" dirty="0" err="1" smtClean="0">
                <a:solidFill>
                  <a:srgbClr val="C00000"/>
                </a:solidFill>
              </a:rPr>
              <a:t>الأعداد :</a:t>
            </a:r>
            <a:endParaRPr lang="ar-KW" sz="3000" b="1" u="sng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b="1" dirty="0" smtClean="0"/>
              <a:t>15           </a:t>
            </a:r>
          </a:p>
          <a:p>
            <a:pPr algn="ctr">
              <a:buNone/>
            </a:pPr>
            <a:r>
              <a:rPr lang="en-US" b="1" dirty="0" smtClean="0"/>
              <a:t>15+20=35</a:t>
            </a:r>
          </a:p>
          <a:p>
            <a:pPr algn="ctr">
              <a:buNone/>
            </a:pPr>
            <a:r>
              <a:rPr lang="en-US" b="1" dirty="0" smtClean="0"/>
              <a:t>35+20=55</a:t>
            </a:r>
          </a:p>
          <a:p>
            <a:pPr algn="ctr">
              <a:buNone/>
            </a:pPr>
            <a:r>
              <a:rPr lang="en-US" b="1" dirty="0" smtClean="0"/>
              <a:t>55+20=75</a:t>
            </a:r>
            <a:endParaRPr lang="ar-KW" b="1" dirty="0" smtClean="0"/>
          </a:p>
          <a:p>
            <a:pPr algn="ctr">
              <a:buNone/>
            </a:pPr>
            <a:r>
              <a:rPr lang="en-US" b="1" dirty="0" smtClean="0"/>
              <a:t>75+20=95</a:t>
            </a:r>
            <a:endParaRPr lang="ar-KW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</p:txBody>
      </p:sp>
      <p:sp>
        <p:nvSpPr>
          <p:cNvPr id="7" name="TextBox 41"/>
          <p:cNvSpPr txBox="1">
            <a:spLocks noChangeArrowheads="1"/>
          </p:cNvSpPr>
          <p:nvPr/>
        </p:nvSpPr>
        <p:spPr bwMode="auto">
          <a:xfrm>
            <a:off x="4067944" y="1772816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ar-KW" sz="2000" b="1" dirty="0" smtClean="0">
                <a:latin typeface="Calibri" pitchFamily="34" charset="0"/>
              </a:rPr>
              <a:t>حجم المجتمع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8" name="TextBox 42"/>
          <p:cNvSpPr txBox="1">
            <a:spLocks noChangeArrowheads="1"/>
          </p:cNvSpPr>
          <p:nvPr/>
        </p:nvSpPr>
        <p:spPr bwMode="auto">
          <a:xfrm>
            <a:off x="4139952" y="2204864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ar-KW" sz="2000" b="1" dirty="0" smtClean="0">
                <a:latin typeface="Calibri" pitchFamily="34" charset="0"/>
              </a:rPr>
              <a:t>حجم العينة 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3851920" y="2020838"/>
            <a:ext cx="158417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ar-KW" sz="2000" b="1" dirty="0" smtClean="0">
                <a:latin typeface="Calibri" pitchFamily="34" charset="0"/>
              </a:rPr>
              <a:t>ــــــــــــــــــــــــــ 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2915816" y="1844824"/>
            <a:ext cx="648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latin typeface="Calibri" pitchFamily="34" charset="0"/>
              </a:rPr>
              <a:t>140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1" name="TextBox 42"/>
          <p:cNvSpPr txBox="1">
            <a:spLocks noChangeArrowheads="1"/>
          </p:cNvSpPr>
          <p:nvPr/>
        </p:nvSpPr>
        <p:spPr bwMode="auto">
          <a:xfrm>
            <a:off x="2987824" y="227687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latin typeface="Calibri" pitchFamily="34" charset="0"/>
              </a:rPr>
              <a:t>7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2843808" y="2020838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ar-KW" sz="2000" b="1" dirty="0" smtClean="0">
                <a:latin typeface="Calibri" pitchFamily="34" charset="0"/>
              </a:rPr>
              <a:t>ـــــــــــ 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3" name="TextBox 42"/>
          <p:cNvSpPr txBox="1">
            <a:spLocks noChangeArrowheads="1"/>
          </p:cNvSpPr>
          <p:nvPr/>
        </p:nvSpPr>
        <p:spPr bwMode="auto">
          <a:xfrm>
            <a:off x="2051720" y="209278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latin typeface="Calibri" pitchFamily="34" charset="0"/>
              </a:rPr>
              <a:t>20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4" name="عنوان 1"/>
          <p:cNvSpPr txBox="1">
            <a:spLocks noGrp="1"/>
          </p:cNvSpPr>
          <p:nvPr>
            <p:ph type="title"/>
          </p:nvPr>
        </p:nvSpPr>
        <p:spPr bwMode="auto">
          <a:xfrm>
            <a:off x="685800" y="116632"/>
            <a:ext cx="7848600" cy="563563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0"/>
            <a:r>
              <a:rPr lang="ar-KW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تابع -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حاول</a:t>
            </a:r>
            <a:r>
              <a:rPr lang="ar-KW" sz="4000" b="1" dirty="0" smtClean="0"/>
              <a:t>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أن</a:t>
            </a:r>
            <a:r>
              <a:rPr lang="ar-KW" sz="4000" b="1" dirty="0" smtClean="0"/>
              <a:t>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تحل</a:t>
            </a:r>
            <a:r>
              <a:rPr lang="ar-KW" sz="4000" b="1" dirty="0" smtClean="0"/>
              <a:t>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ar-IQ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endParaRPr lang="ar-KW" sz="40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ar-KW" b="1" dirty="0" smtClean="0"/>
          </a:p>
          <a:p>
            <a:pPr algn="ctr">
              <a:buNone/>
            </a:pPr>
            <a:r>
              <a:rPr lang="en-US" b="1" dirty="0" smtClean="0"/>
              <a:t>95+20=115</a:t>
            </a:r>
          </a:p>
          <a:p>
            <a:pPr algn="ctr">
              <a:buNone/>
            </a:pPr>
            <a:r>
              <a:rPr lang="en-US" b="1" dirty="0" smtClean="0"/>
              <a:t>115+20=135</a:t>
            </a:r>
            <a:endParaRPr lang="ar-KW" b="1" dirty="0" smtClean="0"/>
          </a:p>
          <a:p>
            <a:pPr algn="ctr">
              <a:buNone/>
            </a:pPr>
            <a:endParaRPr lang="en-US" b="1" dirty="0" smtClean="0"/>
          </a:p>
          <a:p>
            <a:pPr>
              <a:buNone/>
            </a:pPr>
            <a:r>
              <a:rPr lang="ar-KW" b="1" dirty="0" smtClean="0">
                <a:solidFill>
                  <a:srgbClr val="C00000"/>
                </a:solidFill>
              </a:rPr>
              <a:t>والعينة العشوائية المنتظمة </a:t>
            </a:r>
            <a:r>
              <a:rPr lang="ar-KW" b="1" dirty="0" err="1" smtClean="0">
                <a:solidFill>
                  <a:srgbClr val="C00000"/>
                </a:solidFill>
              </a:rPr>
              <a:t>هي:</a:t>
            </a:r>
            <a:endParaRPr lang="ar-KW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KW" sz="2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15 , 35 , 55 , 75 , 95 , 115 , 135</a:t>
            </a:r>
          </a:p>
        </p:txBody>
      </p:sp>
      <p:sp>
        <p:nvSpPr>
          <p:cNvPr id="4" name="عنوان 1"/>
          <p:cNvSpPr txBox="1">
            <a:spLocks noGrp="1"/>
          </p:cNvSpPr>
          <p:nvPr>
            <p:ph type="title"/>
          </p:nvPr>
        </p:nvSpPr>
        <p:spPr bwMode="auto">
          <a:xfrm>
            <a:off x="685800" y="116632"/>
            <a:ext cx="7848600" cy="563563"/>
          </a:xfrm>
          <a:prstGeom prst="rect">
            <a:avLst/>
          </a:prstGeom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0"/>
            <a:r>
              <a:rPr lang="ar-KW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تابع -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حاول</a:t>
            </a:r>
            <a:r>
              <a:rPr lang="ar-KW" sz="4000" b="1" dirty="0" smtClean="0"/>
              <a:t>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أن</a:t>
            </a:r>
            <a:r>
              <a:rPr lang="ar-KW" sz="4000" b="1" dirty="0" smtClean="0"/>
              <a:t>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تحل</a:t>
            </a:r>
            <a:r>
              <a:rPr lang="ar-KW" sz="4000" b="1" dirty="0" smtClean="0"/>
              <a:t> 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ar-IQ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ar-KW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endParaRPr lang="ar-KW" sz="40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242725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9858380" cy="685800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142977" y="1876000"/>
            <a:ext cx="628654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KW" sz="6600" dirty="0" smtClean="0">
                <a:solidFill>
                  <a:prstClr val="black"/>
                </a:solidFill>
                <a:latin typeface="Arial" pitchFamily="34" charset="0"/>
                <a:cs typeface="Simple Indust Shaded" pitchFamily="2" charset="-78"/>
              </a:rPr>
              <a:t>شكراً لحسن اصغائكم</a:t>
            </a:r>
          </a:p>
        </p:txBody>
      </p:sp>
    </p:spTree>
    <p:extLst>
      <p:ext uri="{BB962C8B-B14F-4D97-AF65-F5344CB8AC3E}">
        <p14:creationId xmlns:p14="http://schemas.microsoft.com/office/powerpoint/2010/main" val="2027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وايا قطرية مستديرة 4"/>
          <p:cNvSpPr/>
          <p:nvPr/>
        </p:nvSpPr>
        <p:spPr>
          <a:xfrm>
            <a:off x="3059832" y="1052736"/>
            <a:ext cx="3240360" cy="864096"/>
          </a:xfrm>
          <a:prstGeom prst="round2DiagRect">
            <a:avLst>
              <a:gd name="adj1" fmla="val 35144"/>
              <a:gd name="adj2" fmla="val 3507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عنوان 1"/>
          <p:cNvSpPr txBox="1">
            <a:spLocks/>
          </p:cNvSpPr>
          <p:nvPr/>
        </p:nvSpPr>
        <p:spPr bwMode="auto">
          <a:xfrm>
            <a:off x="3347863" y="1144166"/>
            <a:ext cx="266429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rtl="1"/>
            <a:r>
              <a:rPr lang="ar-KW" sz="32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تقسيم ال</a:t>
            </a:r>
            <a:r>
              <a:rPr lang="ar-IQ" sz="32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مفردات</a:t>
            </a:r>
            <a:endParaRPr kumimoji="0" lang="ar-SA" sz="3200" b="1" i="0" u="none" strike="noStrike" kern="0" normalizeH="0" baseline="0" noProof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6601303" y="2618656"/>
            <a:ext cx="1584176" cy="43204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sz="2000" b="1" dirty="0" smtClean="0"/>
              <a:t>ال</a:t>
            </a:r>
            <a:r>
              <a:rPr lang="ar-IQ" sz="2000" b="1" dirty="0" smtClean="0"/>
              <a:t>مفرد</a:t>
            </a:r>
            <a:r>
              <a:rPr lang="ar-EG" sz="2000" b="1" dirty="0" smtClean="0"/>
              <a:t>ة الأولى </a:t>
            </a:r>
            <a:endParaRPr kumimoji="0" lang="ar-EG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3768" y="2622444"/>
            <a:ext cx="3699875" cy="461665"/>
          </a:xfrm>
          <a:prstGeom prst="rect">
            <a:avLst/>
          </a:prstGeom>
          <a:solidFill>
            <a:srgbClr val="99FF66"/>
          </a:solidFill>
          <a:ln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ar-EG" sz="2400" b="1" dirty="0">
                <a:latin typeface="ae_AlBattar" pitchFamily="18" charset="-78"/>
                <a:cs typeface="ae_AlBattar" pitchFamily="18" charset="-78"/>
              </a:rPr>
              <a:t>العينة العشوائية البسيطة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6607286" y="3476917"/>
            <a:ext cx="1584176" cy="432048"/>
          </a:xfrm>
          <a:prstGeom prst="roundRect">
            <a:avLst/>
          </a:prstGeom>
          <a:solidFill>
            <a:srgbClr val="CC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sz="2000" b="1" dirty="0" smtClean="0"/>
              <a:t>ال</a:t>
            </a:r>
            <a:r>
              <a:rPr lang="ar-IQ" sz="2000" b="1" dirty="0" smtClean="0"/>
              <a:t>مفرد</a:t>
            </a:r>
            <a:r>
              <a:rPr lang="ar-EG" sz="2000" b="1" dirty="0" smtClean="0"/>
              <a:t>ة </a:t>
            </a:r>
            <a:r>
              <a:rPr lang="ar-KW" sz="2000" b="1" dirty="0" smtClean="0"/>
              <a:t>الثانية</a:t>
            </a:r>
            <a:endParaRPr kumimoji="0" lang="ar-EG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83768" y="3476917"/>
            <a:ext cx="3699875" cy="461665"/>
          </a:xfrm>
          <a:prstGeom prst="rect">
            <a:avLst/>
          </a:prstGeom>
          <a:solidFill>
            <a:srgbClr val="99FF66"/>
          </a:solidFill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marL="342900" lvl="0" indent="-342900" algn="ctr" rtl="1">
              <a:spcBef>
                <a:spcPct val="20000"/>
              </a:spcBef>
              <a:buClr>
                <a:schemeClr val="tx2"/>
              </a:buClr>
              <a:defRPr/>
            </a:pPr>
            <a:r>
              <a:rPr lang="ar-KW" sz="2400" b="1" dirty="0">
                <a:latin typeface="ae_AlBattar" pitchFamily="18" charset="-78"/>
                <a:cs typeface="ae_AlBattar" pitchFamily="18" charset="-78"/>
              </a:rPr>
              <a:t>العينة</a:t>
            </a:r>
            <a:r>
              <a:rPr lang="ar-KW" sz="2400" kern="0" dirty="0"/>
              <a:t> </a:t>
            </a:r>
            <a:r>
              <a:rPr lang="ar-KW" sz="2400" b="1" dirty="0">
                <a:latin typeface="ae_AlBattar" pitchFamily="18" charset="-78"/>
                <a:cs typeface="ae_AlBattar" pitchFamily="18" charset="-78"/>
              </a:rPr>
              <a:t>العشوائية</a:t>
            </a:r>
            <a:r>
              <a:rPr lang="ar-KW" sz="2400" kern="0" dirty="0"/>
              <a:t> </a:t>
            </a:r>
            <a:r>
              <a:rPr lang="ar-KW" sz="2400" b="1" dirty="0">
                <a:latin typeface="ae_AlBattar" pitchFamily="18" charset="-78"/>
                <a:cs typeface="ae_AlBattar" pitchFamily="18" charset="-78"/>
              </a:rPr>
              <a:t>الطبقية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6630127" y="4365104"/>
            <a:ext cx="1584176" cy="432048"/>
          </a:xfrm>
          <a:prstGeom prst="roundRect">
            <a:avLst/>
          </a:prstGeom>
          <a:solidFill>
            <a:srgbClr val="D0753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sz="2000" b="1" dirty="0" smtClean="0"/>
              <a:t>ال</a:t>
            </a:r>
            <a:r>
              <a:rPr lang="ar-IQ" sz="2000" b="1" dirty="0" smtClean="0"/>
              <a:t>مفرد</a:t>
            </a:r>
            <a:r>
              <a:rPr lang="ar-EG" sz="2000" b="1" dirty="0" smtClean="0"/>
              <a:t>ة </a:t>
            </a:r>
            <a:r>
              <a:rPr lang="ar-KW" sz="2000" b="1" dirty="0" smtClean="0"/>
              <a:t>الثالثة</a:t>
            </a:r>
            <a:endParaRPr kumimoji="0" lang="ar-EG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83768" y="4365104"/>
            <a:ext cx="3699875" cy="461665"/>
          </a:xfrm>
          <a:prstGeom prst="rect">
            <a:avLst/>
          </a:prstGeom>
          <a:solidFill>
            <a:srgbClr val="99FF66"/>
          </a:solidFill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ar-EG" sz="2400" b="1" dirty="0">
                <a:latin typeface="ae_AlBattar" pitchFamily="18" charset="-78"/>
                <a:cs typeface="ae_AlBattar" pitchFamily="18" charset="-78"/>
              </a:rPr>
              <a:t>العينة العشوائية المنتظمة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 animBg="1"/>
      <p:bldP spid="3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KW" sz="4000" b="1" dirty="0" smtClean="0"/>
              <a:t>العينة العشوائية  </a:t>
            </a:r>
            <a:r>
              <a:rPr lang="en-US" sz="3600" b="1" dirty="0" smtClean="0"/>
              <a:t>Random Sample</a:t>
            </a:r>
            <a:endParaRPr lang="ar-KW" sz="4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ar-KW" b="1" dirty="0" smtClean="0"/>
              <a:t>هي جزء من المجتمع الإحصائي يتم اختيارها عشوائياً بطريقة علمية دون تحيز كي تمثل هذا المجتمع أفضل تمثيل بأقل تكلفة </a:t>
            </a:r>
            <a:r>
              <a:rPr lang="ar-KW" b="1" dirty="0" err="1" smtClean="0"/>
              <a:t>ممكنة.</a:t>
            </a:r>
            <a:r>
              <a:rPr lang="ar-KW" b="1" dirty="0" smtClean="0"/>
              <a:t> </a:t>
            </a:r>
          </a:p>
          <a:p>
            <a:r>
              <a:rPr lang="ar-KW" b="1" dirty="0" smtClean="0"/>
              <a:t>تختلف العينة بحسب طبيعة المجتمع الإحصائي </a:t>
            </a:r>
            <a:r>
              <a:rPr lang="ar-IQ" b="1" dirty="0" smtClean="0"/>
              <a:t>قيد</a:t>
            </a:r>
            <a:r>
              <a:rPr lang="ar-KW" b="1" dirty="0" smtClean="0"/>
              <a:t> الدراسة.</a:t>
            </a:r>
          </a:p>
          <a:p>
            <a:pPr>
              <a:buNone/>
            </a:pPr>
            <a:r>
              <a:rPr lang="ar-KW" b="1" dirty="0" smtClean="0"/>
              <a:t>فيما يلي بعض من العينات </a:t>
            </a:r>
            <a:r>
              <a:rPr lang="ar-KW" b="1" dirty="0" err="1" smtClean="0"/>
              <a:t>العشوائية:</a:t>
            </a:r>
            <a:endParaRPr lang="ar-KW" b="1" dirty="0" smtClean="0"/>
          </a:p>
          <a:p>
            <a:pPr>
              <a:buNone/>
            </a:pPr>
            <a:endParaRPr lang="ar-KW" sz="1600" b="1" dirty="0" smtClean="0"/>
          </a:p>
          <a:p>
            <a:pPr>
              <a:buNone/>
            </a:pPr>
            <a:r>
              <a:rPr lang="en-US" b="1" dirty="0" smtClean="0">
                <a:ln w="22225">
                  <a:noFill/>
                  <a:prstDash val="solid"/>
                </a:ln>
                <a:solidFill>
                  <a:srgbClr val="FF9900"/>
                </a:solidFill>
              </a:rPr>
              <a:t>1</a:t>
            </a:r>
            <a:r>
              <a:rPr lang="ar-KW" b="1" dirty="0" smtClean="0">
                <a:ln w="22225">
                  <a:noFill/>
                  <a:prstDash val="solid"/>
                </a:ln>
                <a:solidFill>
                  <a:srgbClr val="FF9900"/>
                </a:solidFill>
              </a:rPr>
              <a:t>- العينة العشوائية البسيطة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ar-KW" b="1" dirty="0" smtClean="0">
                <a:solidFill>
                  <a:schemeClr val="accent1">
                    <a:lumMod val="75000"/>
                  </a:schemeClr>
                </a:solidFill>
              </a:rPr>
              <a:t>- العينة العشوائية الطبقية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3</a:t>
            </a:r>
            <a:r>
              <a:rPr lang="ar-KW" b="1" dirty="0" smtClean="0">
                <a:solidFill>
                  <a:srgbClr val="00B050"/>
                </a:solidFill>
              </a:rPr>
              <a:t>- العينة العشوائية المنتظمة</a:t>
            </a:r>
          </a:p>
          <a:p>
            <a:pPr>
              <a:buNone/>
            </a:pPr>
            <a:endParaRPr lang="ar-KW" b="1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181435" y="3933056"/>
            <a:ext cx="3466728" cy="432048"/>
          </a:xfrm>
          <a:prstGeom prst="round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194314" y="4463125"/>
            <a:ext cx="3466728" cy="432048"/>
          </a:xfrm>
          <a:prstGeom prst="round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200297" y="4987035"/>
            <a:ext cx="3466728" cy="432048"/>
          </a:xfrm>
          <a:prstGeom prst="round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 bwMode="auto">
          <a:xfrm>
            <a:off x="1187624" y="1772816"/>
            <a:ext cx="6480720" cy="1829817"/>
          </a:xfrm>
          <a:prstGeom prst="snip2DiagRect">
            <a:avLst/>
          </a:prstGeom>
          <a:solidFill>
            <a:srgbClr val="3333CC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1" i="0" u="none" strike="noStrike" normalizeH="0" baseline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2281438"/>
            <a:ext cx="6192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العينة العشوائية البسيطة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801216"/>
            <a:ext cx="3454723" cy="260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1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280920" cy="563563"/>
          </a:xfrm>
        </p:spPr>
        <p:txBody>
          <a:bodyPr>
            <a:normAutofit fontScale="90000"/>
          </a:bodyPr>
          <a:lstStyle/>
          <a:p>
            <a:r>
              <a:rPr lang="ar-KW" sz="3600" b="1" dirty="0" smtClean="0"/>
              <a:t>العينة العشوائية البسيطة </a:t>
            </a:r>
            <a:r>
              <a:rPr lang="en-US" sz="3600" b="1" dirty="0" smtClean="0"/>
              <a:t>Simple Random Sample</a:t>
            </a:r>
            <a:endParaRPr lang="ar-KW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271736"/>
            <a:ext cx="8229600" cy="5181600"/>
          </a:xfrm>
        </p:spPr>
        <p:txBody>
          <a:bodyPr/>
          <a:lstStyle/>
          <a:p>
            <a:endParaRPr lang="ar-KW" b="1" dirty="0" smtClean="0"/>
          </a:p>
          <a:p>
            <a:r>
              <a:rPr lang="ar-KW" b="1" dirty="0" smtClean="0"/>
              <a:t>إذا تضمن </a:t>
            </a:r>
            <a:r>
              <a:rPr lang="ar-KW" b="1" u="sng" dirty="0" smtClean="0">
                <a:solidFill>
                  <a:srgbClr val="C00000"/>
                </a:solidFill>
              </a:rPr>
              <a:t>المجتمع الإحصائي عدداً </a:t>
            </a:r>
            <a:r>
              <a:rPr lang="en-US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ar-KW" b="1" u="sng" dirty="0" smtClean="0"/>
              <a:t> </a:t>
            </a:r>
            <a:r>
              <a:rPr lang="ar-KW" b="1" dirty="0" smtClean="0"/>
              <a:t>من المفردات المتجانسة و أر</a:t>
            </a:r>
            <a:r>
              <a:rPr lang="ar-IQ" b="1" dirty="0" smtClean="0"/>
              <a:t>ي</a:t>
            </a:r>
            <a:r>
              <a:rPr lang="ar-KW" b="1" dirty="0" smtClean="0"/>
              <a:t>د دراسته انطلاقاً من </a:t>
            </a:r>
            <a:r>
              <a:rPr lang="ar-KW" b="1" u="sng" dirty="0" smtClean="0">
                <a:solidFill>
                  <a:srgbClr val="C00000"/>
                </a:solidFill>
              </a:rPr>
              <a:t>عينة عشوائية حجمها </a:t>
            </a:r>
            <a:r>
              <a:rPr lang="en-US" b="1" i="1" u="sng" dirty="0" smtClean="0">
                <a:solidFill>
                  <a:srgbClr val="00B050"/>
                </a:solidFill>
              </a:rPr>
              <a:t>m</a:t>
            </a:r>
            <a:r>
              <a:rPr lang="ar-KW" b="1" u="sng" dirty="0" smtClean="0">
                <a:solidFill>
                  <a:srgbClr val="C00000"/>
                </a:solidFill>
              </a:rPr>
              <a:t> </a:t>
            </a:r>
            <a:r>
              <a:rPr lang="ar-KW" b="1" dirty="0" smtClean="0"/>
              <a:t>, يكون لدينا عينة عشوائية بسيطة.</a:t>
            </a:r>
          </a:p>
          <a:p>
            <a:r>
              <a:rPr lang="ar-KW" b="1" dirty="0" smtClean="0"/>
              <a:t>الأساس في العينة العشوائية البسيطة هو أن لكل مفردة من مفردات المجتمع الإحصائي</a:t>
            </a:r>
            <a:r>
              <a:rPr lang="ar-KW" b="1" dirty="0" smtClean="0">
                <a:solidFill>
                  <a:srgbClr val="0070C0"/>
                </a:solidFill>
              </a:rPr>
              <a:t>   الفرصة نفسها لتكون ضمن العينة</a:t>
            </a:r>
            <a:r>
              <a:rPr lang="ar-KW" b="1" dirty="0" smtClean="0"/>
              <a:t> </a:t>
            </a:r>
          </a:p>
          <a:p>
            <a:pPr>
              <a:buNone/>
            </a:pPr>
            <a:endParaRPr lang="ar-KW" b="1" dirty="0" smtClean="0"/>
          </a:p>
          <a:p>
            <a:r>
              <a:rPr lang="ar-KW" b="1" dirty="0" smtClean="0"/>
              <a:t>توجد </a:t>
            </a:r>
            <a:r>
              <a:rPr lang="ar-IQ" b="1" dirty="0" smtClean="0"/>
              <a:t>برامج حاسوبية</a:t>
            </a:r>
            <a:r>
              <a:rPr lang="ar-KW" b="1" dirty="0" smtClean="0"/>
              <a:t> لاختيار عينة عشوائية بسيطة مثل :</a:t>
            </a:r>
          </a:p>
          <a:p>
            <a:r>
              <a:rPr lang="ar-KW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b="1" dirty="0" smtClean="0">
                <a:solidFill>
                  <a:srgbClr val="FF5050"/>
                </a:solidFill>
              </a:rPr>
              <a:t>SPSS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en-US" b="1" dirty="0" smtClean="0">
                <a:solidFill>
                  <a:srgbClr val="000066"/>
                </a:solidFill>
              </a:rPr>
              <a:t>Microsoft Excel</a:t>
            </a:r>
            <a:r>
              <a:rPr lang="ar-KW" b="1" dirty="0" err="1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ar-KW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ar-KW" dirty="0" smtClean="0"/>
          </a:p>
          <a:p>
            <a:endParaRPr lang="ar-KW" dirty="0"/>
          </a:p>
        </p:txBody>
      </p:sp>
      <p:sp>
        <p:nvSpPr>
          <p:cNvPr id="4" name="Snip Diagonal Corner Rectangle 1"/>
          <p:cNvSpPr/>
          <p:nvPr/>
        </p:nvSpPr>
        <p:spPr bwMode="auto">
          <a:xfrm>
            <a:off x="6876256" y="908720"/>
            <a:ext cx="1728192" cy="819441"/>
          </a:xfrm>
          <a:prstGeom prst="snip2DiagRect">
            <a:avLst>
              <a:gd name="adj1" fmla="val 0"/>
              <a:gd name="adj2" fmla="val 34719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KW" sz="3200" b="1" dirty="0" smtClean="0"/>
              <a:t>تعريف</a:t>
            </a:r>
            <a:endParaRPr kumimoji="0" lang="ar-EG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979712" y="3654034"/>
            <a:ext cx="4032448" cy="4170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792162"/>
            <a:ext cx="4320481" cy="5906804"/>
          </a:xfrm>
          <a:prstGeom prst="rect">
            <a:avLst/>
          </a:prstGeom>
          <a:ln>
            <a:solidFill>
              <a:srgbClr val="FF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668" y="792162"/>
            <a:ext cx="4299324" cy="5906803"/>
          </a:xfrm>
          <a:prstGeom prst="rect">
            <a:avLst/>
          </a:prstGeom>
          <a:ln>
            <a:solidFill>
              <a:srgbClr val="FF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8" name="Rounded Rectangle 7"/>
          <p:cNvSpPr/>
          <p:nvPr/>
        </p:nvSpPr>
        <p:spPr bwMode="auto">
          <a:xfrm>
            <a:off x="2071104" y="182550"/>
            <a:ext cx="4752528" cy="576064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r>
              <a:rPr lang="ar-EG" sz="2800" b="1" dirty="0"/>
              <a:t>(الجدول يحوي</a:t>
            </a:r>
            <a:r>
              <a:rPr lang="ar-EG" sz="2800" b="1" dirty="0">
                <a:solidFill>
                  <a:srgbClr val="FF5050"/>
                </a:solidFill>
              </a:rPr>
              <a:t> 14 عمود </a:t>
            </a:r>
            <a:r>
              <a:rPr lang="ar-EG" sz="2800" b="1" dirty="0"/>
              <a:t>و </a:t>
            </a:r>
            <a:r>
              <a:rPr lang="ar-EG" sz="2800" b="1" dirty="0">
                <a:solidFill>
                  <a:srgbClr val="0000FF"/>
                </a:solidFill>
              </a:rPr>
              <a:t>90 صف</a:t>
            </a:r>
            <a:r>
              <a:rPr lang="ar-EG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149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cdb2004208gl">
  <a:themeElements>
    <a:clrScheme name="سمة Office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سمة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cdb2004208gl</Template>
  <TotalTime>9794</TotalTime>
  <Words>2977</Words>
  <Application>Microsoft Office PowerPoint</Application>
  <PresentationFormat>On-screen Show (4:3)</PresentationFormat>
  <Paragraphs>557</Paragraphs>
  <Slides>47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ae_AlBattar</vt:lpstr>
      <vt:lpstr>Al-Kharashi Koufi 1</vt:lpstr>
      <vt:lpstr>Arial</vt:lpstr>
      <vt:lpstr>Calibri</vt:lpstr>
      <vt:lpstr>PT Bold Broken</vt:lpstr>
      <vt:lpstr>Simple Indust Shaded</vt:lpstr>
      <vt:lpstr>Times New Roman</vt:lpstr>
      <vt:lpstr>Wingdings</vt:lpstr>
      <vt:lpstr>cdb2004208gl</vt:lpstr>
      <vt:lpstr>Office Theme</vt:lpstr>
      <vt:lpstr>Image</vt:lpstr>
      <vt:lpstr>PowerPoint Presentation</vt:lpstr>
      <vt:lpstr>محتويات الورشة</vt:lpstr>
      <vt:lpstr>الأهداف السلوكية  </vt:lpstr>
      <vt:lpstr>المفردات والمفاهيم </vt:lpstr>
      <vt:lpstr>PowerPoint Presentation</vt:lpstr>
      <vt:lpstr>العينة العشوائية  Random Sample</vt:lpstr>
      <vt:lpstr>PowerPoint Presentation</vt:lpstr>
      <vt:lpstr>العينة العشوائية البسيطة Simple Random Sample</vt:lpstr>
      <vt:lpstr>PowerPoint Presentation</vt:lpstr>
      <vt:lpstr>استخدام جدول الأعداد العشوائية</vt:lpstr>
      <vt:lpstr>مثال (1) </vt:lpstr>
      <vt:lpstr>تابع - مثال (1)</vt:lpstr>
      <vt:lpstr>PowerPoint Presentation</vt:lpstr>
      <vt:lpstr>PowerPoint Presentation</vt:lpstr>
      <vt:lpstr>PowerPoint Presentation</vt:lpstr>
      <vt:lpstr>PowerPoint Presentation</vt:lpstr>
      <vt:lpstr>دعنا نفكر و نناقش</vt:lpstr>
      <vt:lpstr>العينة العشوائية الطبقية Stratified Random Sample</vt:lpstr>
      <vt:lpstr>العينة العشوائية الطبقية Stratified Random Sample</vt:lpstr>
      <vt:lpstr>مثال (3)</vt:lpstr>
      <vt:lpstr>تابع - مثال (3)</vt:lpstr>
      <vt:lpstr>مثال - (4) </vt:lpstr>
      <vt:lpstr>تابع – مثال (4) </vt:lpstr>
      <vt:lpstr>\</vt:lpstr>
      <vt:lpstr>تابع - مثال (5)</vt:lpstr>
      <vt:lpstr>تابع - مثال (5)</vt:lpstr>
      <vt:lpstr>تابع - مثال (5)</vt:lpstr>
      <vt:lpstr>حاول أن تحل (1) </vt:lpstr>
      <vt:lpstr>تابع - حاول أن تحل (1) </vt:lpstr>
      <vt:lpstr>تابع حاول أن تحل (1) </vt:lpstr>
      <vt:lpstr>تابع - حاول أن تحل (1) </vt:lpstr>
      <vt:lpstr>PowerPoint Presentation</vt:lpstr>
      <vt:lpstr>العينة العشوائية المنتظمة Systematic Random Sample</vt:lpstr>
      <vt:lpstr>العينة العشوائية المنتظمة Systematic Random Sample</vt:lpstr>
      <vt:lpstr>مثال (6)</vt:lpstr>
      <vt:lpstr>تابع - مثال (6)</vt:lpstr>
      <vt:lpstr>تابع - مثال (6)</vt:lpstr>
      <vt:lpstr>حاول أن تحل (2) </vt:lpstr>
      <vt:lpstr>تابع - حاول أن تحل (2) </vt:lpstr>
      <vt:lpstr>تابع - حاول أن تحل (2) </vt:lpstr>
      <vt:lpstr>مثال (7)</vt:lpstr>
      <vt:lpstr>تابع - مثال (7)</vt:lpstr>
      <vt:lpstr>تابع - مثال (7)</vt:lpstr>
      <vt:lpstr>حاول أن تحل (3) </vt:lpstr>
      <vt:lpstr>تابع - حاول أن تحل (3) </vt:lpstr>
      <vt:lpstr>تابع - حاول أن تحل (3) 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Brave Heart</dc:creator>
  <cp:lastModifiedBy>wajdy kindy</cp:lastModifiedBy>
  <cp:revision>320</cp:revision>
  <dcterms:created xsi:type="dcterms:W3CDTF">2013-03-27T19:06:32Z</dcterms:created>
  <dcterms:modified xsi:type="dcterms:W3CDTF">2017-11-09T17:02:59Z</dcterms:modified>
</cp:coreProperties>
</file>