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21/03/1439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Thick lens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Lect.2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9485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4766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If the media on the two sides of the lens are different so that n" is not equal to n,</a:t>
            </a:r>
          </a:p>
          <a:p>
            <a:pPr algn="l"/>
            <a:r>
              <a:rPr lang="en-US" dirty="0"/>
              <a:t>the two focal lengths are different and have the ratio of their corresponding </a:t>
            </a:r>
            <a:r>
              <a:rPr lang="en-US" dirty="0" smtClean="0"/>
              <a:t>refractive indices</a:t>
            </a:r>
            <a:r>
              <a:rPr lang="en-US" dirty="0"/>
              <a:t>:</a:t>
            </a:r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23042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282883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general the focal points and principal points are not symmetrically located</a:t>
            </a:r>
          </a:p>
          <a:p>
            <a:pPr algn="l"/>
            <a:r>
              <a:rPr lang="en-US" dirty="0"/>
              <a:t>with respect to the lens but are at different distances from the vertices. 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395536" y="38610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he construction procedure follows that given in Fig. 4M for a</a:t>
            </a:r>
          </a:p>
          <a:p>
            <a:pPr algn="l"/>
            <a:r>
              <a:rPr lang="en-US" dirty="0"/>
              <a:t>thin lens, except that here all rays in the region between the two principal planes </a:t>
            </a:r>
            <a:r>
              <a:rPr lang="en-US" dirty="0" smtClean="0"/>
              <a:t>are drawn </a:t>
            </a:r>
            <a:r>
              <a:rPr lang="en-US" dirty="0"/>
              <a:t>parallel to the axis.</a:t>
            </a:r>
            <a:endParaRPr lang="ar-IQ" dirty="0"/>
          </a:p>
        </p:txBody>
      </p:sp>
      <p:sp>
        <p:nvSpPr>
          <p:cNvPr id="5" name="مستطيل 4"/>
          <p:cNvSpPr/>
          <p:nvPr/>
        </p:nvSpPr>
        <p:spPr>
          <a:xfrm>
            <a:off x="395536" y="494116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object and image distances are measured to </a:t>
            </a:r>
            <a:r>
              <a:rPr lang="en-US" dirty="0" smtClean="0"/>
              <a:t>or from </a:t>
            </a:r>
            <a:r>
              <a:rPr lang="en-US" dirty="0"/>
              <a:t>the principal points, we can apply the </a:t>
            </a:r>
            <a:r>
              <a:rPr lang="en-US" dirty="0" err="1"/>
              <a:t>gaussian</a:t>
            </a:r>
            <a:r>
              <a:rPr lang="en-US" dirty="0"/>
              <a:t> lens formula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8612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03244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23528" y="215379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In the special case where the media on the two sides of the lens are the same, so</a:t>
            </a:r>
          </a:p>
          <a:p>
            <a:pPr algn="l"/>
            <a:r>
              <a:rPr lang="en-US" dirty="0"/>
              <a:t>that n" = n, we find!" = land Eq. (5c) becomes</a:t>
            </a:r>
            <a:endParaRPr lang="ar-IQ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05150"/>
            <a:ext cx="4392488" cy="9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67544" y="433251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Figure 5F shows that for the purposes of graphical construction the lens may</a:t>
            </a:r>
          </a:p>
          <a:p>
            <a:pPr algn="l"/>
            <a:r>
              <a:rPr lang="en-US" dirty="0"/>
              <a:t>be regarded as replaced by its two principal planes. Often the image distance is the</a:t>
            </a:r>
          </a:p>
          <a:p>
            <a:pPr algn="l"/>
            <a:r>
              <a:rPr lang="en-US" dirty="0"/>
              <a:t>unknown, and Eq. (5c) can be written in the more useful form</a:t>
            </a:r>
            <a:endParaRPr lang="ar-IQ" dirty="0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RELATIONS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3414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93"/>
            <a:ext cx="908483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84249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11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3456384" cy="134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73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OBLIQUE-RAY METHOD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395536" y="126876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oblique-ray method of construction may be used to find graphically the focal</a:t>
            </a:r>
          </a:p>
          <a:p>
            <a:pPr algn="l"/>
            <a:r>
              <a:rPr lang="en-US" dirty="0"/>
              <a:t>points of a thick lens. As an illustration, consider a glass lens of index 1.50, thickness</a:t>
            </a:r>
          </a:p>
          <a:p>
            <a:pPr algn="l"/>
            <a:r>
              <a:rPr lang="en-US" dirty="0"/>
              <a:t>2.0 </a:t>
            </a:r>
            <a:r>
              <a:rPr lang="en-US" dirty="0" smtClean="0"/>
              <a:t>cm</a:t>
            </a:r>
            <a:r>
              <a:rPr lang="en-US" dirty="0"/>
              <a:t>, and radii </a:t>
            </a:r>
            <a:r>
              <a:rPr lang="en-US" dirty="0" smtClean="0"/>
              <a:t>T1 </a:t>
            </a:r>
            <a:r>
              <a:rPr lang="en-US" dirty="0"/>
              <a:t>= +3.0 </a:t>
            </a:r>
            <a:r>
              <a:rPr lang="en-US" dirty="0" smtClean="0"/>
              <a:t>cm</a:t>
            </a:r>
            <a:r>
              <a:rPr lang="en-US" dirty="0"/>
              <a:t>, </a:t>
            </a:r>
            <a:r>
              <a:rPr lang="en-US" dirty="0" smtClean="0"/>
              <a:t>T2 </a:t>
            </a:r>
            <a:r>
              <a:rPr lang="en-US" dirty="0"/>
              <a:t>= -5.0 </a:t>
            </a:r>
            <a:r>
              <a:rPr lang="en-US" dirty="0" smtClean="0"/>
              <a:t>cm</a:t>
            </a:r>
            <a:r>
              <a:rPr lang="en-US" dirty="0"/>
              <a:t>, surrounded by air of index n = 1.00.</a:t>
            </a:r>
            <a:endParaRPr lang="ar-IQ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2809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1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33670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1175"/>
            <a:ext cx="8280920" cy="44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8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40466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A set of formulas that can be used for the calculation of important constants generally</a:t>
            </a:r>
          </a:p>
          <a:p>
            <a:pPr algn="l"/>
            <a:r>
              <a:rPr lang="en-US" dirty="0"/>
              <a:t>associated with a thick lens is presented below in the form of two equivalent sets.</a:t>
            </a:r>
            <a:endParaRPr lang="ar-IQ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0996"/>
            <a:ext cx="8064896" cy="482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9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These equations are derived from geometrical relations that can be obtained from a</a:t>
            </a:r>
          </a:p>
          <a:p>
            <a:pPr algn="l"/>
            <a:r>
              <a:rPr lang="en-US" dirty="0"/>
              <a:t>diagram like Fig. 5G. As an illustration, the </a:t>
            </a:r>
            <a:r>
              <a:rPr lang="en-US" dirty="0" err="1"/>
              <a:t>gaussian</a:t>
            </a:r>
            <a:r>
              <a:rPr lang="en-US" dirty="0"/>
              <a:t> equation (5k) is derived as</a:t>
            </a:r>
          </a:p>
          <a:p>
            <a:pPr algn="l"/>
            <a:r>
              <a:rPr lang="en-US" dirty="0"/>
              <a:t>follows. From the two similar right triangles </a:t>
            </a:r>
            <a:r>
              <a:rPr lang="en-US" dirty="0" smtClean="0"/>
              <a:t>T1A1F1’and T2A2F2’’ </a:t>
            </a:r>
            <a:r>
              <a:rPr lang="en-US" dirty="0"/>
              <a:t>we can write</a:t>
            </a:r>
          </a:p>
          <a:p>
            <a:pPr algn="l"/>
            <a:r>
              <a:rPr lang="en-US" dirty="0"/>
              <a:t>corresponding sides as proportions</a:t>
            </a:r>
            <a:endParaRPr lang="ar-IQ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3771900" cy="73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23528" y="270892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and, from the two similar right triangles N"H"F" and T2A2F", we can write the</a:t>
            </a:r>
          </a:p>
          <a:p>
            <a:pPr algn="l"/>
            <a:r>
              <a:rPr lang="en-US" dirty="0"/>
              <a:t>proportions</a:t>
            </a:r>
            <a:endParaRPr lang="ar-IQ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5946812" cy="112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مستطيل 3"/>
              <p:cNvSpPr/>
              <p:nvPr/>
            </p:nvSpPr>
            <p:spPr>
              <a:xfrm>
                <a:off x="467544" y="4941168"/>
                <a:ext cx="7747012" cy="794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 smtClean="0"/>
                  <a:t>the neutralizing power. </a:t>
                </a:r>
                <a:r>
                  <a:rPr lang="en-US" dirty="0" err="1"/>
                  <a:t>Pn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𝐹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/>
                  <a:t>Calling </a:t>
                </a:r>
                <a:r>
                  <a:rPr lang="en-US" dirty="0" err="1"/>
                  <a:t>Pn</a:t>
                </a:r>
                <a:r>
                  <a:rPr lang="en-US" dirty="0"/>
                  <a:t> the neutralizing power, we can take</a:t>
                </a:r>
              </a:p>
              <a:p>
                <a:pPr algn="l"/>
                <a:r>
                  <a:rPr lang="en-US" dirty="0"/>
                  <a:t>the reciprocal of Eq. (5h) to obtain</a:t>
                </a:r>
                <a:endParaRPr lang="ar-IQ" dirty="0"/>
              </a:p>
            </p:txBody>
          </p:sp>
        </mc:Choice>
        <mc:Fallback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41168"/>
                <a:ext cx="7747012" cy="794769"/>
              </a:xfrm>
              <a:prstGeom prst="rect">
                <a:avLst/>
              </a:prstGeom>
              <a:blipFill rotWithShape="1">
                <a:blip r:embed="rId4"/>
                <a:stretch>
                  <a:fillRect l="-629" b="-115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91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7314"/>
            <a:ext cx="7776864" cy="512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48680"/>
            <a:ext cx="301902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67544" y="227483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cs typeface="+mj-cs"/>
              </a:rPr>
              <a:t>EXAMPLE 2 A lens has the following specifications: r1 = + 1.5 cm, r2 </a:t>
            </a:r>
            <a:r>
              <a:rPr lang="en-US" sz="2400" dirty="0" smtClean="0">
                <a:cs typeface="+mj-cs"/>
              </a:rPr>
              <a:t>= . </a:t>
            </a:r>
            <a:r>
              <a:rPr lang="en-US" sz="2400" dirty="0">
                <a:cs typeface="+mj-cs"/>
              </a:rPr>
              <a:t>+ 1.5 cm, d = 2.0 cm, n = 1.00, n' = 1.60, and n" = 1.30. Find (a) the </a:t>
            </a:r>
            <a:r>
              <a:rPr lang="en-US" sz="2400" dirty="0" smtClean="0">
                <a:cs typeface="+mj-cs"/>
              </a:rPr>
              <a:t>primary and </a:t>
            </a:r>
            <a:r>
              <a:rPr lang="en-US" sz="2400" dirty="0">
                <a:cs typeface="+mj-cs"/>
              </a:rPr>
              <a:t>secondary focal lengths of the separate surfaces, (b) the primary and </a:t>
            </a:r>
            <a:r>
              <a:rPr lang="en-US" sz="2400" dirty="0" smtClean="0">
                <a:cs typeface="+mj-cs"/>
              </a:rPr>
              <a:t>secondary focal </a:t>
            </a:r>
            <a:r>
              <a:rPr lang="en-US" sz="2400" dirty="0">
                <a:cs typeface="+mj-cs"/>
              </a:rPr>
              <a:t>lengths of the system, and (c) the primary and secondary principal points</a:t>
            </a:r>
            <a:r>
              <a:rPr lang="en-US" dirty="0">
                <a:cs typeface="+mj-cs"/>
              </a:rPr>
              <a:t>.</a:t>
            </a:r>
            <a:endParaRPr lang="ar-IQ" dirty="0"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5576" y="44371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cs typeface="+mj-cs"/>
              </a:rPr>
              <a:t>SOLUTION (a) To apply the </a:t>
            </a:r>
            <a:r>
              <a:rPr lang="en-US" dirty="0" err="1">
                <a:cs typeface="+mj-cs"/>
              </a:rPr>
              <a:t>gaussian</a:t>
            </a:r>
            <a:r>
              <a:rPr lang="en-US" dirty="0">
                <a:cs typeface="+mj-cs"/>
              </a:rPr>
              <a:t> formulas, we first calculate the individual</a:t>
            </a:r>
          </a:p>
          <a:p>
            <a:pPr algn="l"/>
            <a:r>
              <a:rPr lang="en-US" dirty="0">
                <a:cs typeface="+mj-cs"/>
              </a:rPr>
              <a:t>focal lengths of the surfaces by means of Eq. (5f).</a:t>
            </a:r>
            <a:endParaRPr lang="ar-IQ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371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SPHERICAL SURFACES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dirty="0"/>
              <a:t>formed by a thick lens and then apply the general </a:t>
            </a:r>
            <a:r>
              <a:rPr lang="ar-IQ" dirty="0" smtClean="0"/>
              <a:t>  </a:t>
            </a:r>
            <a:r>
              <a:rPr lang="en-US" dirty="0" smtClean="0"/>
              <a:t> </a:t>
            </a:r>
            <a:r>
              <a:rPr lang="ar-IQ" dirty="0" smtClean="0"/>
              <a:t>     </a:t>
            </a:r>
            <a:r>
              <a:rPr lang="en-US" dirty="0" smtClean="0"/>
              <a:t>formulas </a:t>
            </a:r>
            <a:r>
              <a:rPr lang="en-US" dirty="0"/>
              <a:t>already given </a:t>
            </a:r>
            <a:r>
              <a:rPr lang="en-US" dirty="0" smtClean="0"/>
              <a:t>for calculating </a:t>
            </a:r>
            <a:r>
              <a:rPr lang="en-US" dirty="0"/>
              <a:t>image distances. The </a:t>
            </a:r>
            <a:r>
              <a:rPr lang="en-US" dirty="0" smtClean="0"/>
              <a:t>formulas </a:t>
            </a:r>
            <a:r>
              <a:rPr lang="en-US" dirty="0"/>
              <a:t>to be used are</a:t>
            </a:r>
            <a:r>
              <a:rPr lang="en-US" dirty="0"/>
              <a:t> </a:t>
            </a:r>
            <a:br>
              <a:rPr lang="en-US" dirty="0"/>
            </a:b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80648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52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16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3568" y="40466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We shall first consider the parallel-ray method for graphically locating </a:t>
            </a:r>
            <a:r>
              <a:rPr lang="ar-IQ" dirty="0" smtClean="0"/>
              <a:t>  </a:t>
            </a:r>
            <a:r>
              <a:rPr lang="en-US" dirty="0" smtClean="0"/>
              <a:t>an image formed </a:t>
            </a:r>
            <a:r>
              <a:rPr lang="en-US" dirty="0"/>
              <a:t>by a thick lens and then apply the general formulas </a:t>
            </a:r>
            <a:r>
              <a:rPr lang="en-US" dirty="0" smtClean="0"/>
              <a:t> already </a:t>
            </a:r>
            <a:r>
              <a:rPr lang="en-US" dirty="0"/>
              <a:t>given </a:t>
            </a:r>
            <a:r>
              <a:rPr lang="en-US" dirty="0" smtClean="0"/>
              <a:t>for calculating </a:t>
            </a:r>
            <a:r>
              <a:rPr lang="en-US" dirty="0"/>
              <a:t>image distances. The formulas to be </a:t>
            </a:r>
            <a:r>
              <a:rPr lang="en-US" dirty="0" smtClean="0"/>
              <a:t>used are :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268760"/>
            <a:ext cx="6437313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31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33265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parallel-ray method of graphical construction, applied to a thick lens of two</a:t>
            </a:r>
          </a:p>
          <a:p>
            <a:pPr algn="l"/>
            <a:r>
              <a:rPr lang="en-US" dirty="0"/>
              <a:t>surfaces, is shown in Fig. 5B. Although the diagram is usually drawn as one, it has</a:t>
            </a:r>
          </a:p>
          <a:p>
            <a:pPr algn="l"/>
            <a:r>
              <a:rPr lang="en-US" dirty="0"/>
              <a:t>been separated into two parts here to simplify its explanation. The points </a:t>
            </a:r>
            <a:r>
              <a:rPr lang="en-US" dirty="0" smtClean="0"/>
              <a:t>F1 </a:t>
            </a:r>
            <a:r>
              <a:rPr lang="en-US" dirty="0"/>
              <a:t>and </a:t>
            </a:r>
            <a:r>
              <a:rPr lang="en-US" dirty="0" smtClean="0"/>
              <a:t>F1’</a:t>
            </a:r>
            <a:endParaRPr lang="en-US" dirty="0"/>
          </a:p>
          <a:p>
            <a:pPr algn="l"/>
            <a:r>
              <a:rPr lang="en-US" dirty="0"/>
              <a:t>represent the primary and secondary focal points of the first surface, and </a:t>
            </a:r>
            <a:r>
              <a:rPr lang="en-US" dirty="0" smtClean="0"/>
              <a:t>F2' </a:t>
            </a:r>
            <a:r>
              <a:rPr lang="en-US" dirty="0"/>
              <a:t>and </a:t>
            </a:r>
            <a:r>
              <a:rPr lang="en-US" dirty="0" smtClean="0"/>
              <a:t>F2’’</a:t>
            </a:r>
            <a:endParaRPr lang="en-US" dirty="0"/>
          </a:p>
          <a:p>
            <a:pPr algn="l"/>
            <a:r>
              <a:rPr lang="en-US" dirty="0"/>
              <a:t>represent the primary and secondary focal points of the second surface, respectively.</a:t>
            </a: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9984"/>
            <a:ext cx="8136904" cy="464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6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160240"/>
          </a:xfrm>
        </p:spPr>
        <p:txBody>
          <a:bodyPr>
            <a:noAutofit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EXAMPLE </a:t>
            </a:r>
            <a:r>
              <a:rPr lang="en-US" sz="1800" dirty="0"/>
              <a:t>I An </a:t>
            </a:r>
            <a:r>
              <a:rPr lang="en-US" sz="1800" dirty="0" err="1"/>
              <a:t>equiconvex</a:t>
            </a:r>
            <a:r>
              <a:rPr lang="en-US" sz="1800" dirty="0"/>
              <a:t> lens 2 cm thick and having radii of </a:t>
            </a:r>
            <a:r>
              <a:rPr lang="ar-IQ" sz="1800" dirty="0" smtClean="0"/>
              <a:t>  </a:t>
            </a:r>
            <a:r>
              <a:rPr lang="en-US" sz="1800" dirty="0" smtClean="0"/>
              <a:t>curvature </a:t>
            </a:r>
            <a:r>
              <a:rPr lang="en-US" sz="1800" dirty="0"/>
              <a:t>of 2 </a:t>
            </a:r>
            <a:r>
              <a:rPr lang="en-US" sz="1800" dirty="0" smtClean="0"/>
              <a:t>cm is </a:t>
            </a:r>
            <a:r>
              <a:rPr lang="en-US" sz="1800" dirty="0"/>
              <a:t>mounted in the end of a water tank. An object </a:t>
            </a:r>
            <a:r>
              <a:rPr lang="en-US" sz="1800" dirty="0" smtClean="0"/>
              <a:t>in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ar-IQ" sz="1800" dirty="0" smtClean="0"/>
              <a:t> </a:t>
            </a:r>
            <a:r>
              <a:rPr lang="en-US" sz="1800" dirty="0" smtClean="0"/>
              <a:t>air </a:t>
            </a:r>
            <a:r>
              <a:rPr lang="en-US" sz="1800" dirty="0"/>
              <a:t>is placed on the axis of </a:t>
            </a:r>
            <a:r>
              <a:rPr lang="en-US" sz="1800" dirty="0" smtClean="0"/>
              <a:t>the  </a:t>
            </a:r>
            <a:r>
              <a:rPr lang="ar-IQ" sz="1800" dirty="0" smtClean="0"/>
              <a:t> </a:t>
            </a:r>
            <a:r>
              <a:rPr lang="en-US" sz="1800" dirty="0"/>
              <a:t>lens 5 cm from its vertex. Find the position of the final image. Assume </a:t>
            </a:r>
            <a:r>
              <a:rPr lang="ar-IQ" sz="1800" dirty="0" smtClean="0"/>
              <a:t> </a:t>
            </a:r>
            <a:r>
              <a:rPr lang="en-US" sz="1800" dirty="0" smtClean="0"/>
              <a:t>refractive indices </a:t>
            </a:r>
            <a:r>
              <a:rPr lang="en-US" sz="1800" dirty="0"/>
              <a:t>of 1.00, 1.50, and 1.33 for air, glass, and water, respectively</a:t>
            </a:r>
            <a:r>
              <a:rPr lang="en-US" sz="1800" dirty="0"/>
              <a:t> </a:t>
            </a:r>
            <a:br>
              <a:rPr lang="en-US" sz="1800" dirty="0"/>
            </a:br>
            <a:endParaRPr lang="ar-IQ" sz="1800" dirty="0"/>
          </a:p>
        </p:txBody>
      </p:sp>
      <p:sp>
        <p:nvSpPr>
          <p:cNvPr id="3" name="مستطيل 2"/>
          <p:cNvSpPr/>
          <p:nvPr/>
        </p:nvSpPr>
        <p:spPr>
          <a:xfrm>
            <a:off x="395536" y="328498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SOLUTION The relative dimensions in this problem are approximately those</a:t>
            </a:r>
          </a:p>
          <a:p>
            <a:pPr algn="l"/>
            <a:r>
              <a:rPr lang="en-US" dirty="0"/>
              <a:t>shown in Fig. 5B(b). If we apply Eq. (Sa) to the first surface alone, we find the </a:t>
            </a:r>
            <a:r>
              <a:rPr lang="ar-IQ" dirty="0" smtClean="0"/>
              <a:t> </a:t>
            </a:r>
            <a:r>
              <a:rPr lang="en-US" dirty="0" smtClean="0"/>
              <a:t>image distance </a:t>
            </a:r>
            <a:r>
              <a:rPr lang="en-US" dirty="0"/>
              <a:t>to be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6323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09663"/>
            <a:ext cx="8132763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39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4807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4962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13994" y="299695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cs typeface="+mj-cs"/>
              </a:rPr>
              <a:t>When the same equation is applied to the second surface, we note that the</a:t>
            </a:r>
          </a:p>
          <a:p>
            <a:pPr algn="l"/>
            <a:r>
              <a:rPr lang="en-US" dirty="0">
                <a:cs typeface="+mj-cs"/>
              </a:rPr>
              <a:t>object </a:t>
            </a:r>
            <a:r>
              <a:rPr lang="en-US" dirty="0" smtClean="0">
                <a:cs typeface="+mj-cs"/>
              </a:rPr>
              <a:t>distance </a:t>
            </a:r>
            <a:r>
              <a:rPr lang="en-US" dirty="0">
                <a:cs typeface="+mj-cs"/>
              </a:rPr>
              <a:t>is s;' minus the lens thickness, or 28 cm, and that since it pertains </a:t>
            </a:r>
            <a:r>
              <a:rPr lang="ar-IQ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to a virtual </a:t>
            </a:r>
            <a:r>
              <a:rPr lang="en-US" dirty="0">
                <a:cs typeface="+mj-cs"/>
              </a:rPr>
              <a:t>object it has a negative sign. The substitutions to be made are, </a:t>
            </a:r>
            <a:r>
              <a:rPr lang="ar-IQ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therefore, S2 </a:t>
            </a:r>
            <a:r>
              <a:rPr lang="en-US" dirty="0">
                <a:cs typeface="+mj-cs"/>
              </a:rPr>
              <a:t>= -28 </a:t>
            </a:r>
            <a:r>
              <a:rPr lang="en-US" dirty="0" err="1">
                <a:cs typeface="+mj-cs"/>
              </a:rPr>
              <a:t>em</a:t>
            </a:r>
            <a:r>
              <a:rPr lang="en-US" dirty="0">
                <a:cs typeface="+mj-cs"/>
              </a:rPr>
              <a:t>, n' = 1.50, n" = 1.33, and r2 = -2.0 cm.</a:t>
            </a:r>
            <a:endParaRPr lang="ar-IQ" dirty="0"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6" y="4437112"/>
            <a:ext cx="700547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94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40466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cs typeface="+mj-cs"/>
              </a:rPr>
              <a:t>The incident rays in the glass belong to an object point M', which is</a:t>
            </a:r>
          </a:p>
          <a:p>
            <a:pPr algn="l"/>
            <a:r>
              <a:rPr lang="en-US" dirty="0">
                <a:cs typeface="+mj-cs"/>
              </a:rPr>
              <a:t>virtual, and thus S2, being to the right of the vertex A2, must also be negative. The</a:t>
            </a:r>
          </a:p>
          <a:p>
            <a:pPr algn="l"/>
            <a:r>
              <a:rPr lang="en-US" dirty="0">
                <a:cs typeface="+mj-cs"/>
              </a:rPr>
              <a:t>final image is formed in the water (n" = 1.33) at a distance +9.6 cm from the second</a:t>
            </a:r>
          </a:p>
          <a:p>
            <a:pPr algn="l"/>
            <a:r>
              <a:rPr lang="en-US" dirty="0">
                <a:cs typeface="+mj-cs"/>
              </a:rPr>
              <a:t>vertex. The positive sign of the resultant signifies that the image is real.</a:t>
            </a:r>
            <a:endParaRPr lang="ar-IQ" dirty="0"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3568" y="16403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It should be noted that </a:t>
            </a:r>
            <a:r>
              <a:rPr lang="en-US" dirty="0" err="1"/>
              <a:t>Eqs</a:t>
            </a:r>
            <a:r>
              <a:rPr lang="en-US" dirty="0"/>
              <a:t>. (Sa) hold for paraxial rays only. The diagrams in</a:t>
            </a:r>
          </a:p>
          <a:p>
            <a:pPr algn="l"/>
            <a:r>
              <a:rPr lang="en-US" dirty="0"/>
              <a:t>Fig. 5B, showing all refraction as taking place at vertical lines through the vertices</a:t>
            </a:r>
          </a:p>
          <a:p>
            <a:pPr algn="l"/>
            <a:r>
              <a:rPr lang="en-US" dirty="0"/>
              <a:t>Ai and A2, are likewise restricted to paraxial rays.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19"/>
            <a:ext cx="7848871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8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5486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Diagrams showing the characteristics of the two focal points of a thick lens are given</a:t>
            </a:r>
          </a:p>
          <a:p>
            <a:pPr algn="l"/>
            <a:r>
              <a:rPr lang="en-US" dirty="0"/>
              <a:t>in Fig. 5C.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7"/>
            <a:ext cx="66198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67544" y="4797152"/>
            <a:ext cx="79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Transverse </a:t>
            </a:r>
            <a:r>
              <a:rPr lang="en-US" dirty="0" smtClean="0"/>
              <a:t>planes through </a:t>
            </a:r>
            <a:r>
              <a:rPr lang="en-US" dirty="0"/>
              <a:t>these intersections constitute primary and secondary principal planes. 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467543" y="5628149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These planes </a:t>
            </a:r>
            <a:r>
              <a:rPr lang="en-US" dirty="0"/>
              <a:t>cross the axis at points Hand H", called the principal points.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65904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198</TotalTime>
  <Words>935</Words>
  <Application>Microsoft Office PowerPoint</Application>
  <PresentationFormat>عرض على الشاشة (3:4)‏</PresentationFormat>
  <Paragraphs>56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أصل</vt:lpstr>
      <vt:lpstr>Thick lens</vt:lpstr>
      <vt:lpstr>TWO SPHERICAL SURFACES</vt:lpstr>
      <vt:lpstr>عرض تقديمي في PowerPoint</vt:lpstr>
      <vt:lpstr>عرض تقديمي في PowerPoint</vt:lpstr>
      <vt:lpstr>    EXAMPLE I An equiconvex lens 2 cm thick and having radii of   curvature of 2 cm is mounted in the end of a water tank. An object in    air is placed on the axis of the   lens 5 cm from its vertex. Find the position of the final image. Assume  refractive indices of 1.00, 1.50, and 1.33 for air, glass, and water, respectively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CONJUGATE RELATIONS</vt:lpstr>
      <vt:lpstr>عرض تقديمي في PowerPoint</vt:lpstr>
      <vt:lpstr>عرض تقديمي في PowerPoint</vt:lpstr>
      <vt:lpstr>THE OBLIQUE-RAY METHOD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Thick lens</dc:title>
  <dc:creator>dell</dc:creator>
  <cp:lastModifiedBy>dell</cp:lastModifiedBy>
  <cp:revision>19</cp:revision>
  <dcterms:created xsi:type="dcterms:W3CDTF">2017-12-05T16:54:55Z</dcterms:created>
  <dcterms:modified xsi:type="dcterms:W3CDTF">2017-12-09T20:10:01Z</dcterms:modified>
</cp:coreProperties>
</file>