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Thick lens –solved problems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5431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058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641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1534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2916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458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26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810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dirty="0"/>
              <a:t>Q1: A double convex lens has radii of 5 cm and 20 cm a thickness of 2 cm and an index of 3/2. </a:t>
            </a:r>
          </a:p>
          <a:p>
            <a:pPr lvl="0"/>
            <a:r>
              <a:rPr lang="en-US" dirty="0"/>
              <a:t>Locate both H principal and focal points and compute the image distance for an object 16.4 cm in front of V1</a:t>
            </a:r>
            <a:r>
              <a:rPr lang="en-US" dirty="0" smtClean="0"/>
              <a:t>. Determine the values of the </a:t>
            </a:r>
            <a:r>
              <a:rPr lang="en-US" dirty="0" err="1" smtClean="0"/>
              <a:t>f.f.l</a:t>
            </a:r>
            <a:r>
              <a:rPr lang="en-US" dirty="0" smtClean="0"/>
              <a:t> and </a:t>
            </a:r>
            <a:r>
              <a:rPr lang="en-US" dirty="0" err="1" smtClean="0"/>
              <a:t>b.f.l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1200"/>
            <a:ext cx="7696200" cy="256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20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5"/>
          <p:cNvPicPr/>
          <p:nvPr/>
        </p:nvPicPr>
        <p:blipFill>
          <a:blip r:embed="rId2"/>
          <a:stretch>
            <a:fillRect/>
          </a:stretch>
        </p:blipFill>
        <p:spPr>
          <a:xfrm>
            <a:off x="-152400" y="457200"/>
            <a:ext cx="5514975" cy="1752600"/>
          </a:xfrm>
          <a:prstGeom prst="rect">
            <a:avLst/>
          </a:prstGeom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80010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139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err="1"/>
              <a:t>B.f.l</a:t>
            </a:r>
            <a:r>
              <a:rPr lang="en-US" dirty="0"/>
              <a:t>= f+ h</a:t>
            </a:r>
            <a:r>
              <a:rPr lang="en-US" baseline="-25000" dirty="0"/>
              <a:t>2</a:t>
            </a:r>
            <a:r>
              <a:rPr lang="en-US" dirty="0"/>
              <a:t>= 8.2 + (-1.1)= 7.1 cm</a:t>
            </a:r>
          </a:p>
          <a:p>
            <a:r>
              <a:rPr lang="en-US" dirty="0" err="1"/>
              <a:t>f.f.l</a:t>
            </a:r>
            <a:r>
              <a:rPr lang="en-US" dirty="0"/>
              <a:t> = f+ h</a:t>
            </a:r>
            <a:r>
              <a:rPr lang="en-US" baseline="-25000" dirty="0"/>
              <a:t>1</a:t>
            </a:r>
            <a:r>
              <a:rPr lang="en-US" dirty="0"/>
              <a:t> = 8.2 -0.27= 7.9 cm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Q2: Two identical bi- convex lens are placed in line with separation of 25.7 mm , each lens has radii of 60 mm and 40 mm a thickness of 20 mm and index of 1.5 .calculate 1) the focal length of each lens and principle points 2) focal length of the system and principals points.?</a:t>
            </a:r>
          </a:p>
          <a:p>
            <a:r>
              <a:rPr lang="en-US" dirty="0"/>
              <a:t> 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90800"/>
            <a:ext cx="75438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37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9600"/>
            <a:ext cx="5791200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447800" y="2365374"/>
                <a:ext cx="6400800" cy="2847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h</m:t>
                          </m:r>
                        </m:e>
                        <m:sub>
                          <m:r>
                            <a:rPr lang="en-US" i="1"/>
                            <m:t>1</m:t>
                          </m:r>
                        </m:sub>
                      </m:sSub>
                      <m:r>
                        <a:rPr lang="en-US" i="1"/>
                        <m:t>=− 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51</m:t>
                              </m:r>
                              <m:r>
                                <a:rPr lang="en-US" i="1"/>
                                <m:t>.</m:t>
                              </m:r>
                              <m:r>
                                <a:rPr lang="en-US" i="1"/>
                                <m:t>4</m:t>
                              </m:r>
                            </m:e>
                          </m:d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/>
                                  </m:ctrlPr>
                                </m:fPr>
                                <m:num>
                                  <m:r>
                                    <a:rPr lang="en-US" i="1"/>
                                    <m:t>1</m:t>
                                  </m:r>
                                </m:num>
                                <m:den>
                                  <m:r>
                                    <a:rPr lang="en-US" i="1"/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i="1"/>
                            <m:t>20</m:t>
                          </m:r>
                        </m:num>
                        <m:den>
                          <m:r>
                            <a:rPr lang="en-US" i="1"/>
                            <m:t>(−</m:t>
                          </m:r>
                          <m:r>
                            <a:rPr lang="en-US" i="1"/>
                            <m:t>40</m:t>
                          </m:r>
                          <m:r>
                            <a:rPr lang="en-US" i="1"/>
                            <m:t>)(</m:t>
                          </m:r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3</m:t>
                              </m:r>
                            </m:num>
                            <m:den>
                              <m:r>
                                <a:rPr lang="en-US" i="1"/>
                                <m:t>2</m:t>
                              </m:r>
                            </m:den>
                          </m:f>
                          <m:r>
                            <a:rPr lang="en-US" i="1"/>
                            <m:t>)</m:t>
                          </m:r>
                        </m:den>
                      </m:f>
                      <m:r>
                        <a:rPr lang="en-US" i="1"/>
                        <m:t>= 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25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7</m:t>
                          </m:r>
                        </m:num>
                        <m:den>
                          <m:r>
                            <a:rPr lang="en-US" i="1"/>
                            <m:t>3</m:t>
                          </m:r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8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6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𝑚𝑚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h</m:t>
                          </m:r>
                        </m:e>
                        <m:sub>
                          <m:r>
                            <a:rPr lang="en-US" i="1"/>
                            <m:t>2</m:t>
                          </m:r>
                        </m:sub>
                      </m:sSub>
                      <m:r>
                        <a:rPr lang="en-US" i="1"/>
                        <m:t>= −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51</m:t>
                              </m:r>
                              <m:r>
                                <a:rPr lang="en-US" i="1"/>
                                <m:t>.</m:t>
                              </m:r>
                              <m:r>
                                <a:rPr lang="en-US" i="1"/>
                                <m:t>4</m:t>
                              </m:r>
                            </m:e>
                          </m:d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/>
                                  </m:ctrlPr>
                                </m:fPr>
                                <m:num>
                                  <m:r>
                                    <a:rPr lang="en-US" i="1"/>
                                    <m:t>1</m:t>
                                  </m:r>
                                </m:num>
                                <m:den>
                                  <m:r>
                                    <a:rPr lang="en-US" i="1"/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i="1"/>
                            <m:t>20</m:t>
                          </m:r>
                        </m:num>
                        <m:den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60</m:t>
                              </m:r>
                            </m:e>
                          </m:d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/>
                                  </m:ctrlPr>
                                </m:fPr>
                                <m:num>
                                  <m:r>
                                    <a:rPr lang="en-US" i="1"/>
                                    <m:t>3</m:t>
                                  </m:r>
                                </m:num>
                                <m:den>
                                  <m:r>
                                    <a:rPr lang="en-US" i="1"/>
                                    <m:t>2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i="1"/>
                        <m:t>=− 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51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4</m:t>
                          </m:r>
                        </m:num>
                        <m:den>
                          <m:r>
                            <a:rPr lang="en-US" i="1"/>
                            <m:t>9</m:t>
                          </m:r>
                        </m:den>
                      </m:f>
                      <m:r>
                        <a:rPr lang="en-US" i="1"/>
                        <m:t>=−</m:t>
                      </m:r>
                      <m:r>
                        <a:rPr lang="en-US" i="1"/>
                        <m:t>5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7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𝑚𝑚</m:t>
                      </m:r>
                    </m:oMath>
                  </m:oMathPara>
                </a14:m>
                <a:endParaRPr lang="en-US" dirty="0"/>
              </a:p>
              <a:p>
                <a:r>
                  <a:rPr lang="ar-IQ" dirty="0"/>
                  <a:t>البعد البؤري المركب يكون:</a:t>
                </a:r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r>
                            <a:rPr lang="en-US" i="1"/>
                            <m:t>𝑓</m:t>
                          </m:r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𝑓</m:t>
                              </m:r>
                            </m:e>
                            <m:sub>
                              <m:r>
                                <a:rPr lang="en-US" i="1"/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𝑓</m:t>
                              </m:r>
                            </m:e>
                            <m:sub>
                              <m:r>
                                <a:rPr lang="en-US" i="1"/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i="1"/>
                        <m:t>− 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𝑑</m:t>
                          </m:r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𝑓</m:t>
                              </m:r>
                            </m:e>
                            <m:sub>
                              <m:r>
                                <a:rPr lang="en-US" i="1"/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𝑓</m:t>
                              </m:r>
                            </m:e>
                            <m:sub>
                              <m:r>
                                <a:rPr lang="en-US" i="1"/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5374"/>
                <a:ext cx="6400800" cy="2847896"/>
              </a:xfrm>
              <a:prstGeom prst="rect">
                <a:avLst/>
              </a:prstGeom>
              <a:blipFill rotWithShape="1">
                <a:blip r:embed="rId3"/>
                <a:stretch>
                  <a:fillRect l="-9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1603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752600" y="533400"/>
                <a:ext cx="6248400" cy="18920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r>
                            <a:rPr lang="en-US" i="1"/>
                            <m:t>51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4</m:t>
                          </m:r>
                        </m:den>
                      </m:f>
                      <m:r>
                        <a:rPr lang="en-US" i="1"/>
                        <m:t>+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r>
                            <a:rPr lang="en-US" i="1"/>
                            <m:t>51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4</m:t>
                          </m:r>
                        </m:den>
                      </m:f>
                      <m:r>
                        <a:rPr lang="en-US" i="1"/>
                        <m:t>− 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25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7</m:t>
                          </m:r>
                        </m:num>
                        <m:den>
                          <m:r>
                            <a:rPr lang="en-US" i="1"/>
                            <m:t>51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4</m:t>
                          </m:r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51</m:t>
                              </m:r>
                              <m:r>
                                <a:rPr lang="en-US" i="1"/>
                                <m:t>.</m:t>
                              </m:r>
                              <m:r>
                                <a:rPr lang="en-US" i="1"/>
                                <m:t>4</m:t>
                              </m:r>
                            </m:e>
                          </m:d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3</m:t>
                          </m:r>
                        </m:num>
                        <m:den>
                          <m:r>
                            <a:rPr lang="en-US" i="1"/>
                            <m:t>102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8</m:t>
                          </m:r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34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3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𝑚𝑚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𝐻</m:t>
                          </m:r>
                        </m:e>
                        <m:sub>
                          <m:r>
                            <a:rPr lang="en-US" i="1"/>
                            <m:t>1</m:t>
                          </m:r>
                        </m:sub>
                      </m:sSub>
                      <m:r>
                        <a:rPr lang="en-US" i="1"/>
                        <m:t>= 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𝑓𝑑</m:t>
                          </m:r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𝑓</m:t>
                              </m:r>
                            </m:e>
                            <m:sub>
                              <m:r>
                                <a:rPr lang="en-US" i="1"/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(</m:t>
                          </m:r>
                          <m:r>
                            <a:rPr lang="en-US" i="1"/>
                            <m:t>34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3</m:t>
                          </m:r>
                          <m:r>
                            <a:rPr lang="en-US" i="1"/>
                            <m:t>)(</m:t>
                          </m:r>
                          <m:r>
                            <a:rPr lang="en-US" i="1"/>
                            <m:t>25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7</m:t>
                          </m:r>
                          <m:r>
                            <a:rPr lang="en-US" i="1"/>
                            <m:t>)</m:t>
                          </m:r>
                        </m:num>
                        <m:den>
                          <m:r>
                            <a:rPr lang="en-US" i="1"/>
                            <m:t>51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4</m:t>
                          </m:r>
                        </m:den>
                      </m:f>
                      <m:r>
                        <a:rPr lang="en-US" i="1"/>
                        <m:t>=</m:t>
                      </m:r>
                      <m:r>
                        <a:rPr lang="en-US" i="1"/>
                        <m:t>17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2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𝑚𝑚</m:t>
                      </m:r>
                    </m:oMath>
                  </m:oMathPara>
                </a14:m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𝐻</m:t>
                          </m:r>
                        </m:e>
                        <m:sub>
                          <m:r>
                            <a:rPr lang="en-US" i="1"/>
                            <m:t>2</m:t>
                          </m:r>
                        </m:sub>
                      </m:sSub>
                      <m:r>
                        <a:rPr lang="en-US" i="1"/>
                        <m:t>= −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r>
                            <a:rPr lang="en-US" i="1"/>
                            <m:t>𝑓𝑑</m:t>
                          </m:r>
                        </m:num>
                        <m:den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𝑓</m:t>
                              </m:r>
                            </m:e>
                            <m:sub>
                              <m:r>
                                <a:rPr lang="en-US" i="1"/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i="1"/>
                        <m:t>=−</m:t>
                      </m:r>
                      <m:f>
                        <m:fPr>
                          <m:ctrlPr>
                            <a:rPr lang="en-US" i="1"/>
                          </m:ctrlPr>
                        </m:fPr>
                        <m:num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34</m:t>
                              </m:r>
                              <m:r>
                                <a:rPr lang="en-US" i="1"/>
                                <m:t>.</m:t>
                              </m:r>
                              <m:r>
                                <a:rPr lang="en-US" i="1"/>
                                <m:t>3</m:t>
                              </m:r>
                            </m:e>
                          </m:d>
                          <m:d>
                            <m:dPr>
                              <m:ctrlPr>
                                <a:rPr lang="en-US" i="1"/>
                              </m:ctrlPr>
                            </m:dPr>
                            <m:e>
                              <m:r>
                                <a:rPr lang="en-US" i="1"/>
                                <m:t>25</m:t>
                              </m:r>
                              <m:r>
                                <a:rPr lang="en-US" i="1"/>
                                <m:t>.</m:t>
                              </m:r>
                              <m:r>
                                <a:rPr lang="en-US" i="1"/>
                                <m:t>7</m:t>
                              </m:r>
                            </m:e>
                          </m:d>
                        </m:num>
                        <m:den>
                          <m:r>
                            <a:rPr lang="en-US" i="1"/>
                            <m:t>51</m:t>
                          </m:r>
                          <m:r>
                            <a:rPr lang="en-US" i="1"/>
                            <m:t>.</m:t>
                          </m:r>
                          <m:r>
                            <a:rPr lang="en-US" i="1"/>
                            <m:t>4</m:t>
                          </m:r>
                        </m:den>
                      </m:f>
                      <m:r>
                        <a:rPr lang="en-US" i="1"/>
                        <m:t>=−</m:t>
                      </m:r>
                      <m:r>
                        <a:rPr lang="en-US" i="1"/>
                        <m:t>17</m:t>
                      </m:r>
                      <m:r>
                        <a:rPr lang="en-US" i="1"/>
                        <m:t>.</m:t>
                      </m:r>
                      <m:r>
                        <a:rPr lang="en-US" i="1"/>
                        <m:t>2</m:t>
                      </m:r>
                      <m:r>
                        <a:rPr lang="en-US" i="1"/>
                        <m:t> </m:t>
                      </m:r>
                      <m:r>
                        <a:rPr lang="en-US" i="1"/>
                        <m:t>𝑚𝑚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33400"/>
                <a:ext cx="6248400" cy="18920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762000" y="26670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Q3: Imagine a compound lens consisting of thin positive lens followed at an interval of 20 cm by a thin negative lens .if theses have focal length of +40 cm and -40 cm ,respectively determine the value of focal length of the system and principal points.</a:t>
            </a:r>
          </a:p>
        </p:txBody>
      </p:sp>
    </p:spTree>
    <p:extLst>
      <p:ext uri="{BB962C8B-B14F-4D97-AF65-F5344CB8AC3E}">
        <p14:creationId xmlns:p14="http://schemas.microsoft.com/office/powerpoint/2010/main" val="3388576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75438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657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6106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629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dirty="0"/>
              <a:t>Q4: A bi-concave lens of focal length -60 mm is mounted in a cardboard cylinder 120 mm in front of </a:t>
            </a:r>
            <a:r>
              <a:rPr lang="en-US" dirty="0" err="1"/>
              <a:t>plano</a:t>
            </a:r>
            <a:r>
              <a:rPr lang="en-US" dirty="0"/>
              <a:t>-convex lens of radius 60 mm and index 1.5. find the effective focal length of the system and determine the image which would result from a 3 mm and located 180 mm in front of the device.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24100"/>
            <a:ext cx="80010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4383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</TotalTime>
  <Words>359</Words>
  <Application>Microsoft Office PowerPoint</Application>
  <PresentationFormat>On-screen Show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Thick lens –solved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Thick lens –solved problems</dc:title>
  <dc:creator>Pc</dc:creator>
  <cp:lastModifiedBy>Pc</cp:lastModifiedBy>
  <cp:revision>6</cp:revision>
  <dcterms:created xsi:type="dcterms:W3CDTF">2006-08-16T00:00:00Z</dcterms:created>
  <dcterms:modified xsi:type="dcterms:W3CDTF">2017-12-12T23:35:51Z</dcterms:modified>
</cp:coreProperties>
</file>