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82" r:id="rId2"/>
    <p:sldId id="256" r:id="rId3"/>
    <p:sldId id="260" r:id="rId4"/>
    <p:sldId id="257" r:id="rId5"/>
    <p:sldId id="283" r:id="rId6"/>
    <p:sldId id="258" r:id="rId7"/>
    <p:sldId id="259" r:id="rId8"/>
    <p:sldId id="274" r:id="rId9"/>
    <p:sldId id="261" r:id="rId10"/>
    <p:sldId id="262" r:id="rId11"/>
    <p:sldId id="263" r:id="rId12"/>
    <p:sldId id="264" r:id="rId13"/>
    <p:sldId id="265" r:id="rId14"/>
    <p:sldId id="281" r:id="rId15"/>
    <p:sldId id="268" r:id="rId16"/>
    <p:sldId id="269" r:id="rId17"/>
    <p:sldId id="270" r:id="rId18"/>
    <p:sldId id="271" r:id="rId19"/>
    <p:sldId id="275" r:id="rId20"/>
    <p:sldId id="276" r:id="rId21"/>
    <p:sldId id="277" r:id="rId22"/>
    <p:sldId id="278" r:id="rId23"/>
    <p:sldId id="279"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C11B5B-9E60-4C75-86CA-9ECB39DD040A}" type="datetimeFigureOut">
              <a:rPr lang="ar-IQ" smtClean="0"/>
              <a:t>09/02/1439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0D24AC-82C8-4DAB-87BE-D62A86DA17A6}" type="slidenum">
              <a:rPr lang="ar-IQ" smtClean="0"/>
              <a:t>‹#›</a:t>
            </a:fld>
            <a:endParaRPr lang="ar-IQ"/>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C11B5B-9E60-4C75-86CA-9ECB39DD040A}" type="datetimeFigureOut">
              <a:rPr lang="ar-IQ" smtClean="0"/>
              <a:t>09/02/1439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11B5B-9E60-4C75-86CA-9ECB39DD040A}" type="datetimeFigureOut">
              <a:rPr lang="ar-IQ" smtClean="0"/>
              <a:t>09/02/1439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C11B5B-9E60-4C75-86CA-9ECB39DD040A}" type="datetimeFigureOut">
              <a:rPr lang="ar-IQ" smtClean="0"/>
              <a:t>09/02/1439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C11B5B-9E60-4C75-86CA-9ECB39DD040A}" type="datetimeFigureOut">
              <a:rPr lang="ar-IQ" smtClean="0"/>
              <a:t>09/02/1439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0D24AC-82C8-4DAB-87BE-D62A86DA17A6}" type="slidenum">
              <a:rPr lang="ar-IQ" smtClean="0"/>
              <a:t>‹#›</a:t>
            </a:fld>
            <a:endParaRPr lang="ar-IQ"/>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C11B5B-9E60-4C75-86CA-9ECB39DD040A}" type="datetimeFigureOut">
              <a:rPr lang="ar-IQ" smtClean="0"/>
              <a:t>09/02/1439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C11B5B-9E60-4C75-86CA-9ECB39DD040A}" type="datetimeFigureOut">
              <a:rPr lang="ar-IQ" smtClean="0"/>
              <a:t>09/02/1439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90D24AC-82C8-4DAB-87BE-D62A86DA17A6}" type="slidenum">
              <a:rPr lang="ar-IQ" smtClean="0"/>
              <a:t>‹#›</a:t>
            </a:fld>
            <a:endParaRPr lang="ar-IQ"/>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C11B5B-9E60-4C75-86CA-9ECB39DD040A}" type="datetimeFigureOut">
              <a:rPr lang="ar-IQ" smtClean="0"/>
              <a:t>09/02/1439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11B5B-9E60-4C75-86CA-9ECB39DD040A}" type="datetimeFigureOut">
              <a:rPr lang="ar-IQ" smtClean="0"/>
              <a:t>09/02/1439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C11B5B-9E60-4C75-86CA-9ECB39DD040A}" type="datetimeFigureOut">
              <a:rPr lang="ar-IQ" smtClean="0"/>
              <a:t>09/02/1439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0D24AC-82C8-4DAB-87BE-D62A86DA17A6}" type="slidenum">
              <a:rPr lang="ar-IQ" smtClean="0"/>
              <a:t>‹#›</a:t>
            </a:fld>
            <a:endParaRPr lang="ar-IQ"/>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C11B5B-9E60-4C75-86CA-9ECB39DD040A}" type="datetimeFigureOut">
              <a:rPr lang="ar-IQ" smtClean="0"/>
              <a:t>09/02/1439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0D24AC-82C8-4DAB-87BE-D62A86DA17A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CC11B5B-9E60-4C75-86CA-9ECB39DD040A}" type="datetimeFigureOut">
              <a:rPr lang="ar-IQ" smtClean="0"/>
              <a:t>09/02/1439</a:t>
            </a:fld>
            <a:endParaRPr lang="ar-IQ"/>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IQ"/>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90D24AC-82C8-4DAB-87BE-D62A86DA17A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lstStyle/>
          <a:p>
            <a:endParaRPr lang="ar-IQ"/>
          </a:p>
        </p:txBody>
      </p:sp>
      <p:pic>
        <p:nvPicPr>
          <p:cNvPr id="7170" name="Picture 2" descr="C:\Users\Administrator\Desktop\صورالارشاد\ا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672"/>
            <a:ext cx="9144000"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535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63352"/>
          </a:xfrm>
        </p:spPr>
        <p:txBody>
          <a:bodyPr>
            <a:normAutofit fontScale="90000"/>
          </a:bodyPr>
          <a:lstStyle/>
          <a:p>
            <a:pPr algn="r"/>
            <a:r>
              <a:rPr lang="ar-IQ" dirty="0">
                <a:effectLst>
                  <a:outerShdw blurRad="38100" dist="38100" dir="2700000" algn="tl">
                    <a:srgbClr val="000000">
                      <a:alpha val="43137"/>
                    </a:srgbClr>
                  </a:outerShdw>
                </a:effectLst>
              </a:rPr>
              <a:t>ال</a:t>
            </a:r>
            <a:r>
              <a:rPr lang="ar-SA" dirty="0">
                <a:effectLst>
                  <a:outerShdw blurRad="38100" dist="38100" dir="2700000" algn="tl">
                    <a:srgbClr val="000000">
                      <a:alpha val="43137"/>
                    </a:srgbClr>
                  </a:outerShdw>
                </a:effectLst>
              </a:rPr>
              <a:t>عوامل </a:t>
            </a:r>
            <a:r>
              <a:rPr lang="ar-IQ" dirty="0">
                <a:effectLst>
                  <a:outerShdw blurRad="38100" dist="38100" dir="2700000" algn="tl">
                    <a:srgbClr val="000000">
                      <a:alpha val="43137"/>
                    </a:srgbClr>
                  </a:outerShdw>
                </a:effectLst>
              </a:rPr>
              <a:t>التي </a:t>
            </a:r>
            <a:r>
              <a:rPr lang="ar-SA" dirty="0">
                <a:effectLst>
                  <a:outerShdw blurRad="38100" dist="38100" dir="2700000" algn="tl">
                    <a:srgbClr val="000000">
                      <a:alpha val="43137"/>
                    </a:srgbClr>
                  </a:outerShdw>
                </a:effectLst>
              </a:rPr>
              <a:t>ادت الى تنظيم مراجع التوجية والارشاد </a:t>
            </a:r>
            <a:endParaRPr lang="ar-IQ"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68760"/>
            <a:ext cx="8964488" cy="5208240"/>
          </a:xfrm>
        </p:spPr>
        <p:txBody>
          <a:bodyPr/>
          <a:lstStyle/>
          <a:p>
            <a:pPr marL="0" lvl="0" indent="0">
              <a:buNone/>
            </a:pPr>
            <a:r>
              <a:rPr lang="ar-IQ" dirty="0" smtClean="0">
                <a:solidFill>
                  <a:srgbClr val="FF0000"/>
                </a:solidFill>
              </a:rPr>
              <a:t>2- ا</a:t>
            </a:r>
            <a:r>
              <a:rPr lang="ar-SA" dirty="0" smtClean="0">
                <a:solidFill>
                  <a:srgbClr val="FF0000"/>
                </a:solidFill>
              </a:rPr>
              <a:t>لتقدم </a:t>
            </a:r>
            <a:r>
              <a:rPr lang="ar-SA" dirty="0">
                <a:solidFill>
                  <a:srgbClr val="FF0000"/>
                </a:solidFill>
              </a:rPr>
              <a:t>الذي احرزته الدراسات النفسية</a:t>
            </a:r>
            <a:r>
              <a:rPr lang="ar-SA" dirty="0"/>
              <a:t> :</a:t>
            </a:r>
            <a:endParaRPr lang="en-US" dirty="0"/>
          </a:p>
          <a:p>
            <a:pPr marL="0" indent="0">
              <a:buNone/>
            </a:pPr>
            <a:r>
              <a:rPr lang="ar-IQ" dirty="0"/>
              <a:t> </a:t>
            </a:r>
            <a:r>
              <a:rPr lang="ar-IQ" dirty="0" smtClean="0"/>
              <a:t>- اعتمد ا</a:t>
            </a:r>
            <a:r>
              <a:rPr lang="ar-SA" dirty="0" smtClean="0"/>
              <a:t>لاسلوب </a:t>
            </a:r>
            <a:r>
              <a:rPr lang="ar-SA" dirty="0"/>
              <a:t>العلمي في فهم السلوك الانساني ، </a:t>
            </a:r>
            <a:r>
              <a:rPr lang="ar-SA" dirty="0" smtClean="0"/>
              <a:t>القائم </a:t>
            </a:r>
            <a:r>
              <a:rPr lang="ar-SA" dirty="0"/>
              <a:t>على الملاحظة والتجربة والبحث </a:t>
            </a:r>
            <a:endParaRPr lang="ar-IQ" dirty="0"/>
          </a:p>
          <a:p>
            <a:pPr>
              <a:buFontTx/>
              <a:buChar char="-"/>
            </a:pPr>
            <a:r>
              <a:rPr lang="ar-SA" dirty="0" smtClean="0"/>
              <a:t>ساعد </a:t>
            </a:r>
            <a:r>
              <a:rPr lang="ar-SA" dirty="0"/>
              <a:t>على ذلك ظهور نظريات الشخصية والفروق الفردية ودراسات الطفولة والمراهقة وما جمعته من حقائق عن الاطفال في مراحل نموهم المختلفة ، </a:t>
            </a:r>
            <a:endParaRPr lang="ar-IQ" dirty="0" smtClean="0"/>
          </a:p>
          <a:p>
            <a:pPr>
              <a:buFontTx/>
              <a:buChar char="-"/>
            </a:pPr>
            <a:r>
              <a:rPr lang="ar-SA" dirty="0" smtClean="0"/>
              <a:t>ادى </a:t>
            </a:r>
            <a:r>
              <a:rPr lang="ar-SA" dirty="0"/>
              <a:t>كل ذلك الى نهضة علمية في اساليب التقويم والقياس النفسي وبناء الاختبارات المختلفة وتقنينها وتقويم مختلف مظاهر السلوك الانساني</a:t>
            </a:r>
            <a:r>
              <a:rPr lang="ar-SA" dirty="0" smtClean="0"/>
              <a:t>.</a:t>
            </a:r>
            <a:endParaRPr lang="ar-IQ" dirty="0" smtClean="0"/>
          </a:p>
          <a:p>
            <a:pPr marL="0" lvl="0" indent="0">
              <a:buNone/>
            </a:pPr>
            <a:r>
              <a:rPr lang="ar-IQ" dirty="0" smtClean="0"/>
              <a:t>3- ا</a:t>
            </a:r>
            <a:r>
              <a:rPr lang="ar-SA" dirty="0" smtClean="0">
                <a:solidFill>
                  <a:srgbClr val="FF0000"/>
                </a:solidFill>
              </a:rPr>
              <a:t>لتقدم </a:t>
            </a:r>
            <a:r>
              <a:rPr lang="ar-SA" dirty="0">
                <a:solidFill>
                  <a:srgbClr val="FF0000"/>
                </a:solidFill>
              </a:rPr>
              <a:t>العلمي والنهضة الصناعية والثورة التكنولوجية </a:t>
            </a:r>
            <a:r>
              <a:rPr lang="ar-SA" dirty="0"/>
              <a:t>:</a:t>
            </a:r>
            <a:endParaRPr lang="en-US" dirty="0"/>
          </a:p>
          <a:p>
            <a:r>
              <a:rPr lang="ar-SA" dirty="0" smtClean="0"/>
              <a:t>ظهور </a:t>
            </a:r>
            <a:r>
              <a:rPr lang="ar-SA" dirty="0"/>
              <a:t>المخترعات الحديثة ، وما نتج عن ذلك من تنوع الوظائف وتعدد في التخصصات ، مما ادى الى ضرورة وجود الخدمات التوجيهية والارشادية كضرورة استشارية تقتضيها الحاجة الى </a:t>
            </a:r>
            <a:r>
              <a:rPr lang="ar-SA" b="1" dirty="0"/>
              <a:t>وضع الرجل المناسب في المكان المناسب </a:t>
            </a:r>
            <a:r>
              <a:rPr lang="ar-SA" dirty="0"/>
              <a:t>.</a:t>
            </a:r>
            <a:endParaRPr lang="en-US" dirty="0"/>
          </a:p>
          <a:p>
            <a:pPr>
              <a:buFontTx/>
              <a:buChar char="-"/>
            </a:pPr>
            <a:endParaRPr lang="en-US" dirty="0"/>
          </a:p>
          <a:p>
            <a:endParaRPr lang="ar-IQ" dirty="0"/>
          </a:p>
        </p:txBody>
      </p:sp>
    </p:spTree>
    <p:extLst>
      <p:ext uri="{BB962C8B-B14F-4D97-AF65-F5344CB8AC3E}">
        <p14:creationId xmlns:p14="http://schemas.microsoft.com/office/powerpoint/2010/main" val="991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wheel(1)">
                                      <p:cBhvr>
                                        <p:cTn id="4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47328"/>
          </a:xfrm>
        </p:spPr>
        <p:txBody>
          <a:bodyPr>
            <a:noAutofit/>
          </a:bodyPr>
          <a:lstStyle/>
          <a:p>
            <a:pPr lvl="0" algn="r"/>
            <a:r>
              <a:rPr lang="ar-IQ" sz="2800" b="1" dirty="0" smtClean="0">
                <a:solidFill>
                  <a:srgbClr val="FF0000"/>
                </a:solidFill>
                <a:effectLst>
                  <a:outerShdw blurRad="38100" dist="38100" dir="2700000" algn="tl">
                    <a:srgbClr val="000000">
                      <a:alpha val="43137"/>
                    </a:srgbClr>
                  </a:outerShdw>
                </a:effectLst>
              </a:rPr>
              <a:t>4- </a:t>
            </a:r>
            <a:r>
              <a:rPr lang="ar-SA" sz="2800" b="1" dirty="0" smtClean="0">
                <a:solidFill>
                  <a:srgbClr val="FF0000"/>
                </a:solidFill>
                <a:effectLst>
                  <a:outerShdw blurRad="38100" dist="38100" dir="2700000" algn="tl">
                    <a:srgbClr val="000000">
                      <a:alpha val="43137"/>
                    </a:srgbClr>
                  </a:outerShdw>
                </a:effectLst>
              </a:rPr>
              <a:t>تطور </a:t>
            </a:r>
            <a:r>
              <a:rPr lang="ar-SA" sz="2800" b="1" dirty="0">
                <a:solidFill>
                  <a:srgbClr val="FF0000"/>
                </a:solidFill>
                <a:effectLst>
                  <a:outerShdw blurRad="38100" dist="38100" dir="2700000" algn="tl">
                    <a:srgbClr val="000000">
                      <a:alpha val="43137"/>
                    </a:srgbClr>
                  </a:outerShdw>
                </a:effectLst>
              </a:rPr>
              <a:t>الفلسفات التربوية :</a:t>
            </a:r>
            <a:endParaRPr lang="en-US" sz="28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052736"/>
            <a:ext cx="8640960" cy="5424264"/>
          </a:xfrm>
        </p:spPr>
        <p:txBody>
          <a:bodyPr/>
          <a:lstStyle/>
          <a:p>
            <a:r>
              <a:rPr lang="ar-IQ" dirty="0" smtClean="0"/>
              <a:t>ظهرت </a:t>
            </a:r>
            <a:r>
              <a:rPr lang="ar-SA" dirty="0" smtClean="0"/>
              <a:t>الفلسفات نتيجة </a:t>
            </a:r>
            <a:r>
              <a:rPr lang="ar-SA" dirty="0"/>
              <a:t>للحركات العلمية التي حمل لواءها الاعلام السابقون وغيرهم </a:t>
            </a:r>
            <a:endParaRPr lang="ar-IQ" dirty="0" smtClean="0"/>
          </a:p>
          <a:p>
            <a:r>
              <a:rPr lang="ar-SA" dirty="0" smtClean="0"/>
              <a:t>ونتيجة </a:t>
            </a:r>
            <a:r>
              <a:rPr lang="ar-SA" dirty="0"/>
              <a:t>للنظريات النفسية المتتالية حتى اصبحت العملية التربوية تهتم بالطفل اكثر من اهتمامها بالمادة كما اصبح بناء شخصية متكاملة من النواحي الجسمية والنفسية والعقلية والاجتماعية هو الهدف الاول والاساس للعملية </a:t>
            </a:r>
            <a:r>
              <a:rPr lang="ar-SA" dirty="0" smtClean="0"/>
              <a:t>التربوية</a:t>
            </a:r>
            <a:r>
              <a:rPr lang="ar-IQ" dirty="0" smtClean="0"/>
              <a:t>. </a:t>
            </a:r>
            <a:r>
              <a:rPr lang="ar-IQ" b="1" dirty="0" smtClean="0">
                <a:solidFill>
                  <a:srgbClr val="FF0000"/>
                </a:solidFill>
                <a:effectLst>
                  <a:outerShdw blurRad="38100" dist="38100" dir="2700000" algn="tl">
                    <a:srgbClr val="000000">
                      <a:alpha val="43137"/>
                    </a:srgbClr>
                  </a:outerShdw>
                </a:effectLst>
              </a:rPr>
              <a:t>واهم </a:t>
            </a:r>
            <a:r>
              <a:rPr lang="ar-SA" b="1" dirty="0" smtClean="0">
                <a:solidFill>
                  <a:srgbClr val="FF0000"/>
                </a:solidFill>
                <a:effectLst>
                  <a:outerShdw blurRad="38100" dist="38100" dir="2700000" algn="tl">
                    <a:srgbClr val="000000">
                      <a:alpha val="43137"/>
                    </a:srgbClr>
                  </a:outerShdw>
                </a:effectLst>
              </a:rPr>
              <a:t>الاهداف </a:t>
            </a:r>
            <a:r>
              <a:rPr lang="ar-SA" b="1" dirty="0">
                <a:solidFill>
                  <a:srgbClr val="FF0000"/>
                </a:solidFill>
                <a:effectLst>
                  <a:outerShdw blurRad="38100" dist="38100" dir="2700000" algn="tl">
                    <a:srgbClr val="000000">
                      <a:alpha val="43137"/>
                    </a:srgbClr>
                  </a:outerShdw>
                </a:effectLst>
              </a:rPr>
              <a:t>العالمية العامة </a:t>
            </a:r>
            <a:r>
              <a:rPr lang="ar-IQ" b="1" dirty="0" smtClean="0">
                <a:solidFill>
                  <a:srgbClr val="FF0000"/>
                </a:solidFill>
                <a:effectLst>
                  <a:outerShdw blurRad="38100" dist="38100" dir="2700000" algn="tl">
                    <a:srgbClr val="000000">
                      <a:alpha val="43137"/>
                    </a:srgbClr>
                  </a:outerShdw>
                </a:effectLst>
              </a:rPr>
              <a:t>للفلسفات التربوية : </a:t>
            </a:r>
          </a:p>
          <a:p>
            <a:pPr marL="0" lvl="0" indent="0">
              <a:buNone/>
            </a:pPr>
            <a:r>
              <a:rPr lang="ar-IQ" dirty="0" smtClean="0"/>
              <a:t>- </a:t>
            </a:r>
            <a:r>
              <a:rPr lang="ar-SA" dirty="0" smtClean="0"/>
              <a:t>الاهتمام </a:t>
            </a:r>
            <a:r>
              <a:rPr lang="ar-SA" dirty="0"/>
              <a:t>بمشاكل الحياة والعالم والشعوب الاخرى الى المشكلات القومية والوطنية.</a:t>
            </a:r>
            <a:endParaRPr lang="en-US" dirty="0"/>
          </a:p>
          <a:p>
            <a:pPr marL="0" lvl="0" indent="0">
              <a:buNone/>
            </a:pPr>
            <a:r>
              <a:rPr lang="ar-IQ" dirty="0" smtClean="0"/>
              <a:t>- </a:t>
            </a:r>
            <a:r>
              <a:rPr lang="ar-SA" dirty="0" smtClean="0"/>
              <a:t>تنمية </a:t>
            </a:r>
            <a:r>
              <a:rPr lang="ar-SA" dirty="0"/>
              <a:t>العلاقات والروابط بين مختلف الشعوب .</a:t>
            </a:r>
            <a:endParaRPr lang="en-US" dirty="0"/>
          </a:p>
          <a:p>
            <a:pPr marL="0" lvl="0" indent="0">
              <a:buNone/>
            </a:pPr>
            <a:r>
              <a:rPr lang="ar-IQ" dirty="0" smtClean="0"/>
              <a:t>- </a:t>
            </a:r>
            <a:r>
              <a:rPr lang="ar-SA" dirty="0" smtClean="0"/>
              <a:t>تحصيل </a:t>
            </a:r>
            <a:r>
              <a:rPr lang="ar-SA" dirty="0"/>
              <a:t>المهارات وتنمية القدرات الضرورية للعمل مع الشعوب الاخرى .</a:t>
            </a:r>
            <a:endParaRPr lang="en-US" dirty="0"/>
          </a:p>
          <a:p>
            <a:pPr marL="0" lvl="0" indent="0">
              <a:buNone/>
            </a:pPr>
            <a:r>
              <a:rPr lang="ar-IQ" dirty="0" smtClean="0"/>
              <a:t>- </a:t>
            </a:r>
            <a:r>
              <a:rPr lang="ar-SA" dirty="0" smtClean="0"/>
              <a:t>توضيح </a:t>
            </a:r>
            <a:r>
              <a:rPr lang="ar-SA" dirty="0"/>
              <a:t>وترسيخ الاسلوب الديمقراطي من الحياة .</a:t>
            </a:r>
            <a:endParaRPr lang="en-US" dirty="0"/>
          </a:p>
          <a:p>
            <a:pPr lvl="0"/>
            <a:r>
              <a:rPr lang="ar-IQ" b="1" dirty="0" smtClean="0">
                <a:solidFill>
                  <a:srgbClr val="FF0000"/>
                </a:solidFill>
              </a:rPr>
              <a:t>5- </a:t>
            </a:r>
            <a:r>
              <a:rPr lang="ar-SA" b="1" dirty="0">
                <a:solidFill>
                  <a:srgbClr val="FF0000"/>
                </a:solidFill>
              </a:rPr>
              <a:t>الزيادة السريعة في عدد تلاميذ المدارس :</a:t>
            </a:r>
            <a:endParaRPr lang="en-US" b="1" dirty="0">
              <a:solidFill>
                <a:srgbClr val="FF0000"/>
              </a:solidFill>
            </a:endParaRPr>
          </a:p>
          <a:p>
            <a:r>
              <a:rPr lang="ar-SA" dirty="0"/>
              <a:t>هذه الزيادة وما ادت اليه من منافسة قوية ومن ظهور مشكلات سوء التكيف الدراسي او الشخصي وما تبع ذلك من حاجة التلاميذ الى التوجيه التربوي والمهني والى الارشاد النفسي .</a:t>
            </a:r>
            <a:endParaRPr lang="en-US" dirty="0"/>
          </a:p>
          <a:p>
            <a:endParaRPr lang="ar-IQ" dirty="0">
              <a:solidFill>
                <a:srgbClr val="FF0000"/>
              </a:solidFill>
            </a:endParaRPr>
          </a:p>
        </p:txBody>
      </p:sp>
    </p:spTree>
    <p:extLst>
      <p:ext uri="{BB962C8B-B14F-4D97-AF65-F5344CB8AC3E}">
        <p14:creationId xmlns:p14="http://schemas.microsoft.com/office/powerpoint/2010/main" val="332084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barn(inVertical)">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wheel(1)">
                                      <p:cBhvr>
                                        <p:cTn id="5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504056"/>
          </a:xfrm>
        </p:spPr>
        <p:txBody>
          <a:bodyPr>
            <a:normAutofit fontScale="90000"/>
          </a:bodyPr>
          <a:lstStyle/>
          <a:p>
            <a:pPr lvl="0" algn="r"/>
            <a:r>
              <a:rPr lang="ar-IQ" sz="3100" dirty="0" smtClean="0">
                <a:solidFill>
                  <a:srgbClr val="FF0000"/>
                </a:solidFill>
              </a:rPr>
              <a:t>6- </a:t>
            </a:r>
            <a:r>
              <a:rPr lang="ar-SA" sz="3100" dirty="0">
                <a:solidFill>
                  <a:srgbClr val="FF0000"/>
                </a:solidFill>
              </a:rPr>
              <a:t>حركة الصحة النفسية :</a:t>
            </a:r>
            <a:r>
              <a:rPr lang="en-US" dirty="0"/>
              <a:t/>
            </a:r>
            <a:br>
              <a:rPr lang="en-US" dirty="0"/>
            </a:br>
            <a:endParaRPr lang="ar-IQ" dirty="0"/>
          </a:p>
        </p:txBody>
      </p:sp>
      <p:sp>
        <p:nvSpPr>
          <p:cNvPr id="3" name="Content Placeholder 2"/>
          <p:cNvSpPr>
            <a:spLocks noGrp="1"/>
          </p:cNvSpPr>
          <p:nvPr>
            <p:ph idx="1"/>
          </p:nvPr>
        </p:nvSpPr>
        <p:spPr>
          <a:xfrm>
            <a:off x="251520" y="836712"/>
            <a:ext cx="8640960" cy="5640288"/>
          </a:xfrm>
        </p:spPr>
        <p:txBody>
          <a:bodyPr/>
          <a:lstStyle/>
          <a:p>
            <a:pPr marL="0" indent="0">
              <a:buNone/>
            </a:pPr>
            <a:r>
              <a:rPr lang="ar-SA" dirty="0" smtClean="0"/>
              <a:t>كثرة </a:t>
            </a:r>
            <a:r>
              <a:rPr lang="ar-SA" dirty="0"/>
              <a:t>الاضطرابات النفسية واشهر من اسهموا في هذه الحركة </a:t>
            </a:r>
            <a:r>
              <a:rPr lang="ar-SA" dirty="0">
                <a:solidFill>
                  <a:srgbClr val="FF0000"/>
                </a:solidFill>
              </a:rPr>
              <a:t>جيلفورد بيرس </a:t>
            </a:r>
            <a:r>
              <a:rPr lang="en-US" dirty="0" err="1">
                <a:solidFill>
                  <a:srgbClr val="FF0000"/>
                </a:solidFill>
              </a:rPr>
              <a:t>Chifford</a:t>
            </a:r>
            <a:r>
              <a:rPr lang="en-US" dirty="0">
                <a:solidFill>
                  <a:srgbClr val="FF0000"/>
                </a:solidFill>
              </a:rPr>
              <a:t> </a:t>
            </a:r>
            <a:endParaRPr lang="ar-IQ" dirty="0" smtClean="0">
              <a:solidFill>
                <a:srgbClr val="FF0000"/>
              </a:solidFill>
            </a:endParaRPr>
          </a:p>
          <a:p>
            <a:pPr marL="0" indent="0">
              <a:buNone/>
            </a:pPr>
            <a:r>
              <a:rPr lang="ar-IQ" dirty="0" smtClean="0"/>
              <a:t>الذي </a:t>
            </a:r>
            <a:r>
              <a:rPr lang="ar-IQ" dirty="0"/>
              <a:t>مرض وعاش فترة في احدى مستشفيات الامراض العقلية الامريكية وعانى بعد </a:t>
            </a:r>
            <a:r>
              <a:rPr lang="ar-IQ" dirty="0" smtClean="0"/>
              <a:t>شفائه من المشفى ، لذا من </a:t>
            </a:r>
            <a:r>
              <a:rPr lang="ar-IQ" dirty="0"/>
              <a:t>الضروري الاهتمام بالحياة الانفعالية ، والمحافظة على الثبات الانفعالي والصحة النفسية للافراد ، وبالتالي الى ضرورة وجود الخدمات النفسية الوقائية التي تحقق ذلك </a:t>
            </a:r>
            <a:r>
              <a:rPr lang="ar-IQ" dirty="0" smtClean="0"/>
              <a:t>.</a:t>
            </a:r>
          </a:p>
          <a:p>
            <a:pPr marL="0" lvl="0" indent="0">
              <a:buNone/>
            </a:pPr>
            <a:r>
              <a:rPr lang="ar-IQ" dirty="0" smtClean="0">
                <a:solidFill>
                  <a:srgbClr val="FF0000"/>
                </a:solidFill>
              </a:rPr>
              <a:t>7- علم </a:t>
            </a:r>
            <a:r>
              <a:rPr lang="ar-IQ" dirty="0">
                <a:solidFill>
                  <a:srgbClr val="FF0000"/>
                </a:solidFill>
              </a:rPr>
              <a:t>النفس الاكلينتكي :</a:t>
            </a:r>
            <a:endParaRPr lang="en-US" dirty="0">
              <a:solidFill>
                <a:srgbClr val="FF0000"/>
              </a:solidFill>
            </a:endParaRPr>
          </a:p>
          <a:p>
            <a:pPr marL="0" indent="0">
              <a:buNone/>
            </a:pPr>
            <a:r>
              <a:rPr lang="ar-IQ" dirty="0" smtClean="0"/>
              <a:t>- ظهور </a:t>
            </a:r>
            <a:r>
              <a:rPr lang="ar-IQ" dirty="0"/>
              <a:t>مدارس العلاج والتحليل النفسي والعيادات النفسية التي تتوفر فيها وسائل التقويم والتشخيص والعلاج مما ادى الى تبلورها من النواحي المهنية والتربية والانفعالية </a:t>
            </a:r>
            <a:r>
              <a:rPr lang="ar-IQ" dirty="0" smtClean="0"/>
              <a:t>.</a:t>
            </a:r>
          </a:p>
          <a:p>
            <a:pPr marL="0" indent="0">
              <a:buNone/>
            </a:pPr>
            <a:r>
              <a:rPr lang="ar-IQ" dirty="0" smtClean="0"/>
              <a:t>-</a:t>
            </a:r>
            <a:r>
              <a:rPr lang="ar-SA" dirty="0"/>
              <a:t>كان للحرب العالمية الاولى </a:t>
            </a:r>
            <a:r>
              <a:rPr lang="ar-SA" dirty="0" smtClean="0"/>
              <a:t> ( 1914-1918) الثانية ( </a:t>
            </a:r>
            <a:r>
              <a:rPr lang="ar-SA" dirty="0"/>
              <a:t>1939-1945) وما حدث بينهما من ازمات اقتصادية تأثير واضح في تطور الخدمات النفسية وخاصة في مجال اعداد الادوات وكيفية </a:t>
            </a:r>
            <a:r>
              <a:rPr lang="ar-SA" dirty="0" smtClean="0"/>
              <a:t>استخدامها</a:t>
            </a:r>
            <a:r>
              <a:rPr lang="ar-IQ" dirty="0" smtClean="0"/>
              <a:t>.</a:t>
            </a:r>
          </a:p>
          <a:p>
            <a:pPr marL="0" indent="0">
              <a:buNone/>
            </a:pPr>
            <a:r>
              <a:rPr lang="ar-IQ" dirty="0" smtClean="0"/>
              <a:t>- </a:t>
            </a:r>
            <a:r>
              <a:rPr lang="ar-SA" dirty="0"/>
              <a:t>اما العراق فقد بدأ الاهتمام بخدمات الارشاد بعد عام 1968 إذ حدثت تغيرات شملت المجتمع والمؤسسة التربوية والمؤسسات الاجتماعية نظرا للتوسع الكبير </a:t>
            </a:r>
            <a:r>
              <a:rPr lang="ar-IQ" dirty="0" smtClean="0"/>
              <a:t>..... </a:t>
            </a:r>
            <a:endParaRPr lang="ar-IQ" dirty="0"/>
          </a:p>
        </p:txBody>
      </p:sp>
    </p:spTree>
    <p:extLst>
      <p:ext uri="{BB962C8B-B14F-4D97-AF65-F5344CB8AC3E}">
        <p14:creationId xmlns:p14="http://schemas.microsoft.com/office/powerpoint/2010/main" val="80367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8928992" cy="990600"/>
          </a:xfrm>
        </p:spPr>
        <p:txBody>
          <a:bodyPr>
            <a:noAutofit/>
          </a:bodyPr>
          <a:lstStyle/>
          <a:p>
            <a:pPr algn="r"/>
            <a:r>
              <a:rPr lang="ar-IQ" sz="2800" dirty="0" smtClean="0"/>
              <a:t>- يرجع </a:t>
            </a:r>
            <a:r>
              <a:rPr lang="ar-IQ" sz="2800" dirty="0"/>
              <a:t>الخلط في معنى التوجيه والارشاد الى اختلاف الجذور الاساسية التي ساهمت في ظهور حركة التوجيه والارشاد وتطورها (</a:t>
            </a:r>
            <a:r>
              <a:rPr lang="en-US" sz="2800" dirty="0"/>
              <a:t>Counseling &amp; Guidance</a:t>
            </a:r>
            <a:r>
              <a:rPr lang="ar-IQ" sz="2800" dirty="0"/>
              <a:t>) </a:t>
            </a:r>
          </a:p>
        </p:txBody>
      </p:sp>
      <p:sp>
        <p:nvSpPr>
          <p:cNvPr id="3" name="Content Placeholder 2"/>
          <p:cNvSpPr>
            <a:spLocks noGrp="1"/>
          </p:cNvSpPr>
          <p:nvPr>
            <p:ph idx="1"/>
          </p:nvPr>
        </p:nvSpPr>
        <p:spPr>
          <a:xfrm>
            <a:off x="179512" y="1412776"/>
            <a:ext cx="8856984" cy="5064224"/>
          </a:xfrm>
        </p:spPr>
        <p:txBody>
          <a:bodyPr>
            <a:normAutofit lnSpcReduction="10000"/>
          </a:bodyPr>
          <a:lstStyle/>
          <a:p>
            <a:pPr>
              <a:buFontTx/>
              <a:buChar char="-"/>
            </a:pPr>
            <a:r>
              <a:rPr lang="ar-IQ" dirty="0" smtClean="0"/>
              <a:t>وتطور </a:t>
            </a:r>
            <a:r>
              <a:rPr lang="ar-IQ" dirty="0"/>
              <a:t>الارشاد والعلاج النفسي من وجهة النظر غير الطبيعية التي ظهرت من خلال اعمال (روجرز) . كما لا يميز البعض بين الارشاد </a:t>
            </a:r>
            <a:r>
              <a:rPr lang="ar-IQ" dirty="0" smtClean="0"/>
              <a:t>والتوجيه - </a:t>
            </a:r>
            <a:r>
              <a:rPr lang="ar-IQ" dirty="0" smtClean="0">
                <a:solidFill>
                  <a:srgbClr val="FF0000"/>
                </a:solidFill>
              </a:rPr>
              <a:t>لذا لخص الفرق بين المفهومين بالاتي : </a:t>
            </a:r>
          </a:p>
          <a:p>
            <a:pPr marL="0" indent="0">
              <a:buNone/>
            </a:pPr>
            <a:r>
              <a:rPr lang="ar-IQ" dirty="0" smtClean="0">
                <a:solidFill>
                  <a:srgbClr val="FF0000"/>
                </a:solidFill>
              </a:rPr>
              <a:t>1- </a:t>
            </a:r>
            <a:r>
              <a:rPr lang="ar-IQ" dirty="0" smtClean="0"/>
              <a:t>الارشاد </a:t>
            </a:r>
            <a:r>
              <a:rPr lang="ar-IQ" dirty="0"/>
              <a:t>فرع من فروع التوجيه ، اذ يقسم خدمات التوجيه على خمسة اقسام رئيسة هي </a:t>
            </a:r>
            <a:r>
              <a:rPr lang="ar-IQ" dirty="0">
                <a:solidFill>
                  <a:srgbClr val="FF0000"/>
                </a:solidFill>
              </a:rPr>
              <a:t>القياس والتقويم ، والاعلام التربوي والمهني والارشاد والمتابعة </a:t>
            </a:r>
            <a:r>
              <a:rPr lang="ar-IQ" dirty="0"/>
              <a:t>، </a:t>
            </a:r>
            <a:r>
              <a:rPr lang="ar-IQ" dirty="0" smtClean="0"/>
              <a:t>وهو </a:t>
            </a:r>
            <a:r>
              <a:rPr lang="ar-IQ" dirty="0"/>
              <a:t>جزء من كل هذا </a:t>
            </a:r>
          </a:p>
          <a:p>
            <a:pPr marL="0" indent="0">
              <a:buNone/>
            </a:pPr>
            <a:r>
              <a:rPr lang="ar-IQ" dirty="0" smtClean="0"/>
              <a:t>2- يتميز </a:t>
            </a:r>
            <a:r>
              <a:rPr lang="ar-IQ" dirty="0"/>
              <a:t>الارشاد بانه </a:t>
            </a:r>
            <a:r>
              <a:rPr lang="ar-IQ" dirty="0" smtClean="0"/>
              <a:t>علاقة </a:t>
            </a:r>
            <a:r>
              <a:rPr lang="ar-IQ" dirty="0"/>
              <a:t>بين فردين احدهما يقدم مساعدة </a:t>
            </a:r>
            <a:r>
              <a:rPr lang="ar-IQ" dirty="0" smtClean="0"/>
              <a:t>(</a:t>
            </a:r>
            <a:r>
              <a:rPr lang="ar-IQ" dirty="0" smtClean="0">
                <a:solidFill>
                  <a:srgbClr val="FF0000"/>
                </a:solidFill>
              </a:rPr>
              <a:t>المرشد )</a:t>
            </a:r>
            <a:r>
              <a:rPr lang="ar-IQ" dirty="0" smtClean="0"/>
              <a:t>والثاني </a:t>
            </a:r>
            <a:r>
              <a:rPr lang="ar-IQ" dirty="0"/>
              <a:t>بحاجة الى مساعدة </a:t>
            </a:r>
            <a:r>
              <a:rPr lang="ar-IQ" dirty="0" smtClean="0"/>
              <a:t>( </a:t>
            </a:r>
            <a:r>
              <a:rPr lang="ar-IQ" dirty="0">
                <a:solidFill>
                  <a:srgbClr val="FF0000"/>
                </a:solidFill>
              </a:rPr>
              <a:t>المسترشد </a:t>
            </a:r>
            <a:r>
              <a:rPr lang="ar-IQ" dirty="0" smtClean="0"/>
              <a:t>) , بينما </a:t>
            </a:r>
            <a:r>
              <a:rPr lang="ar-IQ" dirty="0"/>
              <a:t>يتصف التوجيه بانه علاقة بين الموجه ومجموعة من الافراد </a:t>
            </a:r>
            <a:r>
              <a:rPr lang="ar-IQ" dirty="0" smtClean="0"/>
              <a:t>.</a:t>
            </a:r>
            <a:endParaRPr lang="ar-IQ" dirty="0"/>
          </a:p>
          <a:p>
            <a:pPr marL="0" indent="0">
              <a:buNone/>
            </a:pPr>
            <a:r>
              <a:rPr lang="ar-IQ" dirty="0" smtClean="0"/>
              <a:t>3- يهتم </a:t>
            </a:r>
            <a:r>
              <a:rPr lang="ar-IQ" dirty="0"/>
              <a:t>التوجيه بجمع معلومات عن الطالب سواء بوساطة الاختبارات والمقاييس ومن الاخرين </a:t>
            </a:r>
            <a:r>
              <a:rPr lang="ar-IQ" dirty="0" smtClean="0"/>
              <a:t>(</a:t>
            </a:r>
            <a:r>
              <a:rPr lang="ar-IQ" dirty="0" smtClean="0">
                <a:solidFill>
                  <a:srgbClr val="FF0000"/>
                </a:solidFill>
              </a:rPr>
              <a:t>المدرسين </a:t>
            </a:r>
            <a:r>
              <a:rPr lang="ar-IQ" dirty="0">
                <a:solidFill>
                  <a:srgbClr val="FF0000"/>
                </a:solidFill>
              </a:rPr>
              <a:t>والاباء واقران التلميذ </a:t>
            </a:r>
            <a:r>
              <a:rPr lang="ar-IQ" dirty="0" smtClean="0"/>
              <a:t>) ويحتفظ </a:t>
            </a:r>
            <a:r>
              <a:rPr lang="ar-IQ" dirty="0"/>
              <a:t>بها في السجلات ليستعملها فيما بعد في جلسة او مقابلة ارشادية لمساعدة الفرد على اختيار تخصص او مهنة او وظيفة او حل مشكلة شخصية </a:t>
            </a:r>
            <a:r>
              <a:rPr lang="ar-IQ" dirty="0">
                <a:solidFill>
                  <a:srgbClr val="FF0000"/>
                </a:solidFill>
              </a:rPr>
              <a:t>أي ان التوجيه سابق للارشاد وممهد له </a:t>
            </a:r>
            <a:r>
              <a:rPr lang="ar-IQ" dirty="0" smtClean="0"/>
              <a:t>.</a:t>
            </a:r>
            <a:endParaRPr lang="ar-IQ" dirty="0"/>
          </a:p>
          <a:p>
            <a:pPr marL="0" indent="0">
              <a:buNone/>
            </a:pPr>
            <a:r>
              <a:rPr lang="ar-IQ" dirty="0" smtClean="0"/>
              <a:t>4- التوجيه </a:t>
            </a:r>
            <a:r>
              <a:rPr lang="ar-IQ" dirty="0">
                <a:solidFill>
                  <a:srgbClr val="FF0000"/>
                </a:solidFill>
              </a:rPr>
              <a:t>وسيلة اعلامية بعض الاحيان </a:t>
            </a:r>
            <a:r>
              <a:rPr lang="ar-IQ" dirty="0"/>
              <a:t>اما الارشاد فهو </a:t>
            </a:r>
            <a:r>
              <a:rPr lang="ar-IQ" dirty="0">
                <a:solidFill>
                  <a:srgbClr val="FF0000"/>
                </a:solidFill>
              </a:rPr>
              <a:t>وسيلة وقائية او علاجية</a:t>
            </a:r>
            <a:r>
              <a:rPr lang="ar-IQ" dirty="0"/>
              <a:t>، أي اننا نساعد الطالب على اختيار التخصص المناسب لقدراته كي لا يسبب أي فشل مسبب قبلا.</a:t>
            </a:r>
            <a:endParaRPr lang="en-US" dirty="0"/>
          </a:p>
          <a:p>
            <a:pPr>
              <a:buFontTx/>
              <a:buChar char="-"/>
            </a:pPr>
            <a:endParaRPr lang="ar-IQ" dirty="0" smtClean="0">
              <a:solidFill>
                <a:srgbClr val="FF0000"/>
              </a:solidFill>
            </a:endParaRPr>
          </a:p>
          <a:p>
            <a:pPr>
              <a:buFontTx/>
              <a:buChar char="-"/>
            </a:pPr>
            <a:endParaRPr lang="ar-IQ" dirty="0">
              <a:solidFill>
                <a:srgbClr val="FF0000"/>
              </a:solidFill>
            </a:endParaRPr>
          </a:p>
        </p:txBody>
      </p:sp>
    </p:spTree>
    <p:extLst>
      <p:ext uri="{BB962C8B-B14F-4D97-AF65-F5344CB8AC3E}">
        <p14:creationId xmlns:p14="http://schemas.microsoft.com/office/powerpoint/2010/main" val="363508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nodeType="clickEffect">
                                  <p:stCondLst>
                                    <p:cond delay="0"/>
                                  </p:stCondLst>
                                  <p:childTnLst>
                                    <p:animRot by="21600000">
                                      <p:cBhvr>
                                        <p:cTn id="29" dur="2000" fill="hold"/>
                                        <p:tgtEl>
                                          <p:spTgt spid="3">
                                            <p:txEl>
                                              <p:pRg st="3" end="3"/>
                                            </p:txEl>
                                          </p:spTgt>
                                        </p:tgtEl>
                                        <p:attrNameLst>
                                          <p:attrName>r</p:attrName>
                                        </p:attrNameLst>
                                      </p:cBhvr>
                                    </p:animRo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b="1" dirty="0">
                <a:effectLst>
                  <a:outerShdw blurRad="38100" dist="38100" dir="2700000" algn="tl">
                    <a:srgbClr val="000000">
                      <a:alpha val="43137"/>
                    </a:srgbClr>
                  </a:outerShdw>
                </a:effectLst>
              </a:rPr>
              <a:t>الارشاد </a:t>
            </a:r>
            <a:r>
              <a:rPr lang="ar-IQ" b="1" dirty="0" smtClean="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&amp;Counsel</a:t>
            </a:r>
            <a:r>
              <a:rPr lang="ar-SA" b="1" dirty="0">
                <a:solidFill>
                  <a:srgbClr val="FF0000"/>
                </a:solidFill>
                <a:effectLst>
                  <a:outerShdw blurRad="38100" dist="38100" dir="2700000" algn="tl">
                    <a:srgbClr val="000000">
                      <a:alpha val="43137"/>
                    </a:srgbClr>
                  </a:outerShdw>
                </a:effectLst>
              </a:rPr>
              <a:t> التوجيه </a:t>
            </a:r>
            <a:r>
              <a:rPr lang="en-US" b="1" dirty="0">
                <a:solidFill>
                  <a:srgbClr val="FF0000"/>
                </a:solidFill>
                <a:effectLst>
                  <a:outerShdw blurRad="38100" dist="38100" dir="2700000" algn="tl">
                    <a:srgbClr val="000000">
                      <a:alpha val="43137"/>
                    </a:srgbClr>
                  </a:outerShdw>
                </a:effectLst>
              </a:rPr>
              <a:t>Guide </a:t>
            </a:r>
            <a:r>
              <a:rPr lang="ar-IQ" b="1" dirty="0" smtClean="0">
                <a:solidFill>
                  <a:srgbClr val="FF0000"/>
                </a:solidFill>
                <a:effectLst>
                  <a:outerShdw blurRad="38100" dist="38100" dir="2700000" algn="tl">
                    <a:srgbClr val="000000">
                      <a:alpha val="43137"/>
                    </a:srgbClr>
                  </a:outerShdw>
                </a:effectLst>
              </a:rPr>
              <a:t>)</a:t>
            </a:r>
            <a:endParaRPr lang="ar-IQ"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ar-IQ" dirty="0"/>
          </a:p>
        </p:txBody>
      </p:sp>
      <p:pic>
        <p:nvPicPr>
          <p:cNvPr id="6146" name="Picture 2" descr="C:\Users\Administrator\Desktop\صورالارشاد\images-2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56792"/>
            <a:ext cx="8496944" cy="5112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00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6146"/>
                                        </p:tgtEl>
                                      </p:cBhvr>
                                    </p:animEffect>
                                    <p:anim calcmode="lin" valueType="num">
                                      <p:cBhvr>
                                        <p:cTn id="7" dur="2000"/>
                                        <p:tgtEl>
                                          <p:spTgt spid="614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6146"/>
                                        </p:tgtEl>
                                        <p:attrNameLst>
                                          <p:attrName>ppt_h</p:attrName>
                                        </p:attrNameLst>
                                      </p:cBhvr>
                                      <p:tavLst>
                                        <p:tav tm="0">
                                          <p:val>
                                            <p:strVal val="ppt_h"/>
                                          </p:val>
                                        </p:tav>
                                        <p:tav tm="100000">
                                          <p:val>
                                            <p:strVal val="ppt_h"/>
                                          </p:val>
                                        </p:tav>
                                      </p:tavLst>
                                    </p:anim>
                                    <p:set>
                                      <p:cBhvr>
                                        <p:cTn id="9" dur="1" fill="hold">
                                          <p:stCondLst>
                                            <p:cond delay="1999"/>
                                          </p:stCondLst>
                                        </p:cTn>
                                        <p:tgtEl>
                                          <p:spTgt spid="6146"/>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0" nodeType="clickEffect">
                                  <p:stCondLst>
                                    <p:cond delay="0"/>
                                  </p:stCondLst>
                                  <p:childTnLst>
                                    <p:anim calcmode="lin" valueType="num">
                                      <p:cBhvr>
                                        <p:cTn id="13" dur="1000"/>
                                        <p:tgtEl>
                                          <p:spTgt spid="2"/>
                                        </p:tgtEl>
                                        <p:attrNameLst>
                                          <p:attrName>ppt_w</p:attrName>
                                        </p:attrNameLst>
                                      </p:cBhvr>
                                      <p:tavLst>
                                        <p:tav tm="0">
                                          <p:val>
                                            <p:strVal val="ppt_w"/>
                                          </p:val>
                                        </p:tav>
                                        <p:tav tm="100000">
                                          <p:val>
                                            <p:fltVal val="0"/>
                                          </p:val>
                                        </p:tav>
                                      </p:tavLst>
                                    </p:anim>
                                    <p:anim calcmode="lin" valueType="num">
                                      <p:cBhvr>
                                        <p:cTn id="14" dur="1000"/>
                                        <p:tgtEl>
                                          <p:spTgt spid="2"/>
                                        </p:tgtEl>
                                        <p:attrNameLst>
                                          <p:attrName>ppt_h</p:attrName>
                                        </p:attrNameLst>
                                      </p:cBhvr>
                                      <p:tavLst>
                                        <p:tav tm="0">
                                          <p:val>
                                            <p:strVal val="ppt_h"/>
                                          </p:val>
                                        </p:tav>
                                        <p:tav tm="100000">
                                          <p:val>
                                            <p:fltVal val="0"/>
                                          </p:val>
                                        </p:tav>
                                      </p:tavLst>
                                    </p:anim>
                                    <p:anim calcmode="lin" valueType="num">
                                      <p:cBhvr>
                                        <p:cTn id="15" dur="1000"/>
                                        <p:tgtEl>
                                          <p:spTgt spid="2"/>
                                        </p:tgtEl>
                                        <p:attrNameLst>
                                          <p:attrName>style.rotation</p:attrName>
                                        </p:attrNameLst>
                                      </p:cBhvr>
                                      <p:tavLst>
                                        <p:tav tm="0">
                                          <p:val>
                                            <p:fltVal val="0"/>
                                          </p:val>
                                        </p:tav>
                                        <p:tav tm="100000">
                                          <p:val>
                                            <p:fltVal val="90"/>
                                          </p:val>
                                        </p:tav>
                                      </p:tavLst>
                                    </p:anim>
                                    <p:animEffect transition="out" filter="fade">
                                      <p:cBhvr>
                                        <p:cTn id="16" dur="1000"/>
                                        <p:tgtEl>
                                          <p:spTgt spid="2"/>
                                        </p:tgtEl>
                                      </p:cBhvr>
                                    </p:animEffect>
                                    <p:set>
                                      <p:cBhvr>
                                        <p:cTn id="17"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435280" cy="432048"/>
          </a:xfrm>
        </p:spPr>
        <p:txBody>
          <a:bodyPr>
            <a:normAutofit fontScale="90000"/>
          </a:bodyPr>
          <a:lstStyle/>
          <a:p>
            <a:pPr algn="r"/>
            <a:r>
              <a:rPr lang="ar-IQ" sz="3100" dirty="0"/>
              <a:t>نستنتج بان </a:t>
            </a:r>
            <a:r>
              <a:rPr lang="ar-IQ" sz="3100" dirty="0">
                <a:solidFill>
                  <a:srgbClr val="FF0000"/>
                </a:solidFill>
              </a:rPr>
              <a:t>الارشاد</a:t>
            </a:r>
            <a:r>
              <a:rPr lang="ar-IQ" sz="3100" dirty="0"/>
              <a:t> هو محور عملية التوجيه الواسعة الابعاد ، وانهما مترابطان لا يفصل احدهما عن الاخر بل يلتقيان في الاهداف النهائية .</a:t>
            </a:r>
            <a:r>
              <a:rPr lang="en-US" dirty="0"/>
              <a:t/>
            </a:r>
            <a:br>
              <a:rPr lang="en-US" dirty="0"/>
            </a:br>
            <a:endParaRPr lang="ar-IQ" dirty="0"/>
          </a:p>
        </p:txBody>
      </p:sp>
      <p:sp>
        <p:nvSpPr>
          <p:cNvPr id="3" name="Content Placeholder 2"/>
          <p:cNvSpPr>
            <a:spLocks noGrp="1"/>
          </p:cNvSpPr>
          <p:nvPr>
            <p:ph idx="1"/>
          </p:nvPr>
        </p:nvSpPr>
        <p:spPr>
          <a:xfrm>
            <a:off x="179512" y="1268760"/>
            <a:ext cx="8784976" cy="5208240"/>
          </a:xfrm>
        </p:spPr>
        <p:txBody>
          <a:bodyPr>
            <a:normAutofit/>
          </a:bodyPr>
          <a:lstStyle/>
          <a:p>
            <a:r>
              <a:rPr lang="ar-IQ" sz="2800" dirty="0" smtClean="0"/>
              <a:t>كما </a:t>
            </a:r>
            <a:r>
              <a:rPr lang="ar-IQ" sz="2800" dirty="0"/>
              <a:t>يمكن ان نضع ثلاث عمليات على امتداد واحد وهي : </a:t>
            </a:r>
            <a:endParaRPr lang="en-US" sz="2800" dirty="0"/>
          </a:p>
          <a:p>
            <a:r>
              <a:rPr lang="ar-IQ" sz="2800" dirty="0"/>
              <a:t>التوجيه </a:t>
            </a:r>
            <a:r>
              <a:rPr lang="en-US" sz="2800" dirty="0">
                <a:sym typeface="Wingdings"/>
              </a:rPr>
              <a:t></a:t>
            </a:r>
            <a:r>
              <a:rPr lang="ar-IQ" sz="2800" dirty="0"/>
              <a:t> الارشاد النفسي </a:t>
            </a:r>
            <a:r>
              <a:rPr lang="en-US" sz="2800" dirty="0">
                <a:sym typeface="Wingdings"/>
              </a:rPr>
              <a:t></a:t>
            </a:r>
            <a:r>
              <a:rPr lang="ar-IQ" sz="2800" dirty="0"/>
              <a:t> العلاج النفسي</a:t>
            </a:r>
            <a:endParaRPr lang="en-US" sz="2800" dirty="0"/>
          </a:p>
          <a:p>
            <a:r>
              <a:rPr lang="ar-IQ" sz="2800" dirty="0" smtClean="0"/>
              <a:t>مفهوم : </a:t>
            </a:r>
          </a:p>
          <a:p>
            <a:r>
              <a:rPr lang="ar-SA" sz="2800" b="1" dirty="0">
                <a:solidFill>
                  <a:srgbClr val="FF0000"/>
                </a:solidFill>
              </a:rPr>
              <a:t>التوجيه </a:t>
            </a:r>
            <a:r>
              <a:rPr lang="en-US" sz="2800" b="1" dirty="0">
                <a:solidFill>
                  <a:srgbClr val="FF0000"/>
                </a:solidFill>
              </a:rPr>
              <a:t>Guide </a:t>
            </a:r>
            <a:r>
              <a:rPr lang="ar-SA" sz="2800" b="1" dirty="0"/>
              <a:t>:</a:t>
            </a:r>
            <a:r>
              <a:rPr lang="ar-SA" sz="2800" dirty="0"/>
              <a:t> </a:t>
            </a:r>
            <a:endParaRPr lang="ar-IQ" sz="2800" dirty="0" smtClean="0"/>
          </a:p>
          <a:p>
            <a:r>
              <a:rPr lang="ar-SA" sz="2800" dirty="0" smtClean="0"/>
              <a:t>عملية </a:t>
            </a:r>
            <a:r>
              <a:rPr lang="ar-SA" sz="2800" dirty="0"/>
              <a:t>مساعدة او تقديم العون للافراد حتى يتمكنوا من تحقيق الفهم اللازم لانفسهم وتوجيهها بحيث يستطيعون الاختيار عن بينه ويتخذون من السلوك ما يسمح لهم بالتحرك في اتجاه هذه الاهداف التي اختاروها بطريقة ذكية او تسمح بتقويم المسار بشكل تلقائي . </a:t>
            </a:r>
            <a:r>
              <a:rPr lang="ar-SA" sz="2800" dirty="0" smtClean="0">
                <a:solidFill>
                  <a:srgbClr val="FF0000"/>
                </a:solidFill>
              </a:rPr>
              <a:t>والتوجيه </a:t>
            </a:r>
            <a:r>
              <a:rPr lang="ar-SA" sz="2800" dirty="0"/>
              <a:t>هو اعم واشمل من الارشاد وهو جزء من العملية </a:t>
            </a:r>
            <a:r>
              <a:rPr lang="ar-IQ" sz="2800" dirty="0" smtClean="0"/>
              <a:t> الارشادية </a:t>
            </a:r>
            <a:r>
              <a:rPr lang="ar-SA" sz="2800" dirty="0" smtClean="0"/>
              <a:t>، </a:t>
            </a:r>
            <a:r>
              <a:rPr lang="ar-SA" sz="2800" dirty="0"/>
              <a:t>والتوجيه يسبق ويمهد له ، </a:t>
            </a:r>
            <a:r>
              <a:rPr lang="ar-IQ" sz="2800" dirty="0" smtClean="0"/>
              <a:t>و</a:t>
            </a:r>
            <a:r>
              <a:rPr lang="ar-SA" sz="2800" dirty="0" smtClean="0"/>
              <a:t>التوجيه </a:t>
            </a:r>
            <a:r>
              <a:rPr lang="ar-SA" sz="2800" dirty="0"/>
              <a:t>في الوقت الحالي يقتصر على اعطاء المعلومات كما ان </a:t>
            </a:r>
            <a:endParaRPr lang="ar-IQ" sz="2800" dirty="0"/>
          </a:p>
        </p:txBody>
      </p:sp>
    </p:spTree>
    <p:extLst>
      <p:ext uri="{BB962C8B-B14F-4D97-AF65-F5344CB8AC3E}">
        <p14:creationId xmlns:p14="http://schemas.microsoft.com/office/powerpoint/2010/main" val="179005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الارشاد (</a:t>
            </a:r>
            <a:r>
              <a:rPr lang="en-US" b="1" dirty="0"/>
              <a:t>Counsel</a:t>
            </a:r>
            <a:r>
              <a:rPr lang="ar-IQ" b="1" dirty="0"/>
              <a:t> )</a:t>
            </a:r>
            <a:r>
              <a:rPr lang="en-US" dirty="0"/>
              <a:t/>
            </a:r>
            <a:br>
              <a:rPr lang="en-US" dirty="0"/>
            </a:br>
            <a:endParaRPr lang="ar-IQ" dirty="0"/>
          </a:p>
        </p:txBody>
      </p:sp>
      <p:sp>
        <p:nvSpPr>
          <p:cNvPr id="3" name="Content Placeholder 2"/>
          <p:cNvSpPr>
            <a:spLocks noGrp="1"/>
          </p:cNvSpPr>
          <p:nvPr>
            <p:ph idx="1"/>
          </p:nvPr>
        </p:nvSpPr>
        <p:spPr/>
        <p:txBody>
          <a:bodyPr/>
          <a:lstStyle/>
          <a:p>
            <a:r>
              <a:rPr lang="ar-IQ" dirty="0" smtClean="0"/>
              <a:t>هو </a:t>
            </a:r>
            <a:r>
              <a:rPr lang="ar-IQ" dirty="0"/>
              <a:t>عملية نفسية اكثر تخصصية وتمثل الجزء العلمي في ميدان التوجيه وتقوم على علاقة مهنية ( </a:t>
            </a:r>
            <a:r>
              <a:rPr lang="ar-IQ" dirty="0">
                <a:solidFill>
                  <a:srgbClr val="FF0000"/>
                </a:solidFill>
              </a:rPr>
              <a:t>علاقة الوجه للوجه </a:t>
            </a:r>
            <a:r>
              <a:rPr lang="ar-IQ" dirty="0"/>
              <a:t>) بين المرشد والمسترشد من مكان خاص يضمن سرية احاديث المسترشد وفي زمن محدد ايضا </a:t>
            </a:r>
            <a:r>
              <a:rPr lang="ar-IQ" dirty="0" smtClean="0"/>
              <a:t>متفق علية  .لكونه عملية </a:t>
            </a:r>
            <a:r>
              <a:rPr lang="ar-IQ" dirty="0"/>
              <a:t>وقائية ونمائية وعلاجية تتطلب تخصصا واعدادا وكفاءة ومهارة ، </a:t>
            </a:r>
            <a:r>
              <a:rPr lang="ar-IQ" dirty="0" smtClean="0"/>
              <a:t>بعتبارها فرعا </a:t>
            </a:r>
            <a:r>
              <a:rPr lang="ar-IQ" dirty="0"/>
              <a:t>من فروع علم النفس التطبيقي </a:t>
            </a:r>
            <a:endParaRPr lang="ar-IQ" dirty="0" smtClean="0"/>
          </a:p>
          <a:p>
            <a:r>
              <a:rPr lang="ar-IQ" dirty="0" smtClean="0"/>
              <a:t>وان </a:t>
            </a:r>
            <a:r>
              <a:rPr lang="ar-IQ" dirty="0"/>
              <a:t>خدمات التوجيه العامة وخدمات الارشاد خاصة تحمل عادة في مفهوم واحد وهو </a:t>
            </a:r>
            <a:r>
              <a:rPr lang="ar-IQ" dirty="0">
                <a:solidFill>
                  <a:srgbClr val="FF0000"/>
                </a:solidFill>
              </a:rPr>
              <a:t>التوجيه والارشاد </a:t>
            </a:r>
          </a:p>
        </p:txBody>
      </p:sp>
    </p:spTree>
    <p:extLst>
      <p:ext uri="{BB962C8B-B14F-4D97-AF65-F5344CB8AC3E}">
        <p14:creationId xmlns:p14="http://schemas.microsoft.com/office/powerpoint/2010/main" val="366091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63352"/>
          </a:xfrm>
        </p:spPr>
        <p:txBody>
          <a:bodyPr>
            <a:normAutofit fontScale="90000"/>
          </a:bodyPr>
          <a:lstStyle/>
          <a:p>
            <a:pPr algn="r"/>
            <a:r>
              <a:rPr lang="ar-SA" b="1" dirty="0">
                <a:effectLst>
                  <a:outerShdw blurRad="38100" dist="38100" dir="2700000" algn="tl">
                    <a:srgbClr val="000000">
                      <a:alpha val="43137"/>
                    </a:srgbClr>
                  </a:outerShdw>
                </a:effectLst>
              </a:rPr>
              <a:t>مسلمات الارشاد والتوجيه التربوي </a:t>
            </a:r>
            <a:endParaRPr lang="ar-IQ"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268760"/>
            <a:ext cx="8640960" cy="5400600"/>
          </a:xfrm>
        </p:spPr>
        <p:txBody>
          <a:bodyPr/>
          <a:lstStyle/>
          <a:p>
            <a:endParaRPr lang="ar-IQ" dirty="0"/>
          </a:p>
        </p:txBody>
      </p:sp>
      <p:pic>
        <p:nvPicPr>
          <p:cNvPr id="4098" name="Picture 2" descr="C:\Users\Administrator\Desktop\صورالارشاد\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96752"/>
            <a:ext cx="8640959" cy="5256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47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4098"/>
                                        </p:tgtEl>
                                      </p:cBhvr>
                                    </p:animEffect>
                                    <p:anim calcmode="lin" valueType="num">
                                      <p:cBhvr>
                                        <p:cTn id="7"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098"/>
                                        </p:tgtEl>
                                        <p:attrNameLst>
                                          <p:attrName>ppt_h</p:attrName>
                                        </p:attrNameLst>
                                      </p:cBhvr>
                                      <p:tavLst>
                                        <p:tav tm="0">
                                          <p:val>
                                            <p:strVal val="ppt_h"/>
                                          </p:val>
                                        </p:tav>
                                        <p:tav tm="100000">
                                          <p:val>
                                            <p:strVal val="ppt_h"/>
                                          </p:val>
                                        </p:tav>
                                      </p:tavLst>
                                    </p:anim>
                                    <p:set>
                                      <p:cBhvr>
                                        <p:cTn id="9" dur="1" fill="hold">
                                          <p:stCondLst>
                                            <p:cond delay="1999"/>
                                          </p:stCondLst>
                                        </p:cTn>
                                        <p:tgtEl>
                                          <p:spTgt spid="409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3200" dirty="0" smtClean="0">
                <a:effectLst>
                  <a:outerShdw blurRad="38100" dist="38100" dir="2700000" algn="tl">
                    <a:srgbClr val="000000">
                      <a:alpha val="43137"/>
                    </a:srgbClr>
                  </a:outerShdw>
                </a:effectLst>
              </a:rPr>
              <a:t>1- </a:t>
            </a:r>
            <a:r>
              <a:rPr lang="ar-SA" sz="3200" dirty="0" smtClean="0">
                <a:effectLst>
                  <a:outerShdw blurRad="38100" dist="38100" dir="2700000" algn="tl">
                    <a:srgbClr val="000000">
                      <a:alpha val="43137"/>
                    </a:srgbClr>
                  </a:outerShdw>
                </a:effectLst>
              </a:rPr>
              <a:t>ثبات </a:t>
            </a:r>
            <a:r>
              <a:rPr lang="ar-SA" sz="3200" dirty="0">
                <a:effectLst>
                  <a:outerShdw blurRad="38100" dist="38100" dir="2700000" algn="tl">
                    <a:srgbClr val="000000">
                      <a:alpha val="43137"/>
                    </a:srgbClr>
                  </a:outerShdw>
                </a:effectLst>
              </a:rPr>
              <a:t>السلوك الانساني نسبيا ومرونته</a:t>
            </a:r>
            <a:endParaRPr lang="ar-IQ"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340768"/>
            <a:ext cx="8640960" cy="5136232"/>
          </a:xfrm>
        </p:spPr>
        <p:txBody>
          <a:bodyPr>
            <a:normAutofit/>
          </a:bodyPr>
          <a:lstStyle/>
          <a:p>
            <a:r>
              <a:rPr lang="ar-SA" sz="2800" dirty="0" smtClean="0"/>
              <a:t>السلوك </a:t>
            </a:r>
            <a:r>
              <a:rPr lang="ar-SA" sz="2800" dirty="0"/>
              <a:t>كل ما يصدر عن الانسان الحي من نشاط يتصل بطبيعته الانسانية سواء كان جسميا ام عقليا ام اجتماعيا ام انفعاليا .</a:t>
            </a:r>
            <a:endParaRPr lang="en-US" sz="2800" dirty="0"/>
          </a:p>
          <a:p>
            <a:pPr lvl="0"/>
            <a:r>
              <a:rPr lang="ar-SA" sz="2800" dirty="0"/>
              <a:t>السلوك متعلم ( مكتسب ) بالتنشئة والتفاعل .</a:t>
            </a:r>
            <a:endParaRPr lang="en-US" sz="2800" dirty="0"/>
          </a:p>
          <a:p>
            <a:pPr lvl="0"/>
            <a:r>
              <a:rPr lang="ar-SA" sz="2800" dirty="0"/>
              <a:t>السلوك ثابت في الظروف الاعتيادية والمواقف المعتادة وهذا يساعد على التنبوء به عند التعامل مع المسترشد ويسهل عملية الارشاد ( وهو ليس ثابتا مطلقا ) .</a:t>
            </a:r>
            <a:endParaRPr lang="en-US" sz="2800" dirty="0"/>
          </a:p>
          <a:p>
            <a:pPr lvl="0"/>
            <a:r>
              <a:rPr lang="ar-SA" sz="2800" dirty="0"/>
              <a:t>السلوك الانساني مرن ( أي قابل للتغيير والتعديل ) مما يشجع عملية الارشاد .</a:t>
            </a:r>
            <a:endParaRPr lang="en-US" sz="2800" dirty="0"/>
          </a:p>
          <a:p>
            <a:pPr lvl="0"/>
            <a:r>
              <a:rPr lang="ar-SA" sz="2800" dirty="0"/>
              <a:t>مرونة السلوك لا تقتصر على تعديل السلوك الظاهري فقط بل تتعداه الى البنية الاساسية للشخصية ( الذات ) وتعديل مفهومها لدى المسترشد الى الايجاب والواقعية .</a:t>
            </a:r>
            <a:endParaRPr lang="en-US" sz="2800" dirty="0"/>
          </a:p>
          <a:p>
            <a:endParaRPr lang="ar-IQ" dirty="0"/>
          </a:p>
        </p:txBody>
      </p:sp>
    </p:spTree>
    <p:extLst>
      <p:ext uri="{BB962C8B-B14F-4D97-AF65-F5344CB8AC3E}">
        <p14:creationId xmlns:p14="http://schemas.microsoft.com/office/powerpoint/2010/main" val="271253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ircle(in)">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ircle(in)">
                                      <p:cBhvr>
                                        <p:cTn id="3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864096"/>
          </a:xfrm>
        </p:spPr>
        <p:txBody>
          <a:bodyPr>
            <a:normAutofit fontScale="90000"/>
          </a:bodyPr>
          <a:lstStyle/>
          <a:p>
            <a:pPr lvl="0" algn="r"/>
            <a:r>
              <a:rPr lang="ar-IQ" sz="3100" dirty="0" smtClean="0">
                <a:effectLst>
                  <a:outerShdw blurRad="38100" dist="38100" dir="2700000" algn="tl">
                    <a:srgbClr val="000000">
                      <a:alpha val="43137"/>
                    </a:srgbClr>
                  </a:outerShdw>
                </a:effectLst>
              </a:rPr>
              <a:t>2- </a:t>
            </a:r>
            <a:r>
              <a:rPr lang="ar-SA" sz="3600" dirty="0">
                <a:effectLst>
                  <a:outerShdw blurRad="38100" dist="38100" dir="2700000" algn="tl">
                    <a:srgbClr val="000000">
                      <a:alpha val="43137"/>
                    </a:srgbClr>
                  </a:outerShdw>
                </a:effectLst>
              </a:rPr>
              <a:t>السلوك</a:t>
            </a:r>
            <a:r>
              <a:rPr lang="ar-SA" sz="3100" dirty="0">
                <a:effectLst>
                  <a:outerShdw blurRad="38100" dist="38100" dir="2700000" algn="tl">
                    <a:srgbClr val="000000">
                      <a:alpha val="43137"/>
                    </a:srgbClr>
                  </a:outerShdw>
                </a:effectLst>
              </a:rPr>
              <a:t> الانساني فردي وجماعي </a:t>
            </a:r>
            <a:r>
              <a:rPr lang="ar-SA" dirty="0"/>
              <a:t>:</a:t>
            </a:r>
            <a:r>
              <a:rPr lang="en-US" dirty="0"/>
              <a:t/>
            </a:r>
            <a:br>
              <a:rPr lang="en-US" dirty="0"/>
            </a:br>
            <a:endParaRPr lang="ar-IQ" dirty="0"/>
          </a:p>
        </p:txBody>
      </p:sp>
      <p:sp>
        <p:nvSpPr>
          <p:cNvPr id="3" name="Content Placeholder 2"/>
          <p:cNvSpPr>
            <a:spLocks noGrp="1"/>
          </p:cNvSpPr>
          <p:nvPr>
            <p:ph idx="1"/>
          </p:nvPr>
        </p:nvSpPr>
        <p:spPr/>
        <p:txBody>
          <a:bodyPr>
            <a:normAutofit/>
          </a:bodyPr>
          <a:lstStyle/>
          <a:p>
            <a:r>
              <a:rPr lang="ar-SA" sz="2800" b="1" dirty="0" smtClean="0"/>
              <a:t>فردي</a:t>
            </a:r>
            <a:r>
              <a:rPr lang="ar-SA" sz="2800" dirty="0" smtClean="0"/>
              <a:t> </a:t>
            </a:r>
            <a:r>
              <a:rPr lang="ar-SA" sz="2800" dirty="0"/>
              <a:t>: </a:t>
            </a:r>
            <a:endParaRPr lang="ar-IQ" sz="2800" dirty="0" smtClean="0"/>
          </a:p>
          <a:p>
            <a:pPr marL="0" indent="0">
              <a:buNone/>
            </a:pPr>
            <a:r>
              <a:rPr lang="ar-SA" sz="2800" dirty="0" smtClean="0"/>
              <a:t>ان </a:t>
            </a:r>
            <a:r>
              <a:rPr lang="ar-SA" sz="2800" dirty="0"/>
              <a:t>السلوك يتأثر بفردية الانسان ( الشخصية ) أي بما يتسم به من سمات عقلية او انفعالية ، وبالتالي تهدف الى اشباع حاجات الفرد وتحقيق الصحة النفسية</a:t>
            </a:r>
            <a:r>
              <a:rPr lang="ar-SA" sz="2800" dirty="0" smtClean="0"/>
              <a:t>.</a:t>
            </a:r>
            <a:endParaRPr lang="ar-IQ" sz="2800" dirty="0" smtClean="0"/>
          </a:p>
          <a:p>
            <a:pPr marL="0" indent="0">
              <a:buNone/>
            </a:pPr>
            <a:endParaRPr lang="en-US" sz="2800" dirty="0"/>
          </a:p>
          <a:p>
            <a:r>
              <a:rPr lang="ar-SA" sz="2800" b="1" dirty="0"/>
              <a:t>جماعي </a:t>
            </a:r>
            <a:r>
              <a:rPr lang="ar-SA" sz="2800" dirty="0"/>
              <a:t>: </a:t>
            </a:r>
            <a:endParaRPr lang="ar-IQ" sz="2800" dirty="0" smtClean="0"/>
          </a:p>
          <a:p>
            <a:r>
              <a:rPr lang="ar-SA" sz="2800" dirty="0" smtClean="0"/>
              <a:t>ان </a:t>
            </a:r>
            <a:r>
              <a:rPr lang="ar-SA" sz="2800" dirty="0"/>
              <a:t>يتأثر السلوك بمعايير الجماعة وقيمها وعاداتها وضغوطها واتجاهاتها، وهذا يعني ان سلوك الانسان ناتج عن تفاعل العوامل الفردية والجماعية ، وهي تتعلق بالمجتمع من خلال تحقيق السلامة والامن الاجتماعي وشيوع روح التعاون بين ابنائه</a:t>
            </a:r>
            <a:endParaRPr lang="ar-IQ" sz="2800" dirty="0"/>
          </a:p>
        </p:txBody>
      </p:sp>
    </p:spTree>
    <p:extLst>
      <p:ext uri="{BB962C8B-B14F-4D97-AF65-F5344CB8AC3E}">
        <p14:creationId xmlns:p14="http://schemas.microsoft.com/office/powerpoint/2010/main" val="287136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848600" cy="1656184"/>
          </a:xfrm>
        </p:spPr>
        <p:txBody>
          <a:bodyPr/>
          <a:lstStyle/>
          <a:p>
            <a:pPr algn="ctr"/>
            <a:r>
              <a:rPr lang="ar-IQ" b="1" dirty="0" smtClean="0">
                <a:effectLst>
                  <a:outerShdw blurRad="38100" dist="38100" dir="2700000" algn="tl">
                    <a:srgbClr val="000000">
                      <a:alpha val="43137"/>
                    </a:srgbClr>
                  </a:outerShdw>
                </a:effectLst>
                <a:latin typeface="Aharoni" pitchFamily="2" charset="-79"/>
              </a:rPr>
              <a:t>الارشاد النفسي والتربوي </a:t>
            </a:r>
            <a:endParaRPr lang="ar-IQ" b="1" dirty="0">
              <a:effectLst>
                <a:outerShdw blurRad="38100" dist="38100" dir="2700000" algn="tl">
                  <a:srgbClr val="000000">
                    <a:alpha val="43137"/>
                  </a:srgbClr>
                </a:outerShdw>
              </a:effectLst>
              <a:latin typeface="Aharoni" pitchFamily="2" charset="-79"/>
            </a:endParaRPr>
          </a:p>
        </p:txBody>
      </p:sp>
      <p:sp>
        <p:nvSpPr>
          <p:cNvPr id="3" name="Subtitle 2"/>
          <p:cNvSpPr>
            <a:spLocks noGrp="1"/>
          </p:cNvSpPr>
          <p:nvPr>
            <p:ph type="subTitle" idx="1"/>
          </p:nvPr>
        </p:nvSpPr>
        <p:spPr>
          <a:xfrm>
            <a:off x="611560" y="2780928"/>
            <a:ext cx="6400800" cy="1728192"/>
          </a:xfrm>
          <a:solidFill>
            <a:schemeClr val="accent2"/>
          </a:solidFill>
        </p:spPr>
        <p:txBody>
          <a:bodyPr>
            <a:normAutofit lnSpcReduction="10000"/>
          </a:bodyPr>
          <a:lstStyle/>
          <a:p>
            <a:pPr algn="ctr"/>
            <a:r>
              <a:rPr lang="ar-IQ" sz="3200" b="1" dirty="0">
                <a:solidFill>
                  <a:srgbClr val="002060"/>
                </a:solidFill>
                <a:effectLst>
                  <a:outerShdw blurRad="38100" dist="38100" dir="2700000" algn="tl">
                    <a:srgbClr val="000000">
                      <a:alpha val="43137"/>
                    </a:srgbClr>
                  </a:outerShdw>
                </a:effectLst>
              </a:rPr>
              <a:t>ا.د. لمياء ياسين زغير</a:t>
            </a:r>
          </a:p>
          <a:p>
            <a:pPr algn="ctr"/>
            <a:r>
              <a:rPr lang="ar-IQ" sz="3200" dirty="0">
                <a:solidFill>
                  <a:srgbClr val="002060"/>
                </a:solidFill>
              </a:rPr>
              <a:t> كلية التربية </a:t>
            </a:r>
          </a:p>
          <a:p>
            <a:pPr algn="ctr"/>
            <a:r>
              <a:rPr lang="ar-IQ" sz="3200" dirty="0">
                <a:solidFill>
                  <a:srgbClr val="002060"/>
                </a:solidFill>
              </a:rPr>
              <a:t>الجامعة المستنصرية</a:t>
            </a:r>
          </a:p>
          <a:p>
            <a:endParaRPr lang="ar-IQ" dirty="0"/>
          </a:p>
        </p:txBody>
      </p:sp>
      <p:sp>
        <p:nvSpPr>
          <p:cNvPr id="4" name="Flowchart: Direct Access Storage 3"/>
          <p:cNvSpPr/>
          <p:nvPr/>
        </p:nvSpPr>
        <p:spPr>
          <a:xfrm>
            <a:off x="2123728" y="4653136"/>
            <a:ext cx="4320480" cy="1440160"/>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solidFill>
                  <a:srgbClr val="FF0000"/>
                </a:solidFill>
              </a:rPr>
              <a:t>المرحلة الثالثة </a:t>
            </a:r>
          </a:p>
          <a:p>
            <a:pPr algn="ctr"/>
            <a:r>
              <a:rPr lang="ar-IQ" sz="2400" b="1" dirty="0" smtClean="0">
                <a:solidFill>
                  <a:srgbClr val="FF0000"/>
                </a:solidFill>
              </a:rPr>
              <a:t>قسم العلوم التربوية والنفسية </a:t>
            </a:r>
            <a:endParaRPr lang="ar-IQ" sz="2400" b="1" dirty="0">
              <a:solidFill>
                <a:srgbClr val="FF0000"/>
              </a:solidFill>
            </a:endParaRPr>
          </a:p>
        </p:txBody>
      </p:sp>
      <p:sp>
        <p:nvSpPr>
          <p:cNvPr id="6" name="Left Arrow 5"/>
          <p:cNvSpPr/>
          <p:nvPr/>
        </p:nvSpPr>
        <p:spPr>
          <a:xfrm>
            <a:off x="6228184" y="2636912"/>
            <a:ext cx="2520280" cy="20162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محاضره </a:t>
            </a:r>
            <a:r>
              <a:rPr lang="ar-IQ" dirty="0" smtClean="0"/>
              <a:t>1-2</a:t>
            </a:r>
          </a:p>
          <a:p>
            <a:pPr algn="ctr"/>
            <a:r>
              <a:rPr lang="ar-IQ" dirty="0" smtClean="0"/>
              <a:t>24/ 10/ 2017</a:t>
            </a:r>
            <a:endParaRPr lang="ar-IQ" dirty="0"/>
          </a:p>
        </p:txBody>
      </p:sp>
    </p:spTree>
    <p:extLst>
      <p:ext uri="{BB962C8B-B14F-4D97-AF65-F5344CB8AC3E}">
        <p14:creationId xmlns:p14="http://schemas.microsoft.com/office/powerpoint/2010/main" val="179610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heel(1)">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heel(1)">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heel(1)">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heel(1)">
                                      <p:cBhvr>
                                        <p:cTn id="29" dur="2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ircle(in)">
                                      <p:cBhvr>
                                        <p:cTn id="3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800" dirty="0" smtClean="0">
                <a:effectLst>
                  <a:outerShdw blurRad="38100" dist="38100" dir="2700000" algn="tl">
                    <a:srgbClr val="000000">
                      <a:alpha val="43137"/>
                    </a:srgbClr>
                  </a:outerShdw>
                </a:effectLst>
              </a:rPr>
              <a:t>3- </a:t>
            </a:r>
            <a:r>
              <a:rPr lang="ar-SA" sz="2800" dirty="0" smtClean="0">
                <a:effectLst>
                  <a:outerShdw blurRad="38100" dist="38100" dir="2700000" algn="tl">
                    <a:srgbClr val="000000">
                      <a:alpha val="43137"/>
                    </a:srgbClr>
                  </a:outerShdw>
                </a:effectLst>
              </a:rPr>
              <a:t>استعداد الفرد للتوجيه </a:t>
            </a:r>
            <a:r>
              <a:rPr lang="ar-SA" sz="2800" dirty="0">
                <a:effectLst>
                  <a:outerShdw blurRad="38100" dist="38100" dir="2700000" algn="tl">
                    <a:srgbClr val="000000">
                      <a:alpha val="43137"/>
                    </a:srgbClr>
                  </a:outerShdw>
                </a:effectLst>
              </a:rPr>
              <a:t>والارشاد </a:t>
            </a:r>
            <a:endParaRPr lang="ar-IQ"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lvl="0" indent="0">
              <a:buNone/>
            </a:pPr>
            <a:endParaRPr lang="en-US" dirty="0"/>
          </a:p>
          <a:p>
            <a:r>
              <a:rPr lang="ar-SA" sz="2800" dirty="0"/>
              <a:t>الانسان بطبعه اجتماعي ، فأذا استصعب عليه امر فانه يستشير غيره ممن يتوسم فيهم الخبرة والمقدرة ، والمرشد يفترض ان يكون من ذوي الخبرة ليقبل عليه المسترشد ويتقبله وهذا هو اساس نجاح العملية الارشادية .</a:t>
            </a:r>
            <a:endParaRPr lang="en-US" sz="2800" dirty="0"/>
          </a:p>
          <a:p>
            <a:pPr marL="0" lvl="0" indent="0">
              <a:buNone/>
            </a:pPr>
            <a:r>
              <a:rPr lang="ar-IQ" sz="2800" dirty="0" smtClean="0">
                <a:solidFill>
                  <a:srgbClr val="FF0000"/>
                </a:solidFill>
                <a:effectLst>
                  <a:outerShdw blurRad="38100" dist="38100" dir="2700000" algn="tl">
                    <a:srgbClr val="000000">
                      <a:alpha val="43137"/>
                    </a:srgbClr>
                  </a:outerShdw>
                </a:effectLst>
              </a:rPr>
              <a:t>4- </a:t>
            </a:r>
            <a:r>
              <a:rPr lang="ar-SA" sz="2800" dirty="0" smtClean="0">
                <a:solidFill>
                  <a:srgbClr val="FF0000"/>
                </a:solidFill>
                <a:effectLst>
                  <a:outerShdw blurRad="38100" dist="38100" dir="2700000" algn="tl">
                    <a:srgbClr val="000000">
                      <a:alpha val="43137"/>
                    </a:srgbClr>
                  </a:outerShdw>
                </a:effectLst>
              </a:rPr>
              <a:t>حق </a:t>
            </a:r>
            <a:r>
              <a:rPr lang="ar-SA" sz="2800" dirty="0">
                <a:solidFill>
                  <a:srgbClr val="FF0000"/>
                </a:solidFill>
                <a:effectLst>
                  <a:outerShdw blurRad="38100" dist="38100" dir="2700000" algn="tl">
                    <a:srgbClr val="000000">
                      <a:alpha val="43137"/>
                    </a:srgbClr>
                  </a:outerShdw>
                </a:effectLst>
              </a:rPr>
              <a:t>الفرد في التوجيه والارشاد :</a:t>
            </a:r>
            <a:endParaRPr lang="en-US" sz="2800" dirty="0">
              <a:solidFill>
                <a:srgbClr val="FF0000"/>
              </a:solidFill>
              <a:effectLst>
                <a:outerShdw blurRad="38100" dist="38100" dir="2700000" algn="tl">
                  <a:srgbClr val="000000">
                    <a:alpha val="43137"/>
                  </a:srgbClr>
                </a:outerShdw>
              </a:effectLst>
            </a:endParaRPr>
          </a:p>
          <a:p>
            <a:r>
              <a:rPr lang="ar-SA" sz="2800" dirty="0"/>
              <a:t>حقوق الفرد على الجماعة ان تضبط سلوكه وان ترشده الى الطريق القويم ليكون عضوا سليما فاعلا فيها </a:t>
            </a:r>
            <a:r>
              <a:rPr lang="ar-SA" dirty="0"/>
              <a:t>.</a:t>
            </a:r>
            <a:endParaRPr lang="en-US" dirty="0"/>
          </a:p>
          <a:p>
            <a:endParaRPr lang="ar-IQ" dirty="0"/>
          </a:p>
        </p:txBody>
      </p:sp>
    </p:spTree>
    <p:extLst>
      <p:ext uri="{BB962C8B-B14F-4D97-AF65-F5344CB8AC3E}">
        <p14:creationId xmlns:p14="http://schemas.microsoft.com/office/powerpoint/2010/main" val="40091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79376"/>
          </a:xfrm>
        </p:spPr>
        <p:txBody>
          <a:bodyPr>
            <a:normAutofit fontScale="90000"/>
          </a:bodyPr>
          <a:lstStyle/>
          <a:p>
            <a:pPr algn="r"/>
            <a:r>
              <a:rPr lang="ar-IQ" dirty="0"/>
              <a:t>5-	حق الفرد في تقرير مصيره :</a:t>
            </a:r>
            <a:br>
              <a:rPr lang="ar-IQ" dirty="0"/>
            </a:br>
            <a:endParaRPr lang="ar-IQ" dirty="0"/>
          </a:p>
        </p:txBody>
      </p:sp>
      <p:sp>
        <p:nvSpPr>
          <p:cNvPr id="3" name="Content Placeholder 2"/>
          <p:cNvSpPr>
            <a:spLocks noGrp="1"/>
          </p:cNvSpPr>
          <p:nvPr>
            <p:ph idx="1"/>
          </p:nvPr>
        </p:nvSpPr>
        <p:spPr>
          <a:xfrm>
            <a:off x="179512" y="1196752"/>
            <a:ext cx="8784976" cy="5280248"/>
          </a:xfrm>
        </p:spPr>
        <p:txBody>
          <a:bodyPr/>
          <a:lstStyle/>
          <a:p>
            <a:r>
              <a:rPr lang="ar-IQ" dirty="0" smtClean="0"/>
              <a:t>للفرد </a:t>
            </a:r>
            <a:r>
              <a:rPr lang="ar-IQ" dirty="0"/>
              <a:t>حق في اتخاذ القرارات المتعلقة به دون اجبار من </a:t>
            </a:r>
            <a:r>
              <a:rPr lang="ar-IQ" dirty="0" smtClean="0"/>
              <a:t>احد! </a:t>
            </a:r>
          </a:p>
          <a:p>
            <a:pPr marL="0" indent="0">
              <a:buNone/>
            </a:pPr>
            <a:r>
              <a:rPr lang="ar-IQ" dirty="0" smtClean="0"/>
              <a:t> </a:t>
            </a:r>
            <a:r>
              <a:rPr lang="ar-IQ" dirty="0"/>
              <a:t>والارشاد </a:t>
            </a:r>
            <a:r>
              <a:rPr lang="ar-IQ" dirty="0" smtClean="0"/>
              <a:t> ليس </a:t>
            </a:r>
            <a:r>
              <a:rPr lang="ar-IQ" dirty="0"/>
              <a:t>نصائح ولا امر ولا اعطاء حلول جاهزة تحقيقا لهذا فالارشاد يعطي الحق للمسترشد ان يقرر مصيره بنفسه فيقدم الارشاد بطريقة (خذ او اترك) ، وهذا يعطي مساحة اكبر امام المسترشد للنمو والتفكير واتخاذ القرارات المناسبة والاستقلال والاعتماد على النفس وتحمل المسؤولية .</a:t>
            </a:r>
          </a:p>
          <a:p>
            <a:r>
              <a:rPr lang="ar-IQ" sz="3200" dirty="0">
                <a:solidFill>
                  <a:srgbClr val="FF0000"/>
                </a:solidFill>
              </a:rPr>
              <a:t>6-	تقبل المسترشد :</a:t>
            </a:r>
          </a:p>
          <a:p>
            <a:r>
              <a:rPr lang="ar-IQ" dirty="0"/>
              <a:t>ان تقبل المرشد كما هو وبما هو عليه </a:t>
            </a:r>
            <a:r>
              <a:rPr lang="ar-IQ" dirty="0" smtClean="0"/>
              <a:t>... لا </a:t>
            </a:r>
            <a:r>
              <a:rPr lang="ar-IQ" dirty="0"/>
              <a:t>كما ينبغي ان يكون ( دون شروط) وهذا يعني ان يشعر المسترشد بالامن النفسي والطمأنينة ليبوح بما لديه من معاناة في جو آمن قائم على الثقة والاحترام المتبادل .</a:t>
            </a:r>
          </a:p>
          <a:p>
            <a:r>
              <a:rPr lang="ar-SA" dirty="0"/>
              <a:t>والتقبل لا يعني تقبل سلوك المسترشد الشاذ </a:t>
            </a:r>
            <a:r>
              <a:rPr lang="ar-IQ" dirty="0" smtClean="0"/>
              <a:t>, </a:t>
            </a:r>
            <a:r>
              <a:rPr lang="ar-SA" dirty="0" smtClean="0"/>
              <a:t>بل </a:t>
            </a:r>
            <a:r>
              <a:rPr lang="ar-IQ" dirty="0" smtClean="0"/>
              <a:t>الم</a:t>
            </a:r>
            <a:r>
              <a:rPr lang="ar-SA" dirty="0" smtClean="0"/>
              <a:t>ساعده </a:t>
            </a:r>
            <a:r>
              <a:rPr lang="ar-SA" dirty="0"/>
              <a:t>على تغيير ذلك السلوك ، واذا اقر المرشد مسترشده على سلوك شاذ او ضار فان ذلك </a:t>
            </a:r>
            <a:r>
              <a:rPr lang="ar-SA" dirty="0" smtClean="0"/>
              <a:t>ي</a:t>
            </a:r>
            <a:r>
              <a:rPr lang="ar-IQ" dirty="0"/>
              <a:t>ُ</a:t>
            </a:r>
            <a:r>
              <a:rPr lang="ar-SA" dirty="0" smtClean="0"/>
              <a:t>عد </a:t>
            </a:r>
            <a:r>
              <a:rPr lang="ar-SA" dirty="0"/>
              <a:t>تشجيعا له على الممارسة غير السوية وهذا مرفوض من جانب الارشاد </a:t>
            </a:r>
            <a:endParaRPr lang="ar-IQ" dirty="0"/>
          </a:p>
        </p:txBody>
      </p:sp>
    </p:spTree>
    <p:extLst>
      <p:ext uri="{BB962C8B-B14F-4D97-AF65-F5344CB8AC3E}">
        <p14:creationId xmlns:p14="http://schemas.microsoft.com/office/powerpoint/2010/main" val="74971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91344"/>
          </a:xfrm>
        </p:spPr>
        <p:txBody>
          <a:bodyPr>
            <a:normAutofit/>
          </a:bodyPr>
          <a:lstStyle/>
          <a:p>
            <a:pPr algn="r"/>
            <a:r>
              <a:rPr lang="ar-IQ" sz="3200" dirty="0" smtClean="0">
                <a:solidFill>
                  <a:srgbClr val="FF0000"/>
                </a:solidFill>
                <a:effectLst>
                  <a:outerShdw blurRad="38100" dist="38100" dir="2700000" algn="tl">
                    <a:srgbClr val="000000">
                      <a:alpha val="43137"/>
                    </a:srgbClr>
                  </a:outerShdw>
                </a:effectLst>
              </a:rPr>
              <a:t>7- </a:t>
            </a:r>
            <a:r>
              <a:rPr lang="ar-SA" sz="3200" dirty="0">
                <a:solidFill>
                  <a:srgbClr val="FF0000"/>
                </a:solidFill>
                <a:effectLst>
                  <a:outerShdw blurRad="38100" dist="38100" dir="2700000" algn="tl">
                    <a:srgbClr val="000000">
                      <a:alpha val="43137"/>
                    </a:srgbClr>
                  </a:outerShdw>
                </a:effectLst>
              </a:rPr>
              <a:t>استمرار عملية الارشاد </a:t>
            </a:r>
            <a:endParaRPr lang="ar-IQ" sz="32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764704"/>
            <a:ext cx="8784976" cy="5712296"/>
          </a:xfrm>
        </p:spPr>
        <p:txBody>
          <a:bodyPr>
            <a:normAutofit fontScale="92500"/>
          </a:bodyPr>
          <a:lstStyle/>
          <a:p>
            <a:pPr marL="0" lvl="0" indent="0">
              <a:buNone/>
            </a:pPr>
            <a:endParaRPr lang="en-US" dirty="0"/>
          </a:p>
          <a:p>
            <a:r>
              <a:rPr lang="ar-SA" dirty="0"/>
              <a:t>عملية التوجيه والارشاد عملية مستمرة طوال مراحل العمر المختلفة يقوم بها (الوالدان، المعلمون ، المرشدون ) وعملية الاستمرار تعني ان يتابع المرشدون تطورات المسترشد </a:t>
            </a:r>
            <a:r>
              <a:rPr lang="ar-IQ" dirty="0" smtClean="0"/>
              <a:t> </a:t>
            </a:r>
            <a:r>
              <a:rPr lang="ar-SA" dirty="0" smtClean="0"/>
              <a:t>بصفة </a:t>
            </a:r>
            <a:r>
              <a:rPr lang="ar-SA" dirty="0"/>
              <a:t>مستمرة لان الارشاد </a:t>
            </a:r>
            <a:r>
              <a:rPr lang="ar-IQ" dirty="0" smtClean="0"/>
              <a:t> </a:t>
            </a:r>
            <a:r>
              <a:rPr lang="ar-SA" dirty="0" smtClean="0"/>
              <a:t>ليس </a:t>
            </a:r>
            <a:r>
              <a:rPr lang="ar-SA" dirty="0"/>
              <a:t>وصفة طبية ولا حلا جاهزا ولا نصيحة عابرة بل هو خدمة مستمرة ومنظمة .</a:t>
            </a:r>
            <a:endParaRPr lang="en-US" dirty="0"/>
          </a:p>
          <a:p>
            <a:pPr marL="0" lvl="0" indent="0">
              <a:buNone/>
            </a:pPr>
            <a:r>
              <a:rPr lang="ar-IQ" dirty="0" smtClean="0">
                <a:solidFill>
                  <a:srgbClr val="FF0000"/>
                </a:solidFill>
                <a:effectLst>
                  <a:outerShdw blurRad="38100" dist="38100" dir="2700000" algn="tl">
                    <a:srgbClr val="000000">
                      <a:alpha val="43137"/>
                    </a:srgbClr>
                  </a:outerShdw>
                </a:effectLst>
              </a:rPr>
              <a:t>8- ا</a:t>
            </a:r>
            <a:r>
              <a:rPr lang="ar-SA" dirty="0" smtClean="0">
                <a:solidFill>
                  <a:srgbClr val="FF0000"/>
                </a:solidFill>
                <a:effectLst>
                  <a:outerShdw blurRad="38100" dist="38100" dir="2700000" algn="tl">
                    <a:srgbClr val="000000">
                      <a:alpha val="43137"/>
                    </a:srgbClr>
                  </a:outerShdw>
                </a:effectLst>
              </a:rPr>
              <a:t>لدين </a:t>
            </a:r>
            <a:r>
              <a:rPr lang="ar-SA" dirty="0">
                <a:solidFill>
                  <a:srgbClr val="FF0000"/>
                </a:solidFill>
                <a:effectLst>
                  <a:outerShdw blurRad="38100" dist="38100" dir="2700000" algn="tl">
                    <a:srgbClr val="000000">
                      <a:alpha val="43137"/>
                    </a:srgbClr>
                  </a:outerShdw>
                </a:effectLst>
              </a:rPr>
              <a:t>ركن اساسي في عملية التوجيه والارشاد </a:t>
            </a:r>
            <a:r>
              <a:rPr lang="ar-SA" dirty="0">
                <a:solidFill>
                  <a:srgbClr val="FF0000"/>
                </a:solidFill>
              </a:rPr>
              <a:t>:</a:t>
            </a:r>
            <a:endParaRPr lang="en-US" dirty="0">
              <a:solidFill>
                <a:srgbClr val="FF0000"/>
              </a:solidFill>
            </a:endParaRPr>
          </a:p>
          <a:p>
            <a:r>
              <a:rPr lang="ar-SA" dirty="0"/>
              <a:t>لتعاليم الاديان معايير اساسية في تنظيم سلوك الافراد والجماعات والتمسك فيها مصدر امن نفسي وطمأنينة ، </a:t>
            </a:r>
            <a:endParaRPr lang="ar-IQ" dirty="0" smtClean="0"/>
          </a:p>
          <a:p>
            <a:pPr marL="0" indent="0">
              <a:buNone/>
            </a:pPr>
            <a:r>
              <a:rPr lang="ar-SA" dirty="0" smtClean="0"/>
              <a:t>والمعتقدات </a:t>
            </a:r>
            <a:r>
              <a:rPr lang="ar-SA" dirty="0"/>
              <a:t>الدينية لكل من المرشد والمسترشد هامة واساسية في عملية الارشاد ، فالارشاد يحتاج الى المرشد الذي يخشى الله ويراقبه في عمله ، ويحتاج الى المرشد </a:t>
            </a:r>
            <a:r>
              <a:rPr lang="ar-SA" dirty="0" smtClean="0"/>
              <a:t>الملم</a:t>
            </a:r>
            <a:r>
              <a:rPr lang="ar-IQ" dirty="0" smtClean="0"/>
              <a:t> </a:t>
            </a:r>
            <a:r>
              <a:rPr lang="ar-SA" dirty="0" smtClean="0"/>
              <a:t> </a:t>
            </a:r>
            <a:r>
              <a:rPr lang="ar-SA" dirty="0"/>
              <a:t>ببعض المفاهيم الاساسية في ركائز الدين مثل طبيعة الانسان كما حددها الله واسباب الاضطراب </a:t>
            </a:r>
            <a:r>
              <a:rPr lang="ar-SA" dirty="0" smtClean="0"/>
              <a:t>النفسي</a:t>
            </a:r>
            <a:r>
              <a:rPr lang="ar-IQ" dirty="0" smtClean="0"/>
              <a:t> </a:t>
            </a:r>
            <a:r>
              <a:rPr lang="ar-SA" dirty="0">
                <a:solidFill>
                  <a:srgbClr val="FF0000"/>
                </a:solidFill>
              </a:rPr>
              <a:t>كالانحراف والشعور بالاثم والخوف والقلق والاكتئاب والوسواس</a:t>
            </a:r>
            <a:r>
              <a:rPr lang="ar-SA" dirty="0"/>
              <a:t> </a:t>
            </a:r>
            <a:r>
              <a:rPr lang="ar-IQ" dirty="0" smtClean="0"/>
              <a:t>, </a:t>
            </a:r>
          </a:p>
          <a:p>
            <a:pPr marL="0" indent="0">
              <a:buNone/>
            </a:pPr>
            <a:r>
              <a:rPr lang="ar-SA" dirty="0" smtClean="0"/>
              <a:t>وكيفية </a:t>
            </a:r>
            <a:r>
              <a:rPr lang="ar-SA" dirty="0"/>
              <a:t>التخلص من الوزر والهدف من التوبة ، وعلى المرشد ان يلم ببعض سبل الوقاية من الاضطراب النفسي </a:t>
            </a:r>
            <a:r>
              <a:rPr lang="ar-SA" dirty="0">
                <a:solidFill>
                  <a:srgbClr val="FF0000"/>
                </a:solidFill>
              </a:rPr>
              <a:t>كالايمان والسلوك الديني الاخلاقي </a:t>
            </a:r>
            <a:r>
              <a:rPr lang="ar-SA" dirty="0"/>
              <a:t>وكذلك خطوات الارشاد في هذا المجال مثل الاعتراف بالذنب والتوبة والاستبصار بالذات والتعلم والاستغفار وذكر الله والصبر ... الخ كلها تساهم في تغيير الاتجاهات وضبط السلوك</a:t>
            </a:r>
            <a:endParaRPr lang="ar-IQ" dirty="0"/>
          </a:p>
        </p:txBody>
      </p:sp>
    </p:spTree>
    <p:extLst>
      <p:ext uri="{BB962C8B-B14F-4D97-AF65-F5344CB8AC3E}">
        <p14:creationId xmlns:p14="http://schemas.microsoft.com/office/powerpoint/2010/main" val="102764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xit" presetSubtype="32" fill="hold" nodeType="clickEffect">
                                  <p:stCondLst>
                                    <p:cond delay="0"/>
                                  </p:stCondLst>
                                  <p:childTnLst>
                                    <p:anim calcmode="lin" valueType="num">
                                      <p:cBhvr>
                                        <p:cTn id="17" dur="500"/>
                                        <p:tgtEl>
                                          <p:spTgt spid="3">
                                            <p:txEl>
                                              <p:pRg st="2" end="2"/>
                                            </p:txEl>
                                          </p:spTgt>
                                        </p:tgtEl>
                                        <p:attrNameLst>
                                          <p:attrName>ppt_w</p:attrName>
                                        </p:attrNameLst>
                                      </p:cBhvr>
                                      <p:tavLst>
                                        <p:tav tm="0">
                                          <p:val>
                                            <p:strVal val="ppt_w"/>
                                          </p:val>
                                        </p:tav>
                                        <p:tav tm="100000">
                                          <p:val>
                                            <p:fltVal val="0"/>
                                          </p:val>
                                        </p:tav>
                                      </p:tavLst>
                                    </p:anim>
                                    <p:anim calcmode="lin" valueType="num">
                                      <p:cBhvr>
                                        <p:cTn id="18"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19" dur="500"/>
                                        <p:tgtEl>
                                          <p:spTgt spid="3">
                                            <p:txEl>
                                              <p:pRg st="2" end="2"/>
                                            </p:txEl>
                                          </p:spTgt>
                                        </p:tgtEl>
                                      </p:cBhvr>
                                    </p:animEffect>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nodeType="clickEffect">
                                  <p:stCondLst>
                                    <p:cond delay="0"/>
                                  </p:stCondLst>
                                  <p:childTnLst>
                                    <p:animEffect transition="out" filter="wipe(down)">
                                      <p:cBhvr>
                                        <p:cTn id="24" dur="500"/>
                                        <p:tgtEl>
                                          <p:spTgt spid="3">
                                            <p:txEl>
                                              <p:pRg st="3" end="3"/>
                                            </p:txEl>
                                          </p:spTgt>
                                        </p:tgtEl>
                                      </p:cBhvr>
                                    </p:animEffect>
                                    <p:set>
                                      <p:cBhvr>
                                        <p:cTn id="25"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1" presetClass="exit" presetSubtype="1" fill="hold" nodeType="clickEffect">
                                  <p:stCondLst>
                                    <p:cond delay="0"/>
                                  </p:stCondLst>
                                  <p:childTnLst>
                                    <p:animEffect transition="out" filter="wheel(1)">
                                      <p:cBhvr>
                                        <p:cTn id="29" dur="2000"/>
                                        <p:tgtEl>
                                          <p:spTgt spid="3">
                                            <p:txEl>
                                              <p:pRg st="4" end="4"/>
                                            </p:txEl>
                                          </p:spTgt>
                                        </p:tgtEl>
                                      </p:cBhvr>
                                    </p:animEffect>
                                    <p:set>
                                      <p:cBhvr>
                                        <p:cTn id="30"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inVertical)">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descr="C:\Users\Administrator\Desktop\صور عن الارشاد التربوي\thank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404664"/>
            <a:ext cx="8964488" cy="619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074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marL="0" indent="0">
              <a:buNone/>
            </a:pPr>
            <a:r>
              <a:rPr lang="ar-SA" sz="4000" b="1" dirty="0" smtClean="0"/>
              <a:t>يقول </a:t>
            </a:r>
            <a:r>
              <a:rPr lang="ar-SA" sz="4000" b="1" dirty="0"/>
              <a:t>ابن سينا </a:t>
            </a:r>
            <a:r>
              <a:rPr lang="ar-SA" sz="4000" b="1" dirty="0" smtClean="0"/>
              <a:t>:</a:t>
            </a:r>
            <a:endParaRPr lang="en-US" sz="4000" b="1" dirty="0" smtClean="0"/>
          </a:p>
          <a:p>
            <a:pPr marL="0" indent="0">
              <a:buNone/>
            </a:pPr>
            <a:endParaRPr lang="en-US" sz="4000" b="1" dirty="0" smtClean="0"/>
          </a:p>
          <a:p>
            <a:pPr marL="0" indent="0">
              <a:buNone/>
            </a:pPr>
            <a:r>
              <a:rPr lang="ar-SA" sz="4000" b="1" dirty="0"/>
              <a:t>مفهوم الذات</a:t>
            </a:r>
            <a:r>
              <a:rPr lang="ar-SA" sz="4000" b="1" dirty="0" smtClean="0"/>
              <a:t> </a:t>
            </a:r>
            <a:r>
              <a:rPr lang="ar-IQ" sz="4000" b="1" dirty="0" smtClean="0"/>
              <a:t>......</a:t>
            </a:r>
            <a:r>
              <a:rPr lang="en-US" sz="4000" b="1" dirty="0" smtClean="0"/>
              <a:t> </a:t>
            </a:r>
          </a:p>
          <a:p>
            <a:pPr marL="0" indent="0">
              <a:buNone/>
            </a:pPr>
            <a:r>
              <a:rPr lang="ar-SA" sz="4000" b="1" dirty="0" smtClean="0"/>
              <a:t> </a:t>
            </a:r>
            <a:r>
              <a:rPr lang="ar-SA" sz="4000" b="1" dirty="0"/>
              <a:t>الصورة المعرفية للنفس البشرية</a:t>
            </a:r>
            <a:endParaRPr lang="ar-IQ" sz="4000" b="1" dirty="0"/>
          </a:p>
        </p:txBody>
      </p:sp>
    </p:spTree>
    <p:extLst>
      <p:ext uri="{BB962C8B-B14F-4D97-AF65-F5344CB8AC3E}">
        <p14:creationId xmlns:p14="http://schemas.microsoft.com/office/powerpoint/2010/main" val="12896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07368"/>
          </a:xfrm>
        </p:spPr>
        <p:txBody>
          <a:bodyPr/>
          <a:lstStyle/>
          <a:p>
            <a:pPr algn="ctr"/>
            <a:r>
              <a:rPr lang="ar-SA" b="1" dirty="0" smtClean="0">
                <a:effectLst>
                  <a:outerShdw blurRad="38100" dist="38100" dir="2700000" algn="tl">
                    <a:srgbClr val="000000">
                      <a:alpha val="43137"/>
                    </a:srgbClr>
                  </a:outerShdw>
                </a:effectLst>
              </a:rPr>
              <a:t>أ</a:t>
            </a:r>
            <a:r>
              <a:rPr lang="ar-IQ" b="1" dirty="0" smtClean="0">
                <a:effectLst>
                  <a:outerShdw blurRad="38100" dist="38100" dir="2700000" algn="tl">
                    <a:srgbClr val="000000">
                      <a:alpha val="43137"/>
                    </a:srgbClr>
                  </a:outerShdw>
                </a:effectLst>
              </a:rPr>
              <a:t>ل</a:t>
            </a:r>
            <a:r>
              <a:rPr lang="ar-SA" b="1" dirty="0" smtClean="0">
                <a:effectLst>
                  <a:outerShdw blurRad="38100" dist="38100" dir="2700000" algn="tl">
                    <a:srgbClr val="000000">
                      <a:alpha val="43137"/>
                    </a:srgbClr>
                  </a:outerShdw>
                </a:effectLst>
              </a:rPr>
              <a:t>هداف</a:t>
            </a:r>
            <a:r>
              <a:rPr lang="ar-IQ" b="1" dirty="0" smtClean="0">
                <a:effectLst>
                  <a:outerShdw blurRad="38100" dist="38100" dir="2700000" algn="tl">
                    <a:srgbClr val="000000">
                      <a:alpha val="43137"/>
                    </a:srgbClr>
                  </a:outerShdw>
                </a:effectLst>
              </a:rPr>
              <a:t> من دراسة</a:t>
            </a:r>
            <a:r>
              <a:rPr lang="ar-SA" b="1" dirty="0" smtClean="0">
                <a:effectLst>
                  <a:outerShdw blurRad="38100" dist="38100" dir="2700000" algn="tl">
                    <a:srgbClr val="000000">
                      <a:alpha val="43137"/>
                    </a:srgbClr>
                  </a:outerShdw>
                </a:effectLst>
              </a:rPr>
              <a:t> </a:t>
            </a:r>
            <a:r>
              <a:rPr lang="ar-SA" b="1" dirty="0">
                <a:effectLst>
                  <a:outerShdw blurRad="38100" dist="38100" dir="2700000" algn="tl">
                    <a:srgbClr val="000000">
                      <a:alpha val="43137"/>
                    </a:srgbClr>
                  </a:outerShdw>
                </a:effectLst>
              </a:rPr>
              <a:t>التوجيه </a:t>
            </a:r>
            <a:r>
              <a:rPr lang="ar-SA" b="1" dirty="0" smtClean="0">
                <a:effectLst>
                  <a:outerShdw blurRad="38100" dist="38100" dir="2700000" algn="tl">
                    <a:srgbClr val="000000">
                      <a:alpha val="43137"/>
                    </a:srgbClr>
                  </a:outerShdw>
                </a:effectLst>
              </a:rPr>
              <a:t>والإرشاد</a:t>
            </a:r>
            <a:endParaRPr lang="ar-IQ"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268760"/>
            <a:ext cx="8640960" cy="5208240"/>
          </a:xfrm>
        </p:spPr>
        <p:txBody>
          <a:bodyPr>
            <a:normAutofit fontScale="85000" lnSpcReduction="20000"/>
          </a:bodyPr>
          <a:lstStyle/>
          <a:p>
            <a:pPr rtl="0">
              <a:buFontTx/>
              <a:buChar char="-"/>
            </a:pPr>
            <a:r>
              <a:rPr lang="ar-IQ" sz="2800" dirty="0" smtClean="0"/>
              <a:t>- ت</a:t>
            </a:r>
            <a:r>
              <a:rPr lang="ar-SA" sz="2800" dirty="0" smtClean="0"/>
              <a:t>حقيق الذات</a:t>
            </a:r>
            <a:endParaRPr lang="en-US" sz="2800" dirty="0" smtClean="0"/>
          </a:p>
          <a:p>
            <a:pPr rtl="0">
              <a:buFontTx/>
              <a:buChar char="-"/>
            </a:pPr>
            <a:r>
              <a:rPr lang="ar-SA" sz="2800" dirty="0" smtClean="0"/>
              <a:t>تحسين </a:t>
            </a:r>
            <a:r>
              <a:rPr lang="ar-SA" sz="2800" dirty="0"/>
              <a:t>العملية التربوية</a:t>
            </a:r>
            <a:r>
              <a:rPr lang="en-US" sz="2800" dirty="0"/>
              <a:t> </a:t>
            </a:r>
            <a:r>
              <a:rPr lang="en-US" sz="2800" dirty="0" smtClean="0"/>
              <a:t>–</a:t>
            </a:r>
            <a:endParaRPr lang="en-US" sz="2800" dirty="0"/>
          </a:p>
          <a:p>
            <a:pPr marL="0" indent="0" rtl="0">
              <a:buNone/>
            </a:pPr>
            <a:r>
              <a:rPr lang="ar-IQ" sz="2800" dirty="0" smtClean="0"/>
              <a:t>- </a:t>
            </a:r>
            <a:r>
              <a:rPr lang="ar-SA" sz="2800" dirty="0" smtClean="0"/>
              <a:t> </a:t>
            </a:r>
            <a:r>
              <a:rPr lang="ar-SA" sz="2800" dirty="0"/>
              <a:t>بناء مفهوم إيجابي </a:t>
            </a:r>
            <a:r>
              <a:rPr lang="ar-SA" sz="2800" dirty="0" smtClean="0"/>
              <a:t>للذات.</a:t>
            </a:r>
            <a:endParaRPr lang="en-US" sz="2800" dirty="0"/>
          </a:p>
          <a:p>
            <a:pPr>
              <a:buFontTx/>
              <a:buChar char="-"/>
            </a:pPr>
            <a:r>
              <a:rPr lang="ar-SA" sz="2800" dirty="0" smtClean="0"/>
              <a:t>تحقيق </a:t>
            </a:r>
            <a:r>
              <a:rPr lang="ar-SA" sz="2800" dirty="0"/>
              <a:t>توافق </a:t>
            </a:r>
            <a:r>
              <a:rPr lang="ar-SA" sz="2800" dirty="0" smtClean="0"/>
              <a:t>الفرد مع ذاته وبيئته</a:t>
            </a:r>
            <a:endParaRPr lang="en-US" sz="2800" dirty="0" smtClean="0"/>
          </a:p>
          <a:p>
            <a:pPr>
              <a:buFontTx/>
              <a:buChar char="-"/>
            </a:pPr>
            <a:r>
              <a:rPr lang="ar-SA" sz="2800" dirty="0" smtClean="0"/>
              <a:t>التوافق الشخصي</a:t>
            </a:r>
            <a:r>
              <a:rPr lang="ar-IQ" sz="2800" dirty="0" smtClean="0"/>
              <a:t> ب</a:t>
            </a:r>
            <a:r>
              <a:rPr lang="ar-SA" sz="2800" dirty="0" smtClean="0"/>
              <a:t>الرضا </a:t>
            </a:r>
            <a:r>
              <a:rPr lang="ar-SA" sz="2800" dirty="0"/>
              <a:t>عن الذات وإشباع الحاجات الأساسية الأولية بحيث تتوافق مع مطالب النمو للمرحلة النمائية التي </a:t>
            </a:r>
            <a:r>
              <a:rPr lang="ar-SA" sz="2800" dirty="0" smtClean="0"/>
              <a:t>يعيشها.</a:t>
            </a:r>
            <a:endParaRPr lang="ar-IQ" sz="2800" dirty="0"/>
          </a:p>
          <a:p>
            <a:pPr>
              <a:buFontTx/>
              <a:buChar char="-"/>
            </a:pPr>
            <a:r>
              <a:rPr lang="ar-IQ" sz="2800" dirty="0" smtClean="0"/>
              <a:t> </a:t>
            </a:r>
            <a:r>
              <a:rPr lang="ar-SA" sz="2800" dirty="0" smtClean="0"/>
              <a:t>التوافق التربوي</a:t>
            </a:r>
            <a:endParaRPr lang="ar-IQ" sz="2800" dirty="0" smtClean="0"/>
          </a:p>
          <a:p>
            <a:pPr>
              <a:buFontTx/>
              <a:buChar char="-"/>
            </a:pPr>
            <a:r>
              <a:rPr lang="ar-IQ" sz="2800" dirty="0" smtClean="0"/>
              <a:t>- </a:t>
            </a:r>
            <a:r>
              <a:rPr lang="ar-SA" sz="2800" dirty="0" smtClean="0"/>
              <a:t>التوافق الاجتماعي</a:t>
            </a:r>
            <a:r>
              <a:rPr lang="ar-IQ" sz="2800" dirty="0"/>
              <a:t> </a:t>
            </a:r>
            <a:r>
              <a:rPr lang="ar-IQ" sz="2800" dirty="0" smtClean="0"/>
              <a:t>و</a:t>
            </a:r>
            <a:r>
              <a:rPr lang="ar-SA" sz="2800" dirty="0" smtClean="0"/>
              <a:t>لالتزام </a:t>
            </a:r>
            <a:r>
              <a:rPr lang="ar-SA" sz="2800" dirty="0"/>
              <a:t>بقيم المجتمع </a:t>
            </a:r>
            <a:r>
              <a:rPr lang="ar-SA" sz="2800" dirty="0" smtClean="0"/>
              <a:t>وأخلاقيته</a:t>
            </a:r>
            <a:endParaRPr lang="ar-IQ" sz="2800" dirty="0"/>
          </a:p>
          <a:p>
            <a:pPr>
              <a:buFontTx/>
              <a:buChar char="-"/>
            </a:pPr>
            <a:r>
              <a:rPr lang="ar-IQ" sz="2800" dirty="0" smtClean="0"/>
              <a:t>-</a:t>
            </a:r>
            <a:r>
              <a:rPr lang="ar-SA" sz="2800" dirty="0" smtClean="0"/>
              <a:t> </a:t>
            </a:r>
            <a:r>
              <a:rPr lang="ar-SA" sz="2800" dirty="0"/>
              <a:t>تحقيق الصحة </a:t>
            </a:r>
            <a:r>
              <a:rPr lang="ar-SA" sz="2800" dirty="0" smtClean="0"/>
              <a:t>النفسية</a:t>
            </a:r>
            <a:r>
              <a:rPr lang="ar-IQ" sz="2800" dirty="0"/>
              <a:t> </a:t>
            </a:r>
            <a:r>
              <a:rPr lang="ar-IQ" sz="2800" dirty="0" smtClean="0"/>
              <a:t>ليكون </a:t>
            </a:r>
            <a:r>
              <a:rPr lang="ar-SA" sz="2800" dirty="0" smtClean="0"/>
              <a:t>متوافقا </a:t>
            </a:r>
            <a:r>
              <a:rPr lang="ar-SA" sz="2800" dirty="0"/>
              <a:t>نفسيا ويشعر بالسعادة مع نفسه ومع </a:t>
            </a:r>
            <a:r>
              <a:rPr lang="ar-SA" sz="2800" dirty="0" smtClean="0"/>
              <a:t>الآخرين.</a:t>
            </a:r>
            <a:endParaRPr lang="ar-IQ" sz="2800" dirty="0" smtClean="0"/>
          </a:p>
          <a:p>
            <a:pPr>
              <a:buFontTx/>
              <a:buChar char="-"/>
            </a:pPr>
            <a:r>
              <a:rPr lang="ar-SA" sz="2800" dirty="0" smtClean="0"/>
              <a:t>تحسين </a:t>
            </a:r>
            <a:r>
              <a:rPr lang="ar-SA" sz="2800" dirty="0"/>
              <a:t>العملية </a:t>
            </a:r>
            <a:r>
              <a:rPr lang="ar-SA" sz="2800" dirty="0" smtClean="0"/>
              <a:t>التربوية</a:t>
            </a:r>
            <a:r>
              <a:rPr lang="ar-IQ" sz="2800" dirty="0"/>
              <a:t> </a:t>
            </a:r>
            <a:r>
              <a:rPr lang="ar-IQ" sz="2800" dirty="0" smtClean="0"/>
              <a:t>في </a:t>
            </a:r>
            <a:r>
              <a:rPr lang="ar-SA" sz="2800" dirty="0" smtClean="0"/>
              <a:t>المؤسسات </a:t>
            </a:r>
            <a:r>
              <a:rPr lang="ar-SA" sz="2800" dirty="0"/>
              <a:t>التربوية (المدارس والجامعات) إلى خلق جو نفسي صحي كما تقوم على احترام الطالب كفرد وعضو في الجماعة وتوفير مناخ من الحرية والأمن النفسي لتنمية الشخصية المتكاملة للطالب</a:t>
            </a:r>
            <a:r>
              <a:rPr lang="ar-SA" sz="2800" dirty="0" smtClean="0"/>
              <a:t>.</a:t>
            </a:r>
            <a:endParaRPr lang="ar-IQ" sz="2800" dirty="0"/>
          </a:p>
          <a:p>
            <a:pPr>
              <a:buFontTx/>
              <a:buChar char="-"/>
            </a:pPr>
            <a:r>
              <a:rPr lang="ar-SA" sz="2800" dirty="0" smtClean="0"/>
              <a:t> </a:t>
            </a:r>
            <a:r>
              <a:rPr lang="ar-SA" sz="2800" dirty="0"/>
              <a:t>صناعة القرارات: تمكين الطلبة </a:t>
            </a:r>
            <a:r>
              <a:rPr lang="ar-SA" sz="2800" dirty="0" smtClean="0"/>
              <a:t>من </a:t>
            </a:r>
            <a:r>
              <a:rPr lang="ar-SA" sz="2800" dirty="0"/>
              <a:t>اتخاذ قرارات بما يتصل بالقضايا الهامة بالنسبة إليهم.</a:t>
            </a:r>
            <a:endParaRPr lang="en-US" sz="2800" dirty="0"/>
          </a:p>
          <a:p>
            <a:pPr marL="0" indent="0">
              <a:buNone/>
            </a:pPr>
            <a:endParaRPr lang="ar-IQ" sz="2800" dirty="0"/>
          </a:p>
        </p:txBody>
      </p:sp>
    </p:spTree>
    <p:extLst>
      <p:ext uri="{BB962C8B-B14F-4D97-AF65-F5344CB8AC3E}">
        <p14:creationId xmlns:p14="http://schemas.microsoft.com/office/powerpoint/2010/main" val="37899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nodeType="clickEffect">
                                  <p:stCondLst>
                                    <p:cond delay="0"/>
                                  </p:stCondLst>
                                  <p:childTnLst>
                                    <p:anim calcmode="lin" valueType="num">
                                      <p:cBhvr>
                                        <p:cTn id="23" dur="500"/>
                                        <p:tgtEl>
                                          <p:spTgt spid="3">
                                            <p:txEl>
                                              <p:pRg st="2" end="2"/>
                                            </p:txEl>
                                          </p:spTgt>
                                        </p:tgtEl>
                                        <p:attrNameLst>
                                          <p:attrName>ppt_w</p:attrName>
                                        </p:attrNameLst>
                                      </p:cBhvr>
                                      <p:tavLst>
                                        <p:tav tm="0">
                                          <p:val>
                                            <p:strVal val="ppt_w"/>
                                          </p:val>
                                        </p:tav>
                                        <p:tav tm="100000">
                                          <p:val>
                                            <p:fltVal val="0"/>
                                          </p:val>
                                        </p:tav>
                                      </p:tavLst>
                                    </p:anim>
                                    <p:anim calcmode="lin" valueType="num">
                                      <p:cBhvr>
                                        <p:cTn id="24"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xit" presetSubtype="32" fill="hold" nodeType="clickEffect">
                                  <p:stCondLst>
                                    <p:cond delay="0"/>
                                  </p:stCondLst>
                                  <p:childTnLst>
                                    <p:anim calcmode="lin" valueType="num">
                                      <p:cBhvr>
                                        <p:cTn id="30" dur="500"/>
                                        <p:tgtEl>
                                          <p:spTgt spid="3">
                                            <p:txEl>
                                              <p:pRg st="3" end="3"/>
                                            </p:txEl>
                                          </p:spTgt>
                                        </p:tgtEl>
                                        <p:attrNameLst>
                                          <p:attrName>ppt_w</p:attrName>
                                        </p:attrNameLst>
                                      </p:cBhvr>
                                      <p:tavLst>
                                        <p:tav tm="0">
                                          <p:val>
                                            <p:strVal val="ppt_w"/>
                                          </p:val>
                                        </p:tav>
                                        <p:tav tm="100000">
                                          <p:val>
                                            <p:fltVal val="0"/>
                                          </p:val>
                                        </p:tav>
                                      </p:tavLst>
                                    </p:anim>
                                    <p:anim calcmode="lin" valueType="num">
                                      <p:cBhvr>
                                        <p:cTn id="31"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32" dur="500"/>
                                        <p:tgtEl>
                                          <p:spTgt spid="3">
                                            <p:txEl>
                                              <p:pRg st="3" end="3"/>
                                            </p:txEl>
                                          </p:spTgt>
                                        </p:tgtEl>
                                      </p:cBhvr>
                                    </p:animEffect>
                                    <p:set>
                                      <p:cBhvr>
                                        <p:cTn id="33"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circle(in)">
                                      <p:cBhvr>
                                        <p:cTn id="38" dur="2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arn(inVertical)">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nodeType="clickEffect">
                                  <p:stCondLst>
                                    <p:cond delay="0"/>
                                  </p:stCondLst>
                                  <p:childTnLst>
                                    <p:anim calcmode="lin" valueType="num">
                                      <p:cBhvr additive="base">
                                        <p:cTn id="54"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p:tgtEl>
                                          <p:spTgt spid="3">
                                            <p:txEl>
                                              <p:pRg st="7" end="7"/>
                                            </p:txEl>
                                          </p:spTgt>
                                        </p:tgtEl>
                                        <p:attrNameLst>
                                          <p:attrName>ppt_y</p:attrName>
                                        </p:attrNameLst>
                                      </p:cBhvr>
                                      <p:tavLst>
                                        <p:tav tm="0">
                                          <p:val>
                                            <p:strVal val="ppt_y"/>
                                          </p:val>
                                        </p:tav>
                                        <p:tav tm="100000">
                                          <p:val>
                                            <p:strVal val="1+ppt_h/2"/>
                                          </p:val>
                                        </p:tav>
                                      </p:tavLst>
                                    </p:anim>
                                    <p:set>
                                      <p:cBhvr>
                                        <p:cTn id="56"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heel(1)">
                                      <p:cBhvr>
                                        <p:cTn id="61" dur="20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barn(inVertical)">
                                      <p:cBhvr>
                                        <p:cTn id="6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مفردات </a:t>
            </a:r>
            <a:endParaRPr lang="ar-IQ" dirty="0"/>
          </a:p>
        </p:txBody>
      </p:sp>
      <p:sp>
        <p:nvSpPr>
          <p:cNvPr id="3" name="Content Placeholder 2"/>
          <p:cNvSpPr>
            <a:spLocks noGrp="1"/>
          </p:cNvSpPr>
          <p:nvPr>
            <p:ph idx="1"/>
          </p:nvPr>
        </p:nvSpPr>
        <p:spPr/>
        <p:txBody>
          <a:bodyPr/>
          <a:lstStyle/>
          <a:p>
            <a:r>
              <a:rPr lang="ar-IQ" sz="2800" dirty="0" smtClean="0">
                <a:effectLst>
                  <a:outerShdw blurRad="38100" dist="38100" dir="2700000" algn="tl">
                    <a:srgbClr val="000000">
                      <a:alpha val="43137"/>
                    </a:srgbClr>
                  </a:outerShdw>
                </a:effectLst>
              </a:rPr>
              <a:t>مقدمة</a:t>
            </a:r>
          </a:p>
          <a:p>
            <a:r>
              <a:rPr lang="ar-IQ" sz="2800" dirty="0" smtClean="0">
                <a:effectLst>
                  <a:outerShdw blurRad="38100" dist="38100" dir="2700000" algn="tl">
                    <a:srgbClr val="000000">
                      <a:alpha val="43137"/>
                    </a:srgbClr>
                  </a:outerShdw>
                </a:effectLst>
              </a:rPr>
              <a:t>الاهداف </a:t>
            </a:r>
          </a:p>
          <a:p>
            <a:r>
              <a:rPr lang="ar-IQ" sz="2800" dirty="0">
                <a:effectLst>
                  <a:outerShdw blurRad="38100" dist="38100" dir="2700000" algn="tl">
                    <a:srgbClr val="000000">
                      <a:alpha val="43137"/>
                    </a:srgbClr>
                  </a:outerShdw>
                </a:effectLst>
              </a:rPr>
              <a:t>ال</a:t>
            </a:r>
            <a:r>
              <a:rPr lang="ar-SA" sz="2800" dirty="0">
                <a:effectLst>
                  <a:outerShdw blurRad="38100" dist="38100" dir="2700000" algn="tl">
                    <a:srgbClr val="000000">
                      <a:alpha val="43137"/>
                    </a:srgbClr>
                  </a:outerShdw>
                </a:effectLst>
              </a:rPr>
              <a:t>عوامل </a:t>
            </a:r>
            <a:r>
              <a:rPr lang="ar-IQ" sz="2800" dirty="0">
                <a:effectLst>
                  <a:outerShdw blurRad="38100" dist="38100" dir="2700000" algn="tl">
                    <a:srgbClr val="000000">
                      <a:alpha val="43137"/>
                    </a:srgbClr>
                  </a:outerShdw>
                </a:effectLst>
              </a:rPr>
              <a:t>التي </a:t>
            </a:r>
            <a:r>
              <a:rPr lang="ar-SA" sz="2800" dirty="0">
                <a:effectLst>
                  <a:outerShdw blurRad="38100" dist="38100" dir="2700000" algn="tl">
                    <a:srgbClr val="000000">
                      <a:alpha val="43137"/>
                    </a:srgbClr>
                  </a:outerShdw>
                </a:effectLst>
              </a:rPr>
              <a:t>ادت الى تنظيم مراجع التوجية والارشاد </a:t>
            </a:r>
            <a:endParaRPr lang="ar-IQ" sz="2800" dirty="0" smtClean="0">
              <a:effectLst>
                <a:outerShdw blurRad="38100" dist="38100" dir="2700000" algn="tl">
                  <a:srgbClr val="000000">
                    <a:alpha val="43137"/>
                  </a:srgbClr>
                </a:outerShdw>
              </a:effectLst>
            </a:endParaRPr>
          </a:p>
          <a:p>
            <a:r>
              <a:rPr lang="ar-IQ" sz="2800" dirty="0" smtClean="0">
                <a:effectLst>
                  <a:outerShdw blurRad="38100" dist="38100" dir="2700000" algn="tl">
                    <a:srgbClr val="000000">
                      <a:alpha val="43137"/>
                    </a:srgbClr>
                  </a:outerShdw>
                </a:effectLst>
              </a:rPr>
              <a:t>تعريف الارشاد &amp; التوجيه </a:t>
            </a:r>
          </a:p>
          <a:p>
            <a:r>
              <a:rPr lang="ar-SA" sz="2800" b="1" dirty="0" smtClean="0">
                <a:effectLst>
                  <a:outerShdw blurRad="38100" dist="38100" dir="2700000" algn="tl">
                    <a:srgbClr val="000000">
                      <a:alpha val="43137"/>
                    </a:srgbClr>
                  </a:outerShdw>
                </a:effectLst>
              </a:rPr>
              <a:t>مسلمات </a:t>
            </a:r>
            <a:r>
              <a:rPr lang="ar-SA" sz="2800" b="1" dirty="0">
                <a:effectLst>
                  <a:outerShdw blurRad="38100" dist="38100" dir="2700000" algn="tl">
                    <a:srgbClr val="000000">
                      <a:alpha val="43137"/>
                    </a:srgbClr>
                  </a:outerShdw>
                </a:effectLst>
              </a:rPr>
              <a:t>الارشاد والتوجيه التربوي </a:t>
            </a:r>
            <a:r>
              <a:rPr lang="ar-IQ" sz="2800" dirty="0" smtClean="0"/>
              <a:t> </a:t>
            </a:r>
          </a:p>
          <a:p>
            <a:endParaRPr lang="ar-IQ" dirty="0"/>
          </a:p>
        </p:txBody>
      </p:sp>
    </p:spTree>
    <p:extLst>
      <p:ext uri="{BB962C8B-B14F-4D97-AF65-F5344CB8AC3E}">
        <p14:creationId xmlns:p14="http://schemas.microsoft.com/office/powerpoint/2010/main" val="206710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64704"/>
          </a:xfrm>
        </p:spPr>
        <p:txBody>
          <a:bodyPr>
            <a:normAutofit/>
          </a:bodyPr>
          <a:lstStyle/>
          <a:p>
            <a:pPr algn="r"/>
            <a:r>
              <a:rPr lang="ar-IQ" u="sng" dirty="0" smtClean="0">
                <a:effectLst>
                  <a:outerShdw blurRad="38100" dist="38100" dir="2700000" algn="tl">
                    <a:srgbClr val="000000">
                      <a:alpha val="43137"/>
                    </a:srgbClr>
                  </a:outerShdw>
                </a:effectLst>
              </a:rPr>
              <a:t>مقدمة </a:t>
            </a:r>
            <a:endParaRPr lang="ar-IQ"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1752" y="980728"/>
            <a:ext cx="8503920" cy="5118320"/>
          </a:xfrm>
        </p:spPr>
        <p:txBody>
          <a:bodyPr>
            <a:normAutofit fontScale="92500"/>
          </a:bodyPr>
          <a:lstStyle/>
          <a:p>
            <a:r>
              <a:rPr lang="ar-IQ" b="1" dirty="0" smtClean="0">
                <a:solidFill>
                  <a:srgbClr val="7030A0"/>
                </a:solidFill>
              </a:rPr>
              <a:t>مفهوم </a:t>
            </a:r>
            <a:r>
              <a:rPr lang="ar-IQ" b="1" dirty="0">
                <a:solidFill>
                  <a:srgbClr val="7030A0"/>
                </a:solidFill>
              </a:rPr>
              <a:t>الارشاد التربوي في المدارس والجامعات </a:t>
            </a:r>
            <a:r>
              <a:rPr lang="ar-IQ" b="1" dirty="0" smtClean="0">
                <a:solidFill>
                  <a:srgbClr val="7030A0"/>
                </a:solidFill>
              </a:rPr>
              <a:t>اصبح  </a:t>
            </a:r>
            <a:r>
              <a:rPr lang="ar-IQ" b="1" dirty="0">
                <a:solidFill>
                  <a:srgbClr val="7030A0"/>
                </a:solidFill>
              </a:rPr>
              <a:t>يقترن بأي نظام تربوي متطور </a:t>
            </a:r>
            <a:r>
              <a:rPr lang="ar-IQ" dirty="0" smtClean="0"/>
              <a:t>؟</a:t>
            </a:r>
          </a:p>
          <a:p>
            <a:pPr marL="0" indent="0">
              <a:buNone/>
            </a:pPr>
            <a:r>
              <a:rPr lang="ar-IQ" dirty="0" smtClean="0"/>
              <a:t>لكونه </a:t>
            </a:r>
            <a:r>
              <a:rPr lang="ar-IQ" dirty="0"/>
              <a:t>عملية تربوية اجتماعية انسانية تسعى لتطوير العملية التربوية ورفع كفاءتها وتحسين ردودها ومعالجة المشكلات والعقبات التي تواجهها وفق اساليب علمية تربوية نفسية تعتمد التقويم والقياس اساسا لها ، كما تعتمد على استخدام مجموعة من الادوات والاساليب العلمية كالاختبارات والمقاييس النفسية وتوظيفها في تشخيص الواقع والظواهر السلوكية السائدة بين اوساط الطلبة .</a:t>
            </a:r>
            <a:endParaRPr lang="en-US" dirty="0"/>
          </a:p>
          <a:p>
            <a:r>
              <a:rPr lang="ar-IQ" dirty="0"/>
              <a:t>فان </a:t>
            </a:r>
            <a:r>
              <a:rPr lang="ar-IQ" dirty="0" smtClean="0"/>
              <a:t>العملية </a:t>
            </a:r>
            <a:r>
              <a:rPr lang="ar-IQ" dirty="0"/>
              <a:t>الارشادية لا تقف عند مساعدة الفرد او الجماعة في التغلب على المشكلة بل يمتد </a:t>
            </a:r>
            <a:r>
              <a:rPr lang="ar-IQ" dirty="0" smtClean="0"/>
              <a:t>الى</a:t>
            </a:r>
          </a:p>
          <a:p>
            <a:pPr>
              <a:buFontTx/>
              <a:buChar char="-"/>
            </a:pPr>
            <a:r>
              <a:rPr lang="ar-IQ" dirty="0" smtClean="0"/>
              <a:t>زيادة </a:t>
            </a:r>
            <a:r>
              <a:rPr lang="ar-IQ" dirty="0"/>
              <a:t>تحكمه </a:t>
            </a:r>
            <a:r>
              <a:rPr lang="ar-IQ" dirty="0" smtClean="0"/>
              <a:t>بأنفعالاته </a:t>
            </a:r>
          </a:p>
          <a:p>
            <a:pPr>
              <a:buFontTx/>
              <a:buChar char="-"/>
            </a:pPr>
            <a:r>
              <a:rPr lang="ar-IQ" dirty="0" smtClean="0"/>
              <a:t>وزيادة </a:t>
            </a:r>
            <a:r>
              <a:rPr lang="ar-IQ" dirty="0"/>
              <a:t>معرفته بذاته وبيئته المحيطة به </a:t>
            </a:r>
            <a:endParaRPr lang="ar-IQ" dirty="0" smtClean="0"/>
          </a:p>
          <a:p>
            <a:pPr>
              <a:buFontTx/>
              <a:buChar char="-"/>
            </a:pPr>
            <a:r>
              <a:rPr lang="ar-IQ" dirty="0" smtClean="0"/>
              <a:t>زيادة </a:t>
            </a:r>
            <a:r>
              <a:rPr lang="ar-IQ" dirty="0"/>
              <a:t>قدرته على السلوك </a:t>
            </a:r>
            <a:r>
              <a:rPr lang="ar-IQ" dirty="0" smtClean="0"/>
              <a:t>البنائي  </a:t>
            </a:r>
            <a:r>
              <a:rPr lang="ar-IQ" dirty="0"/>
              <a:t>والايجابي ، </a:t>
            </a:r>
            <a:endParaRPr lang="ar-IQ" dirty="0" smtClean="0"/>
          </a:p>
          <a:p>
            <a:pPr marL="0" indent="0">
              <a:buNone/>
            </a:pPr>
            <a:r>
              <a:rPr lang="ar-IQ" dirty="0" smtClean="0"/>
              <a:t>وعليه </a:t>
            </a:r>
            <a:r>
              <a:rPr lang="ar-IQ" dirty="0"/>
              <a:t>فان العملية الارشادية تؤكد عملية التعلم من حيث اهتمامها بتعديل افكار الافراد ومشاعرهم وسلوكهم نحو ذواتهم ونحو الاخرين ونحو العالم الذي يعيشون منه .</a:t>
            </a:r>
            <a:endParaRPr lang="en-US" dirty="0"/>
          </a:p>
          <a:p>
            <a:endParaRPr lang="ar-IQ" dirty="0"/>
          </a:p>
        </p:txBody>
      </p:sp>
    </p:spTree>
    <p:extLst>
      <p:ext uri="{BB962C8B-B14F-4D97-AF65-F5344CB8AC3E}">
        <p14:creationId xmlns:p14="http://schemas.microsoft.com/office/powerpoint/2010/main" val="83587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circle(in)">
                                      <p:cBhvr>
                                        <p:cTn id="35" dur="20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75320"/>
          </a:xfrm>
        </p:spPr>
        <p:txBody>
          <a:bodyPr>
            <a:normAutofit fontScale="90000"/>
          </a:bodyPr>
          <a:lstStyle/>
          <a:p>
            <a:endParaRPr lang="ar-IQ" dirty="0"/>
          </a:p>
        </p:txBody>
      </p:sp>
      <p:sp>
        <p:nvSpPr>
          <p:cNvPr id="3" name="Content Placeholder 2"/>
          <p:cNvSpPr>
            <a:spLocks noGrp="1"/>
          </p:cNvSpPr>
          <p:nvPr>
            <p:ph idx="1"/>
          </p:nvPr>
        </p:nvSpPr>
        <p:spPr>
          <a:xfrm>
            <a:off x="457200" y="1052736"/>
            <a:ext cx="8229600" cy="5424264"/>
          </a:xfrm>
        </p:spPr>
        <p:txBody>
          <a:bodyPr/>
          <a:lstStyle/>
          <a:p>
            <a:r>
              <a:rPr lang="ar-IQ" sz="2800" dirty="0"/>
              <a:t>ان الارشاد النفسي ينشأ من التقاء حركة التوجيه المهني والتربية المهنية مع تيارات وحركات اخرى متمثلة في العلاج النفسي والخدمة </a:t>
            </a:r>
            <a:r>
              <a:rPr lang="ar-IQ" sz="2800" dirty="0" smtClean="0"/>
              <a:t>النفسية</a:t>
            </a:r>
          </a:p>
          <a:p>
            <a:endParaRPr lang="ar-IQ" sz="2800" dirty="0"/>
          </a:p>
          <a:p>
            <a:endParaRPr lang="ar-IQ" sz="2800" dirty="0" smtClean="0"/>
          </a:p>
          <a:p>
            <a:r>
              <a:rPr lang="ar-IQ" sz="2800" dirty="0"/>
              <a:t>ساعد التوجيه الخاص باخضاع المشكلات الانسانية والاجتماعية للدراسات العلمية على تدعيم خدمات الارشاد وكان ( لايتر ويتنمر ) </a:t>
            </a:r>
            <a:r>
              <a:rPr lang="en-US" sz="2800" dirty="0"/>
              <a:t>Lighter </a:t>
            </a:r>
            <a:r>
              <a:rPr lang="en-US" sz="2800" dirty="0" err="1"/>
              <a:t>Witnemer</a:t>
            </a:r>
            <a:r>
              <a:rPr lang="en-US" sz="2800" dirty="0"/>
              <a:t> </a:t>
            </a:r>
            <a:r>
              <a:rPr lang="ar-IQ" sz="2800" dirty="0"/>
              <a:t> قد افتتح العيادة النفسية الاولى في الولايات المتحدة الامريكية عام 1896 وانشأ علم النفس الكلينيكي </a:t>
            </a:r>
            <a:endParaRPr lang="ar-IQ" sz="2800" dirty="0" smtClean="0"/>
          </a:p>
          <a:p>
            <a:endParaRPr lang="ar-IQ" dirty="0" smtClean="0"/>
          </a:p>
          <a:p>
            <a:endParaRPr lang="ar-IQ" dirty="0"/>
          </a:p>
        </p:txBody>
      </p:sp>
    </p:spTree>
    <p:extLst>
      <p:ext uri="{BB962C8B-B14F-4D97-AF65-F5344CB8AC3E}">
        <p14:creationId xmlns:p14="http://schemas.microsoft.com/office/powerpoint/2010/main" val="80112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wheel(1)">
                                      <p:cBhvr>
                                        <p:cTn id="1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a:effectLst>
                  <a:outerShdw blurRad="38100" dist="38100" dir="2700000" algn="tl">
                    <a:srgbClr val="000000">
                      <a:alpha val="43137"/>
                    </a:srgbClr>
                  </a:outerShdw>
                </a:effectLst>
              </a:rPr>
              <a:t>ال</a:t>
            </a:r>
            <a:r>
              <a:rPr lang="ar-SA" dirty="0">
                <a:effectLst>
                  <a:outerShdw blurRad="38100" dist="38100" dir="2700000" algn="tl">
                    <a:srgbClr val="000000">
                      <a:alpha val="43137"/>
                    </a:srgbClr>
                  </a:outerShdw>
                </a:effectLst>
              </a:rPr>
              <a:t>عوامل </a:t>
            </a:r>
            <a:r>
              <a:rPr lang="ar-IQ" dirty="0">
                <a:effectLst>
                  <a:outerShdw blurRad="38100" dist="38100" dir="2700000" algn="tl">
                    <a:srgbClr val="000000">
                      <a:alpha val="43137"/>
                    </a:srgbClr>
                  </a:outerShdw>
                </a:effectLst>
              </a:rPr>
              <a:t>التي </a:t>
            </a:r>
            <a:r>
              <a:rPr lang="ar-SA" dirty="0">
                <a:effectLst>
                  <a:outerShdw blurRad="38100" dist="38100" dir="2700000" algn="tl">
                    <a:srgbClr val="000000">
                      <a:alpha val="43137"/>
                    </a:srgbClr>
                  </a:outerShdw>
                </a:effectLst>
              </a:rPr>
              <a:t>ادت الى تنظيم مراجع التوجية والارشاد </a:t>
            </a:r>
            <a:endParaRPr lang="ar-IQ" dirty="0"/>
          </a:p>
        </p:txBody>
      </p:sp>
      <p:sp>
        <p:nvSpPr>
          <p:cNvPr id="3" name="Content Placeholder 2"/>
          <p:cNvSpPr>
            <a:spLocks noGrp="1"/>
          </p:cNvSpPr>
          <p:nvPr>
            <p:ph idx="1"/>
          </p:nvPr>
        </p:nvSpPr>
        <p:spPr/>
        <p:txBody>
          <a:bodyPr/>
          <a:lstStyle/>
          <a:p>
            <a:endParaRPr lang="ar-IQ" dirty="0"/>
          </a:p>
        </p:txBody>
      </p:sp>
      <p:pic>
        <p:nvPicPr>
          <p:cNvPr id="3074" name="Picture 2" descr="C:\Users\Administrator\Desktop\صورالارشاد\Educational-Coach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56792"/>
            <a:ext cx="8496944"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1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3074"/>
                                        </p:tgtEl>
                                      </p:cBhvr>
                                    </p:animEffect>
                                    <p:anim calcmode="lin" valueType="num">
                                      <p:cBhvr>
                                        <p:cTn id="7" dur="2000"/>
                                        <p:tgtEl>
                                          <p:spTgt spid="307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074"/>
                                        </p:tgtEl>
                                        <p:attrNameLst>
                                          <p:attrName>ppt_h</p:attrName>
                                        </p:attrNameLst>
                                      </p:cBhvr>
                                      <p:tavLst>
                                        <p:tav tm="0">
                                          <p:val>
                                            <p:strVal val="ppt_h"/>
                                          </p:val>
                                        </p:tav>
                                        <p:tav tm="100000">
                                          <p:val>
                                            <p:strVal val="ppt_h"/>
                                          </p:val>
                                        </p:tav>
                                      </p:tavLst>
                                    </p:anim>
                                    <p:set>
                                      <p:cBhvr>
                                        <p:cTn id="9" dur="1" fill="hold">
                                          <p:stCondLst>
                                            <p:cond delay="1999"/>
                                          </p:stCondLst>
                                        </p:cTn>
                                        <p:tgtEl>
                                          <p:spTgt spid="307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0" nodeType="clickEffect">
                                  <p:stCondLst>
                                    <p:cond delay="0"/>
                                  </p:stCondLst>
                                  <p:childTnLst>
                                    <p:anim calcmode="lin" valueType="num">
                                      <p:cBhvr>
                                        <p:cTn id="13" dur="1000"/>
                                        <p:tgtEl>
                                          <p:spTgt spid="2"/>
                                        </p:tgtEl>
                                        <p:attrNameLst>
                                          <p:attrName>ppt_w</p:attrName>
                                        </p:attrNameLst>
                                      </p:cBhvr>
                                      <p:tavLst>
                                        <p:tav tm="0">
                                          <p:val>
                                            <p:strVal val="ppt_w"/>
                                          </p:val>
                                        </p:tav>
                                        <p:tav tm="100000">
                                          <p:val>
                                            <p:fltVal val="0"/>
                                          </p:val>
                                        </p:tav>
                                      </p:tavLst>
                                    </p:anim>
                                    <p:anim calcmode="lin" valueType="num">
                                      <p:cBhvr>
                                        <p:cTn id="14" dur="1000"/>
                                        <p:tgtEl>
                                          <p:spTgt spid="2"/>
                                        </p:tgtEl>
                                        <p:attrNameLst>
                                          <p:attrName>ppt_h</p:attrName>
                                        </p:attrNameLst>
                                      </p:cBhvr>
                                      <p:tavLst>
                                        <p:tav tm="0">
                                          <p:val>
                                            <p:strVal val="ppt_h"/>
                                          </p:val>
                                        </p:tav>
                                        <p:tav tm="100000">
                                          <p:val>
                                            <p:fltVal val="0"/>
                                          </p:val>
                                        </p:tav>
                                      </p:tavLst>
                                    </p:anim>
                                    <p:anim calcmode="lin" valueType="num">
                                      <p:cBhvr>
                                        <p:cTn id="15" dur="1000"/>
                                        <p:tgtEl>
                                          <p:spTgt spid="2"/>
                                        </p:tgtEl>
                                        <p:attrNameLst>
                                          <p:attrName>style.rotation</p:attrName>
                                        </p:attrNameLst>
                                      </p:cBhvr>
                                      <p:tavLst>
                                        <p:tav tm="0">
                                          <p:val>
                                            <p:fltVal val="0"/>
                                          </p:val>
                                        </p:tav>
                                        <p:tav tm="100000">
                                          <p:val>
                                            <p:fltVal val="90"/>
                                          </p:val>
                                        </p:tav>
                                      </p:tavLst>
                                    </p:anim>
                                    <p:animEffect transition="out" filter="fade">
                                      <p:cBhvr>
                                        <p:cTn id="16" dur="1000"/>
                                        <p:tgtEl>
                                          <p:spTgt spid="2"/>
                                        </p:tgtEl>
                                      </p:cBhvr>
                                    </p:animEffect>
                                    <p:set>
                                      <p:cBhvr>
                                        <p:cTn id="17"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effectLst>
                  <a:outerShdw blurRad="38100" dist="38100" dir="2700000" algn="tl">
                    <a:srgbClr val="000000">
                      <a:alpha val="43137"/>
                    </a:srgbClr>
                  </a:outerShdw>
                </a:effectLst>
              </a:rPr>
              <a:t>ال</a:t>
            </a:r>
            <a:r>
              <a:rPr lang="ar-SA" dirty="0" smtClean="0">
                <a:effectLst>
                  <a:outerShdw blurRad="38100" dist="38100" dir="2700000" algn="tl">
                    <a:srgbClr val="000000">
                      <a:alpha val="43137"/>
                    </a:srgbClr>
                  </a:outerShdw>
                </a:effectLst>
              </a:rPr>
              <a:t>عوامل </a:t>
            </a:r>
            <a:r>
              <a:rPr lang="ar-IQ" dirty="0" smtClean="0">
                <a:effectLst>
                  <a:outerShdw blurRad="38100" dist="38100" dir="2700000" algn="tl">
                    <a:srgbClr val="000000">
                      <a:alpha val="43137"/>
                    </a:srgbClr>
                  </a:outerShdw>
                </a:effectLst>
              </a:rPr>
              <a:t>التي </a:t>
            </a:r>
            <a:r>
              <a:rPr lang="ar-SA" dirty="0" smtClean="0">
                <a:effectLst>
                  <a:outerShdw blurRad="38100" dist="38100" dir="2700000" algn="tl">
                    <a:srgbClr val="000000">
                      <a:alpha val="43137"/>
                    </a:srgbClr>
                  </a:outerShdw>
                </a:effectLst>
              </a:rPr>
              <a:t>ادت </a:t>
            </a:r>
            <a:r>
              <a:rPr lang="ar-SA" dirty="0">
                <a:effectLst>
                  <a:outerShdw blurRad="38100" dist="38100" dir="2700000" algn="tl">
                    <a:srgbClr val="000000">
                      <a:alpha val="43137"/>
                    </a:srgbClr>
                  </a:outerShdw>
                </a:effectLst>
              </a:rPr>
              <a:t>الى تنظيم مراجع التوجية والارشاد </a:t>
            </a:r>
            <a:endParaRPr lang="ar-IQ"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lvl="0" indent="0">
              <a:buNone/>
            </a:pPr>
            <a:r>
              <a:rPr lang="ar-IQ" sz="2800" dirty="0" smtClean="0"/>
              <a:t>1- </a:t>
            </a:r>
            <a:r>
              <a:rPr lang="ar-IQ" sz="2800" dirty="0" smtClean="0">
                <a:solidFill>
                  <a:srgbClr val="FF0000"/>
                </a:solidFill>
              </a:rPr>
              <a:t>ا</a:t>
            </a:r>
            <a:r>
              <a:rPr lang="ar-SA" sz="2800" dirty="0" smtClean="0">
                <a:solidFill>
                  <a:srgbClr val="FF0000"/>
                </a:solidFill>
              </a:rPr>
              <a:t>لحركة </a:t>
            </a:r>
            <a:r>
              <a:rPr lang="ar-SA" sz="2800" dirty="0">
                <a:solidFill>
                  <a:srgbClr val="FF0000"/>
                </a:solidFill>
              </a:rPr>
              <a:t>العلمية التي اهتمت بالطفولة </a:t>
            </a:r>
            <a:r>
              <a:rPr lang="ar-SA" sz="2800" dirty="0"/>
              <a:t>.</a:t>
            </a:r>
            <a:endParaRPr lang="en-US" sz="2800" dirty="0"/>
          </a:p>
          <a:p>
            <a:r>
              <a:rPr lang="ar-SA" sz="2800" dirty="0"/>
              <a:t>وركزت اهتمامها حول </a:t>
            </a:r>
            <a:r>
              <a:rPr lang="ar-SA" sz="2800" b="1" u="sng" dirty="0">
                <a:solidFill>
                  <a:srgbClr val="FF0000"/>
                </a:solidFill>
              </a:rPr>
              <a:t>الطفل</a:t>
            </a:r>
            <a:r>
              <a:rPr lang="ar-SA" sz="2800" dirty="0"/>
              <a:t> ومنها على سبيل المثال :</a:t>
            </a:r>
            <a:endParaRPr lang="en-US" sz="2800" dirty="0"/>
          </a:p>
          <a:p>
            <a:pPr lvl="0"/>
            <a:r>
              <a:rPr lang="ar-SA" sz="2800" dirty="0"/>
              <a:t>الحركة التي قادها روسو عام ( 1712-1778) فرنسي الاصل .</a:t>
            </a:r>
            <a:endParaRPr lang="en-US" sz="2800" dirty="0"/>
          </a:p>
          <a:p>
            <a:pPr lvl="0"/>
            <a:r>
              <a:rPr lang="ar-SA" sz="2800" dirty="0"/>
              <a:t>الحركة التي قادها جون لوك عام ( 1732-1804) انجليزي .</a:t>
            </a:r>
            <a:endParaRPr lang="en-US" sz="2800" dirty="0"/>
          </a:p>
          <a:p>
            <a:pPr lvl="0"/>
            <a:r>
              <a:rPr lang="ar-SA" sz="2800" dirty="0"/>
              <a:t>الحركة التي قادها بستالوزي عام ( 1746-1827 ) سويسري .</a:t>
            </a:r>
            <a:endParaRPr lang="en-US" sz="2800" dirty="0"/>
          </a:p>
          <a:p>
            <a:pPr lvl="0"/>
            <a:r>
              <a:rPr lang="ar-SA" sz="2800" dirty="0"/>
              <a:t>الحركة التي قادها ف. فروبل عام ( 1782-1852) سويسري .</a:t>
            </a:r>
            <a:endParaRPr lang="en-US" sz="2800" dirty="0"/>
          </a:p>
          <a:p>
            <a:pPr lvl="0"/>
            <a:r>
              <a:rPr lang="ar-SA" sz="2800" dirty="0"/>
              <a:t>الحركة التي قادها جون ديوي عام ( 1859- 1952) امريكي </a:t>
            </a:r>
            <a:r>
              <a:rPr lang="ar-SA" dirty="0"/>
              <a:t>.</a:t>
            </a:r>
            <a:endParaRPr lang="en-US" dirty="0"/>
          </a:p>
          <a:p>
            <a:endParaRPr lang="ar-IQ" dirty="0"/>
          </a:p>
        </p:txBody>
      </p:sp>
    </p:spTree>
    <p:extLst>
      <p:ext uri="{BB962C8B-B14F-4D97-AF65-F5344CB8AC3E}">
        <p14:creationId xmlns:p14="http://schemas.microsoft.com/office/powerpoint/2010/main" val="193344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heel(1)">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xit" presetSubtype="32" fill="hold" nodeType="clickEffect">
                                  <p:stCondLst>
                                    <p:cond delay="0"/>
                                  </p:stCondLst>
                                  <p:childTnLst>
                                    <p:anim calcmode="lin" valueType="num">
                                      <p:cBhvr>
                                        <p:cTn id="41" dur="500"/>
                                        <p:tgtEl>
                                          <p:spTgt spid="3">
                                            <p:txEl>
                                              <p:pRg st="6" end="6"/>
                                            </p:txEl>
                                          </p:spTgt>
                                        </p:tgtEl>
                                        <p:attrNameLst>
                                          <p:attrName>ppt_w</p:attrName>
                                        </p:attrNameLst>
                                      </p:cBhvr>
                                      <p:tavLst>
                                        <p:tav tm="0">
                                          <p:val>
                                            <p:strVal val="ppt_w"/>
                                          </p:val>
                                        </p:tav>
                                        <p:tav tm="100000">
                                          <p:val>
                                            <p:fltVal val="0"/>
                                          </p:val>
                                        </p:tav>
                                      </p:tavLst>
                                    </p:anim>
                                    <p:anim calcmode="lin" valueType="num">
                                      <p:cBhvr>
                                        <p:cTn id="42" dur="500"/>
                                        <p:tgtEl>
                                          <p:spTgt spid="3">
                                            <p:txEl>
                                              <p:pRg st="6" end="6"/>
                                            </p:txEl>
                                          </p:spTgt>
                                        </p:tgtEl>
                                        <p:attrNameLst>
                                          <p:attrName>ppt_h</p:attrName>
                                        </p:attrNameLst>
                                      </p:cBhvr>
                                      <p:tavLst>
                                        <p:tav tm="0">
                                          <p:val>
                                            <p:strVal val="ppt_h"/>
                                          </p:val>
                                        </p:tav>
                                        <p:tav tm="100000">
                                          <p:val>
                                            <p:fltVal val="0"/>
                                          </p:val>
                                        </p:tav>
                                      </p:tavLst>
                                    </p:anim>
                                    <p:animEffect transition="out" filter="fade">
                                      <p:cBhvr>
                                        <p:cTn id="43" dur="500"/>
                                        <p:tgtEl>
                                          <p:spTgt spid="3">
                                            <p:txEl>
                                              <p:pRg st="6" end="6"/>
                                            </p:txEl>
                                          </p:spTgt>
                                        </p:tgtEl>
                                      </p:cBhvr>
                                    </p:animEffect>
                                    <p:set>
                                      <p:cBhvr>
                                        <p:cTn id="44"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329</TotalTime>
  <Words>1726</Words>
  <Application>Microsoft Office PowerPoint</Application>
  <PresentationFormat>On-screen Show (4:3)</PresentationFormat>
  <Paragraphs>120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PowerPoint Presentation</vt:lpstr>
      <vt:lpstr>الارشاد النفسي والتربوي </vt:lpstr>
      <vt:lpstr>PowerPoint Presentation</vt:lpstr>
      <vt:lpstr>ألهداف من دراسة التوجيه والإرشاد</vt:lpstr>
      <vt:lpstr>مفردات </vt:lpstr>
      <vt:lpstr>مقدمة </vt:lpstr>
      <vt:lpstr>PowerPoint Presentation</vt:lpstr>
      <vt:lpstr>العوامل التي ادت الى تنظيم مراجع التوجية والارشاد </vt:lpstr>
      <vt:lpstr>العوامل التي ادت الى تنظيم مراجع التوجية والارشاد </vt:lpstr>
      <vt:lpstr>العوامل التي ادت الى تنظيم مراجع التوجية والارشاد </vt:lpstr>
      <vt:lpstr>4- تطور الفلسفات التربوية :</vt:lpstr>
      <vt:lpstr>6- حركة الصحة النفسية : </vt:lpstr>
      <vt:lpstr>- يرجع الخلط في معنى التوجيه والارشاد الى اختلاف الجذور الاساسية التي ساهمت في ظهور حركة التوجيه والارشاد وتطورها (Counseling &amp; Guidance) </vt:lpstr>
      <vt:lpstr>الارشاد (&amp;Counsel التوجيه Guide )</vt:lpstr>
      <vt:lpstr>نستنتج بان الارشاد هو محور عملية التوجيه الواسعة الابعاد ، وانهما مترابطان لا يفصل احدهما عن الاخر بل يلتقيان في الاهداف النهائية . </vt:lpstr>
      <vt:lpstr>الارشاد (Counsel ) </vt:lpstr>
      <vt:lpstr>مسلمات الارشاد والتوجيه التربوي </vt:lpstr>
      <vt:lpstr>1- ثبات السلوك الانساني نسبيا ومرونته</vt:lpstr>
      <vt:lpstr>2- السلوك الانساني فردي وجماعي : </vt:lpstr>
      <vt:lpstr>3- استعداد الفرد للتوجيه والارشاد </vt:lpstr>
      <vt:lpstr>5- حق الفرد في تقرير مصيره : </vt:lpstr>
      <vt:lpstr>7- استمرار عملية الارشاد </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الارشاد النفسي والتربوي</dc:title>
  <dc:creator>Khaled Dabbas Almolaa</dc:creator>
  <cp:lastModifiedBy>Khaled Dabbas Almolaa</cp:lastModifiedBy>
  <cp:revision>21</cp:revision>
  <dcterms:created xsi:type="dcterms:W3CDTF">2017-10-22T17:44:44Z</dcterms:created>
  <dcterms:modified xsi:type="dcterms:W3CDTF">2017-10-29T19:24:01Z</dcterms:modified>
</cp:coreProperties>
</file>