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60" r:id="rId5"/>
    <p:sldId id="259" r:id="rId6"/>
    <p:sldId id="261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427CF-FA49-4348-BDC1-5E87AB8555E6}" type="datetimeFigureOut">
              <a:rPr lang="ar-IQ" smtClean="0"/>
              <a:t>15/03/1439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47096E-682C-4A25-9DF6-C162F316921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914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2A309AF-7EB2-41BC-A210-24F68F5533E8}" type="slidenum">
              <a:rPr lang="he-IL" sz="1200" smtClean="0">
                <a:latin typeface="Arial" pitchFamily="34" charset="0"/>
                <a:cs typeface="Arial" pitchFamily="34" charset="0"/>
              </a:rPr>
              <a:pPr eaLnBrk="1" hangingPunct="1"/>
              <a:t>3</a:t>
            </a:fld>
            <a:endParaRPr lang="en-US" sz="1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7096E-682C-4A25-9DF6-C162F3169210}" type="slidenum">
              <a:rPr lang="ar-IQ" smtClean="0"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140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31A9F28-EA56-4B0F-9B40-70EBFC87B181}" type="slidenum">
              <a:rPr lang="he-IL" sz="1200" smtClean="0">
                <a:latin typeface="Arial" pitchFamily="34" charset="0"/>
                <a:cs typeface="Arial" pitchFamily="34" charset="0"/>
              </a:rPr>
              <a:pPr eaLnBrk="1" hangingPunct="1"/>
              <a:t>11</a:t>
            </a:fld>
            <a:endParaRPr lang="en-US" sz="1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compound lens system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4.13    Thin lenses in contact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4800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4954880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Q12: A compound  lens consists of two thin-bi-convex lenses L</a:t>
            </a:r>
            <a:r>
              <a:rPr lang="en-US" sz="3600" baseline="-25000" dirty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and L</a:t>
            </a:r>
            <a:r>
              <a:rPr lang="en-US" sz="3600" baseline="-25000" dirty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of focal lengths 10 cm and 20 cm , separated by a distance of 80 cm. describe the mage corresponding to a 5 cm tall object 15 cm from the first lens.</a:t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5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932753"/>
              </p:ext>
            </p:extLst>
          </p:nvPr>
        </p:nvGraphicFramePr>
        <p:xfrm>
          <a:off x="77788" y="90568"/>
          <a:ext cx="853757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משוואה" r:id="rId4" imgW="3898900" imgH="1765300" progId="Equation.3">
                  <p:embed/>
                </p:oleObj>
              </mc:Choice>
              <mc:Fallback>
                <p:oleObj name="משוואה" r:id="rId4" imgW="38989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90568"/>
                        <a:ext cx="8537575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841875" y="992188"/>
            <a:ext cx="3773488" cy="1038225"/>
          </a:xfrm>
          <a:prstGeom prst="rect">
            <a:avLst/>
          </a:prstGeom>
          <a:noFill/>
          <a:ln w="31750">
            <a:solidFill>
              <a:srgbClr val="0033CC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the compound lens system, </a:t>
            </a:r>
            <a:r>
              <a:rPr lang="en-US" i="1" dirty="0"/>
              <a:t>s</a:t>
            </a:r>
            <a:r>
              <a:rPr lang="en-US" i="1" baseline="-25000" dirty="0"/>
              <a:t>o</a:t>
            </a:r>
            <a:r>
              <a:rPr lang="en-US" baseline="-25000" dirty="0"/>
              <a:t>1</a:t>
            </a:r>
            <a:r>
              <a:rPr lang="en-US" dirty="0"/>
              <a:t> is the object distance and </a:t>
            </a:r>
            <a:r>
              <a:rPr lang="en-US" i="1" dirty="0"/>
              <a:t>s</a:t>
            </a:r>
            <a:r>
              <a:rPr lang="en-US" i="1" baseline="-25000" dirty="0"/>
              <a:t>i</a:t>
            </a:r>
            <a:r>
              <a:rPr lang="en-US" baseline="-25000" dirty="0"/>
              <a:t>2</a:t>
            </a:r>
            <a:r>
              <a:rPr lang="en-US" dirty="0"/>
              <a:t> is the image distance.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4352925"/>
            <a:ext cx="48799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total transverse magnification (</a:t>
            </a:r>
            <a:r>
              <a:rPr lang="en-US" i="1" dirty="0"/>
              <a:t>M</a:t>
            </a:r>
            <a:r>
              <a:rPr lang="en-US" i="1" baseline="-25000" dirty="0"/>
              <a:t>T</a:t>
            </a:r>
            <a:r>
              <a:rPr lang="en-US" dirty="0"/>
              <a:t>) is given by</a:t>
            </a:r>
          </a:p>
        </p:txBody>
      </p:sp>
      <p:graphicFrame>
        <p:nvGraphicFramePr>
          <p:cNvPr id="307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633448"/>
              </p:ext>
            </p:extLst>
          </p:nvPr>
        </p:nvGraphicFramePr>
        <p:xfrm>
          <a:off x="989013" y="5132388"/>
          <a:ext cx="697547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معادلة" r:id="rId6" imgW="3174840" imgH="482400" progId="Equation.3">
                  <p:embed/>
                </p:oleObj>
              </mc:Choice>
              <mc:Fallback>
                <p:oleObj name="معادلة" r:id="rId6" imgW="317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5132388"/>
                        <a:ext cx="6975475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5004048" y="4077072"/>
            <a:ext cx="248898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IQ" sz="2000" dirty="0" smtClean="0">
                <a:latin typeface="Times New Roman" pitchFamily="18" charset="0"/>
                <a:cs typeface="Times New Roman" pitchFamily="18" charset="0"/>
              </a:rPr>
              <a:t>بعد الجسم يعطى بالعلاقة</a:t>
            </a:r>
            <a:endParaRPr lang="ar-IQ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سهم إلى اليمين 2"/>
          <p:cNvSpPr/>
          <p:nvPr/>
        </p:nvSpPr>
        <p:spPr>
          <a:xfrm rot="19329535">
            <a:off x="5021245" y="3843046"/>
            <a:ext cx="1384399" cy="234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44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2405" y="1236385"/>
            <a:ext cx="7487975" cy="439248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447606" y="3244334"/>
            <a:ext cx="2212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19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716505"/>
              </p:ext>
            </p:extLst>
          </p:nvPr>
        </p:nvGraphicFramePr>
        <p:xfrm>
          <a:off x="1547664" y="4005064"/>
          <a:ext cx="56388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معادلة" r:id="rId3" imgW="3175000" imgH="482600" progId="Equation.3">
                  <p:embed/>
                </p:oleObj>
              </mc:Choice>
              <mc:Fallback>
                <p:oleObj name="معادلة" r:id="rId3" imgW="3175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563880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ar-IQ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52990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2221"/>
            <a:ext cx="6912768" cy="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2" y="2446465"/>
            <a:ext cx="5299075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79" y="4869160"/>
            <a:ext cx="52990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92697"/>
            <a:ext cx="7776864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1064"/>
            <a:ext cx="8019388" cy="78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85" y="3103563"/>
            <a:ext cx="7268624" cy="9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8183427" cy="61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2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92088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3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can002"/>
          <p:cNvPicPr>
            <a:picLocks noChangeAspect="1" noChangeArrowheads="1"/>
          </p:cNvPicPr>
          <p:nvPr/>
        </p:nvPicPr>
        <p:blipFill>
          <a:blip r:embed="rId3">
            <a:lum bright="-1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0"/>
            <a:ext cx="567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79488" y="5305425"/>
            <a:ext cx="761047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/>
              <a:t>(a) The effect of placing a second lens 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within the focal length of a positive lens </a:t>
            </a:r>
            <a:r>
              <a:rPr lang="en-US" i="1" dirty="0"/>
              <a:t>L</a:t>
            </a:r>
            <a:r>
              <a:rPr lang="en-US" baseline="-25000" dirty="0"/>
              <a:t>1</a:t>
            </a:r>
            <a:r>
              <a:rPr lang="en-US" dirty="0"/>
              <a:t>. (b) when 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is positive, its presence adds convergence to the bundle of rays. (c) When 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 is negative, it adds divergence to the bundle of rays.</a:t>
            </a:r>
          </a:p>
        </p:txBody>
      </p:sp>
    </p:spTree>
    <p:extLst>
      <p:ext uri="{BB962C8B-B14F-4D97-AF65-F5344CB8AC3E}">
        <p14:creationId xmlns:p14="http://schemas.microsoft.com/office/powerpoint/2010/main" val="26741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784976" cy="67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2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43608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Two thin lenses separated by a distance smaller than either focal length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052736"/>
            <a:ext cx="6486525" cy="408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7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Q13:Imagin a compound lens consisting of thin positive lens followed at an interval of 20 cm by a thin negative lens. If these have focal length of 40 cm and -40 cm respectively ,determine the front focal length and the back focal length?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425"/>
            <a:ext cx="91440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ستطيل 2"/>
              <p:cNvSpPr/>
              <p:nvPr/>
            </p:nvSpPr>
            <p:spPr>
              <a:xfrm>
                <a:off x="1259632" y="2708920"/>
                <a:ext cx="7560840" cy="3620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 </a:t>
                </a:r>
              </a:p>
              <a:p>
                <a:r>
                  <a:rPr lang="ar-IQ" dirty="0"/>
                  <a:t> </a:t>
                </a:r>
                <a:endParaRPr lang="en-US" dirty="0"/>
              </a:p>
              <a:p>
                <a:r>
                  <a:rPr lang="ar-IQ" dirty="0"/>
                  <a:t> </a:t>
                </a:r>
                <a:endParaRPr lang="en-US" dirty="0"/>
              </a:p>
              <a:p>
                <a:pPr algn="l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𝑙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latin typeface="Cambria Math"/>
                          </a:rPr>
                          <m:t>[</m:t>
                        </m:r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40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)]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  <m:r>
                          <a:rPr lang="en-US" sz="3200" i="1">
                            <a:latin typeface="Cambria Math"/>
                          </a:rPr>
                          <m:t>−[</m:t>
                        </m:r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40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]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=</m:t>
                    </m:r>
                    <m:r>
                      <a:rPr lang="en-US" sz="3200" i="1">
                        <a:latin typeface="Cambria Math"/>
                      </a:rPr>
                      <m:t>120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𝑐𝑚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From the previous slide, we calculated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i2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 Therefore, if 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o1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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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we get,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   </m:t>
                    </m:r>
                    <m:r>
                      <a:rPr lang="en-US" sz="3200" i="1">
                        <a:latin typeface="Cambria Math"/>
                      </a:rPr>
                      <m:t>𝑏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𝑓</m:t>
                    </m:r>
                    <m:r>
                      <a:rPr lang="en-US" sz="3200" i="1">
                        <a:latin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</a:rPr>
                      <m:t>𝑙</m:t>
                    </m:r>
                    <m:r>
                      <a:rPr lang="en-US" sz="3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 (</m:t>
                        </m:r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  <m:r>
                          <a:rPr lang="en-US" sz="3200" i="1">
                            <a:latin typeface="Cambria Math"/>
                          </a:rPr>
                          <m:t>−(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latin typeface="Cambria Math"/>
                      </a:rPr>
                      <m:t>=  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20</m:t>
                        </m:r>
                        <m:r>
                          <a:rPr lang="en-US" sz="3200" i="1">
                            <a:latin typeface="Cambria Math"/>
                          </a:rPr>
                          <m:t>−[</m:t>
                        </m:r>
                        <m:r>
                          <a:rPr lang="en-US" sz="3200" i="1">
                            <a:latin typeface="Cambria Math"/>
                          </a:rPr>
                          <m:t>40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40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/>
                  <a:t>  = </a:t>
                </a:r>
                <a:r>
                  <a:rPr lang="en-US" dirty="0" smtClean="0"/>
                  <a:t>40 </a:t>
                </a:r>
                <a:r>
                  <a:rPr lang="en-US" dirty="0"/>
                  <a:t>cm</a:t>
                </a:r>
              </a:p>
            </p:txBody>
          </p:sp>
        </mc:Choice>
        <mc:Fallback xmlns="">
          <p:sp>
            <p:nvSpPr>
              <p:cNvPr id="3" name="مستطيل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08920"/>
                <a:ext cx="7560840" cy="3620350"/>
              </a:xfrm>
              <a:prstGeom prst="rect">
                <a:avLst/>
              </a:prstGeom>
              <a:blipFill rotWithShape="1">
                <a:blip r:embed="rId2"/>
                <a:stretch>
                  <a:fillRect l="-2016" r="-64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58" y="1407220"/>
            <a:ext cx="6868416" cy="8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3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 that </a:t>
            </a:r>
            <a:r>
              <a:rPr lang="en-US" i="1" dirty="0"/>
              <a:t>d</a:t>
            </a:r>
            <a:r>
              <a:rPr lang="en-US" dirty="0"/>
              <a:t> &gt; </a:t>
            </a:r>
            <a:r>
              <a:rPr lang="en-US" i="1" dirty="0"/>
              <a:t>s</a:t>
            </a:r>
            <a:r>
              <a:rPr lang="en-US" baseline="-25000" dirty="0"/>
              <a:t>i1</a:t>
            </a:r>
            <a:r>
              <a:rPr lang="en-US" dirty="0"/>
              <a:t>, so that the object for Lens 2 (</a:t>
            </a:r>
            <a:r>
              <a:rPr lang="en-US" i="1" dirty="0"/>
              <a:t>L</a:t>
            </a:r>
            <a:r>
              <a:rPr lang="en-US" baseline="-25000" dirty="0"/>
              <a:t>2</a:t>
            </a:r>
            <a:r>
              <a:rPr lang="en-US" dirty="0"/>
              <a:t>) is real.</a:t>
            </a:r>
            <a:br>
              <a:rPr lang="en-US" dirty="0"/>
            </a:br>
            <a:endParaRPr lang="ar-IQ" dirty="0"/>
          </a:p>
        </p:txBody>
      </p:sp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94889"/>
              </p:ext>
            </p:extLst>
          </p:nvPr>
        </p:nvGraphicFramePr>
        <p:xfrm>
          <a:off x="355600" y="1844675"/>
          <a:ext cx="828992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معادلة" r:id="rId3" imgW="3898800" imgH="1765080" progId="Equation.3">
                  <p:embed/>
                </p:oleObj>
              </mc:Choice>
              <mc:Fallback>
                <p:oleObj name="معادلة" r:id="rId3" imgW="3898800" imgH="1765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44675"/>
                        <a:ext cx="8289925" cy="2520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92522"/>
              </p:ext>
            </p:extLst>
          </p:nvPr>
        </p:nvGraphicFramePr>
        <p:xfrm>
          <a:off x="1475656" y="5229200"/>
          <a:ext cx="691276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معادلة" r:id="rId5" imgW="3175000" imgH="482600" progId="Equation.3">
                  <p:embed/>
                </p:oleObj>
              </mc:Choice>
              <mc:Fallback>
                <p:oleObj name="معادلة" r:id="rId5" imgW="3175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229200"/>
                        <a:ext cx="6912768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1028" y="1255967"/>
            <a:ext cx="898194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  <a:tab pos="5273675" algn="r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 compound lens system,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the object distance and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0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the image distance.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  <a:tab pos="527367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3902488"/>
            <a:ext cx="842493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  <a:tab pos="5273675" algn="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  <a:tab pos="5273675" algn="r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total transverse magnification 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16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is given by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  <a:tab pos="5273675" algn="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675" algn="l"/>
                <a:tab pos="5273675" algn="r"/>
              </a:tabLst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5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" y="3175"/>
            <a:ext cx="8778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463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248</Words>
  <Application>Microsoft Office PowerPoint</Application>
  <PresentationFormat>عرض على الشاشة (3:4)‏</PresentationFormat>
  <Paragraphs>27</Paragraphs>
  <Slides>14</Slides>
  <Notes>3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انقلاب</vt:lpstr>
      <vt:lpstr>معادلة</vt:lpstr>
      <vt:lpstr>משוואה</vt:lpstr>
      <vt:lpstr>the compound lens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Q13:Imagin a compound lens consisting of thin positive lens followed at an interval of 20 cm by a thin negative lens. If these have focal length of 40 cm and -40 cm respectively ,determine the front focal length and the back focal length? </vt:lpstr>
      <vt:lpstr>solution</vt:lpstr>
      <vt:lpstr>Note that d &gt; si1, so that the object for Lens 2 (L2) is real. </vt:lpstr>
      <vt:lpstr>عرض تقديمي في PowerPoint</vt:lpstr>
      <vt:lpstr>Q12: A compound  lens consists of two thin-bi-convex lenses L1 and L2 of focal lengths 10 cm and 20 cm , separated by a distance of 80 cm. describe the mage corresponding to a 5 cm tall object 15 cm from the first lens. </vt:lpstr>
      <vt:lpstr>عرض تقديمي في PowerPoint</vt:lpstr>
      <vt:lpstr>solution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16</cp:revision>
  <dcterms:created xsi:type="dcterms:W3CDTF">2017-12-02T18:46:43Z</dcterms:created>
  <dcterms:modified xsi:type="dcterms:W3CDTF">2017-12-03T05:12:03Z</dcterms:modified>
</cp:coreProperties>
</file>