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0" r:id="rId3"/>
    <p:sldId id="258" r:id="rId4"/>
    <p:sldId id="257" r:id="rId5"/>
    <p:sldId id="261" r:id="rId6"/>
    <p:sldId id="259"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12/03/1439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12/03/1439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12/03/1439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12/03/1439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12/03/1439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12/03/1439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t>12/03/1439</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t>12/03/1439</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versity.org/wiki/File:Lenses_en.sv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dirty="0" smtClean="0"/>
              <a:t>Thin lenses</a:t>
            </a:r>
            <a:endParaRPr lang="ar-IQ" dirty="0"/>
          </a:p>
        </p:txBody>
      </p:sp>
      <p:sp>
        <p:nvSpPr>
          <p:cNvPr id="3" name="عنوان فرعي 2"/>
          <p:cNvSpPr>
            <a:spLocks noGrp="1"/>
          </p:cNvSpPr>
          <p:nvPr>
            <p:ph type="subTitle" idx="1"/>
          </p:nvPr>
        </p:nvSpPr>
        <p:spPr/>
        <p:txBody>
          <a:bodyPr/>
          <a:lstStyle/>
          <a:p>
            <a:r>
              <a:rPr lang="en-US" dirty="0" err="1" smtClean="0"/>
              <a:t>Lec</a:t>
            </a:r>
            <a:r>
              <a:rPr lang="en-US" dirty="0" smtClean="0"/>
              <a:t>. three</a:t>
            </a:r>
            <a:endParaRPr lang="ar-IQ" dirty="0"/>
          </a:p>
        </p:txBody>
      </p:sp>
    </p:spTree>
    <p:extLst>
      <p:ext uri="{BB962C8B-B14F-4D97-AF65-F5344CB8AC3E}">
        <p14:creationId xmlns:p14="http://schemas.microsoft.com/office/powerpoint/2010/main" val="248893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67544" y="620688"/>
            <a:ext cx="7992888" cy="923330"/>
          </a:xfrm>
          <a:prstGeom prst="rect">
            <a:avLst/>
          </a:prstGeom>
        </p:spPr>
        <p:txBody>
          <a:bodyPr wrap="square">
            <a:spAutoFit/>
          </a:bodyPr>
          <a:lstStyle/>
          <a:p>
            <a:pPr algn="l"/>
            <a:r>
              <a:rPr lang="en-US" dirty="0"/>
              <a:t>If we know the focal length of a thin lens and the position of an object, there </a:t>
            </a:r>
            <a:r>
              <a:rPr lang="ar-IQ" dirty="0" smtClean="0"/>
              <a:t> </a:t>
            </a:r>
            <a:r>
              <a:rPr lang="en-US" dirty="0" smtClean="0"/>
              <a:t>are</a:t>
            </a:r>
            <a:endParaRPr lang="en-US" dirty="0"/>
          </a:p>
          <a:p>
            <a:pPr algn="l"/>
            <a:r>
              <a:rPr lang="en-US" dirty="0"/>
              <a:t>three methods of determining the position of the image: (1) graphical construction, (2) experiment, and (3) use of the lens formula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544018"/>
            <a:ext cx="2952328" cy="78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23528" y="2690336"/>
            <a:ext cx="8136904" cy="923330"/>
          </a:xfrm>
          <a:prstGeom prst="rect">
            <a:avLst/>
          </a:prstGeom>
        </p:spPr>
        <p:txBody>
          <a:bodyPr wrap="square">
            <a:spAutoFit/>
          </a:bodyPr>
          <a:lstStyle/>
          <a:p>
            <a:pPr algn="l"/>
            <a:r>
              <a:rPr lang="en-US" dirty="0"/>
              <a:t>Here  s is the object distance,  s' is the image distance, and  f  is the focal length, all measured to or from the center of the lens. This lens equation will be derived later in this chapter. </a:t>
            </a:r>
            <a:endParaRPr lang="ar-IQ"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92252"/>
            <a:ext cx="5273675"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077072"/>
            <a:ext cx="3556857"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13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4.3 Sign Conventions for Thin Lenses</a:t>
            </a:r>
            <a:endParaRPr lang="ar-IQ" dirty="0"/>
          </a:p>
        </p:txBody>
      </p:sp>
      <p:sp>
        <p:nvSpPr>
          <p:cNvPr id="3" name="مستطيل 2"/>
          <p:cNvSpPr/>
          <p:nvPr/>
        </p:nvSpPr>
        <p:spPr>
          <a:xfrm>
            <a:off x="539552" y="1443841"/>
            <a:ext cx="7920880" cy="2585323"/>
          </a:xfrm>
          <a:prstGeom prst="rect">
            <a:avLst/>
          </a:prstGeom>
        </p:spPr>
        <p:txBody>
          <a:bodyPr wrap="square">
            <a:spAutoFit/>
          </a:bodyPr>
          <a:lstStyle/>
          <a:p>
            <a:pPr algn="l"/>
            <a:r>
              <a:rPr lang="en-US" dirty="0"/>
              <a:t>1: object distance (s) is positive if object is in front of lens and is a negative if object is in back of lens.</a:t>
            </a:r>
          </a:p>
          <a:p>
            <a:pPr algn="l"/>
            <a:r>
              <a:rPr lang="en-US" dirty="0"/>
              <a:t>2:  image distance (s') is positive if image is in back of lens and is negative if image is in front of lens.</a:t>
            </a:r>
          </a:p>
          <a:p>
            <a:pPr algn="l"/>
            <a:r>
              <a:rPr lang="en-US" dirty="0"/>
              <a:t> </a:t>
            </a:r>
          </a:p>
          <a:p>
            <a:pPr algn="l"/>
            <a:r>
              <a:rPr lang="en-US" dirty="0"/>
              <a:t>3: r1 and r2 are positive if center of curvature is in back of lens.</a:t>
            </a:r>
          </a:p>
          <a:p>
            <a:pPr algn="l"/>
            <a:r>
              <a:rPr lang="en-US" dirty="0"/>
              <a:t>4: r1 and r2 are negative if center of curvature is in front of lens.</a:t>
            </a:r>
          </a:p>
          <a:p>
            <a:pPr algn="l"/>
            <a:r>
              <a:rPr lang="en-US" dirty="0"/>
              <a:t>5: focal length ( f )  is positive if the lens is converging and   is negative if the lens is diverging.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29164"/>
            <a:ext cx="7344816" cy="27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483768" y="4149080"/>
            <a:ext cx="432048" cy="369332"/>
          </a:xfrm>
          <a:prstGeom prst="rect">
            <a:avLst/>
          </a:prstGeom>
          <a:solidFill>
            <a:schemeClr val="bg1"/>
          </a:solidFill>
          <a:ln>
            <a:noFill/>
          </a:ln>
        </p:spPr>
        <p:txBody>
          <a:bodyPr wrap="square" rtlCol="1">
            <a:spAutoFit/>
          </a:bodyPr>
          <a:lstStyle/>
          <a:p>
            <a:r>
              <a:rPr lang="en-US" dirty="0" smtClean="0"/>
              <a:t>2</a:t>
            </a:r>
            <a:endParaRPr lang="ar-IQ" dirty="0"/>
          </a:p>
        </p:txBody>
      </p:sp>
    </p:spTree>
    <p:extLst>
      <p:ext uri="{BB962C8B-B14F-4D97-AF65-F5344CB8AC3E}">
        <p14:creationId xmlns:p14="http://schemas.microsoft.com/office/powerpoint/2010/main" val="3868002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4.4 THE PARALLEL-RAY METHOD</a:t>
            </a:r>
            <a:endParaRPr lang="ar-IQ" dirty="0"/>
          </a:p>
        </p:txBody>
      </p:sp>
      <p:sp>
        <p:nvSpPr>
          <p:cNvPr id="3" name="مستطيل 2"/>
          <p:cNvSpPr/>
          <p:nvPr/>
        </p:nvSpPr>
        <p:spPr>
          <a:xfrm>
            <a:off x="539552" y="1484784"/>
            <a:ext cx="2031325" cy="369332"/>
          </a:xfrm>
          <a:prstGeom prst="rect">
            <a:avLst/>
          </a:prstGeom>
        </p:spPr>
        <p:txBody>
          <a:bodyPr wrap="none">
            <a:spAutoFit/>
          </a:bodyPr>
          <a:lstStyle/>
          <a:p>
            <a:r>
              <a:rPr lang="en-US" dirty="0"/>
              <a:t>a: For Convex Lens  	</a:t>
            </a:r>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58" y="1854116"/>
            <a:ext cx="5955233" cy="245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39258" y="4952494"/>
            <a:ext cx="6192982" cy="923330"/>
          </a:xfrm>
          <a:prstGeom prst="rect">
            <a:avLst/>
          </a:prstGeom>
        </p:spPr>
        <p:txBody>
          <a:bodyPr wrap="square">
            <a:spAutoFit/>
          </a:bodyPr>
          <a:lstStyle/>
          <a:p>
            <a:pPr algn="l"/>
            <a:r>
              <a:rPr lang="en-US" dirty="0"/>
              <a:t>Figure 4.4b: The parallel-ray method for graphically locating the image formed by a concave lens.</a:t>
            </a:r>
          </a:p>
          <a:p>
            <a:pPr algn="l"/>
            <a:endParaRPr lang="en-US" dirty="0"/>
          </a:p>
        </p:txBody>
      </p:sp>
    </p:spTree>
    <p:extLst>
      <p:ext uri="{BB962C8B-B14F-4D97-AF65-F5344CB8AC3E}">
        <p14:creationId xmlns:p14="http://schemas.microsoft.com/office/powerpoint/2010/main" val="304221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4.5  LATERAL MAGNIFICATION</a:t>
            </a:r>
            <a:endParaRPr lang="ar-IQ" dirty="0"/>
          </a:p>
        </p:txBody>
      </p:sp>
      <p:sp>
        <p:nvSpPr>
          <p:cNvPr id="3" name="مستطيل 2"/>
          <p:cNvSpPr/>
          <p:nvPr/>
        </p:nvSpPr>
        <p:spPr>
          <a:xfrm>
            <a:off x="539552" y="1268760"/>
            <a:ext cx="7632848" cy="1477328"/>
          </a:xfrm>
          <a:prstGeom prst="rect">
            <a:avLst/>
          </a:prstGeom>
        </p:spPr>
        <p:txBody>
          <a:bodyPr wrap="square">
            <a:spAutoFit/>
          </a:bodyPr>
          <a:lstStyle/>
          <a:p>
            <a:pPr algn="l"/>
            <a:r>
              <a:rPr lang="en-US" dirty="0"/>
              <a:t>A simple formula for the image magnification produced by a single lens can be derived from the geometry of figure 4.4a. By construction it is seen that the right triangles QMA and Q'M'A are similar. Corresponding sides are therefore proportional to each other, so that</a:t>
            </a:r>
          </a:p>
          <a:p>
            <a:pPr algn="l"/>
            <a:r>
              <a:rPr lang="en-US" dirty="0"/>
              <a:t> </a:t>
            </a:r>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6669286" cy="338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871700" y="2746088"/>
            <a:ext cx="396044" cy="369332"/>
          </a:xfrm>
          <a:prstGeom prst="rect">
            <a:avLst/>
          </a:prstGeom>
          <a:solidFill>
            <a:schemeClr val="bg1"/>
          </a:solidFill>
        </p:spPr>
        <p:txBody>
          <a:bodyPr wrap="square" rtlCol="1">
            <a:spAutoFit/>
          </a:bodyPr>
          <a:lstStyle/>
          <a:p>
            <a:r>
              <a:rPr lang="en-US" dirty="0" smtClean="0"/>
              <a:t>3</a:t>
            </a:r>
            <a:endParaRPr lang="ar-IQ" dirty="0"/>
          </a:p>
        </p:txBody>
      </p:sp>
    </p:spTree>
    <p:extLst>
      <p:ext uri="{BB962C8B-B14F-4D97-AF65-F5344CB8AC3E}">
        <p14:creationId xmlns:p14="http://schemas.microsoft.com/office/powerpoint/2010/main" val="2053097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302433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12682"/>
            <a:ext cx="2736304" cy="157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152650"/>
            <a:ext cx="4608512" cy="379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4860032" y="3105835"/>
            <a:ext cx="3456384" cy="923330"/>
          </a:xfrm>
          <a:prstGeom prst="rect">
            <a:avLst/>
          </a:prstGeom>
        </p:spPr>
        <p:txBody>
          <a:bodyPr wrap="square">
            <a:spAutoFit/>
          </a:bodyPr>
          <a:lstStyle/>
          <a:p>
            <a:pPr algn="l"/>
            <a:r>
              <a:rPr lang="en-US" dirty="0"/>
              <a:t>1) construction </a:t>
            </a:r>
            <a:r>
              <a:rPr lang="en-US" dirty="0" smtClean="0"/>
              <a:t>graphically </a:t>
            </a:r>
            <a:r>
              <a:rPr lang="en-US" dirty="0"/>
              <a:t>to </a:t>
            </a:r>
            <a:r>
              <a:rPr lang="en-US" dirty="0" smtClean="0"/>
              <a:t>determine </a:t>
            </a:r>
            <a:r>
              <a:rPr lang="en-US" dirty="0"/>
              <a:t>state of  image form  in </a:t>
            </a:r>
            <a:r>
              <a:rPr lang="en-US" dirty="0" smtClean="0"/>
              <a:t>convex </a:t>
            </a:r>
            <a:r>
              <a:rPr lang="en-US" dirty="0"/>
              <a:t>lens </a:t>
            </a:r>
            <a:endParaRPr lang="ar-IQ" dirty="0"/>
          </a:p>
        </p:txBody>
      </p:sp>
    </p:spTree>
    <p:extLst>
      <p:ext uri="{BB962C8B-B14F-4D97-AF65-F5344CB8AC3E}">
        <p14:creationId xmlns:p14="http://schemas.microsoft.com/office/powerpoint/2010/main" val="2455729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280919"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181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4.7 LENS MAKERS' FORMULA</a:t>
            </a:r>
            <a:endParaRPr lang="ar-IQ" dirty="0"/>
          </a:p>
        </p:txBody>
      </p:sp>
      <p:sp>
        <p:nvSpPr>
          <p:cNvPr id="3" name="مستطيل 2"/>
          <p:cNvSpPr/>
          <p:nvPr/>
        </p:nvSpPr>
        <p:spPr>
          <a:xfrm>
            <a:off x="611560" y="1305342"/>
            <a:ext cx="7776864" cy="2862322"/>
          </a:xfrm>
          <a:prstGeom prst="rect">
            <a:avLst/>
          </a:prstGeom>
        </p:spPr>
        <p:txBody>
          <a:bodyPr wrap="square">
            <a:spAutoFit/>
          </a:bodyPr>
          <a:lstStyle/>
          <a:p>
            <a:pPr algn="l"/>
            <a:r>
              <a:rPr lang="en-US" dirty="0"/>
              <a:t>If a lens is to be ground to some specified focal length, the refractive index of the glass must be known. Supposing the index to be known, the radii of curvature </a:t>
            </a:r>
            <a:endParaRPr lang="ar-IQ" dirty="0" smtClean="0"/>
          </a:p>
          <a:p>
            <a:pPr algn="l"/>
            <a:r>
              <a:rPr lang="en-US" dirty="0" smtClean="0"/>
              <a:t>must </a:t>
            </a:r>
            <a:r>
              <a:rPr lang="en-US" dirty="0"/>
              <a:t>be so chosen as to satisfy the </a:t>
            </a:r>
            <a:r>
              <a:rPr lang="en-US" dirty="0" smtClean="0"/>
              <a:t>equation</a:t>
            </a:r>
            <a:endParaRPr lang="ar-IQ" dirty="0" smtClean="0"/>
          </a:p>
          <a:p>
            <a:pPr algn="l"/>
            <a:endParaRPr lang="en-US" dirty="0"/>
          </a:p>
          <a:p>
            <a:pPr algn="l"/>
            <a:r>
              <a:rPr lang="en-US" dirty="0"/>
              <a:t>                                                                                 (4.4)</a:t>
            </a:r>
          </a:p>
          <a:p>
            <a:pPr algn="l"/>
            <a:r>
              <a:rPr lang="en-US" dirty="0"/>
              <a:t>As the rays travel from left to right through a lens, all convex surfaces are taken as having a positive radius and all concave surfaces a negative radius. For an </a:t>
            </a:r>
            <a:r>
              <a:rPr lang="en-US" dirty="0" err="1"/>
              <a:t>equiconvex</a:t>
            </a:r>
            <a:r>
              <a:rPr lang="en-US" dirty="0"/>
              <a:t> lens, r1 for the first surface is positive and r2 for the second surface negative. Substituting the value of  l/f  from equation(4.1), we can write</a:t>
            </a:r>
          </a:p>
          <a:p>
            <a:pPr algn="l"/>
            <a:r>
              <a:rPr lang="en-US" dirty="0"/>
              <a:t> </a:t>
            </a:r>
            <a:endParaRPr lang="ar-IQ" dirty="0"/>
          </a:p>
        </p:txBody>
      </p:sp>
      <p:sp>
        <p:nvSpPr>
          <p:cNvPr id="4" name="مستطيل 3"/>
          <p:cNvSpPr/>
          <p:nvPr/>
        </p:nvSpPr>
        <p:spPr>
          <a:xfrm>
            <a:off x="611560" y="3717032"/>
            <a:ext cx="7344816" cy="3139321"/>
          </a:xfrm>
          <a:prstGeom prst="rect">
            <a:avLst/>
          </a:prstGeom>
        </p:spPr>
        <p:txBody>
          <a:bodyPr wrap="square">
            <a:spAutoFit/>
          </a:bodyPr>
          <a:lstStyle/>
          <a:p>
            <a:pPr algn="l"/>
            <a:r>
              <a:rPr lang="en-US" dirty="0"/>
              <a:t>If a lens is to be ground to some specified focal length, the refractive index of the glass must be known. Supposing the index to be known, the radii of curvature must be so chosen as to satisfy the </a:t>
            </a:r>
            <a:r>
              <a:rPr lang="en-US" dirty="0" smtClean="0"/>
              <a:t>equation</a:t>
            </a:r>
            <a:endParaRPr lang="ar-IQ" dirty="0" smtClean="0"/>
          </a:p>
          <a:p>
            <a:pPr algn="l"/>
            <a:endParaRPr lang="en-US" dirty="0"/>
          </a:p>
          <a:p>
            <a:pPr algn="l"/>
            <a:r>
              <a:rPr lang="en-US" dirty="0"/>
              <a:t>                                                                                 (</a:t>
            </a:r>
            <a:r>
              <a:rPr lang="en-US" dirty="0" smtClean="0"/>
              <a:t>4.5)</a:t>
            </a:r>
            <a:endParaRPr lang="en-US" dirty="0"/>
          </a:p>
          <a:p>
            <a:pPr algn="l"/>
            <a:r>
              <a:rPr lang="en-US" dirty="0"/>
              <a:t>As the rays travel from left to right through a lens, all convex surfaces are taken as having a positive radius and all concave surfaces a negative radius. For an </a:t>
            </a:r>
            <a:r>
              <a:rPr lang="en-US" dirty="0" err="1"/>
              <a:t>equiconvex</a:t>
            </a:r>
            <a:r>
              <a:rPr lang="en-US" dirty="0"/>
              <a:t> lens, r1 for the first surface is positive and r2 for the second surface negative. Substituting the value of  l/f  from equation(4.1), we can write</a:t>
            </a:r>
          </a:p>
          <a:p>
            <a:pPr algn="l"/>
            <a:r>
              <a:rPr lang="en-US" dirty="0"/>
              <a:t> </a:t>
            </a: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226" y="2309239"/>
            <a:ext cx="17065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375" y="6291336"/>
            <a:ext cx="1938337"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755" y="4721777"/>
            <a:ext cx="17065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6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4.8 DERIVATION OF THE LENS FORMULA</a:t>
            </a:r>
            <a:endParaRPr lang="ar-IQ" dirty="0"/>
          </a:p>
        </p:txBody>
      </p:sp>
      <p:sp>
        <p:nvSpPr>
          <p:cNvPr id="3" name="مستطيل 2"/>
          <p:cNvSpPr/>
          <p:nvPr/>
        </p:nvSpPr>
        <p:spPr>
          <a:xfrm>
            <a:off x="611560" y="1628800"/>
            <a:ext cx="7848872" cy="646331"/>
          </a:xfrm>
          <a:prstGeom prst="rect">
            <a:avLst/>
          </a:prstGeom>
        </p:spPr>
        <p:txBody>
          <a:bodyPr wrap="square">
            <a:spAutoFit/>
          </a:bodyPr>
          <a:lstStyle/>
          <a:p>
            <a:pPr algn="l"/>
            <a:r>
              <a:rPr lang="en-US" dirty="0"/>
              <a:t>From similar triangles Q'TS and F' TA the proportionality between corresponding sides gives</a:t>
            </a:r>
            <a:endParaRPr lang="ar-IQ"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5131"/>
            <a:ext cx="7848872" cy="201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437112"/>
            <a:ext cx="2111975" cy="9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09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571" y="332656"/>
            <a:ext cx="2559549" cy="98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611560" y="1305342"/>
            <a:ext cx="7776864" cy="2585323"/>
          </a:xfrm>
          <a:prstGeom prst="rect">
            <a:avLst/>
          </a:prstGeom>
        </p:spPr>
        <p:txBody>
          <a:bodyPr wrap="square">
            <a:spAutoFit/>
          </a:bodyPr>
          <a:lstStyle/>
          <a:p>
            <a:pPr algn="l"/>
            <a:r>
              <a:rPr lang="en-US" dirty="0"/>
              <a:t>Note that y - y' is written instead of y + y' because y', by the convention of signs,</a:t>
            </a:r>
          </a:p>
          <a:p>
            <a:pPr algn="l"/>
            <a:r>
              <a:rPr lang="en-US" dirty="0"/>
              <a:t>is a negative quantity. From the similar triangles QTS and FAS, The sum of these two equations is</a:t>
            </a:r>
          </a:p>
          <a:p>
            <a:pPr algn="l"/>
            <a:r>
              <a:rPr lang="en-US" dirty="0"/>
              <a:t>                                                                   (4.8)</a:t>
            </a:r>
          </a:p>
          <a:p>
            <a:pPr algn="l"/>
            <a:r>
              <a:rPr lang="en-US" dirty="0"/>
              <a:t>Since   f = f '   ,the two terms on the right can be combined and y - y' canceled </a:t>
            </a:r>
            <a:r>
              <a:rPr lang="ar-IQ" dirty="0" smtClean="0"/>
              <a:t> </a:t>
            </a:r>
            <a:r>
              <a:rPr lang="en-US" dirty="0" err="1" smtClean="0"/>
              <a:t>out,yielding</a:t>
            </a:r>
            <a:r>
              <a:rPr lang="en-US" dirty="0" smtClean="0"/>
              <a:t> </a:t>
            </a:r>
            <a:r>
              <a:rPr lang="en-US" dirty="0"/>
              <a:t>the desired equation,</a:t>
            </a:r>
          </a:p>
          <a:p>
            <a:pPr algn="l"/>
            <a:r>
              <a:rPr lang="en-US" dirty="0"/>
              <a:t>                                                                                    (4.9)</a:t>
            </a:r>
          </a:p>
          <a:p>
            <a:pPr algn="l"/>
            <a:r>
              <a:rPr lang="en-US" dirty="0"/>
              <a:t>This equation is called Gaussian form or the lens equation of thin lenses, can be used to relate the image distance and object distance for a thin lens.</a:t>
            </a:r>
          </a:p>
        </p:txBody>
      </p:sp>
      <p:sp>
        <p:nvSpPr>
          <p:cNvPr id="4" name="مستطيل 3"/>
          <p:cNvSpPr/>
          <p:nvPr/>
        </p:nvSpPr>
        <p:spPr>
          <a:xfrm>
            <a:off x="611560" y="4167664"/>
            <a:ext cx="6624736" cy="2031325"/>
          </a:xfrm>
          <a:prstGeom prst="rect">
            <a:avLst/>
          </a:prstGeom>
        </p:spPr>
        <p:txBody>
          <a:bodyPr wrap="square">
            <a:spAutoFit/>
          </a:bodyPr>
          <a:lstStyle/>
          <a:p>
            <a:pPr algn="l"/>
            <a:r>
              <a:rPr lang="en-US" dirty="0"/>
              <a:t>Another form of the lens formula is the Newtonian form, is obtained in an analogous way from two other sets of similar triangles, QMF and FAS on the one hand and TAF' and F'M'Q' on the other. We find</a:t>
            </a:r>
          </a:p>
          <a:p>
            <a:pPr algn="l"/>
            <a:r>
              <a:rPr lang="en-US" dirty="0"/>
              <a:t>                                                    (4.10)</a:t>
            </a:r>
          </a:p>
          <a:p>
            <a:pPr algn="l"/>
            <a:r>
              <a:rPr lang="en-US" dirty="0"/>
              <a:t>	</a:t>
            </a:r>
            <a:endParaRPr lang="en-US" dirty="0" smtClean="0"/>
          </a:p>
          <a:p>
            <a:pPr algn="l"/>
            <a:r>
              <a:rPr lang="en-US" dirty="0" smtClean="0"/>
              <a:t>Multiplication </a:t>
            </a:r>
            <a:r>
              <a:rPr lang="en-US" dirty="0"/>
              <a:t>of one equation by the other gives</a:t>
            </a:r>
          </a:p>
          <a:p>
            <a:pPr algn="l"/>
            <a:r>
              <a:rPr lang="en-US" dirty="0"/>
              <a:t> </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060848"/>
            <a:ext cx="2316163"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2780928"/>
            <a:ext cx="1090613" cy="43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891" y="5013176"/>
            <a:ext cx="3755241" cy="50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154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775" y="629981"/>
            <a:ext cx="2376264" cy="44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109" y="1369297"/>
            <a:ext cx="153670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539552" y="260649"/>
            <a:ext cx="6318448" cy="369332"/>
          </a:xfrm>
          <a:prstGeom prst="rect">
            <a:avLst/>
          </a:prstGeom>
        </p:spPr>
        <p:txBody>
          <a:bodyPr wrap="square">
            <a:spAutoFit/>
          </a:bodyPr>
          <a:lstStyle/>
          <a:p>
            <a:r>
              <a:rPr lang="en-US" dirty="0"/>
              <a:t>The </a:t>
            </a:r>
            <a:r>
              <a:rPr lang="en-US" dirty="0" err="1"/>
              <a:t>newtonian</a:t>
            </a:r>
            <a:r>
              <a:rPr lang="en-US" dirty="0"/>
              <a:t> lens formula then takes the symmetrical form</a:t>
            </a:r>
            <a:endParaRPr lang="ar-IQ" dirty="0"/>
          </a:p>
        </p:txBody>
      </p:sp>
      <p:sp>
        <p:nvSpPr>
          <p:cNvPr id="3" name="مستطيل 2"/>
          <p:cNvSpPr/>
          <p:nvPr/>
        </p:nvSpPr>
        <p:spPr>
          <a:xfrm>
            <a:off x="755576" y="1856660"/>
            <a:ext cx="7561110" cy="923330"/>
          </a:xfrm>
          <a:prstGeom prst="rect">
            <a:avLst/>
          </a:prstGeom>
        </p:spPr>
        <p:txBody>
          <a:bodyPr wrap="square">
            <a:spAutoFit/>
          </a:bodyPr>
          <a:lstStyle/>
          <a:p>
            <a:pPr algn="l"/>
            <a:r>
              <a:rPr lang="en-US" dirty="0"/>
              <a:t>The result is that the object and image must be on the opposite sides of their respective focal points.</a:t>
            </a:r>
          </a:p>
          <a:p>
            <a:pPr algn="l"/>
            <a:endParaRPr lang="en-US" dirty="0"/>
          </a:p>
        </p:txBody>
      </p:sp>
      <p:sp>
        <p:nvSpPr>
          <p:cNvPr id="4" name="مستطيل 3"/>
          <p:cNvSpPr/>
          <p:nvPr/>
        </p:nvSpPr>
        <p:spPr>
          <a:xfrm>
            <a:off x="755576" y="2564905"/>
            <a:ext cx="6102424" cy="369332"/>
          </a:xfrm>
          <a:prstGeom prst="rect">
            <a:avLst/>
          </a:prstGeom>
        </p:spPr>
        <p:txBody>
          <a:bodyPr wrap="square">
            <a:spAutoFit/>
          </a:bodyPr>
          <a:lstStyle/>
          <a:p>
            <a:pPr algn="l"/>
            <a:r>
              <a:rPr lang="en-US" b="1" dirty="0"/>
              <a:t>4.9 DERIVATION OF THE LENS MAKERS' FORMULA</a:t>
            </a:r>
            <a:endParaRPr lang="ar-IQ" b="1" dirty="0"/>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278" y="3212976"/>
            <a:ext cx="783510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24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Types of lenses</a:t>
            </a:r>
            <a:br>
              <a:rPr lang="en-US" dirty="0"/>
            </a:br>
            <a:endParaRPr lang="ar-IQ" dirty="0"/>
          </a:p>
        </p:txBody>
      </p:sp>
      <p:sp>
        <p:nvSpPr>
          <p:cNvPr id="3" name="عنصر نائب للمحتوى 2"/>
          <p:cNvSpPr>
            <a:spLocks noGrp="1"/>
          </p:cNvSpPr>
          <p:nvPr>
            <p:ph idx="1"/>
          </p:nvPr>
        </p:nvSpPr>
        <p:spPr/>
        <p:txBody>
          <a:bodyPr/>
          <a:lstStyle/>
          <a:p>
            <a:pPr algn="l"/>
            <a:endParaRPr lang="en-US" dirty="0"/>
          </a:p>
          <a:p>
            <a:pPr algn="l"/>
            <a:r>
              <a:rPr lang="en-US" dirty="0" smtClean="0"/>
              <a:t>A </a:t>
            </a:r>
            <a:r>
              <a:rPr lang="en-US" dirty="0"/>
              <a:t>thin lens may be defined as one whose thickness is considered small in comparison with the distances generally associated with its optical properties. Such distances are, for example, radii of curvature of the two spherical surfaces, primary and secondary focal lengths, and object and image </a:t>
            </a:r>
            <a:endParaRPr lang="ar-IQ" dirty="0" smtClean="0"/>
          </a:p>
          <a:p>
            <a:pPr marL="114300" indent="0" algn="l">
              <a:buNone/>
            </a:pPr>
            <a:r>
              <a:rPr lang="en-US" dirty="0" smtClean="0"/>
              <a:t>distances.</a:t>
            </a:r>
            <a:endParaRPr lang="ar-IQ" dirty="0" smtClean="0"/>
          </a:p>
          <a:p>
            <a:pPr marL="114300" indent="0" algn="l">
              <a:buNone/>
            </a:pPr>
            <a:endParaRPr lang="en-US" dirty="0"/>
          </a:p>
          <a:p>
            <a:pPr algn="l"/>
            <a:endParaRPr lang="ar-IQ" dirty="0"/>
          </a:p>
        </p:txBody>
      </p:sp>
      <p:pic>
        <p:nvPicPr>
          <p:cNvPr id="4" name="صورة 3" descr="https://upload.wikimedia.org/wikipedia/commons/thumb/a/a7/Lenses_en.svg/450px-Lenses_en.sv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717032"/>
            <a:ext cx="4286250" cy="2000250"/>
          </a:xfrm>
          <a:prstGeom prst="rect">
            <a:avLst/>
          </a:prstGeom>
          <a:noFill/>
          <a:ln>
            <a:noFill/>
          </a:ln>
        </p:spPr>
      </p:pic>
    </p:spTree>
    <p:extLst>
      <p:ext uri="{BB962C8B-B14F-4D97-AF65-F5344CB8AC3E}">
        <p14:creationId xmlns:p14="http://schemas.microsoft.com/office/powerpoint/2010/main" val="1622076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692696"/>
            <a:ext cx="17684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83568" y="1222921"/>
            <a:ext cx="6174432" cy="1200329"/>
          </a:xfrm>
          <a:prstGeom prst="rect">
            <a:avLst/>
          </a:prstGeom>
        </p:spPr>
        <p:txBody>
          <a:bodyPr wrap="square">
            <a:spAutoFit/>
          </a:bodyPr>
          <a:lstStyle/>
          <a:p>
            <a:pPr algn="l"/>
            <a:r>
              <a:rPr lang="en-US" dirty="0"/>
              <a:t>". For this second surface the object ray T1 T2 has for its object distance s2', and the refracted ray gives an image distance of s2''. When the following equation determined in chapter  3  is applied to second refracting surface</a:t>
            </a:r>
            <a:endParaRPr lang="ar-IQ"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743806"/>
            <a:ext cx="379256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683568" y="3573015"/>
            <a:ext cx="6174432" cy="646331"/>
          </a:xfrm>
          <a:prstGeom prst="rect">
            <a:avLst/>
          </a:prstGeom>
        </p:spPr>
        <p:txBody>
          <a:bodyPr wrap="square">
            <a:spAutoFit/>
          </a:bodyPr>
          <a:lstStyle/>
          <a:p>
            <a:pPr algn="l"/>
            <a:r>
              <a:rPr lang="en-US" dirty="0"/>
              <a:t>As a consequence we can set s1' = - s2' and write</a:t>
            </a:r>
          </a:p>
          <a:p>
            <a:pPr algn="l"/>
            <a:r>
              <a:rPr lang="en-US" dirty="0"/>
              <a:t> </a:t>
            </a:r>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896180"/>
            <a:ext cx="3357661" cy="756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83568" y="4797153"/>
            <a:ext cx="6174432" cy="1200329"/>
          </a:xfrm>
          <a:prstGeom prst="rect">
            <a:avLst/>
          </a:prstGeom>
        </p:spPr>
        <p:txBody>
          <a:bodyPr wrap="square">
            <a:spAutoFit/>
          </a:bodyPr>
          <a:lstStyle/>
          <a:p>
            <a:pPr algn="l"/>
            <a:r>
              <a:rPr lang="en-US" dirty="0"/>
              <a:t>If we now call  s1  the object distance and designate it s as in figure (4.8)  and call</a:t>
            </a:r>
          </a:p>
          <a:p>
            <a:pPr algn="l"/>
            <a:r>
              <a:rPr lang="en-US" dirty="0"/>
              <a:t>s2". the image distance and designate it s", we can write equation (4.14) as</a:t>
            </a:r>
          </a:p>
        </p:txBody>
      </p:sp>
    </p:spTree>
    <p:extLst>
      <p:ext uri="{BB962C8B-B14F-4D97-AF65-F5344CB8AC3E}">
        <p14:creationId xmlns:p14="http://schemas.microsoft.com/office/powerpoint/2010/main" val="110948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92696"/>
            <a:ext cx="26463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11560" y="1235622"/>
            <a:ext cx="6246440" cy="923330"/>
          </a:xfrm>
          <a:prstGeom prst="rect">
            <a:avLst/>
          </a:prstGeom>
        </p:spPr>
        <p:txBody>
          <a:bodyPr wrap="square">
            <a:spAutoFit/>
          </a:bodyPr>
          <a:lstStyle/>
          <a:p>
            <a:pPr algn="l"/>
            <a:r>
              <a:rPr lang="en-US" dirty="0"/>
              <a:t>This is the general formula for a thin lens having different media on the two sides. By setting s or s" equal to infinity. When this is done, we obtain</a:t>
            </a:r>
            <a:endParaRPr lang="ar-IQ"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167" y="2110420"/>
            <a:ext cx="268922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467544" y="2690336"/>
            <a:ext cx="6390456" cy="923330"/>
          </a:xfrm>
          <a:prstGeom prst="rect">
            <a:avLst/>
          </a:prstGeom>
        </p:spPr>
        <p:txBody>
          <a:bodyPr wrap="square">
            <a:spAutoFit/>
          </a:bodyPr>
          <a:lstStyle/>
          <a:p>
            <a:pPr algn="l"/>
            <a:r>
              <a:rPr lang="en-US" dirty="0"/>
              <a:t>In words, the focal lengths have the ratio of the refractive indices of the two media n and n" , see figure(4.8)</a:t>
            </a:r>
          </a:p>
          <a:p>
            <a:pPr algn="l"/>
            <a:r>
              <a:rPr lang="en-US" dirty="0"/>
              <a:t>                                                                                            (4.17) </a:t>
            </a:r>
            <a:endParaRPr lang="ar-IQ" dirty="0"/>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613666"/>
            <a:ext cx="465137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902" y="3152001"/>
            <a:ext cx="828675"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252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404665"/>
            <a:ext cx="6030416" cy="646331"/>
          </a:xfrm>
          <a:prstGeom prst="rect">
            <a:avLst/>
          </a:prstGeom>
        </p:spPr>
        <p:txBody>
          <a:bodyPr wrap="square">
            <a:spAutoFit/>
          </a:bodyPr>
          <a:lstStyle/>
          <a:p>
            <a:pPr algn="l"/>
            <a:r>
              <a:rPr lang="en-US" dirty="0"/>
              <a:t>If the medium on both sides is the same, n = n" , equation (4.15) reduces to</a:t>
            </a:r>
            <a:endParaRPr lang="ar-IQ"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082526"/>
            <a:ext cx="21209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971600" y="1628801"/>
            <a:ext cx="5886400" cy="646331"/>
          </a:xfrm>
          <a:prstGeom prst="rect">
            <a:avLst/>
          </a:prstGeom>
        </p:spPr>
        <p:txBody>
          <a:bodyPr wrap="square">
            <a:spAutoFit/>
          </a:bodyPr>
          <a:lstStyle/>
          <a:p>
            <a:pPr algn="l"/>
            <a:r>
              <a:rPr lang="en-US" dirty="0"/>
              <a:t>Finally, if the surrounding medium is air (n = 1), we obtain the lens makers' Formula</a:t>
            </a:r>
            <a:endParaRPr lang="ar-IQ"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11" y="2275132"/>
            <a:ext cx="2152650"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39552" y="2996952"/>
            <a:ext cx="5125407" cy="369332"/>
          </a:xfrm>
          <a:prstGeom prst="rect">
            <a:avLst/>
          </a:prstGeom>
        </p:spPr>
        <p:txBody>
          <a:bodyPr wrap="square">
            <a:spAutoFit/>
          </a:bodyPr>
          <a:lstStyle/>
          <a:p>
            <a:pPr algn="l"/>
            <a:r>
              <a:rPr lang="en-US" b="1" dirty="0"/>
              <a:t>4.10 POWER OF LENS</a:t>
            </a:r>
            <a:endParaRPr lang="ar-IQ" b="1" dirty="0"/>
          </a:p>
        </p:txBody>
      </p:sp>
      <p:sp>
        <p:nvSpPr>
          <p:cNvPr id="5" name="مستطيل 4"/>
          <p:cNvSpPr/>
          <p:nvPr/>
        </p:nvSpPr>
        <p:spPr>
          <a:xfrm>
            <a:off x="971600" y="3645024"/>
            <a:ext cx="5886400" cy="1200329"/>
          </a:xfrm>
          <a:prstGeom prst="rect">
            <a:avLst/>
          </a:prstGeom>
        </p:spPr>
        <p:txBody>
          <a:bodyPr wrap="square">
            <a:spAutoFit/>
          </a:bodyPr>
          <a:lstStyle/>
          <a:p>
            <a:pPr algn="l"/>
            <a:r>
              <a:rPr lang="en-US" dirty="0"/>
              <a:t>If the distances are measured in meter, the unit of power of lens is called diopter (D). the power of lens may be calculated by the relation </a:t>
            </a:r>
          </a:p>
          <a:p>
            <a:pPr algn="l"/>
            <a:r>
              <a:rPr lang="en-US" dirty="0"/>
              <a:t> </a:t>
            </a:r>
            <a:endParaRPr lang="ar-IQ" dirty="0"/>
          </a:p>
        </p:txBody>
      </p:sp>
      <p:sp>
        <p:nvSpPr>
          <p:cNvPr id="6" name="مستطيل 5"/>
          <p:cNvSpPr/>
          <p:nvPr/>
        </p:nvSpPr>
        <p:spPr>
          <a:xfrm>
            <a:off x="4447607" y="3244334"/>
            <a:ext cx="248786" cy="369332"/>
          </a:xfrm>
          <a:prstGeom prst="rect">
            <a:avLst/>
          </a:prstGeom>
        </p:spPr>
        <p:txBody>
          <a:bodyPr wrap="none">
            <a:spAutoFit/>
          </a:bodyPr>
          <a:lstStyle/>
          <a:p>
            <a:r>
              <a:rPr lang="ar-IQ" dirty="0"/>
              <a:t> </a:t>
            </a:r>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162" y="4347580"/>
            <a:ext cx="2447690" cy="80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149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404664"/>
            <a:ext cx="1121461" cy="369332"/>
          </a:xfrm>
          <a:prstGeom prst="rect">
            <a:avLst/>
          </a:prstGeom>
        </p:spPr>
        <p:txBody>
          <a:bodyPr wrap="none">
            <a:spAutoFit/>
          </a:bodyPr>
          <a:lstStyle/>
          <a:p>
            <a:r>
              <a:rPr lang="en-US" dirty="0"/>
              <a:t>written as</a:t>
            </a:r>
            <a:endParaRPr lang="ar-IQ" dirty="0"/>
          </a:p>
        </p:txBody>
      </p:sp>
      <p:sp>
        <p:nvSpPr>
          <p:cNvPr id="3" name="مستطيل 2"/>
          <p:cNvSpPr/>
          <p:nvPr/>
        </p:nvSpPr>
        <p:spPr>
          <a:xfrm>
            <a:off x="3419872" y="3244334"/>
            <a:ext cx="1276521" cy="369332"/>
          </a:xfrm>
          <a:prstGeom prst="rect">
            <a:avLst/>
          </a:prstGeom>
        </p:spPr>
        <p:txBody>
          <a:bodyPr wrap="square">
            <a:spAutoFit/>
          </a:bodyPr>
          <a:lstStyle/>
          <a:p>
            <a:r>
              <a:rPr lang="ar-IQ" dirty="0"/>
              <a:t> </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561271"/>
            <a:ext cx="16462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539552" y="908720"/>
            <a:ext cx="1107996" cy="369332"/>
          </a:xfrm>
          <a:prstGeom prst="rect">
            <a:avLst/>
          </a:prstGeom>
        </p:spPr>
        <p:txBody>
          <a:bodyPr wrap="none">
            <a:spAutoFit/>
          </a:bodyPr>
          <a:lstStyle/>
          <a:p>
            <a:pPr algn="l"/>
            <a:r>
              <a:rPr lang="en-US" dirty="0"/>
              <a:t>where	</a:t>
            </a:r>
            <a:endParaRPr lang="ar-IQ"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013" y="1097015"/>
            <a:ext cx="393223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781" y="1988840"/>
            <a:ext cx="1219200"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539552" y="2583267"/>
            <a:ext cx="5764450" cy="646331"/>
          </a:xfrm>
          <a:prstGeom prst="rect">
            <a:avLst/>
          </a:prstGeom>
        </p:spPr>
        <p:txBody>
          <a:bodyPr wrap="square">
            <a:spAutoFit/>
          </a:bodyPr>
          <a:lstStyle/>
          <a:p>
            <a:pPr algn="l"/>
            <a:r>
              <a:rPr lang="en-US" dirty="0"/>
              <a:t>where   </a:t>
            </a:r>
            <a:r>
              <a:rPr lang="en-US" dirty="0" smtClean="0"/>
              <a:t>P  </a:t>
            </a:r>
            <a:r>
              <a:rPr lang="en-US" dirty="0"/>
              <a:t>is the power of the lens and is equal to the sum of the powers of the two surfaces:</a:t>
            </a:r>
            <a:endParaRPr lang="ar-IQ" dirty="0"/>
          </a:p>
        </p:txBody>
      </p:sp>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375" y="3270250"/>
            <a:ext cx="13652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345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sp>
        <p:nvSpPr>
          <p:cNvPr id="3" name="مستطيل 2"/>
          <p:cNvSpPr/>
          <p:nvPr/>
        </p:nvSpPr>
        <p:spPr>
          <a:xfrm>
            <a:off x="395536" y="1268760"/>
            <a:ext cx="8064896" cy="646331"/>
          </a:xfrm>
          <a:prstGeom prst="rect">
            <a:avLst/>
          </a:prstGeom>
        </p:spPr>
        <p:txBody>
          <a:bodyPr wrap="square">
            <a:spAutoFit/>
          </a:bodyPr>
          <a:lstStyle/>
          <a:p>
            <a:pPr algn="l"/>
            <a:r>
              <a:rPr lang="en-US" dirty="0"/>
              <a:t>EXAMPLE I: If an object is located 6.0 cm in front of a lens of focal length + 10.0 cm, where will the image be formed?</a:t>
            </a:r>
            <a:endParaRPr lang="ar-IQ" dirty="0"/>
          </a:p>
        </p:txBody>
      </p:sp>
      <p:sp>
        <p:nvSpPr>
          <p:cNvPr id="4" name="مستطيل 3"/>
          <p:cNvSpPr/>
          <p:nvPr/>
        </p:nvSpPr>
        <p:spPr>
          <a:xfrm>
            <a:off x="395536" y="2413338"/>
            <a:ext cx="7732464" cy="2308324"/>
          </a:xfrm>
          <a:prstGeom prst="rect">
            <a:avLst/>
          </a:prstGeom>
        </p:spPr>
        <p:txBody>
          <a:bodyPr wrap="square">
            <a:spAutoFit/>
          </a:bodyPr>
          <a:lstStyle/>
          <a:p>
            <a:pPr algn="l"/>
            <a:endParaRPr lang="en-US" dirty="0"/>
          </a:p>
          <a:p>
            <a:pPr algn="l"/>
            <a:r>
              <a:rPr lang="en-US" dirty="0"/>
              <a:t>The given quantities are s = + 6.0cm, and f = + 10.0cm, while the unknown quantities are s' and m.</a:t>
            </a:r>
          </a:p>
          <a:p>
            <a:pPr algn="l"/>
            <a:r>
              <a:rPr lang="en-US" dirty="0" smtClean="0"/>
              <a:t>1/s  </a:t>
            </a:r>
            <a:r>
              <a:rPr lang="en-US" dirty="0"/>
              <a:t>+1/s'=  </a:t>
            </a:r>
            <a:r>
              <a:rPr lang="en-US" dirty="0" smtClean="0"/>
              <a:t>1/f</a:t>
            </a:r>
            <a:endParaRPr lang="ar-IQ" dirty="0" smtClean="0"/>
          </a:p>
          <a:p>
            <a:pPr algn="l"/>
            <a:endParaRPr lang="ar-IQ" dirty="0"/>
          </a:p>
          <a:p>
            <a:pPr algn="l"/>
            <a:endParaRPr lang="en-US" dirty="0"/>
          </a:p>
          <a:p>
            <a:pPr algn="l"/>
            <a:r>
              <a:rPr lang="en-US" dirty="0"/>
              <a:t>		  </a:t>
            </a:r>
          </a:p>
          <a:p>
            <a:pPr algn="l"/>
            <a:r>
              <a:rPr lang="en-US" dirty="0"/>
              <a:t> </a:t>
            </a:r>
          </a:p>
        </p:txBody>
      </p:sp>
      <p:pic>
        <p:nvPicPr>
          <p:cNvPr id="6" name="صورة 5"/>
          <p:cNvPicPr/>
          <p:nvPr/>
        </p:nvPicPr>
        <p:blipFill>
          <a:blip r:embed="rId2"/>
          <a:stretch>
            <a:fillRect/>
          </a:stretch>
        </p:blipFill>
        <p:spPr>
          <a:xfrm>
            <a:off x="2411760" y="3650188"/>
            <a:ext cx="1447800" cy="514350"/>
          </a:xfrm>
          <a:prstGeom prst="rect">
            <a:avLst/>
          </a:prstGeom>
        </p:spPr>
      </p:pic>
      <p:pic>
        <p:nvPicPr>
          <p:cNvPr id="7" name="صورة 6"/>
          <p:cNvPicPr/>
          <p:nvPr/>
        </p:nvPicPr>
        <p:blipFill>
          <a:blip r:embed="rId3"/>
          <a:stretch>
            <a:fillRect/>
          </a:stretch>
        </p:blipFill>
        <p:spPr>
          <a:xfrm>
            <a:off x="1397347" y="4483537"/>
            <a:ext cx="3476625" cy="476250"/>
          </a:xfrm>
          <a:prstGeom prst="rect">
            <a:avLst/>
          </a:prstGeom>
        </p:spPr>
      </p:pic>
    </p:spTree>
    <p:extLst>
      <p:ext uri="{BB962C8B-B14F-4D97-AF65-F5344CB8AC3E}">
        <p14:creationId xmlns:p14="http://schemas.microsoft.com/office/powerpoint/2010/main" val="3912207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Examples</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7155755"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260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259632" y="476672"/>
            <a:ext cx="6840760" cy="369332"/>
          </a:xfrm>
          <a:prstGeom prst="rect">
            <a:avLst/>
          </a:prstGeom>
        </p:spPr>
        <p:txBody>
          <a:bodyPr wrap="square">
            <a:spAutoFit/>
          </a:bodyPr>
          <a:lstStyle/>
          <a:p>
            <a:pPr algn="l"/>
            <a:r>
              <a:rPr lang="en-US" b="1" dirty="0"/>
              <a:t>EXAMPLE 3:</a:t>
            </a:r>
            <a:r>
              <a:rPr lang="en-US" dirty="0"/>
              <a:t> A </a:t>
            </a:r>
            <a:r>
              <a:rPr lang="en-US" dirty="0" err="1"/>
              <a:t>plano</a:t>
            </a:r>
            <a:r>
              <a:rPr lang="en-US" dirty="0"/>
              <a:t>-convex lens having a' focal length of 25.0 </a:t>
            </a:r>
            <a:r>
              <a:rPr lang="en-US" dirty="0" smtClean="0"/>
              <a:t>cm.</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80728"/>
            <a:ext cx="42862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سهم للأسفل 3"/>
          <p:cNvSpPr/>
          <p:nvPr/>
        </p:nvSpPr>
        <p:spPr>
          <a:xfrm>
            <a:off x="2771800" y="980728"/>
            <a:ext cx="45719" cy="2880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ar-IQ"/>
          </a:p>
        </p:txBody>
      </p:sp>
      <p:sp>
        <p:nvSpPr>
          <p:cNvPr id="5" name="مستطيل 4"/>
          <p:cNvSpPr/>
          <p:nvPr/>
        </p:nvSpPr>
        <p:spPr>
          <a:xfrm>
            <a:off x="827584" y="2828836"/>
            <a:ext cx="6030416" cy="923330"/>
          </a:xfrm>
          <a:prstGeom prst="rect">
            <a:avLst/>
          </a:prstGeom>
        </p:spPr>
        <p:txBody>
          <a:bodyPr wrap="square">
            <a:spAutoFit/>
          </a:bodyPr>
          <a:lstStyle/>
          <a:p>
            <a:pPr algn="l"/>
            <a:r>
              <a:rPr lang="en-US" dirty="0"/>
              <a:t>is to be made of glass of refractive index n = 1.520. Calculate the radius of curvature of the grinding and polishing tools that must be used to make this lens.</a:t>
            </a:r>
            <a:endParaRPr lang="ar-IQ" dirty="0"/>
          </a:p>
        </p:txBody>
      </p:sp>
      <p:sp>
        <p:nvSpPr>
          <p:cNvPr id="6" name="مستطيل 5"/>
          <p:cNvSpPr/>
          <p:nvPr/>
        </p:nvSpPr>
        <p:spPr>
          <a:xfrm>
            <a:off x="611560" y="3749489"/>
            <a:ext cx="7776864" cy="923330"/>
          </a:xfrm>
          <a:prstGeom prst="rect">
            <a:avLst/>
          </a:prstGeom>
        </p:spPr>
        <p:txBody>
          <a:bodyPr wrap="square">
            <a:spAutoFit/>
          </a:bodyPr>
          <a:lstStyle/>
          <a:p>
            <a:pPr algn="l"/>
            <a:r>
              <a:rPr lang="en-US" dirty="0"/>
              <a:t>SOLUTION: - Since a </a:t>
            </a:r>
            <a:r>
              <a:rPr lang="en-US" dirty="0" err="1"/>
              <a:t>plano</a:t>
            </a:r>
            <a:r>
              <a:rPr lang="en-US" dirty="0"/>
              <a:t>-convex lens has one flat surface, the radius for that surface is infinite, and r1 in Eq. (4d) is replaced by 00. The radius r2 of the second surface is the unknown. Substitution of the known quantities in Eq.</a:t>
            </a:r>
            <a:endParaRPr lang="ar-IQ"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697" y="4672819"/>
            <a:ext cx="2578100"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828" y="5337981"/>
            <a:ext cx="2255837"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24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6901689" cy="268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539552" y="2967335"/>
            <a:ext cx="6318448" cy="646331"/>
          </a:xfrm>
          <a:prstGeom prst="rect">
            <a:avLst/>
          </a:prstGeom>
        </p:spPr>
        <p:txBody>
          <a:bodyPr wrap="square">
            <a:spAutoFit/>
          </a:bodyPr>
          <a:lstStyle/>
          <a:p>
            <a:pPr algn="l"/>
            <a:r>
              <a:rPr lang="en-US" b="1" dirty="0"/>
              <a:t>EXAMPLE 4:</a:t>
            </a:r>
            <a:r>
              <a:rPr lang="en-US" dirty="0"/>
              <a:t> - The radii of both surfaces of an </a:t>
            </a:r>
            <a:r>
              <a:rPr lang="en-US" dirty="0" err="1"/>
              <a:t>equiconvex</a:t>
            </a:r>
            <a:r>
              <a:rPr lang="en-US" dirty="0"/>
              <a:t> lens of index 1.60 are equal to 8.0 </a:t>
            </a:r>
            <a:r>
              <a:rPr lang="en-US" dirty="0" smtClean="0"/>
              <a:t>cm. </a:t>
            </a:r>
            <a:r>
              <a:rPr lang="en-US" dirty="0"/>
              <a:t>Find its power.</a:t>
            </a:r>
            <a:endParaRPr lang="ar-IQ" dirty="0"/>
          </a:p>
        </p:txBody>
      </p:sp>
      <p:sp>
        <p:nvSpPr>
          <p:cNvPr id="3" name="مستطيل 2"/>
          <p:cNvSpPr/>
          <p:nvPr/>
        </p:nvSpPr>
        <p:spPr>
          <a:xfrm>
            <a:off x="683568" y="3807546"/>
            <a:ext cx="6174432" cy="1200329"/>
          </a:xfrm>
          <a:prstGeom prst="rect">
            <a:avLst/>
          </a:prstGeom>
        </p:spPr>
        <p:txBody>
          <a:bodyPr wrap="square">
            <a:spAutoFit/>
          </a:bodyPr>
          <a:lstStyle/>
          <a:p>
            <a:pPr algn="l"/>
            <a:r>
              <a:rPr lang="en-US" b="1" dirty="0"/>
              <a:t>SOLUTION:   </a:t>
            </a:r>
            <a:r>
              <a:rPr lang="en-US" dirty="0"/>
              <a:t>n = 1.60, r1 = 0.080 m, and r2 = -0.080 m (see table 1 and fig1  for the shape of an </a:t>
            </a:r>
            <a:r>
              <a:rPr lang="en-US" dirty="0" err="1"/>
              <a:t>equiconvex</a:t>
            </a:r>
            <a:r>
              <a:rPr lang="en-US" dirty="0"/>
              <a:t> lens).</a:t>
            </a:r>
          </a:p>
          <a:p>
            <a:pPr algn="l"/>
            <a:r>
              <a:rPr lang="en-US" dirty="0"/>
              <a:t> </a:t>
            </a:r>
            <a:r>
              <a:rPr lang="ar-IQ" dirty="0"/>
              <a:t>ملاحظة : ضروري وضع علامة + او – امام نواتج </a:t>
            </a:r>
            <a:r>
              <a:rPr lang="en-US" dirty="0"/>
              <a:t>power lens , radii  and  object and image distance </a:t>
            </a:r>
            <a:endParaRPr lang="ar-IQ" dirty="0"/>
          </a:p>
        </p:txBody>
      </p:sp>
    </p:spTree>
    <p:extLst>
      <p:ext uri="{BB962C8B-B14F-4D97-AF65-F5344CB8AC3E}">
        <p14:creationId xmlns:p14="http://schemas.microsoft.com/office/powerpoint/2010/main" val="352067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000" dirty="0"/>
              <a:t>EXAMPLE 3 </a:t>
            </a:r>
            <a:r>
              <a:rPr lang="en-US" sz="2000" dirty="0" smtClean="0"/>
              <a:t>: </a:t>
            </a:r>
            <a:r>
              <a:rPr lang="en-US" sz="1800" dirty="0" smtClean="0"/>
              <a:t>A </a:t>
            </a:r>
            <a:r>
              <a:rPr lang="en-US" sz="1800" dirty="0" err="1"/>
              <a:t>plano</a:t>
            </a:r>
            <a:r>
              <a:rPr lang="en-US" sz="1800" dirty="0"/>
              <a:t>-convex lens having a' focal length of 25.0 cm [Fig. 3A(b)]</a:t>
            </a:r>
            <a:br>
              <a:rPr lang="en-US" sz="1800" dirty="0"/>
            </a:br>
            <a:r>
              <a:rPr lang="en-US" sz="1800" dirty="0"/>
              <a:t>is to be made of glass of refractive index n = 1.520. Calculate the radius of </a:t>
            </a:r>
            <a:r>
              <a:rPr lang="ar-IQ" sz="1800" dirty="0" smtClean="0"/>
              <a:t> </a:t>
            </a:r>
            <a:r>
              <a:rPr lang="en-US" sz="1800" dirty="0" smtClean="0"/>
              <a:t>curvature of </a:t>
            </a:r>
            <a:r>
              <a:rPr lang="en-US" sz="1800" dirty="0"/>
              <a:t>the grinding and polishing tools that must be used to make this lens.</a:t>
            </a:r>
            <a:endParaRPr lang="ar-IQ"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772816"/>
            <a:ext cx="42862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سهم للأسفل 3"/>
          <p:cNvSpPr/>
          <p:nvPr/>
        </p:nvSpPr>
        <p:spPr>
          <a:xfrm>
            <a:off x="3995936" y="1604712"/>
            <a:ext cx="432048" cy="336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89248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0" y="274638"/>
            <a:ext cx="7620000" cy="1143000"/>
          </a:xfrm>
        </p:spPr>
        <p:txBody>
          <a:bodyPr/>
          <a:lstStyle/>
          <a:p>
            <a:r>
              <a:rPr lang="en-US" dirty="0"/>
              <a:t>thin-lens equation, or the Lens maker’s formula</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84784"/>
            <a:ext cx="4384487"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79512" y="2780928"/>
            <a:ext cx="7128792" cy="1477328"/>
          </a:xfrm>
          <a:prstGeom prst="rect">
            <a:avLst/>
          </a:prstGeom>
        </p:spPr>
        <p:txBody>
          <a:bodyPr wrap="square">
            <a:spAutoFit/>
          </a:bodyPr>
          <a:lstStyle/>
          <a:p>
            <a:pPr algn="l"/>
            <a:r>
              <a:rPr lang="en-US" dirty="0"/>
              <a:t>As the rays travel from left to right through a lens, all convex surfaces </a:t>
            </a:r>
            <a:r>
              <a:rPr lang="en-US" dirty="0" smtClean="0"/>
              <a:t>are </a:t>
            </a:r>
            <a:r>
              <a:rPr lang="ar-IQ" dirty="0" smtClean="0"/>
              <a:t> </a:t>
            </a:r>
            <a:r>
              <a:rPr lang="en-US" dirty="0" smtClean="0"/>
              <a:t>taken as having </a:t>
            </a:r>
            <a:r>
              <a:rPr lang="en-US" dirty="0"/>
              <a:t>a positive radius and all concave surfaces a negative </a:t>
            </a:r>
            <a:r>
              <a:rPr lang="ar-IQ" dirty="0" smtClean="0"/>
              <a:t> </a:t>
            </a:r>
            <a:r>
              <a:rPr lang="en-US" dirty="0" smtClean="0"/>
              <a:t>radius</a:t>
            </a:r>
            <a:r>
              <a:rPr lang="en-US" dirty="0"/>
              <a:t>. For an </a:t>
            </a:r>
            <a:r>
              <a:rPr lang="en-US" dirty="0" err="1" smtClean="0"/>
              <a:t>equiconvex</a:t>
            </a:r>
            <a:r>
              <a:rPr lang="en-US" dirty="0" smtClean="0"/>
              <a:t> lens </a:t>
            </a:r>
            <a:r>
              <a:rPr lang="en-US" dirty="0"/>
              <a:t>like the one in Fig. 3A(a), r1 for the first </a:t>
            </a:r>
            <a:r>
              <a:rPr lang="en-US" dirty="0" smtClean="0"/>
              <a:t> surface </a:t>
            </a:r>
            <a:r>
              <a:rPr lang="en-US" dirty="0"/>
              <a:t>is positive and r2 for the </a:t>
            </a:r>
            <a:r>
              <a:rPr lang="en-US" dirty="0" smtClean="0"/>
              <a:t>second surface </a:t>
            </a:r>
            <a:r>
              <a:rPr lang="en-US" dirty="0"/>
              <a:t>negative. Substituting the value of </a:t>
            </a:r>
            <a:r>
              <a:rPr lang="en-US" dirty="0" smtClean="0"/>
              <a:t>l/f.</a:t>
            </a:r>
            <a:endParaRPr lang="ar-IQ"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7" y="4291477"/>
            <a:ext cx="4248472" cy="151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495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6885310" cy="4199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187624" y="4769973"/>
            <a:ext cx="6192688" cy="646331"/>
          </a:xfrm>
          <a:prstGeom prst="rect">
            <a:avLst/>
          </a:prstGeom>
        </p:spPr>
        <p:txBody>
          <a:bodyPr wrap="square">
            <a:spAutoFit/>
          </a:bodyPr>
          <a:lstStyle/>
          <a:p>
            <a:pPr algn="l"/>
            <a:r>
              <a:rPr lang="en-US" dirty="0"/>
              <a:t>The combination of </a:t>
            </a:r>
            <a:r>
              <a:rPr lang="en-US" dirty="0">
                <a:solidFill>
                  <a:srgbClr val="2F2B20"/>
                </a:solidFill>
              </a:rPr>
              <a:t>various surfaces of thin lenses will determine the signs of the </a:t>
            </a:r>
            <a:r>
              <a:rPr lang="en-US" dirty="0" smtClean="0"/>
              <a:t>corresponding </a:t>
            </a:r>
            <a:r>
              <a:rPr lang="en-US" dirty="0"/>
              <a:t>spherical radii.</a:t>
            </a:r>
            <a:endParaRPr lang="ar-IQ" dirty="0"/>
          </a:p>
        </p:txBody>
      </p:sp>
      <p:sp>
        <p:nvSpPr>
          <p:cNvPr id="3" name="مستطيل 2"/>
          <p:cNvSpPr/>
          <p:nvPr/>
        </p:nvSpPr>
        <p:spPr>
          <a:xfrm>
            <a:off x="755576" y="5424398"/>
            <a:ext cx="6232599" cy="369332"/>
          </a:xfrm>
          <a:prstGeom prst="rect">
            <a:avLst/>
          </a:prstGeom>
        </p:spPr>
        <p:txBody>
          <a:bodyPr wrap="square">
            <a:spAutoFit/>
          </a:bodyPr>
          <a:lstStyle/>
          <a:p>
            <a:r>
              <a:rPr lang="en-US" dirty="0" smtClean="0">
                <a:solidFill>
                  <a:srgbClr val="2F2B20"/>
                </a:solidFill>
              </a:rPr>
              <a:t> </a:t>
            </a:r>
            <a:endParaRPr lang="ar-IQ" dirty="0"/>
          </a:p>
        </p:txBody>
      </p:sp>
    </p:spTree>
    <p:extLst>
      <p:ext uri="{BB962C8B-B14F-4D97-AF65-F5344CB8AC3E}">
        <p14:creationId xmlns:p14="http://schemas.microsoft.com/office/powerpoint/2010/main" val="17304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04850"/>
            <a:ext cx="7416824" cy="54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1959404" y="5286168"/>
            <a:ext cx="504056" cy="369332"/>
          </a:xfrm>
          <a:prstGeom prst="rect">
            <a:avLst/>
          </a:prstGeom>
          <a:solidFill>
            <a:schemeClr val="bg1"/>
          </a:solidFill>
          <a:ln>
            <a:noFill/>
          </a:ln>
        </p:spPr>
        <p:txBody>
          <a:bodyPr wrap="square" rtlCol="1">
            <a:spAutoFit/>
          </a:bodyPr>
          <a:lstStyle/>
          <a:p>
            <a:r>
              <a:rPr lang="en-US" dirty="0" smtClean="0"/>
              <a:t>1</a:t>
            </a:r>
            <a:endParaRPr lang="ar-IQ" dirty="0"/>
          </a:p>
        </p:txBody>
      </p:sp>
    </p:spTree>
    <p:extLst>
      <p:ext uri="{BB962C8B-B14F-4D97-AF65-F5344CB8AC3E}">
        <p14:creationId xmlns:p14="http://schemas.microsoft.com/office/powerpoint/2010/main" val="202116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4.1 FOCAL POINTS AND FOCAL LENGTHS</a:t>
            </a:r>
            <a:endParaRPr lang="ar-IQ" dirty="0"/>
          </a:p>
        </p:txBody>
      </p:sp>
      <p:sp>
        <p:nvSpPr>
          <p:cNvPr id="3" name="مستطيل 2"/>
          <p:cNvSpPr/>
          <p:nvPr/>
        </p:nvSpPr>
        <p:spPr>
          <a:xfrm>
            <a:off x="539552" y="1720840"/>
            <a:ext cx="7704856" cy="2031325"/>
          </a:xfrm>
          <a:prstGeom prst="rect">
            <a:avLst/>
          </a:prstGeom>
        </p:spPr>
        <p:txBody>
          <a:bodyPr wrap="square">
            <a:spAutoFit/>
          </a:bodyPr>
          <a:lstStyle/>
          <a:p>
            <a:pPr algn="l"/>
            <a:r>
              <a:rPr lang="en-US" dirty="0"/>
              <a:t>Diagrams showing the refraction of light by an </a:t>
            </a:r>
            <a:r>
              <a:rPr lang="en-US" dirty="0" err="1"/>
              <a:t>equiconvex</a:t>
            </a:r>
            <a:r>
              <a:rPr lang="en-US" dirty="0"/>
              <a:t> lens and by an </a:t>
            </a:r>
            <a:r>
              <a:rPr lang="en-US" dirty="0" err="1"/>
              <a:t>equiconcave</a:t>
            </a:r>
            <a:r>
              <a:rPr lang="en-US" dirty="0"/>
              <a:t> lens are given in figure 4.2. The axis in each case is a straight line through the geometrical center of the lens and perpendicular to the two faces at the points of  intersection. For spherical lenses this line which joins the centers of curvature of the two surfaces. Ray diagrams shown in the figure 4.2 illustrates the primary and secondary focal points F and F' and the corresponding focal lengths f and f' of thin lenses.</a:t>
            </a: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752165"/>
            <a:ext cx="4445000" cy="27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33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7992887" cy="599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53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4.2 CONJUGATE POINTS AND PLANES</a:t>
            </a: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92087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3993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1562</TotalTime>
  <Words>1516</Words>
  <Application>Microsoft Office PowerPoint</Application>
  <PresentationFormat>عرض على الشاشة (3:4)‏</PresentationFormat>
  <Paragraphs>96</Paragraphs>
  <Slides>27</Slides>
  <Notes>0</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تجاور</vt:lpstr>
      <vt:lpstr>Thin lenses</vt:lpstr>
      <vt:lpstr>Types of lenses </vt:lpstr>
      <vt:lpstr>EXAMPLE 3 : A plano-convex lens having a' focal length of 25.0 cm [Fig. 3A(b)] is to be made of glass of refractive index n = 1.520. Calculate the radius of  curvature of the grinding and polishing tools that must be used to make this lens.</vt:lpstr>
      <vt:lpstr>thin-lens equation, or the Lens maker’s formula</vt:lpstr>
      <vt:lpstr>عرض تقديمي في PowerPoint</vt:lpstr>
      <vt:lpstr>عرض تقديمي في PowerPoint</vt:lpstr>
      <vt:lpstr>4.1 FOCAL POINTS AND FOCAL LENGTHS</vt:lpstr>
      <vt:lpstr>عرض تقديمي في PowerPoint</vt:lpstr>
      <vt:lpstr>4.2 CONJUGATE POINTS AND PLANES</vt:lpstr>
      <vt:lpstr>عرض تقديمي في PowerPoint</vt:lpstr>
      <vt:lpstr>4.3 Sign Conventions for Thin Lenses</vt:lpstr>
      <vt:lpstr>4.4 THE PARALLEL-RAY METHOD</vt:lpstr>
      <vt:lpstr>4.5  LATERAL MAGNIFICATION</vt:lpstr>
      <vt:lpstr>عرض تقديمي في PowerPoint</vt:lpstr>
      <vt:lpstr>عرض تقديمي في PowerPoint</vt:lpstr>
      <vt:lpstr>4.7 LENS MAKERS' FORMULA</vt:lpstr>
      <vt:lpstr>4.8 DERIVATION OF THE LENS FORMULA</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Examples</vt:lpstr>
      <vt:lpstr>Examples</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 lenses</dc:title>
  <dc:creator>dell</dc:creator>
  <cp:lastModifiedBy>dell</cp:lastModifiedBy>
  <cp:revision>23</cp:revision>
  <dcterms:created xsi:type="dcterms:W3CDTF">2017-11-27T19:56:07Z</dcterms:created>
  <dcterms:modified xsi:type="dcterms:W3CDTF">2017-11-30T20:28:42Z</dcterms:modified>
</cp:coreProperties>
</file>