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6" r:id="rId20"/>
    <p:sldId id="277" r:id="rId21"/>
    <p:sldId id="274" r:id="rId22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3C60B-F5C5-4F16-8870-316F0365D18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9954F-3ACA-4BB3-A8D8-05B2DB23F877}">
      <dgm:prSet phldrT="[Text]" custT="1"/>
      <dgm:spPr/>
      <dgm:t>
        <a:bodyPr/>
        <a:lstStyle/>
        <a:p>
          <a:r>
            <a:rPr lang="ar-IQ" sz="2000"/>
            <a:t>تاثير المجال المغناطيسي </a:t>
          </a:r>
          <a:endParaRPr lang="en-US" sz="2000"/>
        </a:p>
      </dgm:t>
    </dgm:pt>
    <dgm:pt modelId="{784E2CD6-54B9-4E32-9E9C-86A5308B3B24}" type="parTrans" cxnId="{AEB52E94-E1DB-4540-8AFD-AA012AC64296}">
      <dgm:prSet/>
      <dgm:spPr/>
      <dgm:t>
        <a:bodyPr/>
        <a:lstStyle/>
        <a:p>
          <a:endParaRPr lang="en-US" sz="2000"/>
        </a:p>
      </dgm:t>
    </dgm:pt>
    <dgm:pt modelId="{F9B3D78F-6178-45B3-AFA5-0D0003BEA7EF}" type="sibTrans" cxnId="{AEB52E94-E1DB-4540-8AFD-AA012AC64296}">
      <dgm:prSet/>
      <dgm:spPr/>
      <dgm:t>
        <a:bodyPr/>
        <a:lstStyle/>
        <a:p>
          <a:endParaRPr lang="en-US" sz="2000"/>
        </a:p>
      </dgm:t>
    </dgm:pt>
    <dgm:pt modelId="{60BDE563-98E9-4E61-AE58-B15C556548AF}">
      <dgm:prSet phldrT="[Text]" custT="1"/>
      <dgm:spPr/>
      <dgm:t>
        <a:bodyPr/>
        <a:lstStyle/>
        <a:p>
          <a:r>
            <a:rPr lang="ar-IQ" sz="2000"/>
            <a:t>على جسيم مشحون </a:t>
          </a:r>
          <a:endParaRPr lang="en-US" sz="2000"/>
        </a:p>
      </dgm:t>
    </dgm:pt>
    <dgm:pt modelId="{423248E8-9D10-43C0-84C0-78C56DF487D7}" type="parTrans" cxnId="{3495A5B6-5985-4D4F-8B28-DD45F5117688}">
      <dgm:prSet/>
      <dgm:spPr/>
      <dgm:t>
        <a:bodyPr/>
        <a:lstStyle/>
        <a:p>
          <a:endParaRPr lang="en-US" sz="2000"/>
        </a:p>
      </dgm:t>
    </dgm:pt>
    <dgm:pt modelId="{BF942638-5A27-4F1F-807E-CCCE3F9BFFA1}" type="sibTrans" cxnId="{3495A5B6-5985-4D4F-8B28-DD45F5117688}">
      <dgm:prSet/>
      <dgm:spPr/>
      <dgm:t>
        <a:bodyPr/>
        <a:lstStyle/>
        <a:p>
          <a:endParaRPr lang="en-US" sz="2000"/>
        </a:p>
      </dgm:t>
    </dgm:pt>
    <dgm:pt modelId="{92A0FE01-6204-4FA2-BFF3-1DFE15E8830C}">
      <dgm:prSet phldrT="[Text]" custT="1"/>
      <dgm:spPr/>
      <dgm:t>
        <a:bodyPr/>
        <a:lstStyle/>
        <a:p>
          <a:r>
            <a:rPr lang="ar-IQ" sz="2000"/>
            <a:t>على سلك يمر به تيار كهربائي</a:t>
          </a:r>
          <a:endParaRPr lang="en-US" sz="2000"/>
        </a:p>
      </dgm:t>
    </dgm:pt>
    <dgm:pt modelId="{4946C19E-1655-4852-A08A-42F97DD5FE06}" type="parTrans" cxnId="{8E06A159-4DFF-472B-A695-621B86760D7A}">
      <dgm:prSet/>
      <dgm:spPr/>
      <dgm:t>
        <a:bodyPr/>
        <a:lstStyle/>
        <a:p>
          <a:endParaRPr lang="en-US" sz="2000"/>
        </a:p>
      </dgm:t>
    </dgm:pt>
    <dgm:pt modelId="{FFD8C2B5-D2E1-4DEA-86F6-5E6AEA561386}" type="sibTrans" cxnId="{8E06A159-4DFF-472B-A695-621B86760D7A}">
      <dgm:prSet/>
      <dgm:spPr/>
      <dgm:t>
        <a:bodyPr/>
        <a:lstStyle/>
        <a:p>
          <a:endParaRPr lang="en-US" sz="2000"/>
        </a:p>
      </dgm:t>
    </dgm:pt>
    <dgm:pt modelId="{90DF680F-461B-495B-B016-436CB9F64BD4}">
      <dgm:prSet custT="1"/>
      <dgm:spPr/>
      <dgm:t>
        <a:bodyPr/>
        <a:lstStyle/>
        <a:p>
          <a:r>
            <a:rPr lang="ar-IQ" sz="2000"/>
            <a:t>على حلقة يمر بها تيار كهربائي</a:t>
          </a:r>
          <a:endParaRPr lang="en-US" sz="2000"/>
        </a:p>
      </dgm:t>
    </dgm:pt>
    <dgm:pt modelId="{82E74D9B-C8A3-44DD-9383-936A2D640A55}" type="parTrans" cxnId="{94D0FBB9-A889-45C3-B939-D8844E62DB49}">
      <dgm:prSet/>
      <dgm:spPr/>
      <dgm:t>
        <a:bodyPr/>
        <a:lstStyle/>
        <a:p>
          <a:endParaRPr lang="en-US" sz="2000"/>
        </a:p>
      </dgm:t>
    </dgm:pt>
    <dgm:pt modelId="{855504E4-8C1C-48CB-8414-FBDDF35A538D}" type="sibTrans" cxnId="{94D0FBB9-A889-45C3-B939-D8844E62DB49}">
      <dgm:prSet/>
      <dgm:spPr/>
      <dgm:t>
        <a:bodyPr/>
        <a:lstStyle/>
        <a:p>
          <a:endParaRPr lang="en-US" sz="2000"/>
        </a:p>
      </dgm:t>
    </dgm:pt>
    <dgm:pt modelId="{9CFC44AE-7609-494E-AF6D-49E0C0BACD2C}" type="pres">
      <dgm:prSet presAssocID="{25E3C60B-F5C5-4F16-8870-316F0365D18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6EC0CA-06AB-4746-B8AE-F25235D330E1}" type="pres">
      <dgm:prSet presAssocID="{4F49954F-3ACA-4BB3-A8D8-05B2DB23F877}" presName="hierRoot1" presStyleCnt="0"/>
      <dgm:spPr/>
    </dgm:pt>
    <dgm:pt modelId="{1FD08D0A-0AE0-40F3-ACB9-D30F648AD84F}" type="pres">
      <dgm:prSet presAssocID="{4F49954F-3ACA-4BB3-A8D8-05B2DB23F877}" presName="composite" presStyleCnt="0"/>
      <dgm:spPr/>
    </dgm:pt>
    <dgm:pt modelId="{038BA44B-F8FA-4BC9-96C8-CE1B708CDD5B}" type="pres">
      <dgm:prSet presAssocID="{4F49954F-3ACA-4BB3-A8D8-05B2DB23F877}" presName="background" presStyleLbl="node0" presStyleIdx="0" presStyleCnt="1"/>
      <dgm:spPr/>
    </dgm:pt>
    <dgm:pt modelId="{05632BE8-4642-4B02-B0DD-AB03BB736EB0}" type="pres">
      <dgm:prSet presAssocID="{4F49954F-3ACA-4BB3-A8D8-05B2DB23F877}" presName="text" presStyleLbl="fgAcc0" presStyleIdx="0" presStyleCnt="1" custLinFactNeighborX="776" custLinFactNeighborY="-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D63E6A-EF33-4F1B-A636-39E1F99EC649}" type="pres">
      <dgm:prSet presAssocID="{4F49954F-3ACA-4BB3-A8D8-05B2DB23F877}" presName="hierChild2" presStyleCnt="0"/>
      <dgm:spPr/>
    </dgm:pt>
    <dgm:pt modelId="{DDA40989-1E5F-49AF-A739-6A5AABB49DDA}" type="pres">
      <dgm:prSet presAssocID="{423248E8-9D10-43C0-84C0-78C56DF487D7}" presName="Name10" presStyleLbl="parChTrans1D2" presStyleIdx="0" presStyleCnt="3"/>
      <dgm:spPr/>
      <dgm:t>
        <a:bodyPr/>
        <a:lstStyle/>
        <a:p>
          <a:endParaRPr lang="en-US"/>
        </a:p>
      </dgm:t>
    </dgm:pt>
    <dgm:pt modelId="{C62D1292-96FC-4A6E-AF6F-B31CED421DCC}" type="pres">
      <dgm:prSet presAssocID="{60BDE563-98E9-4E61-AE58-B15C556548AF}" presName="hierRoot2" presStyleCnt="0"/>
      <dgm:spPr/>
    </dgm:pt>
    <dgm:pt modelId="{587859B8-99FD-4160-A319-4A21D92EC73F}" type="pres">
      <dgm:prSet presAssocID="{60BDE563-98E9-4E61-AE58-B15C556548AF}" presName="composite2" presStyleCnt="0"/>
      <dgm:spPr/>
    </dgm:pt>
    <dgm:pt modelId="{D3542016-E581-4B82-B599-8327FE5635B0}" type="pres">
      <dgm:prSet presAssocID="{60BDE563-98E9-4E61-AE58-B15C556548AF}" presName="background2" presStyleLbl="node2" presStyleIdx="0" presStyleCnt="3"/>
      <dgm:spPr/>
    </dgm:pt>
    <dgm:pt modelId="{1A5B2624-6E7B-4F3B-8E31-6B2CB93CC7DC}" type="pres">
      <dgm:prSet presAssocID="{60BDE563-98E9-4E61-AE58-B15C556548AF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F0E7CF-6FE4-4E28-8541-D5D73AF7902E}" type="pres">
      <dgm:prSet presAssocID="{60BDE563-98E9-4E61-AE58-B15C556548AF}" presName="hierChild3" presStyleCnt="0"/>
      <dgm:spPr/>
    </dgm:pt>
    <dgm:pt modelId="{C849E6F7-605A-4202-AF41-EE3146B9730B}" type="pres">
      <dgm:prSet presAssocID="{4946C19E-1655-4852-A08A-42F97DD5FE0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C852DAAB-25D0-402F-AA79-8AB0DCF7D1C1}" type="pres">
      <dgm:prSet presAssocID="{92A0FE01-6204-4FA2-BFF3-1DFE15E8830C}" presName="hierRoot2" presStyleCnt="0"/>
      <dgm:spPr/>
    </dgm:pt>
    <dgm:pt modelId="{E4D18970-CB05-4A52-A7E1-A27B57DB13AE}" type="pres">
      <dgm:prSet presAssocID="{92A0FE01-6204-4FA2-BFF3-1DFE15E8830C}" presName="composite2" presStyleCnt="0"/>
      <dgm:spPr/>
    </dgm:pt>
    <dgm:pt modelId="{2B25D2BC-9A0C-4F50-AECD-C678C7FD86B4}" type="pres">
      <dgm:prSet presAssocID="{92A0FE01-6204-4FA2-BFF3-1DFE15E8830C}" presName="background2" presStyleLbl="node2" presStyleIdx="1" presStyleCnt="3"/>
      <dgm:spPr/>
    </dgm:pt>
    <dgm:pt modelId="{15A26173-79D1-4862-B52C-684AECDC505E}" type="pres">
      <dgm:prSet presAssocID="{92A0FE01-6204-4FA2-BFF3-1DFE15E8830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EA422-7D3B-4887-B361-35C60FFD91C9}" type="pres">
      <dgm:prSet presAssocID="{92A0FE01-6204-4FA2-BFF3-1DFE15E8830C}" presName="hierChild3" presStyleCnt="0"/>
      <dgm:spPr/>
    </dgm:pt>
    <dgm:pt modelId="{04A52C92-7E17-44AA-9890-8D5E53867458}" type="pres">
      <dgm:prSet presAssocID="{82E74D9B-C8A3-44DD-9383-936A2D640A55}" presName="Name10" presStyleLbl="parChTrans1D2" presStyleIdx="2" presStyleCnt="3"/>
      <dgm:spPr/>
      <dgm:t>
        <a:bodyPr/>
        <a:lstStyle/>
        <a:p>
          <a:endParaRPr lang="en-US"/>
        </a:p>
      </dgm:t>
    </dgm:pt>
    <dgm:pt modelId="{DB9B6B81-746A-4234-AFE0-C1EF912EF1E3}" type="pres">
      <dgm:prSet presAssocID="{90DF680F-461B-495B-B016-436CB9F64BD4}" presName="hierRoot2" presStyleCnt="0"/>
      <dgm:spPr/>
    </dgm:pt>
    <dgm:pt modelId="{21FAC153-9051-43B5-BCC3-898B1FDFF8AB}" type="pres">
      <dgm:prSet presAssocID="{90DF680F-461B-495B-B016-436CB9F64BD4}" presName="composite2" presStyleCnt="0"/>
      <dgm:spPr/>
    </dgm:pt>
    <dgm:pt modelId="{F1CA255E-3C7A-45C8-8615-E2A75D478A71}" type="pres">
      <dgm:prSet presAssocID="{90DF680F-461B-495B-B016-436CB9F64BD4}" presName="background2" presStyleLbl="node2" presStyleIdx="2" presStyleCnt="3"/>
      <dgm:spPr/>
    </dgm:pt>
    <dgm:pt modelId="{9632D976-D9DD-4D56-AD95-E37F2D7BB242}" type="pres">
      <dgm:prSet presAssocID="{90DF680F-461B-495B-B016-436CB9F64BD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7B39F-116C-41D3-A37C-E0FAB8E241D9}" type="pres">
      <dgm:prSet presAssocID="{90DF680F-461B-495B-B016-436CB9F64BD4}" presName="hierChild3" presStyleCnt="0"/>
      <dgm:spPr/>
    </dgm:pt>
  </dgm:ptLst>
  <dgm:cxnLst>
    <dgm:cxn modelId="{81A1CA46-7310-4032-A870-470FD2BA9944}" type="presOf" srcId="{82E74D9B-C8A3-44DD-9383-936A2D640A55}" destId="{04A52C92-7E17-44AA-9890-8D5E53867458}" srcOrd="0" destOrd="0" presId="urn:microsoft.com/office/officeart/2005/8/layout/hierarchy1"/>
    <dgm:cxn modelId="{B7B7C313-C57A-402F-B436-44CEBADC4783}" type="presOf" srcId="{4946C19E-1655-4852-A08A-42F97DD5FE06}" destId="{C849E6F7-605A-4202-AF41-EE3146B9730B}" srcOrd="0" destOrd="0" presId="urn:microsoft.com/office/officeart/2005/8/layout/hierarchy1"/>
    <dgm:cxn modelId="{94D0FBB9-A889-45C3-B939-D8844E62DB49}" srcId="{4F49954F-3ACA-4BB3-A8D8-05B2DB23F877}" destId="{90DF680F-461B-495B-B016-436CB9F64BD4}" srcOrd="2" destOrd="0" parTransId="{82E74D9B-C8A3-44DD-9383-936A2D640A55}" sibTransId="{855504E4-8C1C-48CB-8414-FBDDF35A538D}"/>
    <dgm:cxn modelId="{8E27158B-5C32-441F-B270-E4E9E9E297D1}" type="presOf" srcId="{92A0FE01-6204-4FA2-BFF3-1DFE15E8830C}" destId="{15A26173-79D1-4862-B52C-684AECDC505E}" srcOrd="0" destOrd="0" presId="urn:microsoft.com/office/officeart/2005/8/layout/hierarchy1"/>
    <dgm:cxn modelId="{8E06A159-4DFF-472B-A695-621B86760D7A}" srcId="{4F49954F-3ACA-4BB3-A8D8-05B2DB23F877}" destId="{92A0FE01-6204-4FA2-BFF3-1DFE15E8830C}" srcOrd="1" destOrd="0" parTransId="{4946C19E-1655-4852-A08A-42F97DD5FE06}" sibTransId="{FFD8C2B5-D2E1-4DEA-86F6-5E6AEA561386}"/>
    <dgm:cxn modelId="{1BE073E2-1BBE-41A9-983E-11FA4A8CFBC4}" type="presOf" srcId="{90DF680F-461B-495B-B016-436CB9F64BD4}" destId="{9632D976-D9DD-4D56-AD95-E37F2D7BB242}" srcOrd="0" destOrd="0" presId="urn:microsoft.com/office/officeart/2005/8/layout/hierarchy1"/>
    <dgm:cxn modelId="{3495A5B6-5985-4D4F-8B28-DD45F5117688}" srcId="{4F49954F-3ACA-4BB3-A8D8-05B2DB23F877}" destId="{60BDE563-98E9-4E61-AE58-B15C556548AF}" srcOrd="0" destOrd="0" parTransId="{423248E8-9D10-43C0-84C0-78C56DF487D7}" sibTransId="{BF942638-5A27-4F1F-807E-CCCE3F9BFFA1}"/>
    <dgm:cxn modelId="{B0292C1F-B397-4F52-A352-2ACA425ADA4D}" type="presOf" srcId="{60BDE563-98E9-4E61-AE58-B15C556548AF}" destId="{1A5B2624-6E7B-4F3B-8E31-6B2CB93CC7DC}" srcOrd="0" destOrd="0" presId="urn:microsoft.com/office/officeart/2005/8/layout/hierarchy1"/>
    <dgm:cxn modelId="{AEB52E94-E1DB-4540-8AFD-AA012AC64296}" srcId="{25E3C60B-F5C5-4F16-8870-316F0365D184}" destId="{4F49954F-3ACA-4BB3-A8D8-05B2DB23F877}" srcOrd="0" destOrd="0" parTransId="{784E2CD6-54B9-4E32-9E9C-86A5308B3B24}" sibTransId="{F9B3D78F-6178-45B3-AFA5-0D0003BEA7EF}"/>
    <dgm:cxn modelId="{CBF5656E-30F4-4D59-AD41-6B02B321B691}" type="presOf" srcId="{25E3C60B-F5C5-4F16-8870-316F0365D184}" destId="{9CFC44AE-7609-494E-AF6D-49E0C0BACD2C}" srcOrd="0" destOrd="0" presId="urn:microsoft.com/office/officeart/2005/8/layout/hierarchy1"/>
    <dgm:cxn modelId="{0C350744-8C51-437F-AABB-5504D00EC77B}" type="presOf" srcId="{423248E8-9D10-43C0-84C0-78C56DF487D7}" destId="{DDA40989-1E5F-49AF-A739-6A5AABB49DDA}" srcOrd="0" destOrd="0" presId="urn:microsoft.com/office/officeart/2005/8/layout/hierarchy1"/>
    <dgm:cxn modelId="{9E28C54E-7E42-4084-9729-23A3DE832078}" type="presOf" srcId="{4F49954F-3ACA-4BB3-A8D8-05B2DB23F877}" destId="{05632BE8-4642-4B02-B0DD-AB03BB736EB0}" srcOrd="0" destOrd="0" presId="urn:microsoft.com/office/officeart/2005/8/layout/hierarchy1"/>
    <dgm:cxn modelId="{205CB73A-9DB8-4F3A-9F9A-B462533F398B}" type="presParOf" srcId="{9CFC44AE-7609-494E-AF6D-49E0C0BACD2C}" destId="{906EC0CA-06AB-4746-B8AE-F25235D330E1}" srcOrd="0" destOrd="0" presId="urn:microsoft.com/office/officeart/2005/8/layout/hierarchy1"/>
    <dgm:cxn modelId="{6F1D2712-5736-425E-8157-208844EB0040}" type="presParOf" srcId="{906EC0CA-06AB-4746-B8AE-F25235D330E1}" destId="{1FD08D0A-0AE0-40F3-ACB9-D30F648AD84F}" srcOrd="0" destOrd="0" presId="urn:microsoft.com/office/officeart/2005/8/layout/hierarchy1"/>
    <dgm:cxn modelId="{DED5F079-AD11-49B6-85B2-CBAF0F5A7198}" type="presParOf" srcId="{1FD08D0A-0AE0-40F3-ACB9-D30F648AD84F}" destId="{038BA44B-F8FA-4BC9-96C8-CE1B708CDD5B}" srcOrd="0" destOrd="0" presId="urn:microsoft.com/office/officeart/2005/8/layout/hierarchy1"/>
    <dgm:cxn modelId="{5BC1419F-7445-4588-9AD6-4E4E21ADE416}" type="presParOf" srcId="{1FD08D0A-0AE0-40F3-ACB9-D30F648AD84F}" destId="{05632BE8-4642-4B02-B0DD-AB03BB736EB0}" srcOrd="1" destOrd="0" presId="urn:microsoft.com/office/officeart/2005/8/layout/hierarchy1"/>
    <dgm:cxn modelId="{249B0514-40C2-44A9-9A4B-FCDD64C1B22A}" type="presParOf" srcId="{906EC0CA-06AB-4746-B8AE-F25235D330E1}" destId="{EDD63E6A-EF33-4F1B-A636-39E1F99EC649}" srcOrd="1" destOrd="0" presId="urn:microsoft.com/office/officeart/2005/8/layout/hierarchy1"/>
    <dgm:cxn modelId="{2160ED20-7211-44D2-8470-3E46045C68F9}" type="presParOf" srcId="{EDD63E6A-EF33-4F1B-A636-39E1F99EC649}" destId="{DDA40989-1E5F-49AF-A739-6A5AABB49DDA}" srcOrd="0" destOrd="0" presId="urn:microsoft.com/office/officeart/2005/8/layout/hierarchy1"/>
    <dgm:cxn modelId="{E31E0079-144C-40C8-9B89-CC7FB011FA3B}" type="presParOf" srcId="{EDD63E6A-EF33-4F1B-A636-39E1F99EC649}" destId="{C62D1292-96FC-4A6E-AF6F-B31CED421DCC}" srcOrd="1" destOrd="0" presId="urn:microsoft.com/office/officeart/2005/8/layout/hierarchy1"/>
    <dgm:cxn modelId="{FDD9A1D4-D717-4074-ABAC-D94EDA989A19}" type="presParOf" srcId="{C62D1292-96FC-4A6E-AF6F-B31CED421DCC}" destId="{587859B8-99FD-4160-A319-4A21D92EC73F}" srcOrd="0" destOrd="0" presId="urn:microsoft.com/office/officeart/2005/8/layout/hierarchy1"/>
    <dgm:cxn modelId="{DEFC52A3-BE53-4A14-BF0B-876CF0D0F23A}" type="presParOf" srcId="{587859B8-99FD-4160-A319-4A21D92EC73F}" destId="{D3542016-E581-4B82-B599-8327FE5635B0}" srcOrd="0" destOrd="0" presId="urn:microsoft.com/office/officeart/2005/8/layout/hierarchy1"/>
    <dgm:cxn modelId="{733E155D-B6AE-4D84-98D4-1FA2299C3D18}" type="presParOf" srcId="{587859B8-99FD-4160-A319-4A21D92EC73F}" destId="{1A5B2624-6E7B-4F3B-8E31-6B2CB93CC7DC}" srcOrd="1" destOrd="0" presId="urn:microsoft.com/office/officeart/2005/8/layout/hierarchy1"/>
    <dgm:cxn modelId="{7C50D5E3-348F-43C3-874C-99D03A3B683D}" type="presParOf" srcId="{C62D1292-96FC-4A6E-AF6F-B31CED421DCC}" destId="{7AF0E7CF-6FE4-4E28-8541-D5D73AF7902E}" srcOrd="1" destOrd="0" presId="urn:microsoft.com/office/officeart/2005/8/layout/hierarchy1"/>
    <dgm:cxn modelId="{E2D16497-2A6A-41C4-8336-D14546157050}" type="presParOf" srcId="{EDD63E6A-EF33-4F1B-A636-39E1F99EC649}" destId="{C849E6F7-605A-4202-AF41-EE3146B9730B}" srcOrd="2" destOrd="0" presId="urn:microsoft.com/office/officeart/2005/8/layout/hierarchy1"/>
    <dgm:cxn modelId="{BE3F194B-7156-49DE-80CE-87A06D75035D}" type="presParOf" srcId="{EDD63E6A-EF33-4F1B-A636-39E1F99EC649}" destId="{C852DAAB-25D0-402F-AA79-8AB0DCF7D1C1}" srcOrd="3" destOrd="0" presId="urn:microsoft.com/office/officeart/2005/8/layout/hierarchy1"/>
    <dgm:cxn modelId="{42BCB388-3D4A-4DFF-8CB9-AC93B9F3AFD6}" type="presParOf" srcId="{C852DAAB-25D0-402F-AA79-8AB0DCF7D1C1}" destId="{E4D18970-CB05-4A52-A7E1-A27B57DB13AE}" srcOrd="0" destOrd="0" presId="urn:microsoft.com/office/officeart/2005/8/layout/hierarchy1"/>
    <dgm:cxn modelId="{76AA70FB-D6EE-4E76-B1E4-19729612658E}" type="presParOf" srcId="{E4D18970-CB05-4A52-A7E1-A27B57DB13AE}" destId="{2B25D2BC-9A0C-4F50-AECD-C678C7FD86B4}" srcOrd="0" destOrd="0" presId="urn:microsoft.com/office/officeart/2005/8/layout/hierarchy1"/>
    <dgm:cxn modelId="{E52DFEFB-FA2F-4BC2-80DE-27A3B21A9B4B}" type="presParOf" srcId="{E4D18970-CB05-4A52-A7E1-A27B57DB13AE}" destId="{15A26173-79D1-4862-B52C-684AECDC505E}" srcOrd="1" destOrd="0" presId="urn:microsoft.com/office/officeart/2005/8/layout/hierarchy1"/>
    <dgm:cxn modelId="{EEA68942-7592-48B6-918B-8DE71B68A971}" type="presParOf" srcId="{C852DAAB-25D0-402F-AA79-8AB0DCF7D1C1}" destId="{7B6EA422-7D3B-4887-B361-35C60FFD91C9}" srcOrd="1" destOrd="0" presId="urn:microsoft.com/office/officeart/2005/8/layout/hierarchy1"/>
    <dgm:cxn modelId="{B7C98EEA-2B64-4100-8273-9B7064DE111F}" type="presParOf" srcId="{EDD63E6A-EF33-4F1B-A636-39E1F99EC649}" destId="{04A52C92-7E17-44AA-9890-8D5E53867458}" srcOrd="4" destOrd="0" presId="urn:microsoft.com/office/officeart/2005/8/layout/hierarchy1"/>
    <dgm:cxn modelId="{AC60BE26-45E1-408B-A2AA-806F0B04B738}" type="presParOf" srcId="{EDD63E6A-EF33-4F1B-A636-39E1F99EC649}" destId="{DB9B6B81-746A-4234-AFE0-C1EF912EF1E3}" srcOrd="5" destOrd="0" presId="urn:microsoft.com/office/officeart/2005/8/layout/hierarchy1"/>
    <dgm:cxn modelId="{0B6F8EE6-B310-452B-B9EE-3EAE26F4B12E}" type="presParOf" srcId="{DB9B6B81-746A-4234-AFE0-C1EF912EF1E3}" destId="{21FAC153-9051-43B5-BCC3-898B1FDFF8AB}" srcOrd="0" destOrd="0" presId="urn:microsoft.com/office/officeart/2005/8/layout/hierarchy1"/>
    <dgm:cxn modelId="{8D5B60B1-ED80-4F9D-B178-43DF6B1FF7FC}" type="presParOf" srcId="{21FAC153-9051-43B5-BCC3-898B1FDFF8AB}" destId="{F1CA255E-3C7A-45C8-8615-E2A75D478A71}" srcOrd="0" destOrd="0" presId="urn:microsoft.com/office/officeart/2005/8/layout/hierarchy1"/>
    <dgm:cxn modelId="{80EE0816-309C-457D-9037-8F12CBAAEF42}" type="presParOf" srcId="{21FAC153-9051-43B5-BCC3-898B1FDFF8AB}" destId="{9632D976-D9DD-4D56-AD95-E37F2D7BB242}" srcOrd="1" destOrd="0" presId="urn:microsoft.com/office/officeart/2005/8/layout/hierarchy1"/>
    <dgm:cxn modelId="{D11844CB-2AAE-4683-BA85-D857268AA72F}" type="presParOf" srcId="{DB9B6B81-746A-4234-AFE0-C1EF912EF1E3}" destId="{6A37B39F-116C-41D3-A37C-E0FAB8E241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52C92-7E17-44AA-9890-8D5E53867458}">
      <dsp:nvSpPr>
        <dsp:cNvPr id="0" name=""/>
        <dsp:cNvSpPr/>
      </dsp:nvSpPr>
      <dsp:spPr>
        <a:xfrm>
          <a:off x="3990892" y="1467031"/>
          <a:ext cx="2801640" cy="671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302"/>
              </a:lnTo>
              <a:lnTo>
                <a:pt x="2801640" y="457302"/>
              </a:lnTo>
              <a:lnTo>
                <a:pt x="2801640" y="671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9E6F7-605A-4202-AF41-EE3146B9730B}">
      <dsp:nvSpPr>
        <dsp:cNvPr id="0" name=""/>
        <dsp:cNvSpPr/>
      </dsp:nvSpPr>
      <dsp:spPr>
        <a:xfrm>
          <a:off x="3927270" y="1467031"/>
          <a:ext cx="91440" cy="671010"/>
        </a:xfrm>
        <a:custGeom>
          <a:avLst/>
          <a:gdLst/>
          <a:ahLst/>
          <a:cxnLst/>
          <a:rect l="0" t="0" r="0" b="0"/>
          <a:pathLst>
            <a:path>
              <a:moveTo>
                <a:pt x="63621" y="0"/>
              </a:moveTo>
              <a:lnTo>
                <a:pt x="63621" y="457302"/>
              </a:lnTo>
              <a:lnTo>
                <a:pt x="45720" y="457302"/>
              </a:lnTo>
              <a:lnTo>
                <a:pt x="45720" y="671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40989-1E5F-49AF-A739-6A5AABB49DDA}">
      <dsp:nvSpPr>
        <dsp:cNvPr id="0" name=""/>
        <dsp:cNvSpPr/>
      </dsp:nvSpPr>
      <dsp:spPr>
        <a:xfrm>
          <a:off x="1153448" y="1467031"/>
          <a:ext cx="2837443" cy="671010"/>
        </a:xfrm>
        <a:custGeom>
          <a:avLst/>
          <a:gdLst/>
          <a:ahLst/>
          <a:cxnLst/>
          <a:rect l="0" t="0" r="0" b="0"/>
          <a:pathLst>
            <a:path>
              <a:moveTo>
                <a:pt x="2837443" y="0"/>
              </a:moveTo>
              <a:lnTo>
                <a:pt x="2837443" y="457302"/>
              </a:lnTo>
              <a:lnTo>
                <a:pt x="0" y="457302"/>
              </a:lnTo>
              <a:lnTo>
                <a:pt x="0" y="6710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BA44B-F8FA-4BC9-96C8-CE1B708CDD5B}">
      <dsp:nvSpPr>
        <dsp:cNvPr id="0" name=""/>
        <dsp:cNvSpPr/>
      </dsp:nvSpPr>
      <dsp:spPr>
        <a:xfrm>
          <a:off x="2837443" y="2151"/>
          <a:ext cx="2306897" cy="14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32BE8-4642-4B02-B0DD-AB03BB736EB0}">
      <dsp:nvSpPr>
        <dsp:cNvPr id="0" name=""/>
        <dsp:cNvSpPr/>
      </dsp:nvSpPr>
      <dsp:spPr>
        <a:xfrm>
          <a:off x="3093765" y="245657"/>
          <a:ext cx="2306897" cy="146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/>
            <a:t>تاثير المجال المغناطيسي </a:t>
          </a:r>
          <a:endParaRPr lang="en-US" sz="2000" kern="1200"/>
        </a:p>
      </dsp:txBody>
      <dsp:txXfrm>
        <a:off x="3136670" y="288562"/>
        <a:ext cx="2221087" cy="1379070"/>
      </dsp:txXfrm>
    </dsp:sp>
    <dsp:sp modelId="{D3542016-E581-4B82-B599-8327FE5635B0}">
      <dsp:nvSpPr>
        <dsp:cNvPr id="0" name=""/>
        <dsp:cNvSpPr/>
      </dsp:nvSpPr>
      <dsp:spPr>
        <a:xfrm>
          <a:off x="0" y="2138042"/>
          <a:ext cx="2306897" cy="14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B2624-6E7B-4F3B-8E31-6B2CB93CC7DC}">
      <dsp:nvSpPr>
        <dsp:cNvPr id="0" name=""/>
        <dsp:cNvSpPr/>
      </dsp:nvSpPr>
      <dsp:spPr>
        <a:xfrm>
          <a:off x="256321" y="2381548"/>
          <a:ext cx="2306897" cy="146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/>
            <a:t>على جسيم مشحون </a:t>
          </a:r>
          <a:endParaRPr lang="en-US" sz="2000" kern="1200"/>
        </a:p>
      </dsp:txBody>
      <dsp:txXfrm>
        <a:off x="299226" y="2424453"/>
        <a:ext cx="2221087" cy="1379070"/>
      </dsp:txXfrm>
    </dsp:sp>
    <dsp:sp modelId="{2B25D2BC-9A0C-4F50-AECD-C678C7FD86B4}">
      <dsp:nvSpPr>
        <dsp:cNvPr id="0" name=""/>
        <dsp:cNvSpPr/>
      </dsp:nvSpPr>
      <dsp:spPr>
        <a:xfrm>
          <a:off x="2819541" y="2138042"/>
          <a:ext cx="2306897" cy="14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26173-79D1-4862-B52C-684AECDC505E}">
      <dsp:nvSpPr>
        <dsp:cNvPr id="0" name=""/>
        <dsp:cNvSpPr/>
      </dsp:nvSpPr>
      <dsp:spPr>
        <a:xfrm>
          <a:off x="3075863" y="2381548"/>
          <a:ext cx="2306897" cy="146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/>
            <a:t>على سلك يمر به تيار كهربائي</a:t>
          </a:r>
          <a:endParaRPr lang="en-US" sz="2000" kern="1200"/>
        </a:p>
      </dsp:txBody>
      <dsp:txXfrm>
        <a:off x="3118768" y="2424453"/>
        <a:ext cx="2221087" cy="1379070"/>
      </dsp:txXfrm>
    </dsp:sp>
    <dsp:sp modelId="{F1CA255E-3C7A-45C8-8615-E2A75D478A71}">
      <dsp:nvSpPr>
        <dsp:cNvPr id="0" name=""/>
        <dsp:cNvSpPr/>
      </dsp:nvSpPr>
      <dsp:spPr>
        <a:xfrm>
          <a:off x="5639083" y="2138042"/>
          <a:ext cx="2306897" cy="1464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2D976-D9DD-4D56-AD95-E37F2D7BB242}">
      <dsp:nvSpPr>
        <dsp:cNvPr id="0" name=""/>
        <dsp:cNvSpPr/>
      </dsp:nvSpPr>
      <dsp:spPr>
        <a:xfrm>
          <a:off x="5895405" y="2381548"/>
          <a:ext cx="2306897" cy="14648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kern="1200"/>
            <a:t>على حلقة يمر بها تيار كهربائي</a:t>
          </a:r>
          <a:endParaRPr lang="en-US" sz="2000" kern="1200"/>
        </a:p>
      </dsp:txBody>
      <dsp:txXfrm>
        <a:off x="5938310" y="2424453"/>
        <a:ext cx="2221087" cy="137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7177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05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197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083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23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761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4070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569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25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543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117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C3143-3E90-4D80-B5A0-E964E85B3AD1}" type="datetimeFigureOut">
              <a:rPr lang="ar-IQ" smtClean="0"/>
              <a:t>07/02/1436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7321F-6E3C-4E70-A003-A0EDCBFA403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49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4269" y="2006221"/>
            <a:ext cx="6810233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الفصل الثاني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القوة المؤثرة على موصل يمر فيه تيار كهربائي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The Effect of magnetic field on current carrying conductor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0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081" y="499112"/>
            <a:ext cx="11286698" cy="5208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ب- عند تسليط مجال مغناطيسي ليس عمودي على سطح الملف بل كان يميل المجال المغناطيسي بزاوية مع الملف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عند تسليط مجال مغناطيسي غير عمودي على ملف مربع الشكل بل يميل بزاوية مقدارها  </a:t>
            </a:r>
            <a:r>
              <a:rPr lang="en-US" sz="2400" kern="100" dirty="0" smtClean="0">
                <a:effectLst/>
              </a:rPr>
              <a:t>ф</a:t>
            </a:r>
            <a:r>
              <a:rPr lang="ar-IQ" sz="2400" kern="100" dirty="0" smtClean="0">
                <a:effectLst/>
              </a:rPr>
              <a:t> مع اتجاه السطح فسيتولد عزم دوراني حول المحور</a:t>
            </a:r>
            <a:r>
              <a:rPr lang="en-US" sz="2400" kern="100" dirty="0" smtClean="0">
                <a:effectLst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من </a:t>
            </a:r>
            <a:r>
              <a:rPr lang="ar-IQ" sz="2400" kern="100" dirty="0" err="1" smtClean="0">
                <a:effectLst/>
              </a:rPr>
              <a:t>قانوم</a:t>
            </a:r>
            <a:r>
              <a:rPr lang="ar-IQ" sz="2400" kern="100" dirty="0" smtClean="0">
                <a:effectLst/>
              </a:rPr>
              <a:t> العزم                                                                 </a:t>
            </a:r>
            <a:r>
              <a:rPr lang="en-US" sz="2400" kern="100" dirty="0" smtClean="0">
                <a:effectLst/>
              </a:rPr>
              <a:t>T=</a:t>
            </a:r>
            <a:r>
              <a:rPr lang="en-US" sz="2400" kern="100" dirty="0" err="1" smtClean="0">
                <a:effectLst/>
              </a:rPr>
              <a:t>Fd</a:t>
            </a:r>
            <a:r>
              <a:rPr lang="en-US" sz="2400" kern="100" dirty="0" smtClean="0">
                <a:effectLst/>
              </a:rPr>
              <a:t>                    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حيث ان </a:t>
            </a:r>
            <a:r>
              <a:rPr lang="en-US" sz="2400" kern="100" dirty="0" smtClean="0">
                <a:effectLst/>
              </a:rPr>
              <a:t>T </a:t>
            </a:r>
            <a:r>
              <a:rPr lang="ar-IQ" sz="2400" kern="100" dirty="0" smtClean="0">
                <a:effectLst/>
              </a:rPr>
              <a:t> هي العزم و </a:t>
            </a:r>
            <a:r>
              <a:rPr lang="en-US" sz="2400" kern="100" dirty="0" smtClean="0">
                <a:effectLst/>
              </a:rPr>
              <a:t>F </a:t>
            </a:r>
            <a:r>
              <a:rPr lang="ar-IQ" sz="2400" kern="100" dirty="0" smtClean="0">
                <a:effectLst/>
              </a:rPr>
              <a:t> هي القوة و </a:t>
            </a:r>
            <a:r>
              <a:rPr lang="en-US" sz="2400" kern="100" dirty="0" smtClean="0">
                <a:effectLst/>
              </a:rPr>
              <a:t>d </a:t>
            </a:r>
            <a:r>
              <a:rPr lang="ar-IQ" sz="2400" kern="100" dirty="0" smtClean="0">
                <a:effectLst/>
              </a:rPr>
              <a:t>  هي ذراع القوة  </a:t>
            </a:r>
            <a:endParaRPr lang="en-US" sz="2400" kern="100" dirty="0" smtClean="0">
              <a:effectLst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ومن تعويض قيمة القوة المغناطيسية على سلك في علاقة العزم نحصل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F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ومن تعويض قيمة </a:t>
            </a:r>
            <a:r>
              <a:rPr lang="en-US" sz="2400" kern="100" dirty="0" smtClean="0">
                <a:effectLst/>
              </a:rPr>
              <a:t>d  </a:t>
            </a:r>
            <a:r>
              <a:rPr lang="ar-IQ" sz="2400" kern="100" dirty="0" smtClean="0">
                <a:effectLst/>
              </a:rPr>
              <a:t> حسب قانون جيب الزاوية نحصل على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F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2</a:t>
            </a:r>
            <a:r>
              <a:rPr lang="en-US" sz="2400" kern="100" dirty="0" smtClean="0">
                <a:effectLst/>
              </a:rPr>
              <a:t> </a:t>
            </a:r>
            <a:r>
              <a:rPr lang="en-US" sz="2400" kern="100" dirty="0" err="1" smtClean="0">
                <a:effectLst/>
              </a:rPr>
              <a:t>sinф</a:t>
            </a:r>
            <a:r>
              <a:rPr lang="en-US" sz="2400" kern="100" dirty="0" smtClean="0">
                <a:effectLst/>
              </a:rPr>
              <a:t> -------------- 11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ومن تعويض</a:t>
            </a:r>
            <a:r>
              <a:rPr lang="en-US" sz="2400" kern="100" dirty="0" smtClean="0">
                <a:effectLst/>
              </a:rPr>
              <a:t>  </a:t>
            </a:r>
            <a:r>
              <a:rPr lang="ar-IQ" sz="2400" kern="100" dirty="0" smtClean="0">
                <a:effectLst/>
              </a:rPr>
              <a:t> قيمة القوة بالعلاقة 7 في العلاقة 11 نحصل على </a:t>
            </a:r>
            <a:endParaRPr lang="en-US" sz="2400" kern="100" dirty="0" smtClean="0">
              <a:effectLst/>
            </a:endParaRP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69654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31" y="361896"/>
            <a:ext cx="10945504" cy="635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(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1 </a:t>
            </a:r>
            <a:r>
              <a:rPr lang="en-US" sz="2400" kern="100" dirty="0" smtClean="0">
                <a:effectLst/>
              </a:rPr>
              <a:t>B) (l</a:t>
            </a:r>
            <a:r>
              <a:rPr lang="en-US" sz="2400" kern="100" baseline="-25000" dirty="0" smtClean="0">
                <a:effectLst/>
              </a:rPr>
              <a:t>2</a:t>
            </a:r>
            <a:r>
              <a:rPr lang="en-US" sz="2400" kern="100" dirty="0" smtClean="0">
                <a:effectLst/>
              </a:rPr>
              <a:t> </a:t>
            </a:r>
            <a:r>
              <a:rPr lang="en-US" sz="2400" kern="100" dirty="0" err="1" smtClean="0">
                <a:effectLst/>
              </a:rPr>
              <a:t>sinф</a:t>
            </a:r>
            <a:r>
              <a:rPr lang="en-US" sz="2400" kern="100" dirty="0" smtClean="0">
                <a:effectLst/>
              </a:rPr>
              <a:t>) -------- 12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 ومن قانون المساحة الذي يساوي الطول في العرض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A= l</a:t>
            </a:r>
            <a:r>
              <a:rPr lang="en-US" sz="2400" kern="100" baseline="-25000" dirty="0" smtClean="0">
                <a:effectLst/>
              </a:rPr>
              <a:t>2 </a:t>
            </a:r>
            <a:r>
              <a:rPr lang="en-US" sz="2400" kern="100" dirty="0" smtClean="0">
                <a:effectLst/>
              </a:rPr>
              <a:t>x l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   ------------------- 13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وبتعويض العلاقة 13 في العلاقة 12 نحصل على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A B </a:t>
            </a:r>
            <a:r>
              <a:rPr lang="en-US" sz="2400" kern="100" dirty="0" err="1" smtClean="0">
                <a:effectLst/>
              </a:rPr>
              <a:t>sinф</a:t>
            </a:r>
            <a:r>
              <a:rPr lang="en-US" sz="2400" kern="100" dirty="0" smtClean="0">
                <a:effectLst/>
              </a:rPr>
              <a:t> -------------- 14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يلاحظ ان العلاقة 14 تستخدم للفه واحد فقط اما في حالة ملف يتكون من عدد من الملفات عددها </a:t>
            </a:r>
            <a:r>
              <a:rPr lang="en-US" sz="2400" kern="100" dirty="0" smtClean="0">
                <a:effectLst/>
              </a:rPr>
              <a:t>N </a:t>
            </a:r>
            <a:r>
              <a:rPr lang="ar-IQ" sz="2400" kern="100" dirty="0" smtClean="0">
                <a:effectLst/>
              </a:rPr>
              <a:t> من اللفات فتيمكن كتابه العلاقة 14 على النحو الاتي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N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A B </a:t>
            </a:r>
            <a:r>
              <a:rPr lang="en-US" sz="2400" kern="100" dirty="0" err="1" smtClean="0">
                <a:effectLst/>
              </a:rPr>
              <a:t>sinф</a:t>
            </a:r>
            <a:r>
              <a:rPr lang="en-US" sz="2400" kern="100" dirty="0" smtClean="0">
                <a:effectLst/>
              </a:rPr>
              <a:t> -------------- 14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 يطلق على (</a:t>
            </a:r>
            <a:r>
              <a:rPr lang="en-US" sz="2400" kern="100" dirty="0" smtClean="0">
                <a:effectLst/>
              </a:rPr>
              <a:t>N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A</a:t>
            </a:r>
            <a:r>
              <a:rPr lang="ar-IQ" sz="2400" kern="100" dirty="0" smtClean="0">
                <a:effectLst/>
              </a:rPr>
              <a:t>) باسم عزم ثنائي القطب المغناطيسي ويرمز له بالرمز µ حيث ان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 µ = N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A ------------------- 15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 وبتعويض العلاقة 15 في العلاقة 14 نحصل على </a:t>
            </a:r>
            <a:endParaRPr lang="en-US" sz="2400" kern="100" dirty="0" smtClean="0">
              <a:effectLst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T = µ B </a:t>
            </a:r>
            <a:r>
              <a:rPr lang="en-US" sz="2400" kern="100" dirty="0" err="1" smtClean="0">
                <a:effectLst/>
              </a:rPr>
              <a:t>sinф</a:t>
            </a:r>
            <a:r>
              <a:rPr lang="en-US" sz="2400" kern="100" dirty="0" smtClean="0">
                <a:effectLst/>
              </a:rPr>
              <a:t> ---------------- 16 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5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5" y="1713724"/>
            <a:ext cx="4868954" cy="3926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78" y="1713724"/>
            <a:ext cx="4397748" cy="31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9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24500" y="712564"/>
            <a:ext cx="10834665" cy="5469295"/>
            <a:chOff x="963" y="5604"/>
            <a:chExt cx="10369" cy="5624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322" y="5947"/>
              <a:ext cx="4774" cy="4919"/>
              <a:chOff x="6206" y="3577"/>
              <a:chExt cx="4774" cy="4919"/>
            </a:xfrm>
          </p:grpSpPr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 rot="5400000" flipH="1">
                <a:off x="6749" y="4924"/>
                <a:ext cx="3633" cy="1912"/>
              </a:xfrm>
              <a:prstGeom prst="parallelogram">
                <a:avLst>
                  <a:gd name="adj" fmla="val 73691"/>
                </a:avLst>
              </a:prstGeom>
              <a:solidFill>
                <a:srgbClr val="FFFFFF"/>
              </a:solidFill>
              <a:ln w="1905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IQ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6206" y="3577"/>
                <a:ext cx="4774" cy="4919"/>
                <a:chOff x="4702" y="2696"/>
                <a:chExt cx="4774" cy="4919"/>
              </a:xfrm>
            </p:grpSpPr>
            <p:cxnSp>
              <p:nvCxnSpPr>
                <p:cNvPr id="1030" name="AutoShape 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26" y="2696"/>
                  <a:ext cx="0" cy="244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AutoShape 7"/>
                <p:cNvCxnSpPr>
                  <a:cxnSpLocks noChangeShapeType="1"/>
                </p:cNvCxnSpPr>
                <p:nvPr/>
              </p:nvCxnSpPr>
              <p:spPr bwMode="auto">
                <a:xfrm>
                  <a:off x="7028" y="5167"/>
                  <a:ext cx="0" cy="244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2" name="AutoShape 8"/>
                <p:cNvCxnSpPr>
                  <a:cxnSpLocks noChangeShapeType="1"/>
                </p:cNvCxnSpPr>
                <p:nvPr/>
              </p:nvCxnSpPr>
              <p:spPr bwMode="auto">
                <a:xfrm>
                  <a:off x="7028" y="5145"/>
                  <a:ext cx="244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3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702" y="5143"/>
                  <a:ext cx="244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4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5138" y="5142"/>
                  <a:ext cx="1873" cy="110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5" name="AutoShape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7015" y="4034"/>
                  <a:ext cx="1814" cy="109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8060" y="4426"/>
                <a:ext cx="946" cy="687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8167" y="6548"/>
                <a:ext cx="1014" cy="747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9523" y="4992"/>
                <a:ext cx="0" cy="720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>
                <a:off x="7588" y="6155"/>
                <a:ext cx="0" cy="864"/>
              </a:xfrm>
              <a:prstGeom prst="straightConnector1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40" name="AutoShape 16"/>
            <p:cNvCxnSpPr>
              <a:cxnSpLocks noChangeShapeType="1"/>
            </p:cNvCxnSpPr>
            <p:nvPr/>
          </p:nvCxnSpPr>
          <p:spPr bwMode="auto">
            <a:xfrm>
              <a:off x="8027" y="9211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8332" y="9034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>
              <a:off x="7721" y="9391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>
              <a:off x="7407" y="9587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H="1">
              <a:off x="6758" y="5974"/>
              <a:ext cx="1890" cy="11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5" name="AutoShape 21"/>
            <p:cNvCxnSpPr>
              <a:cxnSpLocks noChangeShapeType="1"/>
            </p:cNvCxnSpPr>
            <p:nvPr/>
          </p:nvCxnSpPr>
          <p:spPr bwMode="auto">
            <a:xfrm flipH="1" flipV="1">
              <a:off x="6765" y="7211"/>
              <a:ext cx="13" cy="24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6" name="AutoShape 22"/>
            <p:cNvCxnSpPr>
              <a:cxnSpLocks noChangeShapeType="1"/>
            </p:cNvCxnSpPr>
            <p:nvPr/>
          </p:nvCxnSpPr>
          <p:spPr bwMode="auto">
            <a:xfrm>
              <a:off x="11074" y="5976"/>
              <a:ext cx="0" cy="24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23"/>
            <p:cNvCxnSpPr>
              <a:cxnSpLocks noChangeShapeType="1"/>
            </p:cNvCxnSpPr>
            <p:nvPr/>
          </p:nvCxnSpPr>
          <p:spPr bwMode="auto">
            <a:xfrm flipH="1">
              <a:off x="8648" y="5976"/>
              <a:ext cx="242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24"/>
            <p:cNvCxnSpPr>
              <a:cxnSpLocks noChangeShapeType="1"/>
            </p:cNvCxnSpPr>
            <p:nvPr/>
          </p:nvCxnSpPr>
          <p:spPr bwMode="auto">
            <a:xfrm flipH="1">
              <a:off x="9185" y="8788"/>
              <a:ext cx="1870" cy="10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AutoShape 25"/>
            <p:cNvCxnSpPr>
              <a:cxnSpLocks noChangeShapeType="1"/>
            </p:cNvCxnSpPr>
            <p:nvPr/>
          </p:nvCxnSpPr>
          <p:spPr bwMode="auto">
            <a:xfrm>
              <a:off x="6778" y="10095"/>
              <a:ext cx="2407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0" name="AutoShape 26"/>
            <p:cNvCxnSpPr>
              <a:cxnSpLocks noChangeShapeType="1"/>
            </p:cNvCxnSpPr>
            <p:nvPr/>
          </p:nvCxnSpPr>
          <p:spPr bwMode="auto">
            <a:xfrm>
              <a:off x="9478" y="8769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1" name="AutoShape 27"/>
            <p:cNvCxnSpPr>
              <a:cxnSpLocks noChangeShapeType="1"/>
            </p:cNvCxnSpPr>
            <p:nvPr/>
          </p:nvCxnSpPr>
          <p:spPr bwMode="auto">
            <a:xfrm flipH="1" flipV="1">
              <a:off x="3283" y="7302"/>
              <a:ext cx="0" cy="307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4473" y="8768"/>
              <a:ext cx="0" cy="1154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flipH="1" flipV="1">
              <a:off x="1945" y="7295"/>
              <a:ext cx="0" cy="1225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>
              <a:off x="6767" y="10097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>
              <a:off x="7084" y="9770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8627" y="8771"/>
              <a:ext cx="270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7" name="AutoShape 33"/>
            <p:cNvCxnSpPr>
              <a:cxnSpLocks noChangeShapeType="1"/>
            </p:cNvCxnSpPr>
            <p:nvPr/>
          </p:nvCxnSpPr>
          <p:spPr bwMode="auto">
            <a:xfrm flipH="1">
              <a:off x="3294" y="5968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>
              <a:off x="5737" y="5947"/>
              <a:ext cx="0" cy="2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9" name="AutoShape 35"/>
            <p:cNvCxnSpPr>
              <a:cxnSpLocks noChangeShapeType="1"/>
            </p:cNvCxnSpPr>
            <p:nvPr/>
          </p:nvCxnSpPr>
          <p:spPr bwMode="auto">
            <a:xfrm flipH="1">
              <a:off x="4640" y="8755"/>
              <a:ext cx="1074" cy="19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0" name="AutoShape 36"/>
            <p:cNvCxnSpPr>
              <a:cxnSpLocks noChangeShapeType="1"/>
            </p:cNvCxnSpPr>
            <p:nvPr/>
          </p:nvCxnSpPr>
          <p:spPr bwMode="auto">
            <a:xfrm flipH="1">
              <a:off x="2209" y="11119"/>
              <a:ext cx="243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AutoShape 37"/>
            <p:cNvSpPr>
              <a:spLocks noChangeArrowheads="1"/>
            </p:cNvSpPr>
            <p:nvPr/>
          </p:nvSpPr>
          <p:spPr bwMode="auto">
            <a:xfrm>
              <a:off x="1399" y="7517"/>
              <a:ext cx="3633" cy="2181"/>
            </a:xfrm>
            <a:prstGeom prst="parallelogram">
              <a:avLst>
                <a:gd name="adj" fmla="val 62635"/>
              </a:avLst>
            </a:prstGeom>
            <a:solidFill>
              <a:srgbClr val="FFFFFF"/>
            </a:solidFill>
            <a:ln w="1905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IQ"/>
            </a:p>
          </p:txBody>
        </p:sp>
        <p:cxnSp>
          <p:nvCxnSpPr>
            <p:cNvPr id="1062" name="AutoShape 38"/>
            <p:cNvCxnSpPr>
              <a:cxnSpLocks noChangeShapeType="1"/>
            </p:cNvCxnSpPr>
            <p:nvPr/>
          </p:nvCxnSpPr>
          <p:spPr bwMode="auto">
            <a:xfrm flipH="1" flipV="1">
              <a:off x="3287" y="5937"/>
              <a:ext cx="0" cy="2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>
              <a:off x="3289" y="8780"/>
              <a:ext cx="0" cy="24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>
              <a:off x="3289" y="8758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flipH="1">
              <a:off x="963" y="8756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flipH="1">
              <a:off x="2209" y="8755"/>
              <a:ext cx="1063" cy="19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7" name="AutoShape 43"/>
            <p:cNvCxnSpPr>
              <a:cxnSpLocks noChangeShapeType="1"/>
            </p:cNvCxnSpPr>
            <p:nvPr/>
          </p:nvCxnSpPr>
          <p:spPr bwMode="auto">
            <a:xfrm flipV="1">
              <a:off x="3316" y="6463"/>
              <a:ext cx="1157" cy="195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8" name="AutoShape 44"/>
            <p:cNvCxnSpPr>
              <a:cxnSpLocks noChangeShapeType="1"/>
            </p:cNvCxnSpPr>
            <p:nvPr/>
          </p:nvCxnSpPr>
          <p:spPr bwMode="auto">
            <a:xfrm flipH="1">
              <a:off x="1800" y="8254"/>
              <a:ext cx="548" cy="866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9" name="AutoShape 45"/>
            <p:cNvCxnSpPr>
              <a:cxnSpLocks noChangeShapeType="1"/>
            </p:cNvCxnSpPr>
            <p:nvPr/>
          </p:nvCxnSpPr>
          <p:spPr bwMode="auto">
            <a:xfrm flipV="1">
              <a:off x="4022" y="8409"/>
              <a:ext cx="527" cy="871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0" name="AutoShape 46"/>
            <p:cNvCxnSpPr>
              <a:cxnSpLocks noChangeShapeType="1"/>
            </p:cNvCxnSpPr>
            <p:nvPr/>
          </p:nvCxnSpPr>
          <p:spPr bwMode="auto">
            <a:xfrm>
              <a:off x="2135" y="10063"/>
              <a:ext cx="864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1" name="AutoShape 47"/>
            <p:cNvCxnSpPr>
              <a:cxnSpLocks noChangeShapeType="1"/>
            </p:cNvCxnSpPr>
            <p:nvPr/>
          </p:nvCxnSpPr>
          <p:spPr bwMode="auto">
            <a:xfrm flipH="1">
              <a:off x="3454" y="7517"/>
              <a:ext cx="864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1667" y="5604"/>
              <a:ext cx="1503" cy="571"/>
              <a:chOff x="5308" y="4266"/>
              <a:chExt cx="1503" cy="571"/>
            </a:xfrm>
          </p:grpSpPr>
          <p:cxnSp>
            <p:nvCxnSpPr>
              <p:cNvPr id="1073" name="AutoShape 49"/>
              <p:cNvCxnSpPr>
                <a:cxnSpLocks noChangeShapeType="1"/>
              </p:cNvCxnSpPr>
              <p:nvPr/>
            </p:nvCxnSpPr>
            <p:spPr bwMode="auto">
              <a:xfrm>
                <a:off x="5672" y="4266"/>
                <a:ext cx="113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4" name="AutoShape 50"/>
              <p:cNvCxnSpPr>
                <a:cxnSpLocks noChangeShapeType="1"/>
              </p:cNvCxnSpPr>
              <p:nvPr/>
            </p:nvCxnSpPr>
            <p:spPr bwMode="auto">
              <a:xfrm>
                <a:off x="5308" y="4837"/>
                <a:ext cx="113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5" name="AutoShape 51"/>
              <p:cNvCxnSpPr>
                <a:cxnSpLocks noChangeShapeType="1"/>
              </p:cNvCxnSpPr>
              <p:nvPr/>
            </p:nvCxnSpPr>
            <p:spPr bwMode="auto">
              <a:xfrm>
                <a:off x="5553" y="4446"/>
                <a:ext cx="113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6" name="AutoShape 52"/>
              <p:cNvCxnSpPr>
                <a:cxnSpLocks noChangeShapeType="1"/>
              </p:cNvCxnSpPr>
              <p:nvPr/>
            </p:nvCxnSpPr>
            <p:spPr bwMode="auto">
              <a:xfrm>
                <a:off x="5426" y="4653"/>
                <a:ext cx="1139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077" name="AutoShape 53"/>
            <p:cNvCxnSpPr>
              <a:cxnSpLocks noChangeShapeType="1"/>
            </p:cNvCxnSpPr>
            <p:nvPr/>
          </p:nvCxnSpPr>
          <p:spPr bwMode="auto">
            <a:xfrm>
              <a:off x="9478" y="8760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>
              <a:off x="9476" y="9030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9" name="AutoShape 55"/>
            <p:cNvCxnSpPr>
              <a:cxnSpLocks noChangeShapeType="1"/>
            </p:cNvCxnSpPr>
            <p:nvPr/>
          </p:nvCxnSpPr>
          <p:spPr bwMode="auto">
            <a:xfrm>
              <a:off x="9199" y="9204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0" name="AutoShape 56"/>
            <p:cNvCxnSpPr>
              <a:cxnSpLocks noChangeShapeType="1"/>
            </p:cNvCxnSpPr>
            <p:nvPr/>
          </p:nvCxnSpPr>
          <p:spPr bwMode="auto">
            <a:xfrm>
              <a:off x="8713" y="9651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>
              <a:off x="8502" y="9825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>
              <a:off x="8247" y="10095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3" name="AutoShape 59"/>
            <p:cNvCxnSpPr>
              <a:cxnSpLocks noChangeShapeType="1"/>
            </p:cNvCxnSpPr>
            <p:nvPr/>
          </p:nvCxnSpPr>
          <p:spPr bwMode="auto">
            <a:xfrm>
              <a:off x="8658" y="8516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4" name="AutoShape 60"/>
            <p:cNvCxnSpPr>
              <a:cxnSpLocks noChangeShapeType="1"/>
            </p:cNvCxnSpPr>
            <p:nvPr/>
          </p:nvCxnSpPr>
          <p:spPr bwMode="auto">
            <a:xfrm>
              <a:off x="8634" y="6250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" name="AutoShape 61"/>
            <p:cNvCxnSpPr>
              <a:cxnSpLocks noChangeShapeType="1"/>
            </p:cNvCxnSpPr>
            <p:nvPr/>
          </p:nvCxnSpPr>
          <p:spPr bwMode="auto">
            <a:xfrm>
              <a:off x="8654" y="6564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6" name="AutoShape 62"/>
            <p:cNvCxnSpPr>
              <a:cxnSpLocks noChangeShapeType="1"/>
            </p:cNvCxnSpPr>
            <p:nvPr/>
          </p:nvCxnSpPr>
          <p:spPr bwMode="auto">
            <a:xfrm>
              <a:off x="8641" y="6878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7" name="AutoShape 63"/>
            <p:cNvCxnSpPr>
              <a:cxnSpLocks noChangeShapeType="1"/>
            </p:cNvCxnSpPr>
            <p:nvPr/>
          </p:nvCxnSpPr>
          <p:spPr bwMode="auto">
            <a:xfrm>
              <a:off x="8661" y="7118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AutoShape 64"/>
            <p:cNvCxnSpPr>
              <a:cxnSpLocks noChangeShapeType="1"/>
            </p:cNvCxnSpPr>
            <p:nvPr/>
          </p:nvCxnSpPr>
          <p:spPr bwMode="auto">
            <a:xfrm>
              <a:off x="8648" y="7433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9" name="AutoShape 65"/>
            <p:cNvCxnSpPr>
              <a:cxnSpLocks noChangeShapeType="1"/>
            </p:cNvCxnSpPr>
            <p:nvPr/>
          </p:nvCxnSpPr>
          <p:spPr bwMode="auto">
            <a:xfrm>
              <a:off x="8646" y="7673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0" name="AutoShape 66"/>
            <p:cNvCxnSpPr>
              <a:cxnSpLocks noChangeShapeType="1"/>
            </p:cNvCxnSpPr>
            <p:nvPr/>
          </p:nvCxnSpPr>
          <p:spPr bwMode="auto">
            <a:xfrm>
              <a:off x="8655" y="7987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1" name="AutoShape 67"/>
            <p:cNvCxnSpPr>
              <a:cxnSpLocks noChangeShapeType="1"/>
            </p:cNvCxnSpPr>
            <p:nvPr/>
          </p:nvCxnSpPr>
          <p:spPr bwMode="auto">
            <a:xfrm>
              <a:off x="8653" y="8227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2" name="AutoShape 68"/>
            <p:cNvCxnSpPr>
              <a:cxnSpLocks noChangeShapeType="1"/>
            </p:cNvCxnSpPr>
            <p:nvPr/>
          </p:nvCxnSpPr>
          <p:spPr bwMode="auto">
            <a:xfrm>
              <a:off x="9630" y="6230"/>
              <a:ext cx="144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3" name="AutoShape 69"/>
            <p:cNvCxnSpPr>
              <a:cxnSpLocks noChangeShapeType="1"/>
            </p:cNvCxnSpPr>
            <p:nvPr/>
          </p:nvCxnSpPr>
          <p:spPr bwMode="auto">
            <a:xfrm>
              <a:off x="9287" y="6566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4" name="AutoShape 70"/>
            <p:cNvCxnSpPr>
              <a:cxnSpLocks noChangeShapeType="1"/>
            </p:cNvCxnSpPr>
            <p:nvPr/>
          </p:nvCxnSpPr>
          <p:spPr bwMode="auto">
            <a:xfrm>
              <a:off x="8977" y="6891"/>
              <a:ext cx="864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5" name="AutoShape 71"/>
            <p:cNvCxnSpPr>
              <a:cxnSpLocks noChangeShapeType="1"/>
            </p:cNvCxnSpPr>
            <p:nvPr/>
          </p:nvCxnSpPr>
          <p:spPr bwMode="auto">
            <a:xfrm>
              <a:off x="9503" y="7109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6" name="AutoShape 72"/>
            <p:cNvCxnSpPr>
              <a:cxnSpLocks noChangeShapeType="1"/>
            </p:cNvCxnSpPr>
            <p:nvPr/>
          </p:nvCxnSpPr>
          <p:spPr bwMode="auto">
            <a:xfrm>
              <a:off x="9479" y="7424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7" name="AutoShape 73"/>
            <p:cNvCxnSpPr>
              <a:cxnSpLocks noChangeShapeType="1"/>
            </p:cNvCxnSpPr>
            <p:nvPr/>
          </p:nvCxnSpPr>
          <p:spPr bwMode="auto">
            <a:xfrm>
              <a:off x="9488" y="7675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AutoShape 74"/>
            <p:cNvCxnSpPr>
              <a:cxnSpLocks noChangeShapeType="1"/>
            </p:cNvCxnSpPr>
            <p:nvPr/>
          </p:nvCxnSpPr>
          <p:spPr bwMode="auto">
            <a:xfrm>
              <a:off x="9453" y="7978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9" name="AutoShape 75"/>
            <p:cNvCxnSpPr>
              <a:cxnSpLocks noChangeShapeType="1"/>
            </p:cNvCxnSpPr>
            <p:nvPr/>
          </p:nvCxnSpPr>
          <p:spPr bwMode="auto">
            <a:xfrm>
              <a:off x="9473" y="8218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0" name="AutoShape 76"/>
            <p:cNvCxnSpPr>
              <a:cxnSpLocks noChangeShapeType="1"/>
            </p:cNvCxnSpPr>
            <p:nvPr/>
          </p:nvCxnSpPr>
          <p:spPr bwMode="auto">
            <a:xfrm>
              <a:off x="9449" y="8522"/>
              <a:ext cx="323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1" name="AutoShape 77"/>
            <p:cNvCxnSpPr>
              <a:cxnSpLocks noChangeShapeType="1"/>
            </p:cNvCxnSpPr>
            <p:nvPr/>
          </p:nvCxnSpPr>
          <p:spPr bwMode="auto">
            <a:xfrm>
              <a:off x="8966" y="9464"/>
              <a:ext cx="576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2" name="AutoShape 78"/>
            <p:cNvCxnSpPr>
              <a:cxnSpLocks noChangeShapeType="1"/>
            </p:cNvCxnSpPr>
            <p:nvPr/>
          </p:nvCxnSpPr>
          <p:spPr bwMode="auto">
            <a:xfrm>
              <a:off x="8669" y="7111"/>
              <a:ext cx="432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3" name="AutoShape 79"/>
            <p:cNvCxnSpPr>
              <a:cxnSpLocks noChangeShapeType="1"/>
            </p:cNvCxnSpPr>
            <p:nvPr/>
          </p:nvCxnSpPr>
          <p:spPr bwMode="auto">
            <a:xfrm>
              <a:off x="8634" y="7437"/>
              <a:ext cx="288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4" name="AutoShape 80"/>
            <p:cNvCxnSpPr>
              <a:cxnSpLocks noChangeShapeType="1"/>
            </p:cNvCxnSpPr>
            <p:nvPr/>
          </p:nvCxnSpPr>
          <p:spPr bwMode="auto">
            <a:xfrm>
              <a:off x="8643" y="5973"/>
              <a:ext cx="24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6168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375542"/>
            <a:ext cx="11408165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>
                <a:cs typeface="+mj-cs"/>
              </a:rPr>
              <a:t>مثال 3 ص 71 </a:t>
            </a:r>
            <a:endParaRPr lang="ar-IQ" sz="2400" b="1" kern="100" dirty="0" smtClean="0">
              <a:cs typeface="+mj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ملف على شكل مستطيل طوله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40cm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وعرضه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30cm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وعدد لفاته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100 turns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ويمر فيه تيار كهربائي شدته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1.5A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موجود في مجال مغناطيسي منتظم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B=0.4T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. جد عزم الازدواج اذا كان اتجاه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السطح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يصنع مع اتجاه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B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زاوية مقدارها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1- 90 درجة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2- 60 درجة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3- صفر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003" y="1812409"/>
            <a:ext cx="5936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/>
              <a:t>Solution</a:t>
            </a:r>
          </a:p>
          <a:p>
            <a:pPr algn="l" rtl="0"/>
            <a:r>
              <a:rPr lang="en-US" sz="2400" dirty="0" smtClean="0"/>
              <a:t>Length = 0.4 m</a:t>
            </a:r>
          </a:p>
          <a:p>
            <a:pPr algn="l" rtl="0"/>
            <a:r>
              <a:rPr lang="en-US" sz="2400" dirty="0" smtClean="0"/>
              <a:t>Width = 0.3 m</a:t>
            </a:r>
          </a:p>
          <a:p>
            <a:pPr algn="l" rtl="0"/>
            <a:r>
              <a:rPr lang="en-US" sz="2400" dirty="0" smtClean="0"/>
              <a:t>N = 100 turns</a:t>
            </a:r>
          </a:p>
          <a:p>
            <a:pPr algn="l" rtl="0"/>
            <a:r>
              <a:rPr lang="en-US" sz="2400" dirty="0" err="1" smtClean="0"/>
              <a:t>i</a:t>
            </a:r>
            <a:r>
              <a:rPr lang="en-US" sz="2400" dirty="0" smtClean="0"/>
              <a:t> = 1.5 A</a:t>
            </a:r>
          </a:p>
          <a:p>
            <a:pPr algn="l" rtl="0"/>
            <a:r>
              <a:rPr lang="en-US" sz="2400" dirty="0" smtClean="0"/>
              <a:t>B = 0.4 T</a:t>
            </a:r>
          </a:p>
          <a:p>
            <a:pPr algn="l" rtl="0"/>
            <a:r>
              <a:rPr lang="en-US" sz="2400" dirty="0" smtClean="0"/>
              <a:t>T = N </a:t>
            </a:r>
            <a:r>
              <a:rPr lang="en-US" sz="2400" dirty="0" err="1" smtClean="0"/>
              <a:t>i</a:t>
            </a:r>
            <a:r>
              <a:rPr lang="en-US" sz="2400" dirty="0" smtClean="0"/>
              <a:t> A B sin</a:t>
            </a:r>
            <a:r>
              <a:rPr lang="el-GR" sz="2400" dirty="0" smtClean="0"/>
              <a:t>θ</a:t>
            </a:r>
            <a:endParaRPr lang="en-US" sz="2400" dirty="0" smtClean="0"/>
          </a:p>
          <a:p>
            <a:pPr algn="l" rtl="0"/>
            <a:r>
              <a:rPr lang="en-US" sz="2400" dirty="0" smtClean="0"/>
              <a:t>1- </a:t>
            </a:r>
            <a:r>
              <a:rPr lang="el-GR" sz="2400" dirty="0" smtClean="0"/>
              <a:t>θ</a:t>
            </a:r>
            <a:r>
              <a:rPr lang="en-US" sz="2400" dirty="0" smtClean="0"/>
              <a:t> = 90 </a:t>
            </a:r>
          </a:p>
          <a:p>
            <a:pPr algn="l" rtl="0"/>
            <a:r>
              <a:rPr lang="en-US" sz="2400" dirty="0" smtClean="0"/>
              <a:t>T = (100)(1.5)[(0.4)(0.3)](0.4)(1)=7.2 </a:t>
            </a:r>
            <a:r>
              <a:rPr lang="en-US" sz="2400" dirty="0" err="1" smtClean="0"/>
              <a:t>N.m</a:t>
            </a:r>
            <a:endParaRPr lang="en-US" sz="2400" dirty="0" smtClean="0"/>
          </a:p>
          <a:p>
            <a:pPr algn="l" rtl="0"/>
            <a:r>
              <a:rPr lang="en-US" sz="2400" dirty="0" smtClean="0"/>
              <a:t>2- </a:t>
            </a:r>
            <a:r>
              <a:rPr lang="el-GR" sz="2400" dirty="0"/>
              <a:t>θ</a:t>
            </a:r>
            <a:r>
              <a:rPr lang="en-US" sz="2400" dirty="0"/>
              <a:t> = </a:t>
            </a:r>
            <a:r>
              <a:rPr lang="en-US" sz="2400" dirty="0" smtClean="0"/>
              <a:t>60 </a:t>
            </a:r>
            <a:endParaRPr lang="en-US" sz="2400" dirty="0"/>
          </a:p>
          <a:p>
            <a:pPr algn="l" rtl="0"/>
            <a:r>
              <a:rPr lang="en-US" sz="2400" dirty="0"/>
              <a:t>T = (100)(1.5)[(0.4)(0.3)](0.4</a:t>
            </a:r>
            <a:r>
              <a:rPr lang="en-US" sz="2400" dirty="0" smtClean="0"/>
              <a:t>)(0.86)=6.2 </a:t>
            </a:r>
            <a:r>
              <a:rPr lang="en-US" sz="2400" dirty="0" err="1"/>
              <a:t>N.m</a:t>
            </a:r>
            <a:endParaRPr lang="en-US" sz="2400" dirty="0"/>
          </a:p>
          <a:p>
            <a:pPr algn="l" rtl="0"/>
            <a:r>
              <a:rPr lang="en-US" sz="2400" dirty="0" smtClean="0"/>
              <a:t>3- </a:t>
            </a:r>
            <a:r>
              <a:rPr lang="el-GR" sz="2400" dirty="0"/>
              <a:t>θ</a:t>
            </a:r>
            <a:r>
              <a:rPr lang="en-US" sz="2400" dirty="0"/>
              <a:t> = </a:t>
            </a:r>
            <a:r>
              <a:rPr lang="en-US" sz="2400" dirty="0" smtClean="0"/>
              <a:t>0 </a:t>
            </a:r>
            <a:endParaRPr lang="en-US" sz="2400" dirty="0"/>
          </a:p>
          <a:p>
            <a:pPr algn="l" rtl="0"/>
            <a:r>
              <a:rPr lang="en-US" sz="2400" dirty="0"/>
              <a:t>T = </a:t>
            </a:r>
            <a:r>
              <a:rPr lang="en-US" sz="2400" dirty="0" smtClean="0"/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306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1397" y="331466"/>
            <a:ext cx="6735651" cy="586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ar-IQ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الكلفانومتر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>
              <a:lnSpc>
                <a:spcPct val="107000"/>
              </a:lnSpc>
            </a:pPr>
            <a:r>
              <a:rPr lang="ar-IQ" sz="2400" kern="1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يستخدم لقياس شدة التيارات الكهربائية  المستمرة الضعيفة وقياس فرق الجهد الناتج عنها.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>
              <a:lnSpc>
                <a:spcPct val="107000"/>
              </a:lnSpc>
            </a:pPr>
            <a:r>
              <a:rPr lang="ar-IQ" sz="2400" kern="1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يتكون من ملف من الاسلاك معلق في مجال مغناطيسي ثابت. عند مرور تيار كهربائي خلال الملف يتولد عليه عزم ازدواج فيدور حول محور التعليق حيث سيدور معه </a:t>
            </a:r>
            <a:r>
              <a:rPr lang="ar-IQ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المؤشرالمتصل</a:t>
            </a:r>
            <a:r>
              <a:rPr lang="ar-IQ" sz="2400" kern="1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به الذي يتحرك طرفه الاخر حول تدرجات بحيث ان مقدار انحراف المؤشر يتناسب مع شدة التيار المار في الملف كما ويتناسب مع فرق الجهد بين قطبي الملف. </a:t>
            </a:r>
            <a:endParaRPr lang="ar-IQ" sz="2400" kern="100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algn="just">
              <a:lnSpc>
                <a:spcPct val="107000"/>
              </a:lnSpc>
            </a:pP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ومن </a:t>
            </a:r>
            <a:r>
              <a:rPr lang="ar-IQ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العلاقه</a:t>
            </a:r>
            <a:r>
              <a:rPr lang="ar-IQ" sz="2400" kern="1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14      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       </a:t>
            </a:r>
            <a:endParaRPr lang="en-US" sz="2400" kern="100" dirty="0" smtClean="0"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  <a:p>
            <a:pPr algn="l" rtl="0"/>
            <a:r>
              <a:rPr lang="en-US" sz="2400" dirty="0"/>
              <a:t>T = N </a:t>
            </a:r>
            <a:r>
              <a:rPr lang="en-US" sz="2400" dirty="0" err="1"/>
              <a:t>i</a:t>
            </a:r>
            <a:r>
              <a:rPr lang="en-US" sz="2400" dirty="0"/>
              <a:t> A B </a:t>
            </a:r>
          </a:p>
          <a:p>
            <a:r>
              <a:rPr lang="ar-IQ" sz="2400" dirty="0" err="1"/>
              <a:t>ونتيجه</a:t>
            </a:r>
            <a:r>
              <a:rPr lang="ar-IQ" sz="2400" dirty="0"/>
              <a:t> من عزم دوران الملف سينضغط النابض</a:t>
            </a:r>
            <a:endParaRPr lang="en-US" sz="2400" dirty="0"/>
          </a:p>
          <a:p>
            <a:r>
              <a:rPr lang="ar-IQ" sz="2400" dirty="0"/>
              <a:t> المربوط بالملف الذي سيحاول إعادة الملف الى</a:t>
            </a:r>
            <a:endParaRPr lang="en-US" sz="2400" dirty="0"/>
          </a:p>
          <a:p>
            <a:r>
              <a:rPr lang="ar-IQ" sz="2400" dirty="0"/>
              <a:t> وضعة الطبيعي وبذلك ستولد عزم لي مضاد مقداره </a:t>
            </a:r>
            <a:endParaRPr lang="en-US" sz="2400" dirty="0"/>
          </a:p>
          <a:p>
            <a:pPr algn="l" rtl="0"/>
            <a:r>
              <a:rPr lang="en-US" sz="2400" dirty="0"/>
              <a:t>T = K ф</a:t>
            </a:r>
          </a:p>
          <a:p>
            <a:r>
              <a:rPr lang="ar-IQ" sz="2400" dirty="0"/>
              <a:t>حيث ان </a:t>
            </a:r>
            <a:r>
              <a:rPr lang="en-US" sz="2400" dirty="0"/>
              <a:t>K </a:t>
            </a:r>
            <a:r>
              <a:rPr lang="ar-IQ" sz="2400" dirty="0"/>
              <a:t>  ثابت اللي و </a:t>
            </a:r>
            <a:r>
              <a:rPr lang="en-US" sz="2400" dirty="0"/>
              <a:t>ф</a:t>
            </a:r>
            <a:r>
              <a:rPr lang="ar-IQ" sz="2400" dirty="0"/>
              <a:t> زاوية البرم او الدوران</a:t>
            </a:r>
            <a:r>
              <a:rPr lang="ar-IQ" sz="2400" dirty="0" smtClean="0"/>
              <a:t>.</a:t>
            </a:r>
            <a:endParaRPr lang="en-US" sz="2400" dirty="0"/>
          </a:p>
        </p:txBody>
      </p:sp>
      <p:pic>
        <p:nvPicPr>
          <p:cNvPr id="5" name="Picture 4" descr="C:\Users\Dr Hussein\Desktop\galvanometer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093" y="618185"/>
            <a:ext cx="4443211" cy="597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30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0158" y="800288"/>
                <a:ext cx="10419008" cy="3287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ar-IQ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وعندما يتساوى هذان العزمان بالمقدار سيكون </a:t>
                </a: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algn="l" rtl="0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K ф = N </a:t>
                </a:r>
                <a:r>
                  <a:rPr lang="en-US" sz="24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i</a:t>
                </a: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  A B </a:t>
                </a: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algn="l" rtl="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i</a:t>
                </a: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K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  <m:t>NAB</m:t>
                        </m:r>
                      </m:den>
                    </m:f>
                    <m:r>
                      <a:rPr lang="en-US" sz="24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+mj-cs"/>
                      </a:rPr>
                      <m:t>ф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+mj-cs"/>
                  </a:rPr>
                  <a:t>      ----------- 17 </a:t>
                </a: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</a:pPr>
                <a:r>
                  <a:rPr lang="ar-IQ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يلاحظ من العلاقة 17 أعلاه ان مقدار دوران </a:t>
                </a:r>
                <a:r>
                  <a:rPr lang="ar-IQ" sz="2400" kern="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المؤشر </a:t>
                </a:r>
                <a:r>
                  <a:rPr lang="ar-IQ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يتناسب طرديا مع التيار ومن </a:t>
                </a:r>
                <a:r>
                  <a:rPr lang="ar-IQ" sz="2400" kern="1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قانون </a:t>
                </a:r>
                <a:r>
                  <a:rPr lang="ar-IQ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+mj-cs"/>
                  </a:rPr>
                  <a:t>اوم سيتناسب مع الفولتية أيضا حيث ان </a:t>
                </a: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 V = </a:t>
                </a:r>
                <a:r>
                  <a:rPr lang="en-US" sz="2400" kern="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i</a:t>
                </a: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  </a:t>
                </a:r>
                <a:r>
                  <a:rPr lang="en-US" sz="2400" kern="1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+mj-cs"/>
                  </a:rPr>
                  <a:t>R</a:t>
                </a:r>
              </a:p>
              <a:p>
                <a:pPr algn="l" rtl="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8" y="800288"/>
                <a:ext cx="10419008" cy="3287631"/>
              </a:xfrm>
              <a:prstGeom prst="rect">
                <a:avLst/>
              </a:prstGeom>
              <a:blipFill rotWithShape="0">
                <a:blip r:embed="rId2"/>
                <a:stretch>
                  <a:fillRect l="-878" t="-1481" r="-93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661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Rectangle 2049"/>
              <p:cNvSpPr/>
              <p:nvPr/>
            </p:nvSpPr>
            <p:spPr>
              <a:xfrm>
                <a:off x="6915954" y="478486"/>
                <a:ext cx="4918479" cy="5749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IQ" sz="2400" b="1" dirty="0" err="1" smtClean="0">
                    <a:ea typeface="Calibri" panose="020F0502020204030204" pitchFamily="34" charset="0"/>
                    <a:cs typeface="+mj-cs"/>
                  </a:rPr>
                  <a:t>الاميتر</a:t>
                </a:r>
                <a:endParaRPr lang="ar-IQ" sz="2400" b="1" dirty="0" smtClean="0">
                  <a:ea typeface="Calibri" panose="020F0502020204030204" pitchFamily="34" charset="0"/>
                  <a:cs typeface="+mj-cs"/>
                </a:endParaRPr>
              </a:p>
              <a:p>
                <a:r>
                  <a:rPr lang="ar-IQ" sz="2400" dirty="0" smtClean="0">
                    <a:ea typeface="Calibri" panose="020F0502020204030204" pitchFamily="34" charset="0"/>
                    <a:cs typeface="+mj-cs"/>
                  </a:rPr>
                  <a:t>1- يستخدم </a:t>
                </a:r>
                <a:r>
                  <a:rPr lang="ar-IQ" sz="2400" dirty="0">
                    <a:ea typeface="Calibri" panose="020F0502020204030204" pitchFamily="34" charset="0"/>
                    <a:cs typeface="+mj-cs"/>
                  </a:rPr>
                  <a:t>لقياس شدة التيار </a:t>
                </a:r>
                <a:r>
                  <a:rPr lang="ar-IQ" sz="2400" dirty="0" smtClean="0">
                    <a:ea typeface="Calibri" panose="020F0502020204030204" pitchFamily="34" charset="0"/>
                    <a:cs typeface="+mj-cs"/>
                  </a:rPr>
                  <a:t>الكهربائي</a:t>
                </a:r>
              </a:p>
              <a:p>
                <a:r>
                  <a:rPr lang="ar-IQ" sz="2400" dirty="0" smtClean="0">
                    <a:cs typeface="+mj-cs"/>
                  </a:rPr>
                  <a:t>2- يتألف </a:t>
                </a:r>
                <a:r>
                  <a:rPr lang="ar-IQ" sz="2400" dirty="0">
                    <a:cs typeface="+mj-cs"/>
                  </a:rPr>
                  <a:t>من كلفانوميتر مربوط معه على التوازي مقاومة </a:t>
                </a:r>
                <a:r>
                  <a:rPr lang="ar-IQ" sz="2400" dirty="0" smtClean="0">
                    <a:cs typeface="+mj-cs"/>
                  </a:rPr>
                  <a:t>صغيرة.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   </a:t>
                </a:r>
                <a:r>
                  <a:rPr lang="ar-IQ" sz="2400" kern="100" dirty="0">
                    <a:cs typeface="+mj-cs"/>
                  </a:rPr>
                  <a:t>التيار المار في </a:t>
                </a:r>
                <a:r>
                  <a:rPr lang="ar-IQ" sz="2400" kern="100" dirty="0" err="1">
                    <a:cs typeface="+mj-cs"/>
                  </a:rPr>
                  <a:t>الكلفانوميتر</a:t>
                </a:r>
                <a:endParaRPr lang="en-US" sz="2400" kern="100" dirty="0">
                  <a:cs typeface="+mj-cs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r>
                  <a:rPr lang="en-US" sz="2400" kern="100" dirty="0">
                    <a:cs typeface="+mj-cs"/>
                  </a:rPr>
                  <a:t>  </a:t>
                </a:r>
                <a:r>
                  <a:rPr lang="ar-IQ" sz="2400" kern="100" dirty="0">
                    <a:cs typeface="+mj-cs"/>
                  </a:rPr>
                  <a:t>التيار المار في المقاومة الصغيرة</a:t>
                </a:r>
                <a:endParaRPr lang="en-US" sz="2400" kern="100" dirty="0">
                  <a:cs typeface="+mj-cs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   </a:t>
                </a:r>
                <a:r>
                  <a:rPr lang="ar-IQ" sz="2400" kern="100" dirty="0">
                    <a:cs typeface="+mj-cs"/>
                  </a:rPr>
                  <a:t>التيار الكلي </a:t>
                </a:r>
                <a:endParaRPr lang="ar-IQ" sz="2400" kern="100" dirty="0" smtClean="0">
                  <a:cs typeface="+mj-cs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 = I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r>
                  <a:rPr lang="en-US" sz="2400" kern="100" dirty="0">
                    <a:cs typeface="+mj-cs"/>
                  </a:rPr>
                  <a:t> + I</a:t>
                </a:r>
                <a:r>
                  <a:rPr lang="en-US" sz="2400" kern="100" baseline="-25000" dirty="0">
                    <a:cs typeface="+mj-cs"/>
                  </a:rPr>
                  <a:t>G </a:t>
                </a:r>
                <a:endParaRPr lang="en-US" sz="2400" kern="100" dirty="0">
                  <a:cs typeface="+mj-cs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V = V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r>
                  <a:rPr lang="en-US" sz="2400" kern="100" dirty="0">
                    <a:cs typeface="+mj-cs"/>
                  </a:rPr>
                  <a:t> = V</a:t>
                </a:r>
                <a:r>
                  <a:rPr lang="en-US" sz="2400" kern="100" baseline="-25000" dirty="0">
                    <a:cs typeface="+mj-cs"/>
                  </a:rPr>
                  <a:t>G </a:t>
                </a:r>
                <a:endParaRPr lang="en-US" sz="2400" kern="100" dirty="0">
                  <a:cs typeface="+mj-cs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 R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 = I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r>
                  <a:rPr lang="en-US" sz="2400" kern="100" dirty="0">
                    <a:cs typeface="+mj-cs"/>
                  </a:rPr>
                  <a:t> R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r>
                  <a:rPr lang="en-US" sz="2400" kern="100" dirty="0">
                    <a:cs typeface="+mj-cs"/>
                  </a:rPr>
                  <a:t> = (I-I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)R</a:t>
                </a:r>
                <a:r>
                  <a:rPr lang="en-US" sz="2400" kern="100" baseline="-25000" dirty="0">
                    <a:cs typeface="+mj-cs"/>
                  </a:rPr>
                  <a:t>S</a:t>
                </a:r>
                <a:endParaRPr lang="en-US" sz="2400" kern="100" dirty="0">
                  <a:cs typeface="+mj-cs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>
                    <a:cs typeface="+mj-cs"/>
                  </a:rPr>
                  <a:t>I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 R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 =  (I-I</a:t>
                </a:r>
                <a:r>
                  <a:rPr lang="en-US" sz="2400" kern="100" baseline="-25000" dirty="0">
                    <a:cs typeface="+mj-cs"/>
                  </a:rPr>
                  <a:t>G</a:t>
                </a:r>
                <a:r>
                  <a:rPr lang="en-US" sz="2400" kern="100" dirty="0">
                    <a:cs typeface="+mj-cs"/>
                  </a:rPr>
                  <a:t>)</a:t>
                </a:r>
                <a:r>
                  <a:rPr lang="en-US" sz="2400" kern="100" dirty="0" err="1">
                    <a:cs typeface="+mj-cs"/>
                  </a:rPr>
                  <a:t>Rs</a:t>
                </a:r>
                <a:endParaRPr lang="en-US" sz="2400" kern="100" dirty="0">
                  <a:cs typeface="+mj-cs"/>
                </a:endParaRPr>
              </a:p>
              <a:p>
                <a:pPr algn="l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kern="100" dirty="0" smtClean="0">
                    <a:cs typeface="+mj-cs"/>
                  </a:rPr>
                  <a:t>R</a:t>
                </a:r>
                <a:r>
                  <a:rPr lang="en-US" sz="2400" kern="100" baseline="-25000" dirty="0" smtClean="0">
                    <a:cs typeface="+mj-cs"/>
                  </a:rPr>
                  <a:t>S</a:t>
                </a:r>
                <a:r>
                  <a:rPr lang="en-US" sz="2400" kern="100" dirty="0" smtClean="0">
                    <a:cs typeface="+mj-cs"/>
                  </a:rPr>
                  <a:t> </a:t>
                </a:r>
                <a:r>
                  <a:rPr lang="en-US" sz="2400" kern="100" dirty="0">
                    <a:cs typeface="+mj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cs typeface="+mj-cs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cs typeface="+mj-cs"/>
                              </a:rPr>
                              <m:t>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cs typeface="+mj-cs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  <a:cs typeface="+mj-cs"/>
                              </a:rPr>
                              <m:t>G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kern="100" dirty="0" smtClean="0">
                    <a:cs typeface="+mj-cs"/>
                  </a:rPr>
                  <a:t> R</a:t>
                </a:r>
                <a:r>
                  <a:rPr lang="en-US" sz="2400" kern="100" baseline="-25000" dirty="0" smtClean="0">
                    <a:cs typeface="+mj-cs"/>
                  </a:rPr>
                  <a:t>G</a:t>
                </a:r>
                <a:endParaRPr lang="en-US" sz="2400" kern="100" baseline="-25000" dirty="0">
                  <a:latin typeface="Calibri" panose="020F0502020204030204" pitchFamily="34" charset="0"/>
                  <a:ea typeface="Calibri" panose="020F0502020204030204" pitchFamily="34" charset="0"/>
                  <a:cs typeface="+mj-cs"/>
                </a:endParaRPr>
              </a:p>
            </p:txBody>
          </p:sp>
        </mc:Choice>
        <mc:Fallback xmlns="">
          <p:sp>
            <p:nvSpPr>
              <p:cNvPr id="2050" name="Rectangle 20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954" y="478486"/>
                <a:ext cx="4918479" cy="5749523"/>
              </a:xfrm>
              <a:prstGeom prst="rect">
                <a:avLst/>
              </a:prstGeom>
              <a:blipFill rotWithShape="0">
                <a:blip r:embed="rId3"/>
                <a:stretch>
                  <a:fillRect l="-2978" t="-847" r="-210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2053"/>
              <p:cNvSpPr/>
              <p:nvPr/>
            </p:nvSpPr>
            <p:spPr>
              <a:xfrm>
                <a:off x="1146219" y="478486"/>
                <a:ext cx="5131481" cy="5749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IQ" sz="2400" b="1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الفولتميتر</a:t>
                </a:r>
              </a:p>
              <a:p>
                <a:r>
                  <a:rPr lang="ar-IQ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1- يستخدم </a:t>
                </a:r>
                <a:r>
                  <a:rPr lang="ar-IQ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لقياس فرق الجهد بين </a:t>
                </a:r>
                <a:r>
                  <a:rPr lang="ar-IQ" sz="24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نقطتين</a:t>
                </a:r>
              </a:p>
              <a:p>
                <a:r>
                  <a:rPr lang="ar-IQ" sz="2400" dirty="0" smtClean="0"/>
                  <a:t>2- يتألف </a:t>
                </a:r>
                <a:r>
                  <a:rPr lang="ar-IQ" sz="2400" dirty="0"/>
                  <a:t>من كلفانوميتر مربوط معه على التوالي مقاومة </a:t>
                </a:r>
                <a:r>
                  <a:rPr lang="ar-IQ" sz="2400" dirty="0" smtClean="0"/>
                  <a:t>كبيرة.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I</a:t>
                </a:r>
                <a:r>
                  <a:rPr lang="en-US" sz="2400" kern="100" baseline="-25000" dirty="0"/>
                  <a:t>G</a:t>
                </a:r>
                <a:r>
                  <a:rPr lang="en-US" sz="2400" kern="100" dirty="0"/>
                  <a:t> </a:t>
                </a:r>
                <a:r>
                  <a:rPr lang="ar-IQ" sz="2400" kern="100" dirty="0"/>
                  <a:t> التيار المار في </a:t>
                </a:r>
                <a:r>
                  <a:rPr lang="ar-IQ" sz="2400" kern="100" dirty="0" err="1"/>
                  <a:t>الكلفانوميتر</a:t>
                </a:r>
                <a:endParaRPr lang="en-US" sz="2400" kern="1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I</a:t>
                </a:r>
                <a:r>
                  <a:rPr lang="en-US" sz="2400" kern="100" baseline="-25000" dirty="0"/>
                  <a:t>L</a:t>
                </a:r>
                <a:r>
                  <a:rPr lang="ar-IQ" sz="2400" kern="100" dirty="0"/>
                  <a:t> التيار المار في المقاومة الكبيرة</a:t>
                </a:r>
                <a:endParaRPr lang="en-US" sz="2400" kern="100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I </a:t>
                </a:r>
                <a:r>
                  <a:rPr lang="ar-IQ" sz="2400" kern="100" dirty="0"/>
                  <a:t> التيار الكلي </a:t>
                </a:r>
                <a:endParaRPr lang="en-US" sz="2400" kern="1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I = I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= I</a:t>
                </a:r>
                <a:r>
                  <a:rPr lang="en-US" sz="2400" kern="100" baseline="-25000" dirty="0"/>
                  <a:t>G </a:t>
                </a:r>
                <a:endParaRPr lang="en-US" sz="2400" kern="1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V = V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+ V</a:t>
                </a:r>
                <a:r>
                  <a:rPr lang="en-US" sz="2400" kern="100" baseline="-25000" dirty="0"/>
                  <a:t>G </a:t>
                </a:r>
                <a:endParaRPr lang="en-US" sz="2400" kern="1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V = I</a:t>
                </a:r>
                <a:r>
                  <a:rPr lang="en-US" sz="2400" kern="100" baseline="-25000" dirty="0"/>
                  <a:t>G</a:t>
                </a:r>
                <a:r>
                  <a:rPr lang="en-US" sz="2400" kern="100" dirty="0"/>
                  <a:t> R</a:t>
                </a:r>
                <a:r>
                  <a:rPr lang="en-US" sz="2400" kern="100" baseline="-25000" dirty="0"/>
                  <a:t>G </a:t>
                </a:r>
                <a:r>
                  <a:rPr lang="en-US" sz="2400" kern="100" dirty="0"/>
                  <a:t>+ I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R</a:t>
                </a:r>
                <a:r>
                  <a:rPr lang="en-US" sz="2400" kern="100" baseline="-25000" dirty="0"/>
                  <a:t>L</a:t>
                </a:r>
                <a:endParaRPr lang="en-US" sz="2400" kern="1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kern="100" dirty="0"/>
                  <a:t>V = I</a:t>
                </a:r>
                <a:r>
                  <a:rPr lang="en-US" sz="2400" kern="100" baseline="-25000" dirty="0"/>
                  <a:t>G</a:t>
                </a:r>
                <a:r>
                  <a:rPr lang="en-US" sz="2400" kern="100" dirty="0"/>
                  <a:t> R</a:t>
                </a:r>
                <a:r>
                  <a:rPr lang="en-US" sz="2400" kern="100" baseline="-25000" dirty="0"/>
                  <a:t>G </a:t>
                </a:r>
                <a:r>
                  <a:rPr lang="en-US" sz="2400" kern="100" dirty="0"/>
                  <a:t>+ I</a:t>
                </a:r>
                <a:r>
                  <a:rPr lang="en-US" sz="2400" kern="100" baseline="-25000" dirty="0"/>
                  <a:t>G</a:t>
                </a:r>
                <a:r>
                  <a:rPr lang="en-US" sz="2400" kern="100" dirty="0"/>
                  <a:t> R</a:t>
                </a:r>
                <a:r>
                  <a:rPr lang="en-US" sz="2400" kern="100" baseline="-25000" dirty="0"/>
                  <a:t>L</a:t>
                </a:r>
                <a:endParaRPr lang="en-US" sz="2400" kern="100" dirty="0"/>
              </a:p>
              <a:p>
                <a:pPr algn="l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den>
                    </m:f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2054" name="Rectangle 20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219" y="478486"/>
                <a:ext cx="5131481" cy="5749523"/>
              </a:xfrm>
              <a:prstGeom prst="rect">
                <a:avLst/>
              </a:prstGeom>
              <a:blipFill rotWithShape="0">
                <a:blip r:embed="rId4"/>
                <a:stretch>
                  <a:fillRect l="-1663" t="-847" r="-201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20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4" y="2421780"/>
            <a:ext cx="2386445" cy="1269091"/>
          </a:xfrm>
          <a:prstGeom prst="rect">
            <a:avLst/>
          </a:prstGeom>
        </p:spPr>
      </p:pic>
      <p:pic>
        <p:nvPicPr>
          <p:cNvPr id="2057" name="Picture 20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1" y="2005013"/>
            <a:ext cx="2019187" cy="1051312"/>
          </a:xfrm>
          <a:prstGeom prst="rect">
            <a:avLst/>
          </a:prstGeom>
        </p:spPr>
      </p:pic>
      <p:pic>
        <p:nvPicPr>
          <p:cNvPr id="44" name="Picture 43" descr="C:\Users\Dr Hussein\Desktop\27_12_Ammeter_and_Voltmeter.jpg"/>
          <p:cNvPicPr/>
          <p:nvPr/>
        </p:nvPicPr>
        <p:blipFill>
          <a:blip r:embed="rId7"/>
          <a:srcRect l="2015" t="26426" r="54932" b="10543"/>
          <a:stretch>
            <a:fillRect/>
          </a:stretch>
        </p:blipFill>
        <p:spPr bwMode="auto">
          <a:xfrm>
            <a:off x="9543245" y="3889420"/>
            <a:ext cx="2537410" cy="26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4" descr="C:\Users\Dr Hussein\Desktop\ammeter_voltmeter7.jpg"/>
          <p:cNvPicPr/>
          <p:nvPr/>
        </p:nvPicPr>
        <p:blipFill>
          <a:blip r:embed="rId8"/>
          <a:srcRect l="4177" r="4111"/>
          <a:stretch>
            <a:fillRect/>
          </a:stretch>
        </p:blipFill>
        <p:spPr bwMode="auto">
          <a:xfrm>
            <a:off x="3383549" y="3777702"/>
            <a:ext cx="2653049" cy="29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7" descr="27_12_Ammeter_and_Voltme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26427" r="54932" b="10542"/>
          <a:stretch>
            <a:fillRect/>
          </a:stretch>
        </p:blipFill>
        <p:spPr bwMode="auto">
          <a:xfrm>
            <a:off x="1588" y="1041400"/>
            <a:ext cx="1836737" cy="171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8" descr="ammeter_voltmeter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4111"/>
          <a:stretch>
            <a:fillRect/>
          </a:stretch>
        </p:blipFill>
        <p:spPr bwMode="auto">
          <a:xfrm>
            <a:off x="-15875" y="919163"/>
            <a:ext cx="197167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83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8947" y="668558"/>
            <a:ext cx="945810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2400" b="1" u="sng" dirty="0" err="1">
                <a:ea typeface="Calibri" panose="020F0502020204030204" pitchFamily="34" charset="0"/>
                <a:cs typeface="Times New Roman" panose="02020603050405020304" pitchFamily="18" charset="0"/>
              </a:rPr>
              <a:t>الكلفانوميتر</a:t>
            </a:r>
            <a:r>
              <a:rPr lang="ar-IQ" sz="2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24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القذفي</a:t>
            </a:r>
          </a:p>
          <a:p>
            <a:r>
              <a:rPr lang="ar-IQ" sz="2400" dirty="0" smtClean="0"/>
              <a:t>1- يستخدم </a:t>
            </a:r>
            <a:r>
              <a:rPr lang="ar-IQ" sz="2400" dirty="0"/>
              <a:t>لقياس مقدار الشحنة الكهربائية الناشئة عن تيارات كهربائية قصيرة الأمد</a:t>
            </a:r>
            <a:r>
              <a:rPr lang="ar-IQ" sz="2400" dirty="0" smtClean="0"/>
              <a:t>.</a:t>
            </a:r>
          </a:p>
          <a:p>
            <a:r>
              <a:rPr lang="ar-IQ" sz="2400" dirty="0" smtClean="0"/>
              <a:t>2- هو </a:t>
            </a:r>
            <a:r>
              <a:rPr lang="ar-IQ" sz="2400" dirty="0"/>
              <a:t>كلفانوميتر ذو أسطوانة حديدية ذات عزم قصور ذاتي كبير وثابت لي لسلك التعليق </a:t>
            </a:r>
            <a:r>
              <a:rPr lang="ar-IQ" sz="2400" dirty="0" smtClean="0"/>
              <a:t>صغير</a:t>
            </a:r>
            <a:endParaRPr lang="en-US" sz="2400" dirty="0" smtClean="0"/>
          </a:p>
          <a:p>
            <a:r>
              <a:rPr lang="ar-IQ" sz="2400" dirty="0" smtClean="0"/>
              <a:t>وشكرا.</a:t>
            </a:r>
          </a:p>
          <a:p>
            <a:endParaRPr lang="ar-IQ" sz="2400" dirty="0"/>
          </a:p>
          <a:p>
            <a:endParaRPr lang="ar-IQ" sz="2400" dirty="0" smtClean="0"/>
          </a:p>
          <a:p>
            <a:endParaRPr lang="ar-IQ" sz="2400" dirty="0"/>
          </a:p>
          <a:p>
            <a:r>
              <a:rPr lang="ar-IQ" sz="2400" b="1" dirty="0" smtClean="0"/>
              <a:t>أعلاه المطلوب فقط من </a:t>
            </a:r>
            <a:r>
              <a:rPr lang="ar-IQ" sz="2400" b="1" dirty="0" err="1" smtClean="0"/>
              <a:t>الكلفانومتر</a:t>
            </a:r>
            <a:r>
              <a:rPr lang="ar-IQ" sz="2400" b="1" dirty="0" smtClean="0"/>
              <a:t> القذفي والباقي ترك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75130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375542"/>
            <a:ext cx="1140816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>
                <a:cs typeface="+mj-cs"/>
              </a:rPr>
              <a:t>مثال </a:t>
            </a:r>
            <a:r>
              <a:rPr lang="ar-IQ" sz="2400" b="1" kern="100" dirty="0" smtClean="0">
                <a:cs typeface="+mj-cs"/>
              </a:rPr>
              <a:t>4 </a:t>
            </a:r>
            <a:r>
              <a:rPr lang="ar-IQ" sz="2400" b="1" kern="100" dirty="0">
                <a:cs typeface="+mj-cs"/>
              </a:rPr>
              <a:t>ص </a:t>
            </a:r>
            <a:r>
              <a:rPr lang="ar-IQ" sz="2400" b="1" kern="100" dirty="0" smtClean="0">
                <a:cs typeface="+mj-cs"/>
              </a:rPr>
              <a:t>76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كلفانومتر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مقاومته الداخلية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12 </a:t>
            </a:r>
            <a:r>
              <a:rPr lang="el-GR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Ω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ينحرف مؤشره انحرافا كاملا عندما يمر خلاله تيار شدته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20 mA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المطلوب تحويل هذا </a:t>
            </a:r>
            <a:r>
              <a:rPr lang="ar-IQ" sz="2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الكلفانومتر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الى </a:t>
            </a:r>
            <a:r>
              <a:rPr lang="ar-IQ" sz="2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اميتر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مدى قياسه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2A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86" y="2314685"/>
                <a:ext cx="5936974" cy="3171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 smtClean="0"/>
                  <a:t>Solution</a:t>
                </a:r>
              </a:p>
              <a:p>
                <a:pPr algn="l" rtl="0"/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G</a:t>
                </a:r>
                <a:r>
                  <a:rPr lang="en-US" sz="2400" dirty="0" smtClean="0"/>
                  <a:t> = 12 </a:t>
                </a:r>
                <a:r>
                  <a:rPr lang="el-GR" sz="2400" dirty="0" smtClean="0"/>
                  <a:t>Ω</a:t>
                </a:r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</a:t>
                </a:r>
                <a:r>
                  <a:rPr lang="en-US" sz="2400" baseline="-25000" dirty="0" smtClean="0"/>
                  <a:t>G</a:t>
                </a:r>
                <a:r>
                  <a:rPr lang="en-US" sz="2400" dirty="0" smtClean="0"/>
                  <a:t> = 20 mA</a:t>
                </a:r>
              </a:p>
              <a:p>
                <a:pPr algn="l" rtl="0"/>
                <a:r>
                  <a:rPr lang="en-US" sz="2400" dirty="0" smtClean="0"/>
                  <a:t>I = 2 A</a:t>
                </a:r>
              </a:p>
              <a:p>
                <a:pPr algn="l" rtl="0"/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S</a:t>
                </a:r>
                <a:r>
                  <a:rPr lang="en-US" sz="2400" kern="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400" kern="1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kern="100" dirty="0"/>
                  <a:t> R</a:t>
                </a:r>
                <a:r>
                  <a:rPr lang="en-US" sz="2400" kern="100" baseline="-25000" dirty="0"/>
                  <a:t>G</a:t>
                </a:r>
                <a:endParaRPr lang="en-US" sz="2400" kern="100" baseline="-25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l" rtl="0"/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S</a:t>
                </a:r>
                <a:r>
                  <a:rPr lang="en-US" sz="2400" kern="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</a:rPr>
                          <m:t>[(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kern="10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kern="100" smtClean="0">
                                <a:latin typeface="Cambria Math" panose="02040503050406030204" pitchFamily="18" charset="0"/>
                              </a:rPr>
                              <m:t>[(</m:t>
                            </m:r>
                            <m:r>
                              <a:rPr lang="en-US" sz="2400" b="0" i="0" kern="1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0" kern="100" smtClean="0">
                                <a:latin typeface="Cambria Math" panose="02040503050406030204" pitchFamily="18" charset="0"/>
                              </a:rPr>
                              <m:t> )−(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sSup>
                              <m:sSupPr>
                                <m:ctrlPr>
                                  <a:rPr lang="en-US" sz="2400" i="1" kern="1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kern="10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 kern="1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kern="1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b/>
                        </m:sSub>
                      </m:den>
                    </m:f>
                  </m:oMath>
                </a14:m>
                <a:r>
                  <a:rPr lang="en-US" sz="2400" kern="100" dirty="0"/>
                  <a:t> </a:t>
                </a:r>
                <a:r>
                  <a:rPr lang="en-US" sz="2400" kern="100" dirty="0" smtClean="0"/>
                  <a:t>(12)</a:t>
                </a:r>
                <a:endParaRPr lang="en-US" sz="2400" kern="100" baseline="-25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l" rtl="0"/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S</a:t>
                </a:r>
                <a:r>
                  <a:rPr lang="en-US" sz="2400" kern="100" dirty="0"/>
                  <a:t> </a:t>
                </a:r>
                <a:r>
                  <a:rPr lang="en-US" sz="2400" kern="100" dirty="0" smtClean="0"/>
                  <a:t>= 0.12 </a:t>
                </a:r>
                <a:r>
                  <a:rPr lang="el-GR" sz="2400" kern="100" dirty="0" smtClean="0"/>
                  <a:t>Ω</a:t>
                </a:r>
                <a:r>
                  <a:rPr lang="en-US" sz="2400" kern="1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6" y="2314685"/>
                <a:ext cx="5936974" cy="3171317"/>
              </a:xfrm>
              <a:prstGeom prst="rect">
                <a:avLst/>
              </a:prstGeom>
              <a:blipFill rotWithShape="0">
                <a:blip r:embed="rId2"/>
                <a:stretch>
                  <a:fillRect l="-1540" t="-1538" b="-288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73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4051018"/>
              </p:ext>
            </p:extLst>
          </p:nvPr>
        </p:nvGraphicFramePr>
        <p:xfrm>
          <a:off x="2320120" y="1146412"/>
          <a:ext cx="8202303" cy="384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54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375542"/>
            <a:ext cx="11408165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>
                <a:cs typeface="+mj-cs"/>
              </a:rPr>
              <a:t>مثال </a:t>
            </a:r>
            <a:r>
              <a:rPr lang="ar-IQ" sz="2400" b="1" kern="100" dirty="0" smtClean="0">
                <a:cs typeface="+mj-cs"/>
              </a:rPr>
              <a:t>5 </a:t>
            </a:r>
            <a:r>
              <a:rPr lang="ar-IQ" sz="2400" b="1" kern="100" dirty="0">
                <a:cs typeface="+mj-cs"/>
              </a:rPr>
              <a:t>ص </a:t>
            </a:r>
            <a:r>
              <a:rPr lang="ar-IQ" sz="2400" b="1" kern="100" dirty="0" smtClean="0">
                <a:cs typeface="+mj-cs"/>
              </a:rPr>
              <a:t>78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كلفانومتر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مقاومته الداخلية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15 </a:t>
            </a:r>
            <a:r>
              <a:rPr lang="el-GR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Ω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ينحرف مؤشره انحرافا كاملا عندما يمر خلاله تيار شدته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12 mA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المطلوب تحويل هذا </a:t>
            </a:r>
            <a:r>
              <a:rPr lang="ar-IQ" sz="2400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الكلفانومتر</a:t>
            </a:r>
            <a:r>
              <a:rPr lang="ar-IQ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الى فولتميتر مدى قياسه </a:t>
            </a:r>
            <a:r>
              <a:rPr lang="en-US" sz="2400" kern="100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10 Volt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86" y="2314685"/>
                <a:ext cx="5936974" cy="3171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b="1" dirty="0" smtClean="0"/>
                  <a:t>Solution</a:t>
                </a:r>
              </a:p>
              <a:p>
                <a:pPr algn="l" rtl="0"/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G</a:t>
                </a:r>
                <a:r>
                  <a:rPr lang="en-US" sz="2400" dirty="0" smtClean="0"/>
                  <a:t> = 15 </a:t>
                </a:r>
                <a:r>
                  <a:rPr lang="el-GR" sz="2400" dirty="0" smtClean="0"/>
                  <a:t>Ω</a:t>
                </a:r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I</a:t>
                </a:r>
                <a:r>
                  <a:rPr lang="en-US" sz="2400" baseline="-25000" dirty="0" smtClean="0"/>
                  <a:t>G</a:t>
                </a:r>
                <a:r>
                  <a:rPr lang="en-US" sz="2400" dirty="0" smtClean="0"/>
                  <a:t> = 12 mA</a:t>
                </a:r>
              </a:p>
              <a:p>
                <a:pPr algn="l" rtl="0"/>
                <a:r>
                  <a:rPr lang="en-US" sz="2400" dirty="0" smtClean="0"/>
                  <a:t>V = 10 Volt</a:t>
                </a:r>
              </a:p>
              <a:p>
                <a:pPr algn="l" rtl="0"/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kern="1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kern="1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kern="10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kern="100" dirty="0" smtClean="0"/>
                  <a:t> </a:t>
                </a:r>
              </a:p>
              <a:p>
                <a:pPr algn="l" rtl="0"/>
                <a:r>
                  <a:rPr lang="en-US" sz="2400" kern="100" dirty="0"/>
                  <a:t>R</a:t>
                </a:r>
                <a:r>
                  <a:rPr lang="en-US" sz="2400" kern="100" baseline="-25000" dirty="0"/>
                  <a:t>L</a:t>
                </a:r>
                <a:r>
                  <a:rPr lang="en-US" sz="2400" kern="1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0" kern="10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  <m:r>
                          <a:rPr lang="en-US" sz="2400" kern="1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0" kern="100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ctrlP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sz="2400" b="0" i="1" kern="10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kern="10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kern="1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kern="1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kern="100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d>
                        <m:r>
                          <a:rPr lang="en-US" sz="2400" b="0" i="1" kern="100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400" i="1" kern="1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i="1" kern="10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2400" i="1" kern="1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kern="1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 kern="1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 kern="1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kern="100" dirty="0" smtClean="0"/>
              </a:p>
              <a:p>
                <a:pPr algn="l" rtl="0"/>
                <a:r>
                  <a:rPr lang="en-US" sz="2400" kern="100" dirty="0" smtClean="0"/>
                  <a:t>R</a:t>
                </a:r>
                <a:r>
                  <a:rPr lang="en-US" sz="2400" kern="100" baseline="-25000" dirty="0" smtClean="0"/>
                  <a:t>L</a:t>
                </a:r>
                <a:r>
                  <a:rPr lang="en-US" sz="2400" kern="100" dirty="0" smtClean="0"/>
                  <a:t> = 818 </a:t>
                </a:r>
                <a:r>
                  <a:rPr lang="el-GR" sz="2400" kern="100" dirty="0" smtClean="0"/>
                  <a:t>Ω</a:t>
                </a:r>
                <a:r>
                  <a:rPr lang="en-US" sz="2400" kern="1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86" y="2314685"/>
                <a:ext cx="5936974" cy="3171317"/>
              </a:xfrm>
              <a:prstGeom prst="rect">
                <a:avLst/>
              </a:prstGeom>
              <a:blipFill rotWithShape="0">
                <a:blip r:embed="rId2"/>
                <a:stretch>
                  <a:fillRect l="-1540" t="-1538" b="-307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9581915" y="5486002"/>
            <a:ext cx="180850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b="1" kern="100" dirty="0"/>
              <a:t>مثال </a:t>
            </a:r>
            <a:r>
              <a:rPr lang="ar-IQ" b="1" kern="100" dirty="0" smtClean="0"/>
              <a:t>6 </a:t>
            </a:r>
            <a:r>
              <a:rPr lang="ar-IQ" b="1" kern="100" dirty="0"/>
              <a:t>ص </a:t>
            </a:r>
            <a:r>
              <a:rPr lang="ar-IQ" b="1" kern="100" dirty="0" smtClean="0"/>
              <a:t>81  ترك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b="1" kern="100" dirty="0" smtClean="0"/>
              <a:t>مثال 7 ص 82 ترك  </a:t>
            </a:r>
            <a:endParaRPr lang="ar-IQ" b="1" kern="100" dirty="0"/>
          </a:p>
        </p:txBody>
      </p:sp>
    </p:spTree>
    <p:extLst>
      <p:ext uri="{BB962C8B-B14F-4D97-AF65-F5344CB8AC3E}">
        <p14:creationId xmlns:p14="http://schemas.microsoft.com/office/powerpoint/2010/main" val="53078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9245" y="491452"/>
            <a:ext cx="11408165" cy="137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 smtClean="0">
                <a:cs typeface="+mj-cs"/>
              </a:rPr>
              <a:t>تمارين الفصل الثاني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kern="10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ت1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517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Hussein\Desktop\28_22_Force_on_wir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"/>
          <a:stretch/>
        </p:blipFill>
        <p:spPr bwMode="auto">
          <a:xfrm>
            <a:off x="2579426" y="532263"/>
            <a:ext cx="7655793" cy="5745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31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5204" y="531169"/>
            <a:ext cx="6482687" cy="604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IQ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القوة على سلك مستقيم يمر فيه تيار كهربائي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حالة سلك مستقيم طوله </a:t>
            </a:r>
            <a:r>
              <a:rPr lang="en-US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r>
              <a:rPr lang="en-US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l</a:t>
            </a:r>
            <a:r>
              <a:rPr lang="en-US" sz="2400" i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 </a:t>
            </a:r>
            <a:r>
              <a:rPr lang="ar-IQ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ويمر خلاله تيار كهربائي شدته </a:t>
            </a:r>
            <a:r>
              <a:rPr lang="en-US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   </a:t>
            </a:r>
            <a:r>
              <a:rPr lang="en-US" sz="24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i</a:t>
            </a:r>
            <a:r>
              <a:rPr lang="en-US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  </a:t>
            </a:r>
            <a:r>
              <a:rPr lang="ar-IQ" sz="24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ar-IQ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مجال مغناطيسي</a:t>
            </a:r>
            <a:endParaRPr lang="en-US" sz="2400" kern="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من قانون القوة للشحنة المتحركة في مجال مغناطيسي</a:t>
            </a:r>
          </a:p>
          <a:p>
            <a:pPr algn="just" rtl="0"/>
            <a:r>
              <a:rPr lang="en-US" sz="2400" dirty="0"/>
              <a:t>F= q </a:t>
            </a:r>
            <a:r>
              <a:rPr lang="en-US" sz="2400" i="1" dirty="0"/>
              <a:t>v</a:t>
            </a:r>
            <a:r>
              <a:rPr lang="en-US" sz="2400" dirty="0"/>
              <a:t> B </a:t>
            </a:r>
            <a:r>
              <a:rPr lang="en-US" sz="2400" dirty="0" err="1"/>
              <a:t>sinѳ</a:t>
            </a:r>
            <a:r>
              <a:rPr lang="en-US" sz="2400" dirty="0"/>
              <a:t>   -------------- 1	</a:t>
            </a:r>
          </a:p>
          <a:p>
            <a:pPr algn="just"/>
            <a:endParaRPr lang="ar-IQ" sz="2400" dirty="0" smtClean="0"/>
          </a:p>
          <a:p>
            <a:pPr algn="just"/>
            <a:r>
              <a:rPr lang="ar-IQ" sz="2400" dirty="0" smtClean="0"/>
              <a:t>ان </a:t>
            </a:r>
            <a:r>
              <a:rPr lang="ar-IQ" sz="2400" dirty="0"/>
              <a:t>مرور التيار الكهربائي في السلك هو إشارة الى حركة الالكترونات في السلك لذلك يمكن كتابة العلاقة 1 على النحو </a:t>
            </a:r>
            <a:r>
              <a:rPr lang="ar-IQ" sz="2400" dirty="0" smtClean="0"/>
              <a:t>الاتي</a:t>
            </a:r>
          </a:p>
          <a:p>
            <a:pPr algn="just"/>
            <a:endParaRPr lang="en-US" sz="2400" dirty="0"/>
          </a:p>
          <a:p>
            <a:pPr algn="just" rtl="0"/>
            <a:r>
              <a:rPr lang="en-US" sz="2400" dirty="0"/>
              <a:t>F= </a:t>
            </a:r>
            <a:r>
              <a:rPr lang="en-US" sz="2400" dirty="0" err="1"/>
              <a:t>e</a:t>
            </a:r>
            <a:r>
              <a:rPr lang="en-US" sz="2400" i="1" dirty="0" err="1"/>
              <a:t>v</a:t>
            </a:r>
            <a:r>
              <a:rPr lang="en-US" sz="2400" dirty="0"/>
              <a:t> B </a:t>
            </a:r>
            <a:r>
              <a:rPr lang="en-US" sz="2400" dirty="0" err="1"/>
              <a:t>sinѳ</a:t>
            </a:r>
            <a:r>
              <a:rPr lang="en-US" sz="2400" dirty="0"/>
              <a:t>   -------------- </a:t>
            </a:r>
            <a:r>
              <a:rPr lang="ar-IQ" sz="2400" dirty="0" smtClean="0"/>
              <a:t>2</a:t>
            </a:r>
            <a:endParaRPr lang="en-US" sz="2400" dirty="0" smtClean="0"/>
          </a:p>
          <a:p>
            <a:pPr algn="just" rtl="0"/>
            <a:endParaRPr lang="en-US" sz="2400" dirty="0"/>
          </a:p>
          <a:p>
            <a:pPr algn="just"/>
            <a:r>
              <a:rPr lang="ar-IQ" sz="2400" dirty="0"/>
              <a:t>ان  كان </a:t>
            </a:r>
            <a:r>
              <a:rPr lang="en-US" sz="2400" dirty="0"/>
              <a:t>n </a:t>
            </a:r>
            <a:r>
              <a:rPr lang="ar-IQ" sz="2400" dirty="0"/>
              <a:t> عدد الإلكترونات المارة في وحدة المساحة فاذا كان السلك طوله </a:t>
            </a:r>
            <a:r>
              <a:rPr lang="en-US" sz="2400" dirty="0"/>
              <a:t>l </a:t>
            </a:r>
            <a:r>
              <a:rPr lang="ar-IQ" sz="2400" dirty="0"/>
              <a:t> ومساحة مقطعة العرضي هي </a:t>
            </a:r>
            <a:r>
              <a:rPr lang="en-US" sz="2400" dirty="0"/>
              <a:t>A </a:t>
            </a:r>
            <a:r>
              <a:rPr lang="ar-IQ" sz="2400" dirty="0"/>
              <a:t> فان عدد الالكترونات </a:t>
            </a:r>
            <a:r>
              <a:rPr lang="ar-IQ" sz="2400" dirty="0" err="1"/>
              <a:t>الحره</a:t>
            </a:r>
            <a:r>
              <a:rPr lang="ar-IQ" sz="2400" dirty="0"/>
              <a:t> يساوي </a:t>
            </a:r>
            <a:r>
              <a:rPr lang="en-US" sz="2400" dirty="0" err="1"/>
              <a:t>nA</a:t>
            </a:r>
            <a:r>
              <a:rPr lang="en-US" sz="2400" i="1" dirty="0" err="1"/>
              <a:t>l</a:t>
            </a:r>
            <a:r>
              <a:rPr lang="ar-IQ" sz="2400" dirty="0"/>
              <a:t> لذلك ستكتب العلاقة 2 على النحو </a:t>
            </a:r>
            <a:r>
              <a:rPr lang="ar-IQ" sz="2400" dirty="0" smtClean="0"/>
              <a:t>الاتي</a:t>
            </a:r>
            <a:r>
              <a:rPr lang="ar-IQ" sz="2400" kern="100" dirty="0" smtClean="0">
                <a:latin typeface="Calibri" panose="020F0502020204030204" pitchFamily="34" charset="0"/>
                <a:cs typeface="Tahoma" panose="020B0604030504040204" pitchFamily="34" charset="0"/>
              </a:rPr>
              <a:t>:</a:t>
            </a:r>
            <a:endParaRPr lang="ar-IQ" sz="2400" dirty="0" smtClean="0"/>
          </a:p>
        </p:txBody>
      </p:sp>
      <p:pic>
        <p:nvPicPr>
          <p:cNvPr id="5" name="Picture 4" descr="C:\Users\Dr Hussein\Desktop\28_21_Force_on_ch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866426"/>
            <a:ext cx="4332106" cy="5372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07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960" y="613056"/>
            <a:ext cx="938965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/>
              <a:t>F= (</a:t>
            </a:r>
            <a:r>
              <a:rPr lang="en-US" sz="2400" dirty="0" err="1"/>
              <a:t>e</a:t>
            </a:r>
            <a:r>
              <a:rPr lang="en-US" sz="2400" i="1" dirty="0" err="1"/>
              <a:t>v</a:t>
            </a:r>
            <a:r>
              <a:rPr lang="en-US" sz="2400" dirty="0"/>
              <a:t> B </a:t>
            </a:r>
            <a:r>
              <a:rPr lang="en-US" sz="2400" dirty="0" err="1"/>
              <a:t>sinѳ</a:t>
            </a:r>
            <a:r>
              <a:rPr lang="en-US" sz="2400" dirty="0"/>
              <a:t>)</a:t>
            </a:r>
            <a:r>
              <a:rPr lang="en-US" sz="2400" dirty="0" err="1"/>
              <a:t>nA</a:t>
            </a:r>
            <a:r>
              <a:rPr lang="en-US" sz="2400" i="1" dirty="0" err="1"/>
              <a:t>l</a:t>
            </a:r>
            <a:r>
              <a:rPr lang="en-US" sz="2400" i="1" dirty="0"/>
              <a:t>         </a:t>
            </a:r>
            <a:r>
              <a:rPr lang="en-US" sz="2400" dirty="0"/>
              <a:t>------ </a:t>
            </a:r>
            <a:r>
              <a:rPr lang="en-US" sz="2400" dirty="0" smtClean="0"/>
              <a:t>3</a:t>
            </a:r>
            <a:endParaRPr lang="en-US" sz="2400" dirty="0"/>
          </a:p>
          <a:p>
            <a:r>
              <a:rPr lang="ar-IQ" sz="2400" dirty="0"/>
              <a:t>وبترتيب العلاقة 3 نحصل على </a:t>
            </a:r>
            <a:endParaRPr lang="en-US" sz="2400" dirty="0"/>
          </a:p>
          <a:p>
            <a:pPr algn="l" rtl="0"/>
            <a:r>
              <a:rPr lang="en-US" sz="2400" dirty="0"/>
              <a:t>F= </a:t>
            </a:r>
            <a:r>
              <a:rPr lang="en-US" sz="2400" dirty="0" err="1"/>
              <a:t>en</a:t>
            </a:r>
            <a:r>
              <a:rPr lang="en-US" sz="2400" i="1" dirty="0" err="1"/>
              <a:t>v</a:t>
            </a:r>
            <a:r>
              <a:rPr lang="en-US" sz="2400" dirty="0" err="1"/>
              <a:t>A</a:t>
            </a:r>
            <a:r>
              <a:rPr lang="en-US" sz="2400" i="1" dirty="0" err="1"/>
              <a:t>l</a:t>
            </a:r>
            <a:r>
              <a:rPr lang="en-US" sz="2400" dirty="0"/>
              <a:t> B </a:t>
            </a:r>
            <a:r>
              <a:rPr lang="en-US" sz="2400" dirty="0" err="1"/>
              <a:t>sinѳ</a:t>
            </a:r>
            <a:r>
              <a:rPr lang="en-US" sz="2400" dirty="0"/>
              <a:t>   -------------- </a:t>
            </a:r>
            <a:r>
              <a:rPr lang="ar-IQ" sz="2400" dirty="0" smtClean="0"/>
              <a:t>4</a:t>
            </a:r>
            <a:endParaRPr lang="en-US" sz="2400" dirty="0"/>
          </a:p>
          <a:p>
            <a:r>
              <a:rPr lang="ar-IQ" sz="2400" dirty="0"/>
              <a:t>وكما نعلم بان </a:t>
            </a:r>
            <a:endParaRPr lang="en-US" sz="2400" dirty="0"/>
          </a:p>
          <a:p>
            <a:pPr algn="l" rtl="0"/>
            <a:r>
              <a:rPr lang="en-US" sz="2400" dirty="0" err="1"/>
              <a:t>i</a:t>
            </a:r>
            <a:r>
              <a:rPr lang="en-US" sz="2400" dirty="0"/>
              <a:t> = </a:t>
            </a:r>
            <a:r>
              <a:rPr lang="en-US" sz="2400" dirty="0" err="1"/>
              <a:t>en</a:t>
            </a:r>
            <a:r>
              <a:rPr lang="en-US" sz="2400" i="1" dirty="0" err="1"/>
              <a:t>v</a:t>
            </a:r>
            <a:r>
              <a:rPr lang="en-US" sz="2400" dirty="0" err="1"/>
              <a:t>A</a:t>
            </a:r>
            <a:r>
              <a:rPr lang="en-US" sz="2400" dirty="0"/>
              <a:t>-------------- 5</a:t>
            </a:r>
          </a:p>
          <a:p>
            <a:r>
              <a:rPr lang="ar-IQ" sz="2400" dirty="0"/>
              <a:t>وبتعويض العلاقة 5 في العلاقة 4 نحصل على </a:t>
            </a:r>
            <a:endParaRPr lang="en-US" sz="2400" dirty="0"/>
          </a:p>
          <a:p>
            <a:pPr algn="l" rtl="0"/>
            <a:r>
              <a:rPr lang="en-US" sz="2400" dirty="0"/>
              <a:t>F=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i="1" dirty="0"/>
              <a:t>l</a:t>
            </a:r>
            <a:r>
              <a:rPr lang="en-US" sz="2400" dirty="0"/>
              <a:t> B </a:t>
            </a:r>
            <a:r>
              <a:rPr lang="en-US" sz="2400" dirty="0" err="1"/>
              <a:t>sinѳ</a:t>
            </a:r>
            <a:r>
              <a:rPr lang="en-US" sz="2400" dirty="0"/>
              <a:t>   -------------- </a:t>
            </a:r>
            <a:r>
              <a:rPr lang="en-US" sz="2400" dirty="0" smtClean="0"/>
              <a:t>6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Or   F= I L B </a:t>
            </a:r>
            <a:r>
              <a:rPr lang="en-US" sz="2400" dirty="0" err="1"/>
              <a:t>sinѳ</a:t>
            </a:r>
            <a:r>
              <a:rPr lang="en-US" sz="2400" dirty="0"/>
              <a:t>   -------------- 6   </a:t>
            </a:r>
            <a:r>
              <a:rPr lang="en-US" sz="2400" dirty="0" err="1"/>
              <a:t>wher</a:t>
            </a:r>
            <a:r>
              <a:rPr lang="en-US" sz="2400" dirty="0"/>
              <a:t> I=</a:t>
            </a:r>
            <a:r>
              <a:rPr lang="en-US" sz="2400" dirty="0" err="1"/>
              <a:t>i</a:t>
            </a:r>
            <a:r>
              <a:rPr lang="en-US" sz="2400" dirty="0"/>
              <a:t>   and  </a:t>
            </a:r>
            <a:r>
              <a:rPr lang="en-US" sz="2400" dirty="0" smtClean="0"/>
              <a:t>L=</a:t>
            </a:r>
            <a:r>
              <a:rPr lang="en-US" sz="2400" i="1" dirty="0" smtClean="0"/>
              <a:t>l</a:t>
            </a:r>
          </a:p>
          <a:p>
            <a:pPr algn="l" rtl="0"/>
            <a:endParaRPr lang="en-US" sz="2400" dirty="0"/>
          </a:p>
          <a:p>
            <a:r>
              <a:rPr lang="ar-IQ" sz="2400" dirty="0"/>
              <a:t>ان العلاقة 6 هي علاقة القوة المغناطيسية على سلك مستقيم يسري فيه تيار كهربائي والزاوية ѳ هي الزاوية المحصورة بين اتجاه التيار الكهربائي المار في السلك واتجاه المجال المغناطيسي </a:t>
            </a:r>
            <a:endParaRPr lang="en-US" sz="2400" dirty="0"/>
          </a:p>
          <a:p>
            <a:endParaRPr lang="ar-IQ" sz="2400" b="1" u="sng" dirty="0" smtClean="0"/>
          </a:p>
          <a:p>
            <a:r>
              <a:rPr lang="ar-IQ" sz="2400" b="1" u="sng" dirty="0" smtClean="0"/>
              <a:t>ملاحظة</a:t>
            </a:r>
          </a:p>
          <a:p>
            <a:r>
              <a:rPr lang="ar-IQ" sz="2400" dirty="0" smtClean="0"/>
              <a:t>اذ </a:t>
            </a:r>
            <a:r>
              <a:rPr lang="ar-IQ" sz="2400" dirty="0"/>
              <a:t>لم يكن السلك مستقيم  فان السلك سوف يقسم ويجمع الناتج النهائي لجميع القطع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6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7363"/>
            <a:ext cx="113445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/>
              <a:t>مثال 1 ص 65 </a:t>
            </a:r>
          </a:p>
          <a:p>
            <a:r>
              <a:rPr lang="ar-IQ" sz="2400" dirty="0" smtClean="0"/>
              <a:t>في الشكل السلك  </a:t>
            </a:r>
            <a:r>
              <a:rPr lang="en-US" sz="2400" dirty="0" err="1" smtClean="0"/>
              <a:t>ab</a:t>
            </a:r>
            <a:r>
              <a:rPr lang="ar-IQ" sz="2400" dirty="0" smtClean="0"/>
              <a:t>  طوله </a:t>
            </a:r>
            <a:r>
              <a:rPr lang="en-US" sz="2400" dirty="0" smtClean="0"/>
              <a:t>140 cm </a:t>
            </a:r>
            <a:r>
              <a:rPr lang="ar-IQ" sz="2400" dirty="0" smtClean="0"/>
              <a:t> والمسافة </a:t>
            </a:r>
            <a:r>
              <a:rPr lang="en-US" sz="2400" dirty="0" err="1" smtClean="0"/>
              <a:t>oa</a:t>
            </a:r>
            <a:r>
              <a:rPr lang="en-US" sz="2400" dirty="0" smtClean="0"/>
              <a:t>=60cm </a:t>
            </a:r>
            <a:r>
              <a:rPr lang="ar-IQ" sz="2400" dirty="0" smtClean="0"/>
              <a:t> ويمر خلاله تيار كهربائي </a:t>
            </a:r>
            <a:r>
              <a:rPr lang="en-US" sz="2400" dirty="0" smtClean="0"/>
              <a:t>3A</a:t>
            </a:r>
            <a:r>
              <a:rPr lang="ar-IQ" sz="2400" dirty="0" smtClean="0"/>
              <a:t> سلط عليه مجال مغناطيسي منتظم </a:t>
            </a:r>
            <a:r>
              <a:rPr lang="en-US" sz="2400" dirty="0" smtClean="0"/>
              <a:t>B=0.2T</a:t>
            </a:r>
            <a:r>
              <a:rPr lang="ar-IQ" sz="2400" dirty="0" smtClean="0"/>
              <a:t> جد مقدار واتجاه القوة المسلطة على السلك اذا كان المجال يؤثر </a:t>
            </a:r>
          </a:p>
          <a:p>
            <a:r>
              <a:rPr lang="ar-IQ" sz="2400" dirty="0" smtClean="0"/>
              <a:t>1- باتجاه المحور </a:t>
            </a:r>
            <a:r>
              <a:rPr lang="en-US" sz="2400" dirty="0" smtClean="0"/>
              <a:t>z</a:t>
            </a:r>
            <a:r>
              <a:rPr lang="ar-IQ" sz="2400" dirty="0" smtClean="0"/>
              <a:t> </a:t>
            </a:r>
          </a:p>
          <a:p>
            <a:r>
              <a:rPr lang="ar-IQ" sz="2400" dirty="0" smtClean="0"/>
              <a:t>2- </a:t>
            </a:r>
            <a:r>
              <a:rPr lang="ar-IQ" sz="2400" dirty="0" err="1" smtClean="0"/>
              <a:t>تءثر</a:t>
            </a:r>
            <a:r>
              <a:rPr lang="ar-IQ" sz="2400" dirty="0" smtClean="0"/>
              <a:t> في مستوي بموازاة السطح </a:t>
            </a:r>
            <a:r>
              <a:rPr lang="en-US" sz="2400" dirty="0" err="1" smtClean="0"/>
              <a:t>xy</a:t>
            </a:r>
            <a:r>
              <a:rPr lang="ar-IQ" sz="2400" dirty="0" smtClean="0"/>
              <a:t> وباتجاه يصنع زاوية مقدارها </a:t>
            </a:r>
            <a:r>
              <a:rPr lang="en-US" sz="2400" dirty="0" smtClean="0"/>
              <a:t>60</a:t>
            </a:r>
            <a:r>
              <a:rPr lang="ar-IQ" sz="2400" dirty="0" smtClean="0"/>
              <a:t> درجة مع محور </a:t>
            </a:r>
            <a:r>
              <a:rPr lang="en-US" sz="2400" dirty="0" smtClean="0"/>
              <a:t>x</a:t>
            </a:r>
            <a:r>
              <a:rPr lang="ar-IQ" sz="2400" dirty="0" smtClean="0"/>
              <a:t> </a:t>
            </a:r>
          </a:p>
          <a:p>
            <a:r>
              <a:rPr lang="ar-IQ" sz="2400" dirty="0" smtClean="0"/>
              <a:t>3- باتجاه محور </a:t>
            </a:r>
            <a:r>
              <a:rPr lang="en-US" sz="2400" dirty="0" smtClean="0"/>
              <a:t>x</a:t>
            </a:r>
          </a:p>
          <a:p>
            <a:endParaRPr lang="ar-IQ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964353"/>
            <a:ext cx="59369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/>
              <a:t>Solution</a:t>
            </a:r>
          </a:p>
          <a:p>
            <a:pPr algn="l" rtl="0"/>
            <a:r>
              <a:rPr lang="en-US" sz="2400" dirty="0" err="1" smtClean="0"/>
              <a:t>i</a:t>
            </a:r>
            <a:r>
              <a:rPr lang="en-US" sz="2400" dirty="0" smtClean="0"/>
              <a:t> = 3 A</a:t>
            </a:r>
          </a:p>
          <a:p>
            <a:pPr algn="l" rtl="0"/>
            <a:r>
              <a:rPr lang="en-US" sz="2400" dirty="0" smtClean="0"/>
              <a:t>B = 0.2 T</a:t>
            </a:r>
          </a:p>
          <a:p>
            <a:pPr algn="l" rtl="0"/>
            <a:r>
              <a:rPr lang="en-US" sz="2400" dirty="0" smtClean="0"/>
              <a:t>l =1.4 m</a:t>
            </a:r>
          </a:p>
          <a:p>
            <a:pPr algn="l" rtl="0"/>
            <a:r>
              <a:rPr lang="en-US" sz="2400" dirty="0" smtClean="0"/>
              <a:t>F = </a:t>
            </a:r>
            <a:r>
              <a:rPr lang="en-US" sz="2400" dirty="0" err="1" smtClean="0"/>
              <a:t>i</a:t>
            </a:r>
            <a:r>
              <a:rPr lang="en-US" sz="2400" dirty="0" smtClean="0"/>
              <a:t> l B sin</a:t>
            </a:r>
            <a:r>
              <a:rPr lang="el-GR" sz="2400" dirty="0" smtClean="0"/>
              <a:t>θ</a:t>
            </a:r>
            <a:endParaRPr lang="en-US" sz="2400" dirty="0" smtClean="0"/>
          </a:p>
          <a:p>
            <a:pPr algn="l" rtl="0"/>
            <a:r>
              <a:rPr lang="en-US" sz="2400" dirty="0" smtClean="0"/>
              <a:t>1- </a:t>
            </a:r>
            <a:r>
              <a:rPr lang="en-US" sz="2400" dirty="0"/>
              <a:t>θ = </a:t>
            </a:r>
            <a:r>
              <a:rPr lang="en-US" sz="2400" dirty="0" smtClean="0"/>
              <a:t>90</a:t>
            </a:r>
            <a:r>
              <a:rPr lang="en-US" sz="2400" baseline="30000" dirty="0" smtClean="0"/>
              <a:t>O</a:t>
            </a:r>
            <a:endParaRPr lang="en-US" sz="2400" baseline="30000" dirty="0"/>
          </a:p>
          <a:p>
            <a:pPr algn="l" rtl="0"/>
            <a:r>
              <a:rPr lang="en-US" sz="2400" dirty="0"/>
              <a:t>F = </a:t>
            </a:r>
            <a:r>
              <a:rPr lang="en-US" sz="2400" dirty="0" err="1"/>
              <a:t>i</a:t>
            </a:r>
            <a:r>
              <a:rPr lang="en-US" sz="2400" dirty="0"/>
              <a:t> l B sin</a:t>
            </a:r>
            <a:r>
              <a:rPr lang="el-GR" sz="2400" dirty="0"/>
              <a:t>θ</a:t>
            </a:r>
            <a:endParaRPr lang="en-US" sz="2400" dirty="0"/>
          </a:p>
          <a:p>
            <a:pPr algn="l" rtl="0"/>
            <a:r>
              <a:rPr lang="en-US" sz="2400" dirty="0" smtClean="0"/>
              <a:t>F= (3)(1.4)(0.2)(1) = 0.84N     +y</a:t>
            </a:r>
          </a:p>
          <a:p>
            <a:pPr algn="l" rtl="0"/>
            <a:r>
              <a:rPr lang="en-US" sz="2400" dirty="0" smtClean="0"/>
              <a:t>2- </a:t>
            </a:r>
            <a:r>
              <a:rPr lang="en-US" sz="2400" dirty="0"/>
              <a:t>θ = </a:t>
            </a:r>
            <a:r>
              <a:rPr lang="en-US" sz="2400" dirty="0" smtClean="0"/>
              <a:t>60</a:t>
            </a:r>
            <a:r>
              <a:rPr lang="en-US" sz="2400" baseline="30000" dirty="0" smtClean="0"/>
              <a:t>O</a:t>
            </a:r>
            <a:endParaRPr lang="en-US" sz="2400" baseline="30000" dirty="0"/>
          </a:p>
          <a:p>
            <a:pPr algn="l" rtl="0"/>
            <a:r>
              <a:rPr lang="en-US" sz="2400" dirty="0"/>
              <a:t>F = </a:t>
            </a:r>
            <a:r>
              <a:rPr lang="en-US" sz="2400" dirty="0" err="1"/>
              <a:t>i</a:t>
            </a:r>
            <a:r>
              <a:rPr lang="en-US" sz="2400" dirty="0"/>
              <a:t> l B sin</a:t>
            </a:r>
            <a:r>
              <a:rPr lang="el-GR" sz="2400" dirty="0"/>
              <a:t>θ</a:t>
            </a:r>
            <a:endParaRPr lang="en-US" sz="2400" dirty="0"/>
          </a:p>
          <a:p>
            <a:pPr algn="l" rtl="0"/>
            <a:r>
              <a:rPr lang="en-US" sz="2400" dirty="0"/>
              <a:t>F= </a:t>
            </a:r>
            <a:r>
              <a:rPr lang="en-US" sz="2400" dirty="0" smtClean="0"/>
              <a:t>(3)(</a:t>
            </a:r>
            <a:r>
              <a:rPr lang="en-US" sz="2400" dirty="0"/>
              <a:t>1.4)(0.2</a:t>
            </a:r>
            <a:r>
              <a:rPr lang="en-US" sz="2400" dirty="0" smtClean="0"/>
              <a:t>)(0.866) </a:t>
            </a:r>
            <a:r>
              <a:rPr lang="en-US" sz="2400" dirty="0"/>
              <a:t>= </a:t>
            </a:r>
            <a:r>
              <a:rPr lang="en-US" sz="2400" dirty="0" smtClean="0"/>
              <a:t>0.73N    -z</a:t>
            </a:r>
            <a:endParaRPr lang="en-US" sz="2400" dirty="0"/>
          </a:p>
          <a:p>
            <a:pPr algn="l" rtl="0"/>
            <a:r>
              <a:rPr lang="en-US" sz="2400" dirty="0"/>
              <a:t>2- θ = 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O</a:t>
            </a:r>
            <a:endParaRPr lang="en-US" sz="2400" baseline="30000" dirty="0"/>
          </a:p>
          <a:p>
            <a:pPr algn="l" rtl="0"/>
            <a:r>
              <a:rPr lang="en-US" sz="2400" dirty="0"/>
              <a:t>F = 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82138" y="4717774"/>
            <a:ext cx="28094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54859" y="4717774"/>
            <a:ext cx="922240" cy="1193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77099" y="3113958"/>
            <a:ext cx="0" cy="1603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66390" y="4715543"/>
            <a:ext cx="1548000" cy="0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05991" y="4218227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</a:t>
            </a:r>
            <a:endParaRPr lang="ar-IQ" dirty="0"/>
          </a:p>
        </p:txBody>
      </p:sp>
      <p:sp>
        <p:nvSpPr>
          <p:cNvPr id="13" name="TextBox 12"/>
          <p:cNvSpPr txBox="1"/>
          <p:nvPr/>
        </p:nvSpPr>
        <p:spPr>
          <a:xfrm>
            <a:off x="10805442" y="4365072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x</a:t>
            </a:r>
            <a:endParaRPr lang="ar-IQ" dirty="0"/>
          </a:p>
        </p:txBody>
      </p:sp>
      <p:sp>
        <p:nvSpPr>
          <p:cNvPr id="14" name="TextBox 13"/>
          <p:cNvSpPr txBox="1"/>
          <p:nvPr/>
        </p:nvSpPr>
        <p:spPr>
          <a:xfrm>
            <a:off x="8339193" y="2884704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z</a:t>
            </a:r>
            <a:endParaRPr lang="ar-IQ" dirty="0"/>
          </a:p>
        </p:txBody>
      </p:sp>
      <p:sp>
        <p:nvSpPr>
          <p:cNvPr id="15" name="TextBox 14"/>
          <p:cNvSpPr txBox="1"/>
          <p:nvPr/>
        </p:nvSpPr>
        <p:spPr>
          <a:xfrm>
            <a:off x="7656531" y="5552275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y</a:t>
            </a:r>
            <a:endParaRPr lang="ar-IQ" dirty="0"/>
          </a:p>
        </p:txBody>
      </p:sp>
      <p:sp>
        <p:nvSpPr>
          <p:cNvPr id="16" name="TextBox 15"/>
          <p:cNvSpPr txBox="1"/>
          <p:nvPr/>
        </p:nvSpPr>
        <p:spPr>
          <a:xfrm>
            <a:off x="10358004" y="4224825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</a:t>
            </a:r>
            <a:endParaRPr lang="ar-IQ" dirty="0"/>
          </a:p>
        </p:txBody>
      </p:sp>
      <p:sp>
        <p:nvSpPr>
          <p:cNvPr id="17" name="TextBox 16"/>
          <p:cNvSpPr txBox="1"/>
          <p:nvPr/>
        </p:nvSpPr>
        <p:spPr>
          <a:xfrm>
            <a:off x="7853036" y="4390013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o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91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27363"/>
            <a:ext cx="11344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400" b="1" dirty="0" smtClean="0"/>
              <a:t>مثال 2 ص 67 </a:t>
            </a:r>
          </a:p>
          <a:p>
            <a:r>
              <a:rPr lang="ar-IQ" sz="2400" dirty="0" smtClean="0"/>
              <a:t>في الشكل السلك  </a:t>
            </a:r>
            <a:r>
              <a:rPr lang="en-US" sz="2400" dirty="0" err="1" smtClean="0"/>
              <a:t>ab</a:t>
            </a:r>
            <a:r>
              <a:rPr lang="ar-IQ" sz="2400" dirty="0" smtClean="0"/>
              <a:t>  طوله </a:t>
            </a:r>
            <a:r>
              <a:rPr lang="en-US" sz="2400" dirty="0" smtClean="0"/>
              <a:t>140 cm </a:t>
            </a:r>
            <a:r>
              <a:rPr lang="ar-IQ" sz="2400" dirty="0" smtClean="0"/>
              <a:t> والمسافة </a:t>
            </a:r>
            <a:r>
              <a:rPr lang="en-US" sz="2400" dirty="0" err="1" smtClean="0"/>
              <a:t>oa</a:t>
            </a:r>
            <a:r>
              <a:rPr lang="en-US" sz="2400" dirty="0" smtClean="0"/>
              <a:t>=60cm </a:t>
            </a:r>
            <a:r>
              <a:rPr lang="ar-IQ" sz="2400" dirty="0" smtClean="0"/>
              <a:t> ويمر خلاله تيار كهربائي </a:t>
            </a:r>
            <a:r>
              <a:rPr lang="en-US" sz="2400" dirty="0" smtClean="0"/>
              <a:t>3A</a:t>
            </a:r>
            <a:r>
              <a:rPr lang="ar-IQ" sz="2400" dirty="0" smtClean="0"/>
              <a:t> سلط عليه مجال مغناطيسي غير منتظم </a:t>
            </a:r>
            <a:r>
              <a:rPr lang="en-US" sz="2400" dirty="0" smtClean="0"/>
              <a:t>B=</a:t>
            </a:r>
            <a:r>
              <a:rPr lang="en-US" sz="2400" dirty="0"/>
              <a:t>(x</a:t>
            </a:r>
            <a:r>
              <a:rPr lang="en-US" sz="2400" baseline="30000" dirty="0"/>
              <a:t>2</a:t>
            </a:r>
            <a:r>
              <a:rPr lang="en-US" sz="2400" dirty="0"/>
              <a:t> + 2x + 1) </a:t>
            </a:r>
            <a:r>
              <a:rPr lang="en-US" sz="2400" dirty="0" smtClean="0"/>
              <a:t>m </a:t>
            </a:r>
            <a:r>
              <a:rPr lang="en-US" sz="2400" dirty="0"/>
              <a:t>T</a:t>
            </a:r>
          </a:p>
          <a:p>
            <a:r>
              <a:rPr lang="ar-IQ" sz="2400" dirty="0" smtClean="0"/>
              <a:t> جد مقدار واتجاه القوة المسلطة على السلك اذا كان المجال يؤثر باتجاه المحور </a:t>
            </a:r>
            <a:r>
              <a:rPr lang="en-US" sz="2400" dirty="0" smtClean="0"/>
              <a:t>z</a:t>
            </a:r>
            <a:r>
              <a:rPr lang="ar-IQ" sz="2400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8120" y="1428133"/>
                <a:ext cx="6286693" cy="4975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400" dirty="0" smtClean="0"/>
                  <a:t>Solution</a:t>
                </a:r>
              </a:p>
              <a:p>
                <a:pPr algn="l" rtl="0"/>
                <a:r>
                  <a:rPr lang="en-US" sz="2400" dirty="0" err="1" smtClean="0"/>
                  <a:t>i</a:t>
                </a:r>
                <a:r>
                  <a:rPr lang="en-US" sz="2400" dirty="0" smtClean="0"/>
                  <a:t> = 3 A</a:t>
                </a:r>
              </a:p>
              <a:p>
                <a:pPr algn="l" rtl="0"/>
                <a:r>
                  <a:rPr lang="en-US" sz="2400" dirty="0" smtClean="0"/>
                  <a:t>B = (x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+ 2x + 1)  </a:t>
                </a:r>
                <a:r>
                  <a:rPr lang="en-US" sz="2400" dirty="0" err="1" smtClean="0"/>
                  <a:t>mT</a:t>
                </a:r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l = dx</a:t>
                </a:r>
              </a:p>
              <a:p>
                <a:pPr algn="l" rtl="0"/>
                <a:r>
                  <a:rPr lang="en-US" sz="2400" dirty="0" smtClean="0"/>
                  <a:t>F =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l B sin</a:t>
                </a:r>
                <a:r>
                  <a:rPr lang="el-GR" sz="2400" dirty="0" smtClean="0"/>
                  <a:t>θ</a:t>
                </a:r>
                <a:endParaRPr lang="en-US" sz="2400" dirty="0" smtClean="0"/>
              </a:p>
              <a:p>
                <a:pPr algn="l" rtl="0"/>
                <a:r>
                  <a:rPr lang="en-US" sz="2400" dirty="0" smtClean="0"/>
                  <a:t>θ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90</a:t>
                </a:r>
                <a:r>
                  <a:rPr lang="en-US" sz="2400" baseline="30000" dirty="0" smtClean="0"/>
                  <a:t>O</a:t>
                </a:r>
                <a:endParaRPr lang="en-US" sz="2400" baseline="30000" dirty="0"/>
              </a:p>
              <a:p>
                <a:pPr algn="l" rtl="0"/>
                <a:r>
                  <a:rPr lang="en-US" sz="2400" dirty="0" err="1" smtClean="0"/>
                  <a:t>dF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l </a:t>
                </a:r>
                <a:r>
                  <a:rPr lang="en-US" sz="2400" dirty="0" smtClean="0"/>
                  <a:t>dB </a:t>
                </a:r>
                <a:r>
                  <a:rPr lang="en-US" sz="2400" dirty="0"/>
                  <a:t>sin</a:t>
                </a:r>
                <a:r>
                  <a:rPr lang="el-GR" sz="2400" dirty="0"/>
                  <a:t>θ</a:t>
                </a:r>
                <a:endParaRPr lang="en-US" sz="2400" dirty="0"/>
              </a:p>
              <a:p>
                <a:pPr algn="l" rtl="0"/>
                <a:r>
                  <a:rPr lang="en-US" sz="2400" dirty="0" err="1" smtClean="0"/>
                  <a:t>dF</a:t>
                </a:r>
                <a:r>
                  <a:rPr lang="en-US" sz="2400" dirty="0" smtClean="0"/>
                  <a:t>= (3)(dx)(</a:t>
                </a:r>
                <a:r>
                  <a:rPr lang="en-US" sz="2400" dirty="0"/>
                  <a:t>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+ 2x + </a:t>
                </a:r>
                <a:r>
                  <a:rPr lang="en-US" sz="2400" dirty="0" smtClean="0"/>
                  <a:t>1)dx(10</a:t>
                </a:r>
                <a:r>
                  <a:rPr lang="en-US" sz="2400" baseline="30000" dirty="0" smtClean="0"/>
                  <a:t>-3</a:t>
                </a:r>
                <a:r>
                  <a:rPr lang="en-US" sz="2400" dirty="0" smtClean="0"/>
                  <a:t>)(1) </a:t>
                </a:r>
              </a:p>
              <a:p>
                <a:pPr algn="l" rtl="0"/>
                <a:r>
                  <a:rPr lang="en-US" sz="2400" dirty="0" err="1" smtClean="0"/>
                  <a:t>dF</a:t>
                </a:r>
                <a:r>
                  <a:rPr lang="en-US" sz="2400" dirty="0" smtClean="0"/>
                  <a:t>= (3) (10</a:t>
                </a:r>
                <a:r>
                  <a:rPr lang="en-US" sz="2400" baseline="30000" dirty="0" smtClean="0"/>
                  <a:t>-3</a:t>
                </a:r>
                <a:r>
                  <a:rPr lang="en-US" sz="2400" dirty="0" smtClean="0"/>
                  <a:t>)(x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 + 2x + 1)dx  </a:t>
                </a:r>
              </a:p>
              <a:p>
                <a:pPr algn="l" rtl="0"/>
                <a:r>
                  <a:rPr lang="en-US" sz="2400" dirty="0" smtClean="0"/>
                  <a:t>F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(3</a:t>
                </a:r>
                <a:r>
                  <a:rPr lang="en-US" sz="2400" dirty="0"/>
                  <a:t>) (10</a:t>
                </a:r>
                <a:r>
                  <a:rPr lang="en-US" sz="2400" baseline="30000" dirty="0"/>
                  <a:t>-3</a:t>
                </a:r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x</m:t>
                        </m:r>
                        <m:r>
                          <m:rPr>
                            <m:nor/>
                          </m:rPr>
                          <a:rPr lang="en-US" sz="24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+ </m:t>
                        </m:r>
                        <m:r>
                          <m:rPr>
                            <m:nor/>
                          </m:rPr>
                          <a:rPr lang="en-US" sz="2400" dirty="0"/>
                          <m:t>2</m:t>
                        </m:r>
                        <m:r>
                          <m:rPr>
                            <m:nor/>
                          </m:rPr>
                          <a:rPr lang="en-US" sz="2400" dirty="0"/>
                          <m:t>x</m:t>
                        </m:r>
                        <m:r>
                          <m:rPr>
                            <m:nor/>
                          </m:rPr>
                          <a:rPr lang="en-US" sz="2400" dirty="0"/>
                          <m:t> + </m:t>
                        </m:r>
                        <m:r>
                          <m:rPr>
                            <m:nor/>
                          </m:rPr>
                          <a:rPr lang="en-US" sz="2400" dirty="0"/>
                          <m:t>1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dx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pPr algn="l" rtl="0"/>
                <a:r>
                  <a:rPr lang="en-US" sz="2400" dirty="0"/>
                  <a:t>F= (3) (10</a:t>
                </a:r>
                <a:r>
                  <a:rPr lang="en-US" sz="2400" baseline="30000" dirty="0"/>
                  <a:t>-3</a:t>
                </a:r>
                <a:r>
                  <a:rPr lang="en-US" sz="2400" dirty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baseline="30000" dirty="0" smtClean="0"/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2400" dirty="0"/>
                              <m:t> +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baseline="30000" dirty="0"/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x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algn="l" rtl="0"/>
                <a:r>
                  <a:rPr lang="en-US" sz="2400" dirty="0"/>
                  <a:t>F= </a:t>
                </a:r>
                <a:r>
                  <a:rPr lang="en-US" sz="2400" dirty="0" smtClean="0"/>
                  <a:t>0.022 N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0" y="1428133"/>
                <a:ext cx="6286693" cy="4975465"/>
              </a:xfrm>
              <a:prstGeom prst="rect">
                <a:avLst/>
              </a:prstGeom>
              <a:blipFill rotWithShape="0">
                <a:blip r:embed="rId2"/>
                <a:stretch>
                  <a:fillRect l="-1552" t="-980" b="-159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8482138" y="4717774"/>
            <a:ext cx="28094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54859" y="4717774"/>
            <a:ext cx="922240" cy="1193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477099" y="3113958"/>
            <a:ext cx="0" cy="16038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66390" y="4715543"/>
            <a:ext cx="1548000" cy="0"/>
          </a:xfrm>
          <a:prstGeom prst="straightConnector1">
            <a:avLst/>
          </a:prstGeom>
          <a:ln w="635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05991" y="4218227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</a:t>
            </a:r>
            <a:endParaRPr lang="ar-IQ" dirty="0"/>
          </a:p>
        </p:txBody>
      </p:sp>
      <p:sp>
        <p:nvSpPr>
          <p:cNvPr id="13" name="TextBox 12"/>
          <p:cNvSpPr txBox="1"/>
          <p:nvPr/>
        </p:nvSpPr>
        <p:spPr>
          <a:xfrm>
            <a:off x="10805442" y="4365072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x</a:t>
            </a:r>
            <a:endParaRPr lang="ar-IQ" dirty="0"/>
          </a:p>
        </p:txBody>
      </p:sp>
      <p:sp>
        <p:nvSpPr>
          <p:cNvPr id="14" name="TextBox 13"/>
          <p:cNvSpPr txBox="1"/>
          <p:nvPr/>
        </p:nvSpPr>
        <p:spPr>
          <a:xfrm>
            <a:off x="8339193" y="2884704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z</a:t>
            </a:r>
            <a:endParaRPr lang="ar-IQ" dirty="0"/>
          </a:p>
        </p:txBody>
      </p:sp>
      <p:sp>
        <p:nvSpPr>
          <p:cNvPr id="15" name="TextBox 14"/>
          <p:cNvSpPr txBox="1"/>
          <p:nvPr/>
        </p:nvSpPr>
        <p:spPr>
          <a:xfrm>
            <a:off x="7656531" y="5552275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y</a:t>
            </a:r>
            <a:endParaRPr lang="ar-IQ" dirty="0"/>
          </a:p>
        </p:txBody>
      </p:sp>
      <p:sp>
        <p:nvSpPr>
          <p:cNvPr id="16" name="TextBox 15"/>
          <p:cNvSpPr txBox="1"/>
          <p:nvPr/>
        </p:nvSpPr>
        <p:spPr>
          <a:xfrm>
            <a:off x="10358004" y="4224825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</a:t>
            </a:r>
            <a:endParaRPr lang="ar-IQ" dirty="0"/>
          </a:p>
        </p:txBody>
      </p:sp>
      <p:sp>
        <p:nvSpPr>
          <p:cNvPr id="17" name="TextBox 16"/>
          <p:cNvSpPr txBox="1"/>
          <p:nvPr/>
        </p:nvSpPr>
        <p:spPr>
          <a:xfrm>
            <a:off x="7853036" y="4390013"/>
            <a:ext cx="972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o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73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326" y="655223"/>
            <a:ext cx="1118124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ar-IQ" sz="2400" b="1" kern="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عزم الازدواج على ملف يمر خلاله تيار كهربائي موجود في مجال مغناطيسي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ar-IQ" sz="2400" b="1" dirty="0" smtClean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ar-IQ" sz="2400" dirty="0" smtClean="0"/>
              <a:t>أ- عند </a:t>
            </a:r>
            <a:r>
              <a:rPr lang="ar-IQ" sz="2400" dirty="0"/>
              <a:t>تسليط مجال مغناطيسي عمودي على سطح الملف </a:t>
            </a:r>
            <a:endParaRPr lang="ar-IQ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ar-IQ" sz="2400" dirty="0" smtClean="0"/>
              <a:t>ب- عند </a:t>
            </a:r>
            <a:r>
              <a:rPr lang="ar-IQ" sz="2400" dirty="0"/>
              <a:t>تسليط مجال مغناطيسي ليس عمودي على سطح الملف بل كان يميل المجال المغناطيسي بزاوية مع </a:t>
            </a:r>
            <a:r>
              <a:rPr lang="ar-IQ" sz="2400" dirty="0" smtClean="0"/>
              <a:t>الملف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ar-IQ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4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262" y="596114"/>
            <a:ext cx="11204812" cy="586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IQ" sz="2400" b="1" dirty="0" smtClean="0"/>
              <a:t>أ- عند تسليط مجال مغناطيسي عمودي على سطح الملف </a:t>
            </a:r>
            <a:endParaRPr lang="ar-IQ" sz="2400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ar-IQ" sz="2400" dirty="0" smtClean="0"/>
              <a:t>عند تسليط مجال مغناطيسي عمودي على ملف مربع الشكل فيمكن استخدام العلاقة 6 على كل ضلع من اضلاعه عندما تكون الزاوية ѳ هي الزاوية المحصورة بين اتجاه التيار الكهربائي المار في السلك واتجاه المجال المغناطيسي</a:t>
            </a: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F=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 B </a:t>
            </a:r>
            <a:r>
              <a:rPr lang="en-US" sz="2400" kern="100" dirty="0" err="1" smtClean="0">
                <a:effectLst/>
              </a:rPr>
              <a:t>sinѳ</a:t>
            </a:r>
            <a:r>
              <a:rPr lang="en-US" sz="2400" kern="100" dirty="0" smtClean="0">
                <a:effectLst/>
              </a:rPr>
              <a:t>   -------------- 6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ar-IQ" sz="2400" kern="100" dirty="0" smtClean="0">
                <a:effectLst/>
              </a:rPr>
              <a:t>وبتعويض معطيات كل ضلع نحصل على 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F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B sin90   -------------- 7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-F</a:t>
            </a:r>
            <a:r>
              <a:rPr lang="en-US" sz="2400" kern="100" baseline="-25000" dirty="0" smtClean="0">
                <a:effectLst/>
              </a:rPr>
              <a:t>2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B sin90   -------------- 8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F</a:t>
            </a:r>
            <a:r>
              <a:rPr lang="en-US" sz="2400" kern="100" baseline="-25000" dirty="0" smtClean="0">
                <a:effectLst/>
              </a:rPr>
              <a:t>3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2</a:t>
            </a:r>
            <a:r>
              <a:rPr lang="en-US" sz="2400" kern="100" dirty="0" smtClean="0">
                <a:effectLst/>
              </a:rPr>
              <a:t> B sin90   -------------- 9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-F</a:t>
            </a:r>
            <a:r>
              <a:rPr lang="en-US" sz="2400" kern="100" baseline="-25000" dirty="0" smtClean="0">
                <a:effectLst/>
              </a:rPr>
              <a:t>4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2 </a:t>
            </a:r>
            <a:r>
              <a:rPr lang="en-US" sz="2400" kern="100" dirty="0" smtClean="0">
                <a:effectLst/>
              </a:rPr>
              <a:t>B sin90   -------------- 10</a:t>
            </a:r>
            <a:endParaRPr lang="en-US" sz="1400" kern="100" dirty="0" smtClean="0">
              <a:effectLst/>
            </a:endParaRPr>
          </a:p>
          <a:p>
            <a:pPr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So  F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= -F</a:t>
            </a:r>
            <a:r>
              <a:rPr lang="en-US" sz="2400" kern="100" baseline="-25000" dirty="0" smtClean="0">
                <a:effectLst/>
              </a:rPr>
              <a:t>2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1</a:t>
            </a:r>
            <a:r>
              <a:rPr lang="en-US" sz="2400" kern="100" dirty="0" smtClean="0">
                <a:effectLst/>
              </a:rPr>
              <a:t> B</a:t>
            </a:r>
            <a:endParaRPr lang="en-US" sz="1400" kern="100" dirty="0" smtClean="0">
              <a:effectLst/>
            </a:endParaRPr>
          </a:p>
          <a:p>
            <a:pPr lvl="0" algn="l" rtl="0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 smtClean="0">
                <a:effectLst/>
              </a:rPr>
              <a:t> F</a:t>
            </a:r>
            <a:r>
              <a:rPr lang="en-US" sz="2400" kern="100" baseline="-25000" dirty="0" smtClean="0">
                <a:effectLst/>
              </a:rPr>
              <a:t>3</a:t>
            </a:r>
            <a:r>
              <a:rPr lang="en-US" sz="2400" kern="100" dirty="0" smtClean="0">
                <a:effectLst/>
              </a:rPr>
              <a:t>= -F</a:t>
            </a:r>
            <a:r>
              <a:rPr lang="en-US" sz="2400" kern="100" baseline="-25000" dirty="0" smtClean="0">
                <a:effectLst/>
              </a:rPr>
              <a:t>4</a:t>
            </a:r>
            <a:r>
              <a:rPr lang="en-US" sz="2400" kern="100" dirty="0" smtClean="0">
                <a:effectLst/>
              </a:rPr>
              <a:t>= </a:t>
            </a:r>
            <a:r>
              <a:rPr lang="en-US" sz="2400" kern="100" dirty="0" err="1" smtClean="0">
                <a:effectLst/>
              </a:rPr>
              <a:t>i</a:t>
            </a:r>
            <a:r>
              <a:rPr lang="en-US" sz="2400" kern="100" dirty="0" smtClean="0">
                <a:effectLst/>
              </a:rPr>
              <a:t> l</a:t>
            </a:r>
            <a:r>
              <a:rPr lang="en-US" sz="2400" kern="100" baseline="-25000" dirty="0" smtClean="0">
                <a:effectLst/>
              </a:rPr>
              <a:t>2 </a:t>
            </a:r>
            <a:r>
              <a:rPr lang="en-US" sz="2400" kern="100" dirty="0" smtClean="0">
                <a:effectLst/>
              </a:rPr>
              <a:t>B</a:t>
            </a:r>
            <a:endParaRPr lang="ar-IQ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ar-IQ" sz="2400" dirty="0"/>
              <a:t>ان هذه القوة واقعه في مستوي واحد لذلك ليس لها عزم دوراني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94" y="2040396"/>
            <a:ext cx="2933432" cy="3659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263" y="2509467"/>
            <a:ext cx="3592927" cy="31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8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1255</Words>
  <Application>Microsoft Office PowerPoint</Application>
  <PresentationFormat>Widescreen</PresentationFormat>
  <Paragraphs>197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Hussein</dc:creator>
  <cp:lastModifiedBy>1</cp:lastModifiedBy>
  <cp:revision>40</cp:revision>
  <dcterms:created xsi:type="dcterms:W3CDTF">2014-11-06T19:32:25Z</dcterms:created>
  <dcterms:modified xsi:type="dcterms:W3CDTF">2014-11-29T19:00:46Z</dcterms:modified>
</cp:coreProperties>
</file>