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76" r:id="rId8"/>
    <p:sldId id="277" r:id="rId9"/>
    <p:sldId id="278" r:id="rId10"/>
    <p:sldId id="262" r:id="rId11"/>
    <p:sldId id="263" r:id="rId12"/>
    <p:sldId id="264" r:id="rId13"/>
    <p:sldId id="265" r:id="rId14"/>
    <p:sldId id="268" r:id="rId15"/>
    <p:sldId id="269" r:id="rId16"/>
    <p:sldId id="270" r:id="rId17"/>
    <p:sldId id="267" r:id="rId18"/>
    <p:sldId id="272" r:id="rId19"/>
    <p:sldId id="274" r:id="rId20"/>
    <p:sldId id="275" r:id="rId21"/>
  </p:sldIdLst>
  <p:sldSz cx="12192000" cy="6858000"/>
  <p:notesSz cx="7099300" cy="10234613"/>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2639" autoAdjust="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3508"/>
          </a:xfrm>
          <a:prstGeom prst="rect">
            <a:avLst/>
          </a:prstGeom>
        </p:spPr>
        <p:txBody>
          <a:bodyPr vert="horz" lIns="99048" tIns="49524" rIns="99048" bIns="49524" rtlCol="1"/>
          <a:lstStyle>
            <a:lvl1pPr algn="r">
              <a:defRPr sz="1300"/>
            </a:lvl1pPr>
          </a:lstStyle>
          <a:p>
            <a:endParaRPr lang="ar-IQ"/>
          </a:p>
        </p:txBody>
      </p:sp>
      <p:sp>
        <p:nvSpPr>
          <p:cNvPr id="3" name="Date Placeholder 2"/>
          <p:cNvSpPr>
            <a:spLocks noGrp="1"/>
          </p:cNvSpPr>
          <p:nvPr>
            <p:ph type="dt" sz="quarter" idx="1"/>
          </p:nvPr>
        </p:nvSpPr>
        <p:spPr>
          <a:xfrm>
            <a:off x="1644" y="0"/>
            <a:ext cx="3076363" cy="513508"/>
          </a:xfrm>
          <a:prstGeom prst="rect">
            <a:avLst/>
          </a:prstGeom>
        </p:spPr>
        <p:txBody>
          <a:bodyPr vert="horz" lIns="99048" tIns="49524" rIns="99048" bIns="49524" rtlCol="1"/>
          <a:lstStyle>
            <a:lvl1pPr algn="l">
              <a:defRPr sz="1300"/>
            </a:lvl1pPr>
          </a:lstStyle>
          <a:p>
            <a:fld id="{5C95A265-E037-42AF-B178-2B339044DD2E}" type="datetime3">
              <a:rPr lang="en-US" smtClean="0"/>
              <a:t>27 December 2014</a:t>
            </a:fld>
            <a:endParaRPr lang="ar-IQ"/>
          </a:p>
        </p:txBody>
      </p:sp>
      <p:sp>
        <p:nvSpPr>
          <p:cNvPr id="4" name="Footer Placeholder 3"/>
          <p:cNvSpPr>
            <a:spLocks noGrp="1"/>
          </p:cNvSpPr>
          <p:nvPr>
            <p:ph type="ftr" sz="quarter" idx="2"/>
          </p:nvPr>
        </p:nvSpPr>
        <p:spPr>
          <a:xfrm>
            <a:off x="4022937" y="9721107"/>
            <a:ext cx="3076363" cy="513507"/>
          </a:xfrm>
          <a:prstGeom prst="rect">
            <a:avLst/>
          </a:prstGeom>
        </p:spPr>
        <p:txBody>
          <a:bodyPr vert="horz" lIns="99048" tIns="49524" rIns="99048" bIns="49524" rtlCol="1" anchor="b"/>
          <a:lstStyle>
            <a:lvl1pPr algn="r">
              <a:defRPr sz="1300"/>
            </a:lvl1pPr>
          </a:lstStyle>
          <a:p>
            <a:endParaRPr lang="ar-IQ"/>
          </a:p>
        </p:txBody>
      </p:sp>
      <p:sp>
        <p:nvSpPr>
          <p:cNvPr id="5" name="Slide Number Placeholder 4"/>
          <p:cNvSpPr>
            <a:spLocks noGrp="1"/>
          </p:cNvSpPr>
          <p:nvPr>
            <p:ph type="sldNum" sz="quarter" idx="3"/>
          </p:nvPr>
        </p:nvSpPr>
        <p:spPr>
          <a:xfrm>
            <a:off x="1644" y="9721107"/>
            <a:ext cx="3076363" cy="513507"/>
          </a:xfrm>
          <a:prstGeom prst="rect">
            <a:avLst/>
          </a:prstGeom>
        </p:spPr>
        <p:txBody>
          <a:bodyPr vert="horz" lIns="99048" tIns="49524" rIns="99048" bIns="49524" rtlCol="1" anchor="b"/>
          <a:lstStyle>
            <a:lvl1pPr algn="l">
              <a:defRPr sz="1300"/>
            </a:lvl1pPr>
          </a:lstStyle>
          <a:p>
            <a:fld id="{1FAF4A96-C2CF-4907-97BE-F1E07F92B49B}" type="slidenum">
              <a:rPr lang="ar-IQ" smtClean="0"/>
              <a:t>‹#›</a:t>
            </a:fld>
            <a:endParaRPr lang="ar-IQ"/>
          </a:p>
        </p:txBody>
      </p:sp>
    </p:spTree>
    <p:extLst>
      <p:ext uri="{BB962C8B-B14F-4D97-AF65-F5344CB8AC3E}">
        <p14:creationId xmlns:p14="http://schemas.microsoft.com/office/powerpoint/2010/main" val="522536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3508"/>
          </a:xfrm>
          <a:prstGeom prst="rect">
            <a:avLst/>
          </a:prstGeom>
        </p:spPr>
        <p:txBody>
          <a:bodyPr vert="horz" lIns="99048" tIns="49524" rIns="99048" bIns="49524" rtlCol="1"/>
          <a:lstStyle>
            <a:lvl1pPr algn="r">
              <a:defRPr sz="1300"/>
            </a:lvl1pPr>
          </a:lstStyle>
          <a:p>
            <a:endParaRPr lang="ar-IQ"/>
          </a:p>
        </p:txBody>
      </p:sp>
      <p:sp>
        <p:nvSpPr>
          <p:cNvPr id="3" name="Date Placeholder 2"/>
          <p:cNvSpPr>
            <a:spLocks noGrp="1"/>
          </p:cNvSpPr>
          <p:nvPr>
            <p:ph type="dt" idx="1"/>
          </p:nvPr>
        </p:nvSpPr>
        <p:spPr>
          <a:xfrm>
            <a:off x="1644" y="0"/>
            <a:ext cx="3076363" cy="513508"/>
          </a:xfrm>
          <a:prstGeom prst="rect">
            <a:avLst/>
          </a:prstGeom>
        </p:spPr>
        <p:txBody>
          <a:bodyPr vert="horz" lIns="99048" tIns="49524" rIns="99048" bIns="49524" rtlCol="1"/>
          <a:lstStyle>
            <a:lvl1pPr algn="l">
              <a:defRPr sz="1300"/>
            </a:lvl1pPr>
          </a:lstStyle>
          <a:p>
            <a:fld id="{07D8D7EE-EF04-4B68-A1AB-EAE248FA343F}" type="datetime3">
              <a:rPr lang="en-US" smtClean="0"/>
              <a:t>27 December 2014</a:t>
            </a:fld>
            <a:endParaRPr lang="ar-IQ"/>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1" anchor="ctr"/>
          <a:lstStyle/>
          <a:p>
            <a:endParaRPr lang="ar-IQ"/>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4022937" y="9721107"/>
            <a:ext cx="3076363" cy="513507"/>
          </a:xfrm>
          <a:prstGeom prst="rect">
            <a:avLst/>
          </a:prstGeom>
        </p:spPr>
        <p:txBody>
          <a:bodyPr vert="horz" lIns="99048" tIns="49524" rIns="99048" bIns="49524" rtlCol="1" anchor="b"/>
          <a:lstStyle>
            <a:lvl1pPr algn="r">
              <a:defRPr sz="1300"/>
            </a:lvl1pPr>
          </a:lstStyle>
          <a:p>
            <a:endParaRPr lang="ar-IQ"/>
          </a:p>
        </p:txBody>
      </p:sp>
      <p:sp>
        <p:nvSpPr>
          <p:cNvPr id="7" name="Slide Number Placeholder 6"/>
          <p:cNvSpPr>
            <a:spLocks noGrp="1"/>
          </p:cNvSpPr>
          <p:nvPr>
            <p:ph type="sldNum" sz="quarter" idx="5"/>
          </p:nvPr>
        </p:nvSpPr>
        <p:spPr>
          <a:xfrm>
            <a:off x="1644" y="9721107"/>
            <a:ext cx="3076363" cy="513507"/>
          </a:xfrm>
          <a:prstGeom prst="rect">
            <a:avLst/>
          </a:prstGeom>
        </p:spPr>
        <p:txBody>
          <a:bodyPr vert="horz" lIns="99048" tIns="49524" rIns="99048" bIns="49524" rtlCol="1" anchor="b"/>
          <a:lstStyle>
            <a:lvl1pPr algn="l">
              <a:defRPr sz="1300"/>
            </a:lvl1pPr>
          </a:lstStyle>
          <a:p>
            <a:fld id="{426C37F6-688D-49BB-96D8-772B34F65FE9}" type="slidenum">
              <a:rPr lang="ar-IQ" smtClean="0"/>
              <a:t>‹#›</a:t>
            </a:fld>
            <a:endParaRPr lang="ar-IQ"/>
          </a:p>
        </p:txBody>
      </p:sp>
    </p:spTree>
    <p:extLst>
      <p:ext uri="{BB962C8B-B14F-4D97-AF65-F5344CB8AC3E}">
        <p14:creationId xmlns:p14="http://schemas.microsoft.com/office/powerpoint/2010/main" val="2580114236"/>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Date Placeholder 3"/>
          <p:cNvSpPr>
            <a:spLocks noGrp="1"/>
          </p:cNvSpPr>
          <p:nvPr>
            <p:ph type="dt" idx="10"/>
          </p:nvPr>
        </p:nvSpPr>
        <p:spPr/>
        <p:txBody>
          <a:bodyPr/>
          <a:lstStyle/>
          <a:p>
            <a:fld id="{07D8D7EE-EF04-4B68-A1AB-EAE248FA343F}" type="datetime3">
              <a:rPr lang="en-US" smtClean="0"/>
              <a:t>27 December 2014</a:t>
            </a:fld>
            <a:endParaRPr lang="ar-IQ"/>
          </a:p>
        </p:txBody>
      </p:sp>
      <p:sp>
        <p:nvSpPr>
          <p:cNvPr id="5" name="Slide Number Placeholder 4"/>
          <p:cNvSpPr>
            <a:spLocks noGrp="1"/>
          </p:cNvSpPr>
          <p:nvPr>
            <p:ph type="sldNum" sz="quarter" idx="11"/>
          </p:nvPr>
        </p:nvSpPr>
        <p:spPr/>
        <p:txBody>
          <a:bodyPr/>
          <a:lstStyle/>
          <a:p>
            <a:fld id="{426C37F6-688D-49BB-96D8-772B34F65FE9}" type="slidenum">
              <a:rPr lang="ar-IQ" smtClean="0"/>
              <a:t>3</a:t>
            </a:fld>
            <a:endParaRPr lang="ar-IQ"/>
          </a:p>
        </p:txBody>
      </p:sp>
    </p:spTree>
    <p:extLst>
      <p:ext uri="{BB962C8B-B14F-4D97-AF65-F5344CB8AC3E}">
        <p14:creationId xmlns:p14="http://schemas.microsoft.com/office/powerpoint/2010/main" val="104244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426C37F6-688D-49BB-96D8-772B34F65FE9}" type="slidenum">
              <a:rPr lang="ar-IQ" smtClean="0"/>
              <a:t>16</a:t>
            </a:fld>
            <a:endParaRPr lang="ar-IQ"/>
          </a:p>
        </p:txBody>
      </p:sp>
      <p:sp>
        <p:nvSpPr>
          <p:cNvPr id="5" name="Date Placeholder 4"/>
          <p:cNvSpPr>
            <a:spLocks noGrp="1"/>
          </p:cNvSpPr>
          <p:nvPr>
            <p:ph type="dt" idx="11"/>
          </p:nvPr>
        </p:nvSpPr>
        <p:spPr/>
        <p:txBody>
          <a:bodyPr/>
          <a:lstStyle/>
          <a:p>
            <a:fld id="{3DA98D06-F13D-43C6-8061-B93266BE2FB3}" type="datetime3">
              <a:rPr lang="en-US" smtClean="0"/>
              <a:t>27 December 2014</a:t>
            </a:fld>
            <a:endParaRPr lang="ar-IQ"/>
          </a:p>
        </p:txBody>
      </p:sp>
    </p:spTree>
    <p:extLst>
      <p:ext uri="{BB962C8B-B14F-4D97-AF65-F5344CB8AC3E}">
        <p14:creationId xmlns:p14="http://schemas.microsoft.com/office/powerpoint/2010/main" val="200274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19F26C5-D79A-47A9-8BF6-7C483B06FC2C}" type="datetimeFigureOut">
              <a:rPr lang="ar-IQ" smtClean="0"/>
              <a:t>06/03/1436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B7013FA-01B7-473F-84FF-7748124DE23D}" type="slidenum">
              <a:rPr lang="ar-IQ" smtClean="0"/>
              <a:t>‹#›</a:t>
            </a:fld>
            <a:endParaRPr lang="ar-IQ"/>
          </a:p>
        </p:txBody>
      </p:sp>
    </p:spTree>
    <p:extLst>
      <p:ext uri="{BB962C8B-B14F-4D97-AF65-F5344CB8AC3E}">
        <p14:creationId xmlns:p14="http://schemas.microsoft.com/office/powerpoint/2010/main" val="165957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19F26C5-D79A-47A9-8BF6-7C483B06FC2C}" type="datetimeFigureOut">
              <a:rPr lang="ar-IQ" smtClean="0"/>
              <a:t>06/03/1436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B7013FA-01B7-473F-84FF-7748124DE23D}" type="slidenum">
              <a:rPr lang="ar-IQ" smtClean="0"/>
              <a:t>‹#›</a:t>
            </a:fld>
            <a:endParaRPr lang="ar-IQ"/>
          </a:p>
        </p:txBody>
      </p:sp>
    </p:spTree>
    <p:extLst>
      <p:ext uri="{BB962C8B-B14F-4D97-AF65-F5344CB8AC3E}">
        <p14:creationId xmlns:p14="http://schemas.microsoft.com/office/powerpoint/2010/main" val="356588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19F26C5-D79A-47A9-8BF6-7C483B06FC2C}" type="datetimeFigureOut">
              <a:rPr lang="ar-IQ" smtClean="0"/>
              <a:t>06/03/1436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B7013FA-01B7-473F-84FF-7748124DE23D}" type="slidenum">
              <a:rPr lang="ar-IQ" smtClean="0"/>
              <a:t>‹#›</a:t>
            </a:fld>
            <a:endParaRPr lang="ar-IQ"/>
          </a:p>
        </p:txBody>
      </p:sp>
    </p:spTree>
    <p:extLst>
      <p:ext uri="{BB962C8B-B14F-4D97-AF65-F5344CB8AC3E}">
        <p14:creationId xmlns:p14="http://schemas.microsoft.com/office/powerpoint/2010/main" val="32027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19F26C5-D79A-47A9-8BF6-7C483B06FC2C}" type="datetimeFigureOut">
              <a:rPr lang="ar-IQ" smtClean="0"/>
              <a:t>06/03/1436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B7013FA-01B7-473F-84FF-7748124DE23D}" type="slidenum">
              <a:rPr lang="ar-IQ" smtClean="0"/>
              <a:t>‹#›</a:t>
            </a:fld>
            <a:endParaRPr lang="ar-IQ"/>
          </a:p>
        </p:txBody>
      </p:sp>
    </p:spTree>
    <p:extLst>
      <p:ext uri="{BB962C8B-B14F-4D97-AF65-F5344CB8AC3E}">
        <p14:creationId xmlns:p14="http://schemas.microsoft.com/office/powerpoint/2010/main" val="18154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F26C5-D79A-47A9-8BF6-7C483B06FC2C}" type="datetimeFigureOut">
              <a:rPr lang="ar-IQ" smtClean="0"/>
              <a:t>06/03/1436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B7013FA-01B7-473F-84FF-7748124DE23D}" type="slidenum">
              <a:rPr lang="ar-IQ" smtClean="0"/>
              <a:t>‹#›</a:t>
            </a:fld>
            <a:endParaRPr lang="ar-IQ"/>
          </a:p>
        </p:txBody>
      </p:sp>
    </p:spTree>
    <p:extLst>
      <p:ext uri="{BB962C8B-B14F-4D97-AF65-F5344CB8AC3E}">
        <p14:creationId xmlns:p14="http://schemas.microsoft.com/office/powerpoint/2010/main" val="194056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19F26C5-D79A-47A9-8BF6-7C483B06FC2C}" type="datetimeFigureOut">
              <a:rPr lang="ar-IQ" smtClean="0"/>
              <a:t>06/03/1436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B7013FA-01B7-473F-84FF-7748124DE23D}" type="slidenum">
              <a:rPr lang="ar-IQ" smtClean="0"/>
              <a:t>‹#›</a:t>
            </a:fld>
            <a:endParaRPr lang="ar-IQ"/>
          </a:p>
        </p:txBody>
      </p:sp>
    </p:spTree>
    <p:extLst>
      <p:ext uri="{BB962C8B-B14F-4D97-AF65-F5344CB8AC3E}">
        <p14:creationId xmlns:p14="http://schemas.microsoft.com/office/powerpoint/2010/main" val="107603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19F26C5-D79A-47A9-8BF6-7C483B06FC2C}" type="datetimeFigureOut">
              <a:rPr lang="ar-IQ" smtClean="0"/>
              <a:t>06/03/1436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B7013FA-01B7-473F-84FF-7748124DE23D}" type="slidenum">
              <a:rPr lang="ar-IQ" smtClean="0"/>
              <a:t>‹#›</a:t>
            </a:fld>
            <a:endParaRPr lang="ar-IQ"/>
          </a:p>
        </p:txBody>
      </p:sp>
    </p:spTree>
    <p:extLst>
      <p:ext uri="{BB962C8B-B14F-4D97-AF65-F5344CB8AC3E}">
        <p14:creationId xmlns:p14="http://schemas.microsoft.com/office/powerpoint/2010/main" val="3132495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19F26C5-D79A-47A9-8BF6-7C483B06FC2C}" type="datetimeFigureOut">
              <a:rPr lang="ar-IQ" smtClean="0"/>
              <a:t>06/03/1436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B7013FA-01B7-473F-84FF-7748124DE23D}" type="slidenum">
              <a:rPr lang="ar-IQ" smtClean="0"/>
              <a:t>‹#›</a:t>
            </a:fld>
            <a:endParaRPr lang="ar-IQ"/>
          </a:p>
        </p:txBody>
      </p:sp>
    </p:spTree>
    <p:extLst>
      <p:ext uri="{BB962C8B-B14F-4D97-AF65-F5344CB8AC3E}">
        <p14:creationId xmlns:p14="http://schemas.microsoft.com/office/powerpoint/2010/main" val="37143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F26C5-D79A-47A9-8BF6-7C483B06FC2C}" type="datetimeFigureOut">
              <a:rPr lang="ar-IQ" smtClean="0"/>
              <a:t>06/03/1436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B7013FA-01B7-473F-84FF-7748124DE23D}" type="slidenum">
              <a:rPr lang="ar-IQ" smtClean="0"/>
              <a:t>‹#›</a:t>
            </a:fld>
            <a:endParaRPr lang="ar-IQ"/>
          </a:p>
        </p:txBody>
      </p:sp>
    </p:spTree>
    <p:extLst>
      <p:ext uri="{BB962C8B-B14F-4D97-AF65-F5344CB8AC3E}">
        <p14:creationId xmlns:p14="http://schemas.microsoft.com/office/powerpoint/2010/main" val="138760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F26C5-D79A-47A9-8BF6-7C483B06FC2C}" type="datetimeFigureOut">
              <a:rPr lang="ar-IQ" smtClean="0"/>
              <a:t>06/03/1436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B7013FA-01B7-473F-84FF-7748124DE23D}" type="slidenum">
              <a:rPr lang="ar-IQ" smtClean="0"/>
              <a:t>‹#›</a:t>
            </a:fld>
            <a:endParaRPr lang="ar-IQ"/>
          </a:p>
        </p:txBody>
      </p:sp>
    </p:spTree>
    <p:extLst>
      <p:ext uri="{BB962C8B-B14F-4D97-AF65-F5344CB8AC3E}">
        <p14:creationId xmlns:p14="http://schemas.microsoft.com/office/powerpoint/2010/main" val="398980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F26C5-D79A-47A9-8BF6-7C483B06FC2C}" type="datetimeFigureOut">
              <a:rPr lang="ar-IQ" smtClean="0"/>
              <a:t>06/03/1436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B7013FA-01B7-473F-84FF-7748124DE23D}" type="slidenum">
              <a:rPr lang="ar-IQ" smtClean="0"/>
              <a:t>‹#›</a:t>
            </a:fld>
            <a:endParaRPr lang="ar-IQ"/>
          </a:p>
        </p:txBody>
      </p:sp>
    </p:spTree>
    <p:extLst>
      <p:ext uri="{BB962C8B-B14F-4D97-AF65-F5344CB8AC3E}">
        <p14:creationId xmlns:p14="http://schemas.microsoft.com/office/powerpoint/2010/main" val="82570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19F26C5-D79A-47A9-8BF6-7C483B06FC2C}" type="datetimeFigureOut">
              <a:rPr lang="ar-IQ" smtClean="0"/>
              <a:t>06/03/1436</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B7013FA-01B7-473F-84FF-7748124DE23D}" type="slidenum">
              <a:rPr lang="ar-IQ" smtClean="0"/>
              <a:t>‹#›</a:t>
            </a:fld>
            <a:endParaRPr lang="ar-IQ"/>
          </a:p>
        </p:txBody>
      </p:sp>
    </p:spTree>
    <p:extLst>
      <p:ext uri="{BB962C8B-B14F-4D97-AF65-F5344CB8AC3E}">
        <p14:creationId xmlns:p14="http://schemas.microsoft.com/office/powerpoint/2010/main" val="39396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jp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54.jpg"/></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67.jpg"/><Relationship Id="rId2"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54.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69.png"/><Relationship Id="rId7" Type="http://schemas.openxmlformats.org/officeDocument/2006/relationships/image" Target="../media/image67.jp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19.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7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5.png"/></Relationships>
</file>

<file path=ppt/slides/_rels/slide1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4.jp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10.png"/><Relationship Id="rId4" Type="http://schemas.openxmlformats.org/officeDocument/2006/relationships/image" Target="../media/image93.png"/></Relationships>
</file>

<file path=ppt/slides/_rels/slide1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emf"/><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19.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5.emf"/><Relationship Id="rId7" Type="http://schemas.openxmlformats.org/officeDocument/2006/relationships/image" Target="../media/image105.png"/><Relationship Id="rId2" Type="http://schemas.openxmlformats.org/officeDocument/2006/relationships/image" Target="../media/image104.emf"/><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0.png"/><Relationship Id="rId10" Type="http://schemas.openxmlformats.org/officeDocument/2006/relationships/image" Target="../media/image108.png"/><Relationship Id="rId4" Type="http://schemas.openxmlformats.org/officeDocument/2006/relationships/image" Target="../media/image1020.png"/><Relationship Id="rId9" Type="http://schemas.openxmlformats.org/officeDocument/2006/relationships/image" Target="../media/image10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3.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338" y="151740"/>
            <a:ext cx="11164628" cy="1764586"/>
          </a:xfrm>
          <a:prstGeom prst="rect">
            <a:avLst/>
          </a:prstGeom>
        </p:spPr>
        <p:txBody>
          <a:bodyPr wrap="square">
            <a:spAutoFit/>
          </a:bodyPr>
          <a:lstStyle/>
          <a:p>
            <a:pPr algn="ctr">
              <a:lnSpc>
                <a:spcPct val="115000"/>
              </a:lnSpc>
              <a:spcAft>
                <a:spcPts val="1000"/>
              </a:spcAft>
            </a:pPr>
            <a:r>
              <a:rPr lang="ar-IQ" sz="2000" b="1" dirty="0" smtClean="0">
                <a:effectLst/>
                <a:latin typeface="Calibri" panose="020F0502020204030204" pitchFamily="34" charset="0"/>
                <a:ea typeface="Times New Roman" panose="02020603050405020304" pitchFamily="18" charset="0"/>
                <a:cs typeface="Times New Roman" panose="02020603050405020304" pitchFamily="18" charset="0"/>
              </a:rPr>
              <a:t>الفصل الثالث</a:t>
            </a:r>
          </a:p>
          <a:p>
            <a:pPr algn="ctr">
              <a:lnSpc>
                <a:spcPct val="115000"/>
              </a:lnSpc>
              <a:spcAft>
                <a:spcPts val="1000"/>
              </a:spcAft>
            </a:pPr>
            <a:r>
              <a:rPr lang="ar-IQ" sz="2000" b="1" dirty="0" smtClean="0">
                <a:effectLst/>
                <a:latin typeface="Calibri" panose="020F0502020204030204" pitchFamily="34" charset="0"/>
                <a:ea typeface="Times New Roman" panose="02020603050405020304" pitchFamily="18" charset="0"/>
                <a:cs typeface="Times New Roman" panose="02020603050405020304" pitchFamily="18" charset="0"/>
              </a:rPr>
              <a:t>مصادر توليد المجال المغناطيس</a:t>
            </a:r>
          </a:p>
          <a:p>
            <a:pPr>
              <a:lnSpc>
                <a:spcPct val="115000"/>
              </a:lnSpc>
              <a:spcAft>
                <a:spcPts val="1000"/>
              </a:spcAft>
            </a:pPr>
            <a:r>
              <a:rPr lang="ar-SA" sz="2000" dirty="0"/>
              <a:t>في </a:t>
            </a:r>
            <a:r>
              <a:rPr lang="ar-SA" sz="2000" dirty="0" smtClean="0"/>
              <a:t>الفصل السابق </a:t>
            </a:r>
            <a:r>
              <a:rPr lang="ar-SA" sz="2000" dirty="0"/>
              <a:t>تحدثنا عن حركة جسيم مشحون داخل مجال مغناطيس وكذلك تحدثنا عن سريان التيار الكهربائي داخل مجال مغناطيسي أيضا ولكن في هذا الفصل سنتحدث عن تولد مجال مغناطيسي من شحنه متحركة وكذلك تولد مجال مغناطيسي من سريان التيار الكهربائي</a:t>
            </a:r>
            <a:r>
              <a:rPr lang="ar-SA" sz="2000" dirty="0" smtClean="0"/>
              <a:t>.</a:t>
            </a:r>
            <a:endParaRPr lang="en-US" sz="2000" dirty="0"/>
          </a:p>
        </p:txBody>
      </p:sp>
      <p:sp>
        <p:nvSpPr>
          <p:cNvPr id="11" name="Rectangle 10"/>
          <p:cNvSpPr/>
          <p:nvPr/>
        </p:nvSpPr>
        <p:spPr>
          <a:xfrm>
            <a:off x="820479" y="1887749"/>
            <a:ext cx="10758487" cy="2862322"/>
          </a:xfrm>
          <a:prstGeom prst="rect">
            <a:avLst/>
          </a:prstGeom>
        </p:spPr>
        <p:txBody>
          <a:bodyPr wrap="square">
            <a:spAutoFit/>
          </a:bodyPr>
          <a:lstStyle/>
          <a:p>
            <a:r>
              <a:rPr lang="ar-IQ" sz="2000" b="1" dirty="0" smtClean="0">
                <a:latin typeface="Times New Roman" panose="02020603050405020304" pitchFamily="18" charset="0"/>
                <a:cs typeface="Times New Roman" panose="02020603050405020304" pitchFamily="18" charset="0"/>
              </a:rPr>
              <a:t>أولا قانون </a:t>
            </a:r>
            <a:r>
              <a:rPr lang="ar-IQ" sz="2000" b="1" dirty="0" err="1" smtClean="0">
                <a:latin typeface="Times New Roman" panose="02020603050405020304" pitchFamily="18" charset="0"/>
                <a:cs typeface="Times New Roman" panose="02020603050405020304" pitchFamily="18" charset="0"/>
              </a:rPr>
              <a:t>بايوسافارت</a:t>
            </a:r>
            <a:endParaRPr lang="ar-IQ" sz="2000" b="1" dirty="0" smtClean="0">
              <a:latin typeface="Times New Roman" panose="02020603050405020304" pitchFamily="18" charset="0"/>
              <a:cs typeface="Times New Roman" panose="02020603050405020304" pitchFamily="18" charset="0"/>
            </a:endParaRPr>
          </a:p>
          <a:p>
            <a:r>
              <a:rPr lang="ar-IQ" sz="2000" dirty="0"/>
              <a:t>يعتني هذا القانون بعلاقة المجال المغناطيسي الناشئ من مرور تيار كهربائي في </a:t>
            </a:r>
            <a:r>
              <a:rPr lang="ar-IQ" sz="2000" dirty="0" smtClean="0"/>
              <a:t>سلك. وهو تعبير رياضي يعطي المجال المغناطيسي عند نقطة ما في الفراغ بدلالة التيار المسبب للمجال. </a:t>
            </a:r>
            <a:r>
              <a:rPr lang="ar-IQ" sz="2000" dirty="0"/>
              <a:t>ومن تطبيقات هذا القانون ما يلي </a:t>
            </a:r>
            <a:endParaRPr lang="ar-IQ" sz="2000" dirty="0" smtClean="0"/>
          </a:p>
          <a:p>
            <a:pPr marL="914400" lvl="0" indent="-457200">
              <a:buFont typeface="+mj-lt"/>
              <a:buAutoNum type="arabicPeriod"/>
            </a:pPr>
            <a:r>
              <a:rPr lang="ar-IQ" sz="2000" dirty="0"/>
              <a:t>حساب المجال المغناطيسي حول موصل (سلك) </a:t>
            </a:r>
            <a:r>
              <a:rPr lang="ar-IQ" sz="2000" u="sng" dirty="0"/>
              <a:t>رفيع ومستقيم </a:t>
            </a:r>
            <a:r>
              <a:rPr lang="ar-IQ" sz="2000" dirty="0"/>
              <a:t>يسري فيه تيار </a:t>
            </a:r>
            <a:r>
              <a:rPr lang="ar-IQ" sz="2000" dirty="0" smtClean="0"/>
              <a:t>كهربائي</a:t>
            </a:r>
          </a:p>
          <a:p>
            <a:pPr marL="914400" lvl="0" indent="-457200">
              <a:buFont typeface="+mj-lt"/>
              <a:buAutoNum type="arabicPeriod"/>
            </a:pPr>
            <a:r>
              <a:rPr lang="ar-IQ" sz="2000" dirty="0" smtClean="0"/>
              <a:t>حساب المجال المغناطيسي حول موصل (سلك) </a:t>
            </a:r>
            <a:r>
              <a:rPr lang="ar-IQ" sz="2000" u="sng" dirty="0" smtClean="0"/>
              <a:t>رفيع منحني </a:t>
            </a:r>
            <a:r>
              <a:rPr lang="ar-IQ" sz="2000" dirty="0" smtClean="0"/>
              <a:t>يسري خلاله تيار كهربائي </a:t>
            </a:r>
            <a:endParaRPr lang="en-US" sz="2000" dirty="0"/>
          </a:p>
          <a:p>
            <a:pPr marL="914400" lvl="0" indent="-457200">
              <a:buFont typeface="+mj-lt"/>
              <a:buAutoNum type="arabicPeriod"/>
            </a:pPr>
            <a:r>
              <a:rPr lang="ar-IQ" sz="2000" dirty="0"/>
              <a:t>حساب المجال المغناطيس على محور </a:t>
            </a:r>
            <a:r>
              <a:rPr lang="ar-IQ" sz="2000" dirty="0" smtClean="0"/>
              <a:t>حلقة دائرية </a:t>
            </a:r>
            <a:r>
              <a:rPr lang="ar-IQ" sz="2000" dirty="0"/>
              <a:t>يسري فيه تيار كهربائي</a:t>
            </a:r>
            <a:endParaRPr lang="en-US" sz="2000" dirty="0"/>
          </a:p>
          <a:p>
            <a:pPr marL="914400" lvl="0" indent="-457200">
              <a:buFont typeface="+mj-lt"/>
              <a:buAutoNum type="arabicPeriod"/>
            </a:pPr>
            <a:r>
              <a:rPr lang="ar-IQ" sz="2000" dirty="0"/>
              <a:t>حساب المجال المغناطيس محور أسطوانة يسري فيها تيار كهربائي</a:t>
            </a:r>
            <a:endParaRPr lang="en-US" sz="2000" dirty="0"/>
          </a:p>
          <a:p>
            <a:pPr marL="914400" lvl="0" indent="-457200">
              <a:buFont typeface="+mj-lt"/>
              <a:buAutoNum type="arabicPeriod"/>
            </a:pPr>
            <a:r>
              <a:rPr lang="ar-IQ" sz="2000" dirty="0" smtClean="0"/>
              <a:t>حساب </a:t>
            </a:r>
            <a:r>
              <a:rPr lang="ar-IQ" sz="2000" dirty="0"/>
              <a:t>المجال المغناطيس الناشئ بين سلكين متوازيين يسري فيهما تيار كهربائي</a:t>
            </a:r>
            <a:endParaRPr lang="en-US" sz="2000" dirty="0"/>
          </a:p>
          <a:p>
            <a:endParaRPr lang="ar-IQ"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784684" y="4501634"/>
                <a:ext cx="10794282" cy="2554545"/>
              </a:xfrm>
              <a:prstGeom prst="rect">
                <a:avLst/>
              </a:prstGeom>
            </p:spPr>
            <p:txBody>
              <a:bodyPr wrap="square">
                <a:spAutoFit/>
              </a:bodyPr>
              <a:lstStyle/>
              <a:p>
                <a:r>
                  <a:rPr lang="ar-IQ" sz="2000" b="1" dirty="0" smtClean="0">
                    <a:latin typeface="Times New Roman" panose="02020603050405020304" pitchFamily="18" charset="0"/>
                    <a:ea typeface="Times New Roman" panose="02020603050405020304" pitchFamily="18" charset="0"/>
                    <a:cs typeface="Times New Roman" panose="02020603050405020304" pitchFamily="18" charset="0"/>
                  </a:rPr>
                  <a:t>ثانيا قانون امبير :</a:t>
                </a:r>
              </a:p>
              <a:p>
                <a:r>
                  <a:rPr lang="ar-IQ" sz="2000" b="1" dirty="0" smtClean="0">
                    <a:latin typeface="Times New Roman" panose="02020603050405020304" pitchFamily="18" charset="0"/>
                    <a:ea typeface="Times New Roman" panose="02020603050405020304" pitchFamily="18" charset="0"/>
                    <a:cs typeface="Times New Roman" panose="02020603050405020304" pitchFamily="18" charset="0"/>
                  </a:rPr>
                  <a:t>ما هو قانون امبير ؟</a:t>
                </a:r>
              </a:p>
              <a:p>
                <a:r>
                  <a:rPr lang="ar-IQ" sz="2000" dirty="0" smtClean="0">
                    <a:latin typeface="Times New Roman" panose="02020603050405020304" pitchFamily="18" charset="0"/>
                    <a:ea typeface="Times New Roman" panose="02020603050405020304" pitchFamily="18" charset="0"/>
                    <a:cs typeface="Times New Roman" panose="02020603050405020304" pitchFamily="18" charset="0"/>
                  </a:rPr>
                  <a:t>الجواب:  ان التكامل الخطي لحاصل ضرب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B.dl</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ar-IQ" sz="2000" dirty="0" smtClean="0">
                    <a:latin typeface="Times New Roman" panose="02020603050405020304" pitchFamily="18" charset="0"/>
                    <a:ea typeface="Times New Roman" panose="02020603050405020304" pitchFamily="18" charset="0"/>
                    <a:cs typeface="Times New Roman" panose="02020603050405020304" pitchFamily="18" charset="0"/>
                  </a:rPr>
                  <a:t> حول أي مسار مغلق يساوي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smtClean="0">
                    <a:latin typeface="Times New Roman" panose="02020603050405020304" pitchFamily="18" charset="0"/>
                    <a:cs typeface="Times New Roman" panose="02020603050405020304" pitchFamily="18" charset="0"/>
                  </a:rPr>
                  <a:t>i </a:t>
                </a:r>
                <a:r>
                  <a:rPr lang="ar-IQ" sz="2000" dirty="0" smtClean="0">
                    <a:latin typeface="Times New Roman" panose="02020603050405020304" pitchFamily="18" charset="0"/>
                    <a:cs typeface="Times New Roman" panose="02020603050405020304" pitchFamily="18" charset="0"/>
                  </a:rPr>
                  <a:t> حيث ان </a:t>
                </a:r>
                <a:r>
                  <a:rPr lang="en-US" sz="2000" dirty="0" err="1" smtClean="0">
                    <a:latin typeface="Times New Roman" panose="02020603050405020304" pitchFamily="18" charset="0"/>
                    <a:cs typeface="Times New Roman" panose="02020603050405020304" pitchFamily="18" charset="0"/>
                  </a:rPr>
                  <a:t>i</a:t>
                </a:r>
                <a:r>
                  <a:rPr lang="ar-IQ" sz="2000" dirty="0" smtClean="0">
                    <a:latin typeface="Times New Roman" panose="02020603050405020304" pitchFamily="18" charset="0"/>
                    <a:cs typeface="Times New Roman" panose="02020603050405020304" pitchFamily="18" charset="0"/>
                  </a:rPr>
                  <a:t> هو التيار الكلي الذي يمر باي سطح محدد بالمسار المغلق.</a:t>
                </a:r>
              </a:p>
              <a:p>
                <a:r>
                  <a:rPr lang="ar-IQ" sz="2000" b="1" dirty="0">
                    <a:latin typeface="Times New Roman" panose="02020603050405020304" pitchFamily="18" charset="0"/>
                    <a:cs typeface="Times New Roman" panose="02020603050405020304" pitchFamily="18" charset="0"/>
                  </a:rPr>
                  <a:t>ومن تطبيقات هذا القانون ما يلي: </a:t>
                </a:r>
              </a:p>
              <a:p>
                <a:pPr marL="971550" lvl="0" indent="-514350">
                  <a:buFont typeface="+mj-lt"/>
                  <a:buAutoNum type="arabicPeriod"/>
                </a:pPr>
                <a:r>
                  <a:rPr lang="ar-IQ" sz="2000" dirty="0">
                    <a:latin typeface="Times New Roman" panose="02020603050405020304" pitchFamily="18" charset="0"/>
                    <a:cs typeface="Times New Roman" panose="02020603050405020304" pitchFamily="18" charset="0"/>
                  </a:rPr>
                  <a:t>حساب المجال المغناطيسي حول موصل (سلك) </a:t>
                </a:r>
                <a:r>
                  <a:rPr lang="ar-IQ" sz="2000" u="sng" dirty="0">
                    <a:latin typeface="Times New Roman" panose="02020603050405020304" pitchFamily="18" charset="0"/>
                    <a:cs typeface="Times New Roman" panose="02020603050405020304" pitchFamily="18" charset="0"/>
                  </a:rPr>
                  <a:t>رفيع ومستقيم </a:t>
                </a:r>
                <a:r>
                  <a:rPr lang="ar-IQ" sz="2000" dirty="0">
                    <a:latin typeface="Times New Roman" panose="02020603050405020304" pitchFamily="18" charset="0"/>
                    <a:cs typeface="Times New Roman" panose="02020603050405020304" pitchFamily="18" charset="0"/>
                  </a:rPr>
                  <a:t>يسري فيه تيار كهربائي</a:t>
                </a:r>
              </a:p>
              <a:p>
                <a:pPr marL="971550" lvl="0" indent="-514350">
                  <a:buFont typeface="+mj-lt"/>
                  <a:buAutoNum type="arabicPeriod"/>
                </a:pPr>
                <a:r>
                  <a:rPr lang="ar-IQ" sz="2000" dirty="0">
                    <a:latin typeface="Times New Roman" panose="02020603050405020304" pitchFamily="18" charset="0"/>
                    <a:cs typeface="Times New Roman" panose="02020603050405020304" pitchFamily="18" charset="0"/>
                  </a:rPr>
                  <a:t>حساب المجال المغناطيس محور أسطوانة يسري فيها تيار كهربائي</a:t>
                </a:r>
                <a:endParaRPr lang="en-US" sz="2000" dirty="0">
                  <a:latin typeface="Times New Roman" panose="02020603050405020304" pitchFamily="18" charset="0"/>
                  <a:cs typeface="Times New Roman" panose="02020603050405020304" pitchFamily="18" charset="0"/>
                </a:endParaRPr>
              </a:p>
              <a:p>
                <a:endParaRPr lang="ar-IQ" sz="2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84684" y="4501634"/>
                <a:ext cx="10794282" cy="2554545"/>
              </a:xfrm>
              <a:prstGeom prst="rect">
                <a:avLst/>
              </a:prstGeom>
              <a:blipFill rotWithShape="0">
                <a:blip r:embed="rId2"/>
                <a:stretch>
                  <a:fillRect t="-1190" r="-621"/>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0479" y="5679281"/>
                <a:ext cx="2773965" cy="447687"/>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nary>
                          <m:naryPr>
                            <m:chr m:val="∮"/>
                            <m:limLoc m:val="undOvr"/>
                            <m:subHide m:val="on"/>
                            <m:supHide m:val="on"/>
                            <m:ctrlPr>
                              <a:rPr lang="en-US" sz="2000" i="1" smtClean="0">
                                <a:latin typeface="Cambria Math" panose="02040503050406030204" pitchFamily="18" charset="0"/>
                                <a:cs typeface="Times New Roman" panose="02020603050405020304" pitchFamily="18" charset="0"/>
                              </a:rPr>
                            </m:ctrlPr>
                          </m:naryPr>
                          <m:sub/>
                          <m:sup/>
                          <m:e>
                            <m:r>
                              <m:rPr>
                                <m:sty m:val="p"/>
                              </m:rPr>
                              <a:rPr lang="en-US" sz="2000" b="0" i="0" smtClean="0">
                                <a:latin typeface="Cambria Math" panose="02040503050406030204" pitchFamily="18" charset="0"/>
                                <a:cs typeface="Times New Roman" panose="02020603050405020304" pitchFamily="18" charset="0"/>
                              </a:rPr>
                              <m:t>B</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dl</m:t>
                            </m:r>
                            <m:r>
                              <a:rPr lang="en-US" sz="2000" b="0" i="0" smtClean="0">
                                <a:latin typeface="Cambria Math" panose="02040503050406030204" pitchFamily="18" charset="0"/>
                                <a:cs typeface="Times New Roman" panose="02020603050405020304" pitchFamily="18" charset="0"/>
                              </a:rPr>
                              <m:t>=</m:t>
                            </m:r>
                          </m:e>
                        </m:nary>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smtClean="0">
                    <a:latin typeface="Times New Roman" panose="02020603050405020304" pitchFamily="18" charset="0"/>
                    <a:cs typeface="Times New Roman" panose="02020603050405020304" pitchFamily="18" charset="0"/>
                  </a:rPr>
                  <a:t>i  …….. 50 </a:t>
                </a:r>
                <a:endParaRPr lang="ar-IQ" sz="2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20479" y="5679281"/>
                <a:ext cx="2773965" cy="447687"/>
              </a:xfrm>
              <a:prstGeom prst="rect">
                <a:avLst/>
              </a:prstGeom>
              <a:blipFill rotWithShape="0">
                <a:blip r:embed="rId3"/>
                <a:stretch>
                  <a:fillRect l="-14945" t="-141096" b="-201370"/>
                </a:stretch>
              </a:blipFill>
            </p:spPr>
            <p:txBody>
              <a:bodyPr/>
              <a:lstStyle/>
              <a:p>
                <a:r>
                  <a:rPr lang="ar-IQ">
                    <a:noFill/>
                  </a:rPr>
                  <a:t> </a:t>
                </a:r>
              </a:p>
            </p:txBody>
          </p:sp>
        </mc:Fallback>
      </mc:AlternateContent>
    </p:spTree>
    <p:extLst>
      <p:ext uri="{BB962C8B-B14F-4D97-AF65-F5344CB8AC3E}">
        <p14:creationId xmlns:p14="http://schemas.microsoft.com/office/powerpoint/2010/main" val="134637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fade">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fade">
                                      <p:cBhvr>
                                        <p:cTn id="52" dur="500"/>
                                        <p:tgtEl>
                                          <p:spTgt spid="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Effect transition="in" filter="fade">
                                      <p:cBhvr>
                                        <p:cTn id="62" dur="500"/>
                                        <p:tgtEl>
                                          <p:spTgt spid="5">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Effect transition="in" filter="fade">
                                      <p:cBhvr>
                                        <p:cTn id="67" dur="500"/>
                                        <p:tgtEl>
                                          <p:spTgt spid="5">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Effect transition="in" filter="fade">
                                      <p:cBhvr>
                                        <p:cTn id="7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738" y="409904"/>
            <a:ext cx="11587162" cy="1282402"/>
          </a:xfrm>
          <a:prstGeom prst="rect">
            <a:avLst/>
          </a:prstGeom>
        </p:spPr>
        <p:txBody>
          <a:bodyPr wrap="square">
            <a:spAutoFit/>
          </a:bodyPr>
          <a:lstStyle/>
          <a:p>
            <a:pPr lvl="0">
              <a:lnSpc>
                <a:spcPct val="115000"/>
              </a:lnSpc>
              <a:spcAft>
                <a:spcPts val="1000"/>
              </a:spcAft>
            </a:pPr>
            <a:r>
              <a:rPr lang="ar-IQ"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3- المجال المغناطيس على محور حلقة دائرية يسري فيه تيار كهربائي</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ar-IQ"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سيتم اشتقاق قانون لحساب قيمة المجال المغناطيسي عند النقطة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P  </a:t>
            </a:r>
            <a:r>
              <a:rPr lang="ar-IQ"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ar-IQ" sz="2000" dirty="0" smtClean="0">
                <a:latin typeface="Times New Roman" panose="02020603050405020304" pitchFamily="18" charset="0"/>
                <a:ea typeface="Times New Roman" panose="02020603050405020304" pitchFamily="18" charset="0"/>
                <a:cs typeface="Times New Roman" panose="02020603050405020304" pitchFamily="18" charset="0"/>
              </a:rPr>
              <a:t>والواقعة </a:t>
            </a:r>
            <a:r>
              <a:rPr lang="ar-IQ" sz="2000" dirty="0">
                <a:latin typeface="Times New Roman" panose="02020603050405020304" pitchFamily="18" charset="0"/>
                <a:ea typeface="Times New Roman" panose="02020603050405020304" pitchFamily="18" charset="0"/>
                <a:cs typeface="Times New Roman" panose="02020603050405020304" pitchFamily="18" charset="0"/>
              </a:rPr>
              <a:t>على محور دائرة  نصف قطرها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 </a:t>
            </a:r>
            <a:r>
              <a:rPr lang="ar-IQ"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ar-IQ" sz="2000" dirty="0" smtClean="0">
                <a:latin typeface="Times New Roman" panose="02020603050405020304" pitchFamily="18" charset="0"/>
                <a:ea typeface="Times New Roman" panose="02020603050405020304" pitchFamily="18" charset="0"/>
                <a:cs typeface="Times New Roman" panose="02020603050405020304" pitchFamily="18" charset="0"/>
              </a:rPr>
              <a:t>تقع </a:t>
            </a:r>
            <a:r>
              <a:rPr lang="ar-IQ" sz="2000" dirty="0">
                <a:latin typeface="Times New Roman" panose="02020603050405020304" pitchFamily="18" charset="0"/>
                <a:ea typeface="Times New Roman" panose="02020603050405020304" pitchFamily="18" charset="0"/>
                <a:cs typeface="Times New Roman" panose="02020603050405020304" pitchFamily="18" charset="0"/>
              </a:rPr>
              <a:t>على المستوي </a:t>
            </a:r>
            <a:r>
              <a:rPr lang="en-US"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yx</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ar-IQ"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ar-IQ" sz="2000" dirty="0" smtClean="0">
                <a:latin typeface="Times New Roman" panose="02020603050405020304" pitchFamily="18" charset="0"/>
                <a:ea typeface="Times New Roman" panose="02020603050405020304" pitchFamily="18" charset="0"/>
                <a:cs typeface="Times New Roman" panose="02020603050405020304" pitchFamily="18" charset="0"/>
              </a:rPr>
              <a:t>حيث </a:t>
            </a:r>
            <a:r>
              <a:rPr lang="ar-IQ" sz="2000" dirty="0">
                <a:latin typeface="Times New Roman" panose="02020603050405020304" pitchFamily="18" charset="0"/>
                <a:ea typeface="Times New Roman" panose="02020603050405020304" pitchFamily="18" charset="0"/>
                <a:cs typeface="Times New Roman" panose="02020603050405020304" pitchFamily="18" charset="0"/>
              </a:rPr>
              <a:t>ان محور الدائرة سيقع على الاحداثي العمودي وكما موضح </a:t>
            </a:r>
            <a:r>
              <a:rPr lang="ar-IQ" sz="2000" dirty="0" smtClean="0">
                <a:latin typeface="Times New Roman" panose="02020603050405020304" pitchFamily="18" charset="0"/>
                <a:ea typeface="Times New Roman" panose="02020603050405020304" pitchFamily="18" charset="0"/>
                <a:cs typeface="Times New Roman" panose="02020603050405020304" pitchFamily="18" charset="0"/>
              </a:rPr>
              <a:t>بالشكل</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00409" y="1314633"/>
                <a:ext cx="3697807" cy="639534"/>
              </a:xfrm>
              <a:prstGeom prst="rect">
                <a:avLst/>
              </a:prstGeom>
            </p:spPr>
            <p:txBody>
              <a:bodyPr wrap="none">
                <a:spAutoFit/>
              </a:bodyPr>
              <a:lstStyle/>
              <a:p>
                <a:pPr algn="l" rtl="0"/>
                <a14:m>
                  <m:oMath xmlns:m="http://schemas.openxmlformats.org/officeDocument/2006/math">
                    <m:r>
                      <m:rPr>
                        <m:nor/>
                      </m:rPr>
                      <a:rPr lang="en-US" sz="2000" b="0" i="0" smtClean="0">
                        <a:latin typeface="Times New Roman" panose="02020603050405020304" pitchFamily="18" charset="0"/>
                        <a:cs typeface="Times New Roman" panose="02020603050405020304" pitchFamily="18" charset="0"/>
                      </a:rPr>
                      <m:t>d</m:t>
                    </m:r>
                    <m:r>
                      <m:rPr>
                        <m:nor/>
                      </m:rPr>
                      <a:rPr lang="en-US" sz="2000" smtClean="0">
                        <a:latin typeface="Times New Roman" panose="02020603050405020304" pitchFamily="18" charset="0"/>
                        <a:cs typeface="Times New Roman" panose="02020603050405020304" pitchFamily="18" charset="0"/>
                      </a:rPr>
                      <m:t>B</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r>
                      <m:rPr>
                        <m:nor/>
                      </m:rPr>
                      <a:rPr lang="en-US" sz="2000">
                        <a:latin typeface="Times New Roman" panose="02020603050405020304" pitchFamily="18" charset="0"/>
                        <a:cs typeface="Times New Roman" panose="02020603050405020304" pitchFamily="18" charset="0"/>
                      </a:rPr>
                      <m:t> </m:t>
                    </m:r>
                    <m:f>
                      <m:fPr>
                        <m:ctrlPr>
                          <a:rPr lang="en-US" sz="2000" i="1" smtClean="0">
                            <a:latin typeface="Cambria Math" panose="02040503050406030204" pitchFamily="18" charset="0"/>
                          </a:rPr>
                        </m:ctrlPr>
                      </m:fPr>
                      <m:num>
                        <m:r>
                          <m:rPr>
                            <m:nor/>
                          </m:rPr>
                          <a:rPr lang="en-US" sz="2000" b="0" i="0" smtClean="0">
                            <a:latin typeface="Times New Roman" panose="02020603050405020304" pitchFamily="18" charset="0"/>
                            <a:cs typeface="Times New Roman" panose="02020603050405020304" pitchFamily="18" charset="0"/>
                          </a:rPr>
                          <m:t>i</m:t>
                        </m:r>
                        <m:r>
                          <m:rPr>
                            <m:nor/>
                          </m:rPr>
                          <a:rPr lang="en-US" sz="2000" b="0" i="0" smtClean="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d</m:t>
                        </m:r>
                        <m:r>
                          <m:rPr>
                            <m:nor/>
                          </m:rPr>
                          <a:rPr lang="en-US" sz="2000" b="0" i="0" smtClean="0">
                            <a:latin typeface="Times New Roman" panose="02020603050405020304" pitchFamily="18" charset="0"/>
                            <a:cs typeface="Times New Roman" panose="02020603050405020304" pitchFamily="18" charset="0"/>
                          </a:rPr>
                          <m:t>l</m:t>
                        </m:r>
                        <m:r>
                          <m:rPr>
                            <m:nor/>
                          </m:rPr>
                          <a:rPr lang="en-US" sz="2000">
                            <a:latin typeface="Times New Roman" panose="02020603050405020304" pitchFamily="18" charset="0"/>
                            <a:cs typeface="Times New Roman" panose="02020603050405020304" pitchFamily="18" charset="0"/>
                          </a:rPr>
                          <m:t> </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𝑅</m:t>
                            </m:r>
                          </m:e>
                        </m:acc>
                      </m:num>
                      <m:den>
                        <m:sSup>
                          <m:sSupPr>
                            <m:ctrlPr>
                              <a:rPr lang="en-US" sz="2000" i="1">
                                <a:latin typeface="Cambria Math" panose="02040503050406030204" pitchFamily="18" charset="0"/>
                              </a:rPr>
                            </m:ctrlPr>
                          </m:sSupPr>
                          <m:e>
                            <m:r>
                              <m:rPr>
                                <m:sty m:val="p"/>
                              </m:rPr>
                              <a:rPr lang="en-US" sz="2000" b="0" i="1" smtClean="0">
                                <a:latin typeface="Cambria Math" panose="02040503050406030204" pitchFamily="18" charset="0"/>
                                <a:cs typeface="Times New Roman" panose="02020603050405020304" pitchFamily="18" charset="0"/>
                              </a:rPr>
                              <m:t>R</m:t>
                            </m:r>
                          </m:e>
                          <m:sup>
                            <m:r>
                              <m:rPr>
                                <m:nor/>
                              </m:rPr>
                              <a:rPr lang="en-US" sz="2000" smtClean="0">
                                <a:latin typeface="Times New Roman" panose="02020603050405020304" pitchFamily="18" charset="0"/>
                                <a:cs typeface="Times New Roman" panose="02020603050405020304" pitchFamily="18" charset="0"/>
                              </a:rPr>
                              <m:t>2</m:t>
                            </m:r>
                          </m:sup>
                        </m:sSup>
                      </m:den>
                    </m:f>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1</a:t>
                </a:r>
                <a:endParaRPr lang="ar-IQ" sz="2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00409" y="1314633"/>
                <a:ext cx="3697807" cy="639534"/>
              </a:xfrm>
              <a:prstGeom prst="rect">
                <a:avLst/>
              </a:prstGeom>
              <a:blipFill rotWithShape="0">
                <a:blip r:embed="rId2"/>
                <a:stretch>
                  <a:fillRect r="-165"/>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4697" y="2228846"/>
                <a:ext cx="2481898" cy="400110"/>
              </a:xfrm>
              <a:prstGeom prst="rect">
                <a:avLst/>
              </a:prstGeom>
            </p:spPr>
            <p:txBody>
              <a:bodyPr wrap="none">
                <a:spAutoFit/>
              </a:bodyPr>
              <a:lstStyle/>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d</m:t>
                    </m:r>
                    <m:r>
                      <m:rPr>
                        <m:nor/>
                      </m:rPr>
                      <a:rPr lang="en-US" sz="2000" b="0" i="0" smtClean="0">
                        <a:latin typeface="Times New Roman" panose="02020603050405020304" pitchFamily="18" charset="0"/>
                        <a:cs typeface="Times New Roman" panose="02020603050405020304" pitchFamily="18" charset="0"/>
                      </a:rPr>
                      <m:t>l</m:t>
                    </m:r>
                    <m:r>
                      <m:rPr>
                        <m:nor/>
                      </m:rPr>
                      <a:rPr lang="en-US" sz="2000" smtClean="0">
                        <a:latin typeface="Times New Roman" panose="02020603050405020304" pitchFamily="18" charset="0"/>
                        <a:cs typeface="Times New Roman" panose="02020603050405020304" pitchFamily="18" charset="0"/>
                      </a:rPr>
                      <m:t> </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𝑟</m:t>
                        </m:r>
                      </m:e>
                    </m:acc>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smtClean="0">
                    <a:latin typeface="Times New Roman" panose="02020603050405020304" pitchFamily="18" charset="0"/>
                    <a:cs typeface="Times New Roman" panose="02020603050405020304" pitchFamily="18" charset="0"/>
                  </a:rPr>
                  <a:t> dl     …..23 </a:t>
                </a:r>
                <a:endParaRPr lang="ar-IQ" sz="2000"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14697" y="2228846"/>
                <a:ext cx="2481898" cy="400110"/>
              </a:xfrm>
              <a:prstGeom prst="rect">
                <a:avLst/>
              </a:prstGeom>
              <a:blipFill rotWithShape="0">
                <a:blip r:embed="rId3"/>
                <a:stretch>
                  <a:fillRect l="-246" t="-9231" b="-27692"/>
                </a:stretch>
              </a:blipFill>
            </p:spPr>
            <p:txBody>
              <a:bodyPr/>
              <a:lstStyle/>
              <a:p>
                <a:r>
                  <a:rPr lang="ar-IQ">
                    <a:noFill/>
                  </a:rPr>
                  <a:t> </a:t>
                </a:r>
              </a:p>
            </p:txBody>
          </p:sp>
        </mc:Fallback>
      </mc:AlternateContent>
      <p:sp>
        <p:nvSpPr>
          <p:cNvPr id="9" name="Rectangle 8"/>
          <p:cNvSpPr/>
          <p:nvPr/>
        </p:nvSpPr>
        <p:spPr>
          <a:xfrm>
            <a:off x="0" y="1877696"/>
            <a:ext cx="7343775" cy="400110"/>
          </a:xfrm>
          <a:prstGeom prst="rect">
            <a:avLst/>
          </a:prstGeom>
        </p:spPr>
        <p:txBody>
          <a:bodyPr wrap="square">
            <a:spAutoFit/>
          </a:bodyPr>
          <a:lstStyle/>
          <a:p>
            <a:r>
              <a:rPr lang="ar-IQ" sz="2000" dirty="0" smtClean="0">
                <a:latin typeface="Times New Roman" panose="02020603050405020304" pitchFamily="18" charset="0"/>
                <a:cs typeface="Times New Roman" panose="02020603050405020304" pitchFamily="18" charset="0"/>
              </a:rPr>
              <a:t>في هذه الحالة كل عنصر طوله </a:t>
            </a:r>
            <a:r>
              <a:rPr lang="en-US" sz="2000" dirty="0" smtClean="0">
                <a:latin typeface="Times New Roman" panose="02020603050405020304" pitchFamily="18" charset="0"/>
                <a:cs typeface="Times New Roman" panose="02020603050405020304" pitchFamily="18" charset="0"/>
              </a:rPr>
              <a:t>dl </a:t>
            </a:r>
            <a:r>
              <a:rPr lang="ar-IQ" sz="2000" dirty="0" smtClean="0">
                <a:latin typeface="Times New Roman" panose="02020603050405020304" pitchFamily="18" charset="0"/>
                <a:cs typeface="Times New Roman" panose="02020603050405020304" pitchFamily="18" charset="0"/>
              </a:rPr>
              <a:t> يكون عمودي على المتجه </a:t>
            </a:r>
            <a:r>
              <a:rPr lang="en-US" sz="2000" dirty="0" smtClean="0">
                <a:latin typeface="Times New Roman" panose="02020603050405020304" pitchFamily="18" charset="0"/>
                <a:cs typeface="Times New Roman" panose="02020603050405020304" pitchFamily="18" charset="0"/>
              </a:rPr>
              <a:t>R </a:t>
            </a:r>
            <a:r>
              <a:rPr lang="ar-IQ" sz="2000" dirty="0" smtClean="0">
                <a:latin typeface="Times New Roman" panose="02020603050405020304" pitchFamily="18" charset="0"/>
                <a:cs typeface="Times New Roman" panose="02020603050405020304" pitchFamily="18" charset="0"/>
              </a:rPr>
              <a:t> عند موضع العنصر لذا </a:t>
            </a:r>
            <a:endParaRPr lang="ar-IQ" sz="2000" dirty="0"/>
          </a:p>
        </p:txBody>
      </p:sp>
      <mc:AlternateContent xmlns:mc="http://schemas.openxmlformats.org/markup-compatibility/2006" xmlns:a14="http://schemas.microsoft.com/office/drawing/2010/main">
        <mc:Choice Requires="a14">
          <p:sp>
            <p:nvSpPr>
              <p:cNvPr id="10" name="Rectangle 9"/>
              <p:cNvSpPr/>
              <p:nvPr/>
            </p:nvSpPr>
            <p:spPr>
              <a:xfrm>
                <a:off x="286121" y="2582184"/>
                <a:ext cx="3587649" cy="639534"/>
              </a:xfrm>
              <a:prstGeom prst="rect">
                <a:avLst/>
              </a:prstGeom>
            </p:spPr>
            <p:txBody>
              <a:bodyPr wrap="none">
                <a:spAutoFit/>
              </a:bodyPr>
              <a:lstStyle/>
              <a:p>
                <a:pPr algn="l" rtl="0"/>
                <a14:m>
                  <m:oMath xmlns:m="http://schemas.openxmlformats.org/officeDocument/2006/math">
                    <m:r>
                      <m:rPr>
                        <m:nor/>
                      </m:rPr>
                      <a:rPr lang="en-US" sz="2000" b="0" i="0" smtClean="0">
                        <a:latin typeface="Times New Roman" panose="02020603050405020304" pitchFamily="18" charset="0"/>
                        <a:cs typeface="Times New Roman" panose="02020603050405020304" pitchFamily="18" charset="0"/>
                      </a:rPr>
                      <m:t>d</m:t>
                    </m:r>
                    <m:r>
                      <m:rPr>
                        <m:nor/>
                      </m:rPr>
                      <a:rPr lang="en-US" sz="2000" smtClean="0">
                        <a:latin typeface="Times New Roman" panose="02020603050405020304" pitchFamily="18" charset="0"/>
                        <a:cs typeface="Times New Roman" panose="02020603050405020304" pitchFamily="18" charset="0"/>
                      </a:rPr>
                      <m:t>B</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r>
                      <m:rPr>
                        <m:nor/>
                      </m:rPr>
                      <a:rPr lang="en-US" sz="2000">
                        <a:latin typeface="Times New Roman" panose="02020603050405020304" pitchFamily="18" charset="0"/>
                        <a:cs typeface="Times New Roman" panose="02020603050405020304" pitchFamily="18" charset="0"/>
                      </a:rPr>
                      <m:t> </m:t>
                    </m:r>
                    <m:f>
                      <m:fPr>
                        <m:ctrlPr>
                          <a:rPr lang="en-US" sz="2000" i="1" smtClean="0">
                            <a:latin typeface="Cambria Math" panose="02040503050406030204" pitchFamily="18" charset="0"/>
                          </a:rPr>
                        </m:ctrlPr>
                      </m:fPr>
                      <m:num>
                        <m:r>
                          <m:rPr>
                            <m:nor/>
                          </m:rPr>
                          <a:rPr lang="en-US" sz="2000" b="0" i="0" smtClean="0">
                            <a:latin typeface="Times New Roman" panose="02020603050405020304" pitchFamily="18" charset="0"/>
                            <a:cs typeface="Times New Roman" panose="02020603050405020304" pitchFamily="18" charset="0"/>
                          </a:rPr>
                          <m:t>i</m:t>
                        </m:r>
                        <m:r>
                          <m:rPr>
                            <m:nor/>
                          </m:rPr>
                          <a:rPr lang="en-US" sz="2000" b="0" i="0" smtClean="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d</m:t>
                        </m:r>
                        <m:r>
                          <m:rPr>
                            <m:nor/>
                          </m:rPr>
                          <a:rPr lang="en-US" sz="2000" b="0" i="0" smtClean="0">
                            <a:latin typeface="Times New Roman" panose="02020603050405020304" pitchFamily="18" charset="0"/>
                            <a:cs typeface="Times New Roman" panose="02020603050405020304" pitchFamily="18" charset="0"/>
                          </a:rPr>
                          <m:t>l</m:t>
                        </m:r>
                        <m:r>
                          <m:rPr>
                            <m:nor/>
                          </m:rPr>
                          <a:rPr lang="en-US" sz="2000">
                            <a:latin typeface="Times New Roman" panose="02020603050405020304" pitchFamily="18" charset="0"/>
                            <a:cs typeface="Times New Roman" panose="02020603050405020304" pitchFamily="18" charset="0"/>
                          </a:rPr>
                          <m:t> </m:t>
                        </m:r>
                      </m:num>
                      <m:den>
                        <m:sSup>
                          <m:sSupPr>
                            <m:ctrlPr>
                              <a:rPr lang="en-US" sz="2000" i="1">
                                <a:latin typeface="Cambria Math" panose="02040503050406030204" pitchFamily="18" charset="0"/>
                              </a:rPr>
                            </m:ctrlPr>
                          </m:sSupPr>
                          <m:e>
                            <m:r>
                              <m:rPr>
                                <m:sty m:val="p"/>
                              </m:rPr>
                              <a:rPr lang="en-US" sz="2000" b="0" i="1" smtClean="0">
                                <a:latin typeface="Cambria Math" panose="02040503050406030204" pitchFamily="18" charset="0"/>
                                <a:cs typeface="Times New Roman" panose="02020603050405020304" pitchFamily="18" charset="0"/>
                              </a:rPr>
                              <m:t>R</m:t>
                            </m:r>
                          </m:e>
                          <m:sup>
                            <m:r>
                              <m:rPr>
                                <m:nor/>
                              </m:rPr>
                              <a:rPr lang="en-US" sz="2000" smtClean="0">
                                <a:latin typeface="Times New Roman" panose="02020603050405020304" pitchFamily="18" charset="0"/>
                                <a:cs typeface="Times New Roman" panose="02020603050405020304" pitchFamily="18" charset="0"/>
                              </a:rPr>
                              <m:t>2</m:t>
                            </m:r>
                          </m:sup>
                        </m:sSup>
                      </m:den>
                    </m:f>
                  </m:oMath>
                </a14:m>
                <a:r>
                  <a:rPr lang="en-US" sz="2000" dirty="0" smtClean="0">
                    <a:latin typeface="Times New Roman" panose="02020603050405020304" pitchFamily="18" charset="0"/>
                    <a:cs typeface="Times New Roman" panose="02020603050405020304" pitchFamily="18" charset="0"/>
                  </a:rPr>
                  <a:t>……………….. 24</a:t>
                </a:r>
                <a:endParaRPr lang="ar-IQ" sz="20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86121" y="2582184"/>
                <a:ext cx="3587649" cy="639534"/>
              </a:xfrm>
              <a:prstGeom prst="rect">
                <a:avLst/>
              </a:prstGeom>
              <a:blipFill rotWithShape="0">
                <a:blip r:embed="rId4"/>
                <a:stretch>
                  <a:fillRect/>
                </a:stretch>
              </a:blipFill>
            </p:spPr>
            <p:txBody>
              <a:bodyPr/>
              <a:lstStyle/>
              <a:p>
                <a:r>
                  <a:rPr lang="ar-IQ">
                    <a:noFill/>
                  </a:rPr>
                  <a:t> </a:t>
                </a:r>
              </a:p>
            </p:txBody>
          </p:sp>
        </mc:Fallback>
      </mc:AlternateContent>
      <p:sp>
        <p:nvSpPr>
          <p:cNvPr id="11" name="Rectangle 10"/>
          <p:cNvSpPr/>
          <p:nvPr/>
        </p:nvSpPr>
        <p:spPr>
          <a:xfrm>
            <a:off x="185738" y="3257710"/>
            <a:ext cx="2321578" cy="400110"/>
          </a:xfrm>
          <a:prstGeom prst="rect">
            <a:avLst/>
          </a:prstGeom>
        </p:spPr>
        <p:txBody>
          <a:bodyPr wrap="square">
            <a:spAutoFit/>
          </a:bodyPr>
          <a:lstStyle/>
          <a:p>
            <a:pPr algn="l"/>
            <a:r>
              <a:rPr lang="ar-IQ" sz="2000" dirty="0" smtClean="0">
                <a:latin typeface="Times New Roman" panose="02020603050405020304" pitchFamily="18" charset="0"/>
                <a:cs typeface="Times New Roman" panose="02020603050405020304" pitchFamily="18" charset="0"/>
              </a:rPr>
              <a:t>ومن الشكل نلاحظ ان  </a:t>
            </a:r>
            <a:endParaRPr lang="ar-IQ" sz="2000" dirty="0"/>
          </a:p>
        </p:txBody>
      </p:sp>
      <mc:AlternateContent xmlns:mc="http://schemas.openxmlformats.org/markup-compatibility/2006" xmlns:a14="http://schemas.microsoft.com/office/drawing/2010/main">
        <mc:Choice Requires="a14">
          <p:sp>
            <p:nvSpPr>
              <p:cNvPr id="12" name="Rectangle 11"/>
              <p:cNvSpPr/>
              <p:nvPr/>
            </p:nvSpPr>
            <p:spPr>
              <a:xfrm>
                <a:off x="241429" y="3703498"/>
                <a:ext cx="3677032" cy="437749"/>
              </a:xfrm>
              <a:prstGeom prst="rect">
                <a:avLst/>
              </a:prstGeom>
            </p:spPr>
            <p:txBody>
              <a:bodyPr wrap="square">
                <a:spAutoFit/>
              </a:bodyPr>
              <a:lstStyle/>
              <a:p>
                <a:pPr algn="l" rtl="0"/>
                <a14:m>
                  <m:oMath xmlns:m="http://schemas.openxmlformats.org/officeDocument/2006/math">
                    <m:r>
                      <m:rPr>
                        <m:sty m:val="p"/>
                      </m:rPr>
                      <a:rPr lang="en-US" sz="2000" b="0" i="1" smtClean="0">
                        <a:latin typeface="Cambria Math" panose="02040503050406030204" pitchFamily="18" charset="0"/>
                      </a:rPr>
                      <m:t>R</m:t>
                    </m:r>
                    <m:r>
                      <a:rPr lang="ar-IQ" sz="2000" i="0">
                        <a:latin typeface="Cambria Math" panose="02040503050406030204" pitchFamily="18" charset="0"/>
                      </a:rPr>
                      <m:t>= </m:t>
                    </m:r>
                    <m:rad>
                      <m:radPr>
                        <m:degHide m:val="on"/>
                        <m:ctrlPr>
                          <a:rPr lang="ar-IQ" sz="2000" i="1">
                            <a:latin typeface="Cambria Math" panose="02040503050406030204" pitchFamily="18" charset="0"/>
                          </a:rPr>
                        </m:ctrlPr>
                      </m:radPr>
                      <m:deg/>
                      <m:e>
                        <m:sSup>
                          <m:sSupPr>
                            <m:ctrlPr>
                              <a:rPr lang="ar-IQ" sz="2000" i="1">
                                <a:latin typeface="Cambria Math" panose="02040503050406030204" pitchFamily="18" charset="0"/>
                              </a:rPr>
                            </m:ctrlPr>
                          </m:sSupPr>
                          <m:e>
                            <m:r>
                              <m:rPr>
                                <m:sty m:val="p"/>
                              </m:rPr>
                              <a:rPr lang="en-US" sz="2000" b="0" i="0" smtClean="0">
                                <a:latin typeface="Cambria Math" panose="02040503050406030204" pitchFamily="18" charset="0"/>
                              </a:rPr>
                              <m:t>r</m:t>
                            </m:r>
                          </m:e>
                          <m:sup>
                            <m:r>
                              <a:rPr lang="ar-IQ" sz="2000" i="0">
                                <a:latin typeface="Cambria Math" panose="02040503050406030204" pitchFamily="18" charset="0"/>
                              </a:rPr>
                              <m:t>2</m:t>
                            </m:r>
                          </m:sup>
                        </m:sSup>
                        <m:r>
                          <a:rPr lang="ar-IQ" sz="2000" i="0">
                            <a:latin typeface="Cambria Math" panose="02040503050406030204" pitchFamily="18" charset="0"/>
                          </a:rPr>
                          <m:t>+ </m:t>
                        </m:r>
                        <m:sSup>
                          <m:sSupPr>
                            <m:ctrlPr>
                              <a:rPr lang="ar-IQ" sz="2000" i="1">
                                <a:latin typeface="Cambria Math" panose="02040503050406030204" pitchFamily="18" charset="0"/>
                              </a:rPr>
                            </m:ctrlPr>
                          </m:sSupPr>
                          <m:e>
                            <m:r>
                              <m:rPr>
                                <m:sty m:val="p"/>
                              </m:rPr>
                              <a:rPr lang="en-US" sz="2000" b="0" i="1" smtClean="0">
                                <a:latin typeface="Cambria Math" panose="02040503050406030204" pitchFamily="18" charset="0"/>
                              </a:rPr>
                              <m:t>a</m:t>
                            </m:r>
                          </m:e>
                          <m:sup>
                            <m:r>
                              <a:rPr lang="ar-IQ" sz="2000" i="0">
                                <a:latin typeface="Cambria Math" panose="02040503050406030204" pitchFamily="18" charset="0"/>
                              </a:rPr>
                              <m:t>2</m:t>
                            </m:r>
                          </m:sup>
                        </m:sSup>
                      </m:e>
                    </m:rad>
                  </m:oMath>
                </a14:m>
                <a:r>
                  <a:rPr lang="ar-IQ" sz="2000" dirty="0" smtClean="0"/>
                  <a:t>  </a:t>
                </a:r>
                <a:r>
                  <a:rPr lang="en-US" sz="2000" dirty="0" smtClean="0"/>
                  <a:t>    ……………….. 25 </a:t>
                </a:r>
                <a:endParaRPr lang="ar-IQ" sz="2000" dirty="0"/>
              </a:p>
            </p:txBody>
          </p:sp>
        </mc:Choice>
        <mc:Fallback xmlns="">
          <p:sp>
            <p:nvSpPr>
              <p:cNvPr id="12" name="Rectangle 11"/>
              <p:cNvSpPr>
                <a:spLocks noRot="1" noChangeAspect="1" noMove="1" noResize="1" noEditPoints="1" noAdjustHandles="1" noChangeArrowheads="1" noChangeShapeType="1" noTextEdit="1"/>
              </p:cNvSpPr>
              <p:nvPr/>
            </p:nvSpPr>
            <p:spPr>
              <a:xfrm>
                <a:off x="241429" y="3703498"/>
                <a:ext cx="3677032" cy="437749"/>
              </a:xfrm>
              <a:prstGeom prst="rect">
                <a:avLst/>
              </a:prstGeom>
              <a:blipFill rotWithShape="0">
                <a:blip r:embed="rId5"/>
                <a:stretch>
                  <a:fillRect t="-1408" r="-829" b="-25352"/>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85738" y="4065653"/>
                <a:ext cx="3950762" cy="690510"/>
              </a:xfrm>
              <a:prstGeom prst="rect">
                <a:avLst/>
              </a:prstGeom>
            </p:spPr>
            <p:txBody>
              <a:bodyPr wrap="none">
                <a:spAutoFit/>
              </a:bodyPr>
              <a:lstStyle/>
              <a:p>
                <a:pPr algn="l" rtl="0"/>
                <a14:m>
                  <m:oMath xmlns:m="http://schemas.openxmlformats.org/officeDocument/2006/math">
                    <m:r>
                      <m:rPr>
                        <m:nor/>
                      </m:rPr>
                      <a:rPr lang="en-US" sz="2400" b="0" i="0" smtClean="0">
                        <a:latin typeface="Times New Roman" panose="02020603050405020304" pitchFamily="18" charset="0"/>
                        <a:cs typeface="Times New Roman" panose="02020603050405020304" pitchFamily="18" charset="0"/>
                      </a:rPr>
                      <m:t>d</m:t>
                    </m:r>
                    <m:r>
                      <m:rPr>
                        <m:nor/>
                      </m:rPr>
                      <a:rPr lang="en-US" sz="2400" smtClean="0">
                        <a:latin typeface="Times New Roman" panose="02020603050405020304" pitchFamily="18" charset="0"/>
                        <a:cs typeface="Times New Roman" panose="02020603050405020304" pitchFamily="18" charset="0"/>
                      </a:rPr>
                      <m:t>B</m:t>
                    </m:r>
                    <m:r>
                      <m:rPr>
                        <m:nor/>
                      </m:rPr>
                      <a:rPr lang="en-US" sz="2400" smtClean="0">
                        <a:latin typeface="Times New Roman" panose="02020603050405020304" pitchFamily="18" charset="0"/>
                        <a:cs typeface="Times New Roman" panose="02020603050405020304" pitchFamily="18" charset="0"/>
                      </a:rPr>
                      <m:t>= </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m:rPr>
                                <m:nor/>
                              </m:rPr>
                              <a:rPr lang="en-US" sz="2400">
                                <a:latin typeface="Times New Roman" panose="02020603050405020304" pitchFamily="18" charset="0"/>
                                <a:cs typeface="Times New Roman" panose="02020603050405020304" pitchFamily="18" charset="0"/>
                              </a:rPr>
                              <m:t>μ</m:t>
                            </m:r>
                          </m:e>
                          <m:sub>
                            <m:r>
                              <m:rPr>
                                <m:nor/>
                              </m:rPr>
                              <a:rPr lang="en-US" sz="2400">
                                <a:latin typeface="Times New Roman" panose="02020603050405020304" pitchFamily="18" charset="0"/>
                                <a:cs typeface="Times New Roman" panose="02020603050405020304" pitchFamily="18" charset="0"/>
                              </a:rPr>
                              <m:t>o</m:t>
                            </m:r>
                          </m:sub>
                        </m:sSub>
                      </m:num>
                      <m:den>
                        <m:r>
                          <m:rPr>
                            <m:nor/>
                          </m:rPr>
                          <a:rPr lang="en-US" sz="2400">
                            <a:latin typeface="Times New Roman" panose="02020603050405020304" pitchFamily="18" charset="0"/>
                            <a:cs typeface="Times New Roman" panose="02020603050405020304" pitchFamily="18" charset="0"/>
                          </a:rPr>
                          <m:t>4</m:t>
                        </m:r>
                        <m:r>
                          <m:rPr>
                            <m:nor/>
                          </m:rPr>
                          <a:rPr lang="en-US" sz="2400">
                            <a:latin typeface="Times New Roman" panose="02020603050405020304" pitchFamily="18" charset="0"/>
                            <a:cs typeface="Times New Roman" panose="02020603050405020304" pitchFamily="18" charset="0"/>
                          </a:rPr>
                          <m:t>π</m:t>
                        </m:r>
                      </m:den>
                    </m:f>
                    <m:r>
                      <m:rPr>
                        <m:nor/>
                      </m:rPr>
                      <a:rPr lang="en-US" sz="2400">
                        <a:latin typeface="Times New Roman" panose="02020603050405020304" pitchFamily="18" charset="0"/>
                        <a:cs typeface="Times New Roman" panose="02020603050405020304" pitchFamily="18" charset="0"/>
                      </a:rPr>
                      <m:t> </m:t>
                    </m:r>
                    <m:f>
                      <m:fPr>
                        <m:ctrlPr>
                          <a:rPr lang="en-US" sz="2400" i="1" smtClean="0">
                            <a:latin typeface="Cambria Math" panose="02040503050406030204" pitchFamily="18" charset="0"/>
                          </a:rPr>
                        </m:ctrlPr>
                      </m:fPr>
                      <m:num>
                        <m:r>
                          <m:rPr>
                            <m:nor/>
                          </m:rPr>
                          <a:rPr lang="en-US" sz="2400" b="0" i="0" smtClean="0">
                            <a:latin typeface="Times New Roman" panose="02020603050405020304" pitchFamily="18" charset="0"/>
                            <a:cs typeface="Times New Roman" panose="02020603050405020304" pitchFamily="18" charset="0"/>
                          </a:rPr>
                          <m:t>i</m:t>
                        </m:r>
                        <m:r>
                          <m:rPr>
                            <m:nor/>
                          </m:rPr>
                          <a:rPr lang="en-US" sz="2400" b="0" i="0" smtClean="0">
                            <a:latin typeface="Times New Roman" panose="02020603050405020304" pitchFamily="18" charset="0"/>
                            <a:cs typeface="Times New Roman" panose="02020603050405020304" pitchFamily="18" charset="0"/>
                          </a:rPr>
                          <m:t> </m:t>
                        </m:r>
                        <m:r>
                          <m:rPr>
                            <m:nor/>
                          </m:rPr>
                          <a:rPr lang="en-US" sz="2400">
                            <a:latin typeface="Times New Roman" panose="02020603050405020304" pitchFamily="18" charset="0"/>
                            <a:cs typeface="Times New Roman" panose="02020603050405020304" pitchFamily="18" charset="0"/>
                          </a:rPr>
                          <m:t>d</m:t>
                        </m:r>
                        <m:r>
                          <m:rPr>
                            <m:nor/>
                          </m:rPr>
                          <a:rPr lang="en-US" sz="2400" b="0" i="0" smtClean="0">
                            <a:latin typeface="Times New Roman" panose="02020603050405020304" pitchFamily="18" charset="0"/>
                            <a:cs typeface="Times New Roman" panose="02020603050405020304" pitchFamily="18" charset="0"/>
                          </a:rPr>
                          <m:t>l</m:t>
                        </m:r>
                        <m:r>
                          <m:rPr>
                            <m:nor/>
                          </m:rPr>
                          <a:rPr lang="en-US" sz="2400">
                            <a:latin typeface="Times New Roman" panose="02020603050405020304" pitchFamily="18" charset="0"/>
                            <a:cs typeface="Times New Roman" panose="02020603050405020304" pitchFamily="18" charset="0"/>
                          </a:rPr>
                          <m:t> </m:t>
                        </m:r>
                      </m:num>
                      <m:den>
                        <m:sSup>
                          <m:sSupPr>
                            <m:ctrlPr>
                              <a:rPr lang="ar-IQ" sz="2000" i="1" smtClean="0">
                                <a:latin typeface="Cambria Math" panose="02040503050406030204" pitchFamily="18" charset="0"/>
                              </a:rPr>
                            </m:ctrlPr>
                          </m:sSupPr>
                          <m:e>
                            <m:r>
                              <m:rPr>
                                <m:sty m:val="p"/>
                              </m:rPr>
                              <a:rPr lang="en-US" sz="2000" b="0" i="0" smtClean="0">
                                <a:latin typeface="Cambria Math" panose="02040503050406030204" pitchFamily="18" charset="0"/>
                              </a:rPr>
                              <m:t>r</m:t>
                            </m:r>
                          </m:e>
                          <m:sup>
                            <m:r>
                              <a:rPr lang="ar-IQ" sz="2000" i="0">
                                <a:latin typeface="Cambria Math" panose="02040503050406030204" pitchFamily="18" charset="0"/>
                              </a:rPr>
                              <m:t>2</m:t>
                            </m:r>
                          </m:sup>
                        </m:sSup>
                        <m:r>
                          <a:rPr lang="ar-IQ" sz="2000" i="0">
                            <a:latin typeface="Cambria Math" panose="02040503050406030204" pitchFamily="18" charset="0"/>
                          </a:rPr>
                          <m:t>+ </m:t>
                        </m:r>
                        <m:sSup>
                          <m:sSupPr>
                            <m:ctrlPr>
                              <a:rPr lang="ar-IQ" sz="2000" i="1">
                                <a:latin typeface="Cambria Math" panose="02040503050406030204" pitchFamily="18" charset="0"/>
                              </a:rPr>
                            </m:ctrlPr>
                          </m:sSupPr>
                          <m:e>
                            <m:r>
                              <m:rPr>
                                <m:sty m:val="p"/>
                              </m:rPr>
                              <a:rPr lang="en-US" sz="2000" b="0" i="1" smtClean="0">
                                <a:latin typeface="Cambria Math" panose="02040503050406030204" pitchFamily="18" charset="0"/>
                              </a:rPr>
                              <m:t>a</m:t>
                            </m:r>
                          </m:e>
                          <m:sup>
                            <m:r>
                              <a:rPr lang="ar-IQ" sz="2000" i="0">
                                <a:latin typeface="Cambria Math" panose="02040503050406030204" pitchFamily="18" charset="0"/>
                              </a:rPr>
                              <m:t>2</m:t>
                            </m:r>
                          </m:sup>
                        </m:sSup>
                      </m:den>
                    </m:f>
                  </m:oMath>
                </a14:m>
                <a:r>
                  <a:rPr lang="en-US" sz="2000" dirty="0" smtClean="0">
                    <a:latin typeface="Times New Roman" panose="02020603050405020304" pitchFamily="18" charset="0"/>
                    <a:cs typeface="Times New Roman" panose="02020603050405020304" pitchFamily="18" charset="0"/>
                  </a:rPr>
                  <a:t>……………….. 24</a:t>
                </a:r>
                <a:endParaRPr lang="ar-IQ" sz="20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85738" y="4065653"/>
                <a:ext cx="3950762" cy="690510"/>
              </a:xfrm>
              <a:prstGeom prst="rect">
                <a:avLst/>
              </a:prstGeom>
              <a:blipFill rotWithShape="0">
                <a:blip r:embed="rId6"/>
                <a:stretch>
                  <a:fillRect b="-885"/>
                </a:stretch>
              </a:blipFill>
            </p:spPr>
            <p:txBody>
              <a:bodyPr/>
              <a:lstStyle/>
              <a:p>
                <a:r>
                  <a:rPr lang="ar-IQ">
                    <a:noFill/>
                  </a:rPr>
                  <a:t> </a:t>
                </a:r>
              </a:p>
            </p:txBody>
          </p:sp>
        </mc:Fallback>
      </mc:AlternateContent>
      <p:sp>
        <p:nvSpPr>
          <p:cNvPr id="14" name="Rectangle 13"/>
          <p:cNvSpPr/>
          <p:nvPr/>
        </p:nvSpPr>
        <p:spPr>
          <a:xfrm>
            <a:off x="185737" y="4827975"/>
            <a:ext cx="2100261" cy="400110"/>
          </a:xfrm>
          <a:prstGeom prst="rect">
            <a:avLst/>
          </a:prstGeom>
        </p:spPr>
        <p:txBody>
          <a:bodyPr wrap="square">
            <a:spAutoFit/>
          </a:bodyPr>
          <a:lstStyle/>
          <a:p>
            <a:pPr algn="l"/>
            <a:r>
              <a:rPr lang="ar-IQ" sz="2000" dirty="0" smtClean="0">
                <a:latin typeface="Times New Roman" panose="02020603050405020304" pitchFamily="18" charset="0"/>
                <a:cs typeface="Times New Roman" panose="02020603050405020304" pitchFamily="18" charset="0"/>
              </a:rPr>
              <a:t>ومن الشكل نلاحظ ان  </a:t>
            </a:r>
            <a:endParaRPr lang="ar-IQ" sz="2000" dirty="0"/>
          </a:p>
        </p:txBody>
      </p:sp>
      <mc:AlternateContent xmlns:mc="http://schemas.openxmlformats.org/markup-compatibility/2006" xmlns:a14="http://schemas.microsoft.com/office/drawing/2010/main">
        <mc:Choice Requires="a14">
          <p:sp>
            <p:nvSpPr>
              <p:cNvPr id="15" name="Rectangle 14"/>
              <p:cNvSpPr/>
              <p:nvPr/>
            </p:nvSpPr>
            <p:spPr>
              <a:xfrm>
                <a:off x="271833" y="5248956"/>
                <a:ext cx="2279791" cy="1015663"/>
              </a:xfrm>
              <a:prstGeom prst="rect">
                <a:avLst/>
              </a:prstGeom>
            </p:spPr>
            <p:txBody>
              <a:bodyPr wrap="none">
                <a:spAutoFit/>
              </a:bodyPr>
              <a:lstStyle/>
              <a:p>
                <a:pPr algn="l" rtl="0"/>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Bz</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 B</a:t>
                </a:r>
                <a:r>
                  <a:rPr lang="en-US" sz="2000"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y </a:t>
                </a:r>
              </a:p>
              <a:p>
                <a:pPr algn="l" rtl="0"/>
                <a:r>
                  <a:rPr lang="en-US" sz="2000" dirty="0">
                    <a:latin typeface="Times New Roman" panose="02020603050405020304" pitchFamily="18" charset="0"/>
                    <a:cs typeface="Times New Roman" panose="02020603050405020304" pitchFamily="18" charset="0"/>
                  </a:rPr>
                  <a:t>B</a:t>
                </a:r>
                <a:r>
                  <a:rPr lang="en-US" sz="2000" baseline="-25000"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 0  (why ????? </a:t>
                </a:r>
                <a:r>
                  <a:rPr lang="en-US" sz="2000" dirty="0" smtClean="0">
                    <a:latin typeface="Times New Roman" panose="02020603050405020304" pitchFamily="18" charset="0"/>
                    <a:cs typeface="Times New Roman" panose="02020603050405020304" pitchFamily="18" charset="0"/>
                  </a:rPr>
                  <a:t>)</a:t>
                </a:r>
              </a:p>
              <a:p>
                <a:pPr algn="l" rtl="0"/>
                <a:r>
                  <a:rPr lang="en-US" sz="2000" dirty="0" err="1" smtClean="0">
                    <a:latin typeface="Times New Roman" panose="02020603050405020304" pitchFamily="18" charset="0"/>
                    <a:cs typeface="Times New Roman" panose="02020603050405020304" pitchFamily="18" charset="0"/>
                  </a:rPr>
                  <a:t>B</a:t>
                </a:r>
                <a:r>
                  <a:rPr lang="en-US" sz="2000" baseline="-25000" dirty="0" err="1" smtClean="0">
                    <a:latin typeface="Times New Roman" panose="02020603050405020304" pitchFamily="18" charset="0"/>
                    <a:cs typeface="Times New Roman" panose="02020603050405020304" pitchFamily="18" charset="0"/>
                  </a:rPr>
                  <a:t>z</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cs typeface="Times New Roman" panose="02020603050405020304" pitchFamily="18" charset="0"/>
                  </a:rPr>
                  <a:t>cos</a:t>
                </a:r>
                <a14:m>
                  <m:oMath xmlns:m="http://schemas.openxmlformats.org/officeDocument/2006/math">
                    <m:r>
                      <m:rPr>
                        <m:nor/>
                      </m:rPr>
                      <a:rPr lang="en-US" sz="2000">
                        <a:latin typeface="Times New Roman" panose="02020603050405020304" pitchFamily="18" charset="0"/>
                        <a:cs typeface="Times New Roman" panose="02020603050405020304" pitchFamily="18" charset="0"/>
                      </a:rPr>
                      <m:t>θ</m:t>
                    </m:r>
                  </m:oMath>
                </a14:m>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71833" y="5248956"/>
                <a:ext cx="2279791" cy="1015663"/>
              </a:xfrm>
              <a:prstGeom prst="rect">
                <a:avLst/>
              </a:prstGeom>
              <a:blipFill rotWithShape="0">
                <a:blip r:embed="rId7"/>
                <a:stretch>
                  <a:fillRect l="-2941" t="-2994" r="-1872" b="-9581"/>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285730" y="6136381"/>
                <a:ext cx="7615237" cy="690510"/>
              </a:xfrm>
              <a:prstGeom prst="rect">
                <a:avLst/>
              </a:prstGeom>
            </p:spPr>
            <p:txBody>
              <a:bodyPr wrap="square">
                <a:spAutoFit/>
              </a:bodyPr>
              <a:lstStyle/>
              <a:p>
                <a:pPr algn="l" rtl="0"/>
                <a14:m>
                  <m:oMath xmlns:m="http://schemas.openxmlformats.org/officeDocument/2006/math">
                    <m:r>
                      <m:rPr>
                        <m:nor/>
                      </m:rPr>
                      <a:rPr lang="en-US" sz="2400" dirty="0" smtClean="0">
                        <a:latin typeface="Times New Roman" panose="02020603050405020304" pitchFamily="18" charset="0"/>
                        <a:cs typeface="Times New Roman" panose="02020603050405020304" pitchFamily="18" charset="0"/>
                      </a:rPr>
                      <m:t>B</m:t>
                    </m:r>
                    <m:r>
                      <m:rPr>
                        <m:nor/>
                      </m:rPr>
                      <a:rPr lang="en-US" sz="2400" b="0" i="0" baseline="-25000" dirty="0" smtClean="0">
                        <a:latin typeface="Times New Roman" panose="02020603050405020304" pitchFamily="18" charset="0"/>
                        <a:cs typeface="Times New Roman" panose="02020603050405020304" pitchFamily="18" charset="0"/>
                      </a:rPr>
                      <m:t>z</m:t>
                    </m:r>
                    <m:r>
                      <m:rPr>
                        <m:nor/>
                      </m:rPr>
                      <a:rPr lang="en-US" sz="2400" dirty="0" smtClean="0">
                        <a:latin typeface="Times New Roman" panose="02020603050405020304" pitchFamily="18" charset="0"/>
                        <a:cs typeface="Times New Roman" panose="02020603050405020304" pitchFamily="18" charset="0"/>
                      </a:rPr>
                      <m:t> </m:t>
                    </m:r>
                    <m:r>
                      <m:rPr>
                        <m:nor/>
                      </m:rPr>
                      <a:rPr lang="en-US" sz="2400" dirty="0" smtClean="0">
                        <a:latin typeface="Times New Roman" panose="02020603050405020304" pitchFamily="18" charset="0"/>
                        <a:cs typeface="Times New Roman" panose="02020603050405020304" pitchFamily="18" charset="0"/>
                      </a:rPr>
                      <m:t>= </m:t>
                    </m:r>
                    <m:nary>
                      <m:naryPr>
                        <m:chr m:val="∮"/>
                        <m:limLoc m:val="undOvr"/>
                        <m:subHide m:val="on"/>
                        <m:supHide m:val="on"/>
                        <m:ctrlPr>
                          <a:rPr lang="en-US" sz="2400" i="1" dirty="0" smtClean="0">
                            <a:latin typeface="Cambria Math" panose="02040503050406030204" pitchFamily="18" charset="0"/>
                            <a:cs typeface="Times New Roman" panose="02020603050405020304" pitchFamily="18" charset="0"/>
                          </a:rPr>
                        </m:ctrlPr>
                      </m:naryPr>
                      <m:sub/>
                      <m:sup/>
                      <m:e>
                        <m:r>
                          <m:rPr>
                            <m:nor/>
                          </m:rPr>
                          <a:rPr lang="en-US" sz="2400" b="0" i="0" dirty="0" smtClean="0">
                            <a:latin typeface="Cambria Math" panose="02040503050406030204" pitchFamily="18" charset="0"/>
                            <a:cs typeface="Times New Roman" panose="02020603050405020304" pitchFamily="18" charset="0"/>
                          </a:rPr>
                          <m:t>d</m:t>
                        </m:r>
                        <m:r>
                          <m:rPr>
                            <m:nor/>
                          </m:rPr>
                          <a:rPr lang="en-US" sz="2400" dirty="0" smtClean="0">
                            <a:latin typeface="Times New Roman" panose="02020603050405020304" pitchFamily="18" charset="0"/>
                            <a:cs typeface="Times New Roman" panose="02020603050405020304" pitchFamily="18" charset="0"/>
                          </a:rPr>
                          <m:t>B</m:t>
                        </m:r>
                        <m:r>
                          <m:rPr>
                            <m:nor/>
                          </m:rPr>
                          <a:rPr lang="en-US" sz="2400" dirty="0" smtClean="0">
                            <a:latin typeface="Times New Roman" panose="02020603050405020304" pitchFamily="18" charset="0"/>
                            <a:cs typeface="Times New Roman" panose="02020603050405020304" pitchFamily="18" charset="0"/>
                          </a:rPr>
                          <m:t> </m:t>
                        </m:r>
                        <m:r>
                          <m:rPr>
                            <m:nor/>
                          </m:rPr>
                          <a:rPr lang="en-US" sz="2400" dirty="0" smtClean="0">
                            <a:latin typeface="Times New Roman" panose="02020603050405020304" pitchFamily="18" charset="0"/>
                            <a:cs typeface="Times New Roman" panose="02020603050405020304" pitchFamily="18" charset="0"/>
                          </a:rPr>
                          <m:t>cos</m:t>
                        </m:r>
                        <m:r>
                          <m:rPr>
                            <m:nor/>
                          </m:rPr>
                          <a:rPr lang="en-US" sz="2400" dirty="0" smtClean="0">
                            <a:latin typeface="Times New Roman" panose="02020603050405020304" pitchFamily="18" charset="0"/>
                            <a:cs typeface="Times New Roman" panose="02020603050405020304" pitchFamily="18" charset="0"/>
                          </a:rPr>
                          <m:t>θ</m:t>
                        </m:r>
                      </m:e>
                    </m:nary>
                    <m:r>
                      <m:rPr>
                        <m:nor/>
                      </m:rPr>
                      <a:rPr lang="en-US" sz="2400" b="0" i="0" smtClean="0">
                        <a:latin typeface="Times New Roman" panose="02020603050405020304" pitchFamily="18" charset="0"/>
                        <a:cs typeface="Times New Roman" panose="02020603050405020304" pitchFamily="18" charset="0"/>
                      </a:rPr>
                      <m:t>= </m:t>
                    </m:r>
                    <m:r>
                      <m:rPr>
                        <m:nor/>
                      </m:rPr>
                      <a:rPr lang="en-US" sz="2400" smtClean="0">
                        <a:latin typeface="Times New Roman" panose="02020603050405020304" pitchFamily="18" charset="0"/>
                        <a:cs typeface="Times New Roman" panose="02020603050405020304" pitchFamily="18" charset="0"/>
                      </a:rPr>
                      <m:t> </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m:rPr>
                                <m:nor/>
                              </m:rPr>
                              <a:rPr lang="en-US" sz="2400">
                                <a:latin typeface="Times New Roman" panose="02020603050405020304" pitchFamily="18" charset="0"/>
                                <a:cs typeface="Times New Roman" panose="02020603050405020304" pitchFamily="18" charset="0"/>
                              </a:rPr>
                              <m:t>μ</m:t>
                            </m:r>
                          </m:e>
                          <m:sub>
                            <m:r>
                              <m:rPr>
                                <m:nor/>
                              </m:rPr>
                              <a:rPr lang="en-US" sz="2400">
                                <a:latin typeface="Times New Roman" panose="02020603050405020304" pitchFamily="18" charset="0"/>
                                <a:cs typeface="Times New Roman" panose="02020603050405020304" pitchFamily="18" charset="0"/>
                              </a:rPr>
                              <m:t>o</m:t>
                            </m:r>
                            <m:r>
                              <m:rPr>
                                <m:nor/>
                              </m:rPr>
                              <a:rPr lang="en-US" sz="2400" b="0" i="0" smtClean="0">
                                <a:latin typeface="Times New Roman" panose="02020603050405020304" pitchFamily="18" charset="0"/>
                                <a:cs typeface="Times New Roman" panose="02020603050405020304" pitchFamily="18" charset="0"/>
                              </a:rPr>
                              <m:t>i</m:t>
                            </m:r>
                          </m:sub>
                        </m:sSub>
                      </m:num>
                      <m:den>
                        <m:r>
                          <m:rPr>
                            <m:nor/>
                          </m:rPr>
                          <a:rPr lang="en-US" sz="2400">
                            <a:latin typeface="Times New Roman" panose="02020603050405020304" pitchFamily="18" charset="0"/>
                            <a:cs typeface="Times New Roman" panose="02020603050405020304" pitchFamily="18" charset="0"/>
                          </a:rPr>
                          <m:t>4</m:t>
                        </m:r>
                        <m:r>
                          <m:rPr>
                            <m:nor/>
                          </m:rPr>
                          <a:rPr lang="en-US" sz="2400">
                            <a:latin typeface="Times New Roman" panose="02020603050405020304" pitchFamily="18" charset="0"/>
                            <a:cs typeface="Times New Roman" panose="02020603050405020304" pitchFamily="18" charset="0"/>
                          </a:rPr>
                          <m:t>π</m:t>
                        </m:r>
                      </m:den>
                    </m:f>
                    <m:nary>
                      <m:naryPr>
                        <m:chr m:val="∮"/>
                        <m:limLoc m:val="undOvr"/>
                        <m:subHide m:val="on"/>
                        <m:supHide m:val="on"/>
                        <m:ctrlPr>
                          <a:rPr lang="en-US" sz="2400" i="1" smtClean="0">
                            <a:latin typeface="Cambria Math" panose="02040503050406030204" pitchFamily="18" charset="0"/>
                            <a:cs typeface="Times New Roman" panose="02020603050405020304" pitchFamily="18" charset="0"/>
                          </a:rPr>
                        </m:ctrlPr>
                      </m:naryPr>
                      <m:sub/>
                      <m:sup/>
                      <m:e>
                        <m:f>
                          <m:fPr>
                            <m:ctrlPr>
                              <a:rPr lang="en-US" sz="2400" i="1" smtClean="0">
                                <a:latin typeface="Cambria Math" panose="02040503050406030204" pitchFamily="18" charset="0"/>
                              </a:rPr>
                            </m:ctrlPr>
                          </m:fPr>
                          <m:num>
                            <m:r>
                              <m:rPr>
                                <m:nor/>
                              </m:rPr>
                              <a:rPr lang="en-US" sz="2400" b="0" i="0" smtClean="0">
                                <a:latin typeface="Times New Roman" panose="02020603050405020304" pitchFamily="18" charset="0"/>
                                <a:cs typeface="Times New Roman" panose="02020603050405020304" pitchFamily="18" charset="0"/>
                              </a:rPr>
                              <m:t> </m:t>
                            </m:r>
                            <m:r>
                              <m:rPr>
                                <m:nor/>
                              </m:rPr>
                              <a:rPr lang="en-US" sz="2400" smtClean="0">
                                <a:latin typeface="Times New Roman" panose="02020603050405020304" pitchFamily="18" charset="0"/>
                                <a:cs typeface="Times New Roman" panose="02020603050405020304" pitchFamily="18" charset="0"/>
                              </a:rPr>
                              <m:t>d</m:t>
                            </m:r>
                            <m:r>
                              <m:rPr>
                                <m:nor/>
                              </m:rPr>
                              <a:rPr lang="en-US" sz="2400" b="0" i="0" smtClean="0">
                                <a:latin typeface="Times New Roman" panose="02020603050405020304" pitchFamily="18" charset="0"/>
                                <a:cs typeface="Times New Roman" panose="02020603050405020304" pitchFamily="18" charset="0"/>
                              </a:rPr>
                              <m:t>l</m:t>
                            </m:r>
                            <m:r>
                              <m:rPr>
                                <m:nor/>
                              </m:rPr>
                              <a:rPr lang="en-US" sz="2400">
                                <a:latin typeface="Times New Roman" panose="02020603050405020304" pitchFamily="18" charset="0"/>
                                <a:cs typeface="Times New Roman" panose="02020603050405020304" pitchFamily="18" charset="0"/>
                              </a:rPr>
                              <m:t> </m:t>
                            </m:r>
                            <m:r>
                              <m:rPr>
                                <m:nor/>
                              </m:rPr>
                              <a:rPr lang="en-US" sz="2400" b="0" i="0" smtClean="0">
                                <a:latin typeface="Times New Roman" panose="02020603050405020304" pitchFamily="18" charset="0"/>
                                <a:cs typeface="Times New Roman" panose="02020603050405020304" pitchFamily="18" charset="0"/>
                              </a:rPr>
                              <m:t>cos</m:t>
                            </m:r>
                            <m:r>
                              <m:rPr>
                                <m:sty m:val="p"/>
                              </m:rPr>
                              <a:rPr lang="el-GR" sz="2400" b="0" i="1" smtClean="0">
                                <a:latin typeface="Cambria Math" panose="02040503050406030204" pitchFamily="18" charset="0"/>
                                <a:ea typeface="Cambria Math" panose="02040503050406030204" pitchFamily="18" charset="0"/>
                                <a:cs typeface="Times New Roman" panose="02020603050405020304" pitchFamily="18" charset="0"/>
                              </a:rPr>
                              <m:t>θ</m:t>
                            </m:r>
                          </m:num>
                          <m:den>
                            <m:sSup>
                              <m:sSupPr>
                                <m:ctrlPr>
                                  <a:rPr lang="ar-IQ" sz="2000" i="1" smtClean="0">
                                    <a:latin typeface="Cambria Math" panose="02040503050406030204" pitchFamily="18" charset="0"/>
                                  </a:rPr>
                                </m:ctrlPr>
                              </m:sSupPr>
                              <m:e>
                                <m:r>
                                  <m:rPr>
                                    <m:sty m:val="p"/>
                                  </m:rPr>
                                  <a:rPr lang="en-US" sz="2000" b="0" i="0" smtClean="0">
                                    <a:latin typeface="Cambria Math" panose="02040503050406030204" pitchFamily="18" charset="0"/>
                                  </a:rPr>
                                  <m:t>r</m:t>
                                </m:r>
                              </m:e>
                              <m:sup>
                                <m:r>
                                  <a:rPr lang="ar-IQ" sz="2000" i="0">
                                    <a:latin typeface="Cambria Math" panose="02040503050406030204" pitchFamily="18" charset="0"/>
                                  </a:rPr>
                                  <m:t>2</m:t>
                                </m:r>
                              </m:sup>
                            </m:sSup>
                            <m:r>
                              <a:rPr lang="ar-IQ" sz="2000" i="0">
                                <a:latin typeface="Cambria Math" panose="02040503050406030204" pitchFamily="18" charset="0"/>
                              </a:rPr>
                              <m:t>+ </m:t>
                            </m:r>
                            <m:sSup>
                              <m:sSupPr>
                                <m:ctrlPr>
                                  <a:rPr lang="ar-IQ" sz="2000" i="1">
                                    <a:latin typeface="Cambria Math" panose="02040503050406030204" pitchFamily="18" charset="0"/>
                                  </a:rPr>
                                </m:ctrlPr>
                              </m:sSupPr>
                              <m:e>
                                <m:r>
                                  <m:rPr>
                                    <m:sty m:val="p"/>
                                  </m:rPr>
                                  <a:rPr lang="en-US" sz="2000" b="0" i="1" smtClean="0">
                                    <a:latin typeface="Cambria Math" panose="02040503050406030204" pitchFamily="18" charset="0"/>
                                  </a:rPr>
                                  <m:t>a</m:t>
                                </m:r>
                              </m:e>
                              <m:sup>
                                <m:r>
                                  <a:rPr lang="ar-IQ" sz="2000" i="0">
                                    <a:latin typeface="Cambria Math" panose="02040503050406030204" pitchFamily="18" charset="0"/>
                                  </a:rPr>
                                  <m:t>2</m:t>
                                </m:r>
                              </m:sup>
                            </m:sSup>
                          </m:den>
                        </m:f>
                      </m:e>
                    </m:nary>
                    <m:r>
                      <m:rPr>
                        <m:nor/>
                      </m:rPr>
                      <a:rPr lang="en-US" sz="2400">
                        <a:latin typeface="Times New Roman" panose="020206030504050203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 25</a:t>
                </a:r>
                <a:endParaRPr lang="ar-IQ" sz="2000" dirty="0">
                  <a:latin typeface="Times New Roman" panose="02020603050405020304" pitchFamily="18" charset="0"/>
                  <a:cs typeface="Times New Roman" panose="02020603050405020304" pitchFamily="18"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285730" y="6136381"/>
                <a:ext cx="7615237" cy="690510"/>
              </a:xfrm>
              <a:prstGeom prst="rect">
                <a:avLst/>
              </a:prstGeom>
              <a:blipFill rotWithShape="0">
                <a:blip r:embed="rId8"/>
                <a:stretch>
                  <a:fillRect b="-885"/>
                </a:stretch>
              </a:blipFill>
            </p:spPr>
            <p:txBody>
              <a:bodyPr/>
              <a:lstStyle/>
              <a:p>
                <a:r>
                  <a:rPr lang="ar-IQ">
                    <a:noFill/>
                  </a:rPr>
                  <a:t> </a:t>
                </a:r>
              </a:p>
            </p:txBody>
          </p:sp>
        </mc:Fallback>
      </mc:AlternateContent>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5030" y="2242514"/>
            <a:ext cx="6296025" cy="4095750"/>
          </a:xfrm>
          <a:prstGeom prst="rect">
            <a:avLst/>
          </a:prstGeom>
        </p:spPr>
      </p:pic>
    </p:spTree>
    <p:extLst>
      <p:ext uri="{BB962C8B-B14F-4D97-AF65-F5344CB8AC3E}">
        <p14:creationId xmlns:p14="http://schemas.microsoft.com/office/powerpoint/2010/main" val="171731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xEl>
                                              <p:pRg st="1" end="1"/>
                                            </p:txEl>
                                          </p:spTgt>
                                        </p:tgtEl>
                                        <p:attrNameLst>
                                          <p:attrName>style.visibility</p:attrName>
                                        </p:attrNameLst>
                                      </p:cBhvr>
                                      <p:to>
                                        <p:strVal val="visible"/>
                                      </p:to>
                                    </p:set>
                                    <p:animEffect transition="in" filter="fade">
                                      <p:cBhvr>
                                        <p:cTn id="52" dur="500"/>
                                        <p:tgtEl>
                                          <p:spTgt spid="1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xEl>
                                              <p:pRg st="2" end="2"/>
                                            </p:txEl>
                                          </p:spTgt>
                                        </p:tgtEl>
                                        <p:attrNameLst>
                                          <p:attrName>style.visibility</p:attrName>
                                        </p:attrNameLst>
                                      </p:cBhvr>
                                      <p:to>
                                        <p:strVal val="visible"/>
                                      </p:to>
                                    </p:set>
                                    <p:animEffect transition="in" filter="fade">
                                      <p:cBhvr>
                                        <p:cTn id="57" dur="500"/>
                                        <p:tgtEl>
                                          <p:spTgt spid="1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73832" y="2064043"/>
                <a:ext cx="7615237" cy="729623"/>
              </a:xfrm>
              <a:prstGeom prst="rect">
                <a:avLst/>
              </a:prstGeom>
            </p:spPr>
            <p:txBody>
              <a:bodyPr wrap="square">
                <a:spAutoFit/>
              </a:bodyPr>
              <a:lstStyle/>
              <a:p>
                <a:pPr algn="l" rtl="0"/>
                <a14:m>
                  <m:oMath xmlns:m="http://schemas.openxmlformats.org/officeDocument/2006/math">
                    <m:r>
                      <m:rPr>
                        <m:nor/>
                      </m:rPr>
                      <a:rPr lang="en-US" sz="2000" dirty="0" smtClean="0">
                        <a:latin typeface="Times New Roman" panose="02020603050405020304" pitchFamily="18" charset="0"/>
                        <a:cs typeface="Times New Roman" panose="02020603050405020304" pitchFamily="18" charset="0"/>
                      </a:rPr>
                      <m:t>B</m:t>
                    </m:r>
                    <m:r>
                      <m:rPr>
                        <m:nor/>
                      </m:rPr>
                      <a:rPr lang="en-US" sz="2000" baseline="-25000" dirty="0" smtClean="0">
                        <a:latin typeface="Times New Roman" panose="02020603050405020304" pitchFamily="18" charset="0"/>
                        <a:cs typeface="Times New Roman" panose="02020603050405020304" pitchFamily="18" charset="0"/>
                      </a:rPr>
                      <m:t>x</m:t>
                    </m:r>
                    <m:r>
                      <m:rPr>
                        <m:nor/>
                      </m:rPr>
                      <a:rPr lang="en-US" sz="2000" dirty="0" smtClean="0">
                        <a:latin typeface="Times New Roman" panose="02020603050405020304" pitchFamily="18" charset="0"/>
                        <a:cs typeface="Times New Roman" panose="02020603050405020304" pitchFamily="18" charset="0"/>
                      </a:rPr>
                      <m:t> </m:t>
                    </m:r>
                    <m:r>
                      <m:rPr>
                        <m:nor/>
                      </m:rPr>
                      <a:rPr lang="en-US" sz="2000" b="0" i="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m:rPr>
                            <m:nor/>
                          </m:rPr>
                          <a:rPr lang="en-US" sz="2000" b="0" i="0" smtClean="0">
                            <a:latin typeface="Cambria Math" panose="020405030504060302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nary>
                      <m:naryPr>
                        <m:chr m:val="∮"/>
                        <m:limLoc m:val="undOvr"/>
                        <m:subHide m:val="on"/>
                        <m:supHide m:val="on"/>
                        <m:ctrlPr>
                          <a:rPr lang="en-US" sz="2000" i="1" smtClean="0">
                            <a:latin typeface="Cambria Math" panose="02040503050406030204" pitchFamily="18" charset="0"/>
                            <a:cs typeface="Times New Roman" panose="02020603050405020304" pitchFamily="18" charset="0"/>
                          </a:rPr>
                        </m:ctrlPr>
                      </m:naryPr>
                      <m:sub/>
                      <m:sup/>
                      <m:e>
                        <m:f>
                          <m:fPr>
                            <m:ctrlPr>
                              <a:rPr lang="en-US" sz="2000" i="1" smtClean="0">
                                <a:latin typeface="Cambria Math" panose="02040503050406030204" pitchFamily="18" charset="0"/>
                              </a:rPr>
                            </m:ctrlPr>
                          </m:fPr>
                          <m:num>
                            <m:r>
                              <m:rPr>
                                <m:nor/>
                              </m:rPr>
                              <a:rPr lang="en-US" sz="2000" b="0" i="0" smtClean="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d</m:t>
                            </m:r>
                            <m:r>
                              <m:rPr>
                                <m:nor/>
                              </m:rPr>
                              <a:rPr lang="en-US" sz="2000" b="0" i="0" smtClean="0">
                                <a:latin typeface="Times New Roman" panose="02020603050405020304" pitchFamily="18" charset="0"/>
                                <a:cs typeface="Times New Roman" panose="02020603050405020304" pitchFamily="18" charset="0"/>
                              </a:rPr>
                              <m:t>l</m:t>
                            </m:r>
                            <m:f>
                              <m:fPr>
                                <m:ctrlPr>
                                  <a:rPr lang="en-US" sz="2000" i="1" smtClean="0">
                                    <a:latin typeface="Cambria Math" panose="02040503050406030204" pitchFamily="18" charset="0"/>
                                  </a:rPr>
                                </m:ctrlPr>
                              </m:fPr>
                              <m:num>
                                <m:r>
                                  <m:rPr>
                                    <m:sty m:val="p"/>
                                  </m:rPr>
                                  <a:rPr lang="en-US" sz="2000" b="0" i="1" smtClean="0">
                                    <a:latin typeface="Cambria Math" panose="02040503050406030204" pitchFamily="18" charset="0"/>
                                  </a:rPr>
                                  <m:t>a</m:t>
                                </m:r>
                              </m:num>
                              <m:den>
                                <m:r>
                                  <a:rPr lang="en-US" sz="2000" i="0">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b="0" i="0" smtClean="0">
                                        <a:latin typeface="Cambria Math" panose="02040503050406030204" pitchFamily="18" charset="0"/>
                                      </a:rPr>
                                      <m:t>r</m:t>
                                    </m:r>
                                  </m:e>
                                  <m:sup>
                                    <m:r>
                                      <a:rPr lang="en-US" sz="2000" i="0">
                                        <a:latin typeface="Cambria Math" panose="02040503050406030204" pitchFamily="18" charset="0"/>
                                      </a:rPr>
                                      <m:t>2</m:t>
                                    </m:r>
                                  </m:sup>
                                </m:sSup>
                                <m:r>
                                  <a:rPr lang="en-US" sz="2000" i="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b="0" i="1" smtClean="0">
                                        <a:latin typeface="Cambria Math" panose="02040503050406030204" pitchFamily="18" charset="0"/>
                                      </a:rPr>
                                      <m:t>a</m:t>
                                    </m:r>
                                  </m:e>
                                  <m:sup>
                                    <m:r>
                                      <a:rPr lang="en-US" sz="2000" i="0">
                                        <a:latin typeface="Cambria Math" panose="02040503050406030204" pitchFamily="18" charset="0"/>
                                      </a:rPr>
                                      <m:t>2</m:t>
                                    </m:r>
                                  </m:sup>
                                </m:sSup>
                                <m:sSup>
                                  <m:sSupPr>
                                    <m:ctrlPr>
                                      <a:rPr lang="en-US" sz="2000" i="1">
                                        <a:latin typeface="Cambria Math" panose="02040503050406030204" pitchFamily="18" charset="0"/>
                                      </a:rPr>
                                    </m:ctrlPr>
                                  </m:sSupPr>
                                  <m:e>
                                    <m:r>
                                      <a:rPr lang="en-US" sz="2000" i="0">
                                        <a:latin typeface="Cambria Math" panose="02040503050406030204" pitchFamily="18" charset="0"/>
                                      </a:rPr>
                                      <m:t>)</m:t>
                                    </m:r>
                                  </m:e>
                                  <m:sup>
                                    <m:r>
                                      <a:rPr lang="en-US" sz="2000" i="0">
                                        <a:latin typeface="Cambria Math" panose="02040503050406030204" pitchFamily="18" charset="0"/>
                                      </a:rPr>
                                      <m:t>1</m:t>
                                    </m:r>
                                    <m:r>
                                      <a:rPr lang="en-US" sz="2000" i="0">
                                        <a:latin typeface="Cambria Math" panose="02040503050406030204" pitchFamily="18" charset="0"/>
                                      </a:rPr>
                                      <m:t>/</m:t>
                                    </m:r>
                                    <m:r>
                                      <a:rPr lang="en-US" sz="2000" i="0">
                                        <a:latin typeface="Cambria Math" panose="02040503050406030204" pitchFamily="18" charset="0"/>
                                      </a:rPr>
                                      <m:t>2</m:t>
                                    </m:r>
                                  </m:sup>
                                </m:sSup>
                              </m:den>
                            </m:f>
                          </m:num>
                          <m:den>
                            <m:sSup>
                              <m:sSupPr>
                                <m:ctrlPr>
                                  <a:rPr lang="ar-IQ" sz="2000" i="1" smtClean="0">
                                    <a:latin typeface="Cambria Math" panose="02040503050406030204" pitchFamily="18" charset="0"/>
                                  </a:rPr>
                                </m:ctrlPr>
                              </m:sSupPr>
                              <m:e>
                                <m:r>
                                  <m:rPr>
                                    <m:sty m:val="p"/>
                                  </m:rPr>
                                  <a:rPr lang="en-US" sz="2000" b="0" i="0" smtClean="0">
                                    <a:latin typeface="Cambria Math" panose="02040503050406030204" pitchFamily="18" charset="0"/>
                                  </a:rPr>
                                  <m:t>r</m:t>
                                </m:r>
                              </m:e>
                              <m:sup>
                                <m:r>
                                  <a:rPr lang="ar-IQ" sz="2000" i="0">
                                    <a:latin typeface="Cambria Math" panose="02040503050406030204" pitchFamily="18" charset="0"/>
                                  </a:rPr>
                                  <m:t>2</m:t>
                                </m:r>
                              </m:sup>
                            </m:sSup>
                            <m:r>
                              <a:rPr lang="ar-IQ" sz="2000" i="0">
                                <a:latin typeface="Cambria Math" panose="02040503050406030204" pitchFamily="18" charset="0"/>
                              </a:rPr>
                              <m:t>+ </m:t>
                            </m:r>
                            <m:sSup>
                              <m:sSupPr>
                                <m:ctrlPr>
                                  <a:rPr lang="ar-IQ" sz="2000" i="1">
                                    <a:latin typeface="Cambria Math" panose="02040503050406030204" pitchFamily="18" charset="0"/>
                                  </a:rPr>
                                </m:ctrlPr>
                              </m:sSupPr>
                              <m:e>
                                <m:r>
                                  <m:rPr>
                                    <m:sty m:val="p"/>
                                  </m:rPr>
                                  <a:rPr lang="en-US" sz="2000" b="0" i="1" smtClean="0">
                                    <a:latin typeface="Cambria Math" panose="02040503050406030204" pitchFamily="18" charset="0"/>
                                  </a:rPr>
                                  <m:t>a</m:t>
                                </m:r>
                              </m:e>
                              <m:sup>
                                <m:r>
                                  <a:rPr lang="ar-IQ" sz="2000" i="0">
                                    <a:latin typeface="Cambria Math" panose="02040503050406030204" pitchFamily="18" charset="0"/>
                                  </a:rPr>
                                  <m:t>2</m:t>
                                </m:r>
                              </m:sup>
                            </m:sSup>
                          </m:den>
                        </m:f>
                      </m:e>
                    </m:nary>
                    <m:r>
                      <m:rPr>
                        <m:nor/>
                      </m:rPr>
                      <a:rPr lang="en-US" sz="2000">
                        <a:latin typeface="Times New Roman" panose="020206030504050203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 27</a:t>
                </a:r>
                <a:endParaRPr lang="ar-IQ"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3832" y="2064043"/>
                <a:ext cx="7615237" cy="729623"/>
              </a:xfrm>
              <a:prstGeom prst="rect">
                <a:avLst/>
              </a:prstGeom>
              <a:blipFill rotWithShape="0">
                <a:blip r:embed="rId2"/>
                <a:stretch>
                  <a:fillRect b="-1681"/>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19760" y="783677"/>
                <a:ext cx="1309027" cy="502573"/>
              </a:xfrm>
              <a:prstGeom prst="rect">
                <a:avLst/>
              </a:prstGeom>
            </p:spPr>
            <p:txBody>
              <a:bodyPr wrap="square">
                <a:spAutoFit/>
              </a:bodyPr>
              <a:lstStyle/>
              <a:p>
                <a:pPr algn="l" rtl="0"/>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cos</a:t>
                </a:r>
                <a14:m>
                  <m:oMath xmlns:m="http://schemas.openxmlformats.org/officeDocument/2006/math">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θ</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a:effectLst/>
                            <a:latin typeface="Cambria Math" panose="02040503050406030204" pitchFamily="18" charset="0"/>
                            <a:cs typeface="Times New Roman" panose="02020603050405020304" pitchFamily="18" charset="0"/>
                          </a:rPr>
                        </m:ctrlPr>
                      </m:fPr>
                      <m:num>
                        <m:r>
                          <a:rPr lang="en-US" sz="2000" b="0" i="1" smtClean="0">
                            <a:effectLst/>
                            <a:latin typeface="Cambria Math" panose="02040503050406030204" pitchFamily="18" charset="0"/>
                            <a:cs typeface="Times New Roman" panose="02020603050405020304" pitchFamily="18" charset="0"/>
                          </a:rPr>
                          <m:t>𝑎</m:t>
                        </m:r>
                      </m:num>
                      <m:den>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R</m:t>
                        </m:r>
                      </m:den>
                    </m:f>
                  </m:oMath>
                </a14:m>
                <a:endParaRPr lang="ar-IQ" sz="2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19760" y="783677"/>
                <a:ext cx="1309027" cy="502573"/>
              </a:xfrm>
              <a:prstGeom prst="rect">
                <a:avLst/>
              </a:prstGeom>
              <a:blipFill rotWithShape="0">
                <a:blip r:embed="rId3"/>
                <a:stretch>
                  <a:fillRect l="-5116" b="-8537"/>
                </a:stretch>
              </a:blipFill>
            </p:spPr>
            <p:txBody>
              <a:bodyPr/>
              <a:lstStyle/>
              <a:p>
                <a:r>
                  <a:rPr lang="ar-IQ">
                    <a:noFill/>
                  </a:rPr>
                  <a:t> </a:t>
                </a:r>
              </a:p>
            </p:txBody>
          </p:sp>
        </mc:Fallback>
      </mc:AlternateContent>
      <p:sp>
        <p:nvSpPr>
          <p:cNvPr id="6" name="Rectangle 5"/>
          <p:cNvSpPr/>
          <p:nvPr/>
        </p:nvSpPr>
        <p:spPr>
          <a:xfrm>
            <a:off x="173832" y="255975"/>
            <a:ext cx="2100261" cy="400110"/>
          </a:xfrm>
          <a:prstGeom prst="rect">
            <a:avLst/>
          </a:prstGeom>
        </p:spPr>
        <p:txBody>
          <a:bodyPr wrap="square">
            <a:spAutoFit/>
          </a:bodyPr>
          <a:lstStyle/>
          <a:p>
            <a:pPr algn="l"/>
            <a:r>
              <a:rPr lang="ar-IQ" sz="2000" dirty="0" smtClean="0">
                <a:latin typeface="Times New Roman" panose="02020603050405020304" pitchFamily="18" charset="0"/>
                <a:cs typeface="Times New Roman" panose="02020603050405020304" pitchFamily="18" charset="0"/>
              </a:rPr>
              <a:t>ومن الشكل نلاحظ ان  </a:t>
            </a:r>
            <a:endParaRPr lang="ar-IQ" sz="2000" dirty="0"/>
          </a:p>
        </p:txBody>
      </p:sp>
      <mc:AlternateContent xmlns:mc="http://schemas.openxmlformats.org/markup-compatibility/2006" xmlns:a14="http://schemas.microsoft.com/office/drawing/2010/main">
        <mc:Choice Requires="a14">
          <p:sp>
            <p:nvSpPr>
              <p:cNvPr id="8" name="Rectangle 7"/>
              <p:cNvSpPr/>
              <p:nvPr/>
            </p:nvSpPr>
            <p:spPr>
              <a:xfrm>
                <a:off x="257155" y="1284327"/>
                <a:ext cx="3752822" cy="611642"/>
              </a:xfrm>
              <a:prstGeom prst="rect">
                <a:avLst/>
              </a:prstGeom>
            </p:spPr>
            <p:txBody>
              <a:bodyPr wrap="none">
                <a:spAutoFit/>
              </a:bodyPr>
              <a:lstStyle/>
              <a:p>
                <a:pPr algn="l" rtl="0">
                  <a:lnSpc>
                    <a:spcPct val="115000"/>
                  </a:lnSpc>
                  <a:spcAft>
                    <a:spcPts val="100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cos </a:t>
                </a:r>
                <a14:m>
                  <m:oMath xmlns:m="http://schemas.openxmlformats.org/officeDocument/2006/math">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θ</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a</m:t>
                        </m:r>
                      </m:num>
                      <m:den>
                        <m:rad>
                          <m:radPr>
                            <m:degHide m:val="on"/>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den>
                    </m:f>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rPr>
                        </m:ctrlPr>
                      </m:fPr>
                      <m:num>
                        <m:r>
                          <m:rPr>
                            <m:sty m:val="p"/>
                          </m:rPr>
                          <a:rPr lang="en-US" sz="2000" b="0" i="1" smtClean="0">
                            <a:latin typeface="Cambria Math" panose="02040503050406030204" pitchFamily="18" charset="0"/>
                          </a:rPr>
                          <m:t>a</m:t>
                        </m:r>
                      </m:num>
                      <m:den>
                        <m:r>
                          <a:rPr lang="en-US" sz="2000" i="0">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b="0" i="0" smtClean="0">
                                <a:latin typeface="Cambria Math" panose="02040503050406030204" pitchFamily="18" charset="0"/>
                              </a:rPr>
                              <m:t>r</m:t>
                            </m:r>
                          </m:e>
                          <m:sup>
                            <m:r>
                              <a:rPr lang="en-US" sz="2000" i="0">
                                <a:latin typeface="Cambria Math" panose="02040503050406030204" pitchFamily="18" charset="0"/>
                              </a:rPr>
                              <m:t>2</m:t>
                            </m:r>
                          </m:sup>
                        </m:sSup>
                        <m:r>
                          <a:rPr lang="en-US" sz="2000" i="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b="0" i="1" smtClean="0">
                                <a:latin typeface="Cambria Math" panose="02040503050406030204" pitchFamily="18" charset="0"/>
                              </a:rPr>
                              <m:t>a</m:t>
                            </m:r>
                          </m:e>
                          <m:sup>
                            <m:r>
                              <a:rPr lang="en-US" sz="2000" i="0">
                                <a:latin typeface="Cambria Math" panose="02040503050406030204" pitchFamily="18" charset="0"/>
                              </a:rPr>
                              <m:t>2</m:t>
                            </m:r>
                          </m:sup>
                        </m:sSup>
                        <m:sSup>
                          <m:sSupPr>
                            <m:ctrlPr>
                              <a:rPr lang="en-US" sz="2000" i="1">
                                <a:latin typeface="Cambria Math" panose="02040503050406030204" pitchFamily="18" charset="0"/>
                              </a:rPr>
                            </m:ctrlPr>
                          </m:sSupPr>
                          <m:e>
                            <m:r>
                              <a:rPr lang="en-US" sz="2000" i="0">
                                <a:latin typeface="Cambria Math" panose="02040503050406030204" pitchFamily="18" charset="0"/>
                              </a:rPr>
                              <m:t>)</m:t>
                            </m:r>
                          </m:e>
                          <m:sup>
                            <m:r>
                              <a:rPr lang="en-US" sz="2000" i="0">
                                <a:latin typeface="Cambria Math" panose="02040503050406030204" pitchFamily="18" charset="0"/>
                              </a:rPr>
                              <m:t>1</m:t>
                            </m:r>
                            <m:r>
                              <a:rPr lang="en-US" sz="2000" i="0">
                                <a:latin typeface="Cambria Math" panose="02040503050406030204" pitchFamily="18" charset="0"/>
                              </a:rPr>
                              <m:t>/</m:t>
                            </m:r>
                            <m:r>
                              <a:rPr lang="en-US" sz="2000" i="0">
                                <a:latin typeface="Cambria Math" panose="02040503050406030204" pitchFamily="18" charset="0"/>
                              </a:rPr>
                              <m:t>2</m:t>
                            </m:r>
                          </m:sup>
                        </m:sSup>
                      </m:den>
                    </m:f>
                  </m:oMath>
                </a14:m>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…..26</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7155" y="1284327"/>
                <a:ext cx="3752822" cy="611642"/>
              </a:xfrm>
              <a:prstGeom prst="rect">
                <a:avLst/>
              </a:prstGeom>
              <a:blipFill rotWithShape="0">
                <a:blip r:embed="rId4"/>
                <a:stretch>
                  <a:fillRect l="-1623" b="-700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00003" y="2949859"/>
                <a:ext cx="7615237" cy="628634"/>
              </a:xfrm>
              <a:prstGeom prst="rect">
                <a:avLst/>
              </a:prstGeom>
            </p:spPr>
            <p:txBody>
              <a:bodyPr wrap="square">
                <a:spAutoFit/>
              </a:bodyPr>
              <a:lstStyle/>
              <a:p>
                <a:pPr algn="l" rtl="0"/>
                <a14:m>
                  <m:oMath xmlns:m="http://schemas.openxmlformats.org/officeDocument/2006/math">
                    <m:r>
                      <m:rPr>
                        <m:nor/>
                      </m:rPr>
                      <a:rPr lang="en-US" sz="2000" dirty="0" smtClean="0">
                        <a:latin typeface="Times New Roman" panose="02020603050405020304" pitchFamily="18" charset="0"/>
                        <a:cs typeface="Times New Roman" panose="02020603050405020304" pitchFamily="18" charset="0"/>
                      </a:rPr>
                      <m:t>B</m:t>
                    </m:r>
                    <m:r>
                      <m:rPr>
                        <m:nor/>
                      </m:rPr>
                      <a:rPr lang="en-US" sz="2000" baseline="-25000" dirty="0" smtClean="0">
                        <a:latin typeface="Times New Roman" panose="02020603050405020304" pitchFamily="18" charset="0"/>
                        <a:cs typeface="Times New Roman" panose="02020603050405020304" pitchFamily="18" charset="0"/>
                      </a:rPr>
                      <m:t>x</m:t>
                    </m:r>
                    <m:r>
                      <m:rPr>
                        <m:nor/>
                      </m:rPr>
                      <a:rPr lang="en-US" sz="2000" dirty="0" smtClean="0">
                        <a:latin typeface="Times New Roman" panose="02020603050405020304" pitchFamily="18" charset="0"/>
                        <a:cs typeface="Times New Roman" panose="02020603050405020304" pitchFamily="18" charset="0"/>
                      </a:rPr>
                      <m:t> </m:t>
                    </m:r>
                    <m:r>
                      <m:rPr>
                        <m:nor/>
                      </m:rPr>
                      <a:rPr lang="en-US" sz="2000" b="0" i="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m:rPr>
                            <m:nor/>
                          </m:rPr>
                          <a:rPr lang="en-US" sz="2000" b="0" i="0" smtClean="0">
                            <a:latin typeface="Cambria Math" panose="020405030504060302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nary>
                      <m:naryPr>
                        <m:chr m:val="∮"/>
                        <m:limLoc m:val="undOvr"/>
                        <m:subHide m:val="on"/>
                        <m:supHide m:val="on"/>
                        <m:ctrlPr>
                          <a:rPr lang="en-US" sz="2000" i="1" smtClean="0">
                            <a:latin typeface="Cambria Math" panose="02040503050406030204" pitchFamily="18" charset="0"/>
                            <a:cs typeface="Times New Roman" panose="02020603050405020304" pitchFamily="18" charset="0"/>
                          </a:rPr>
                        </m:ctrlPr>
                      </m:naryPr>
                      <m:sub/>
                      <m:sup/>
                      <m:e>
                        <m:f>
                          <m:fPr>
                            <m:ctrlPr>
                              <a:rPr lang="en-US" sz="2000" i="1" smtClean="0">
                                <a:latin typeface="Cambria Math" panose="02040503050406030204" pitchFamily="18" charset="0"/>
                              </a:rPr>
                            </m:ctrlPr>
                          </m:fPr>
                          <m:num>
                            <m:r>
                              <m:rPr>
                                <m:sty m:val="p"/>
                              </m:rPr>
                              <a:rPr lang="en-US" sz="2000" b="0" i="1" smtClean="0">
                                <a:latin typeface="Cambria Math" panose="02040503050406030204" pitchFamily="18" charset="0"/>
                              </a:rPr>
                              <m:t>a</m:t>
                            </m:r>
                            <m:r>
                              <m:rPr>
                                <m:nor/>
                              </m:rPr>
                              <a:rPr lang="en-US" sz="2000" b="0" i="0" smtClean="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d</m:t>
                            </m:r>
                            <m:r>
                              <m:rPr>
                                <m:nor/>
                              </m:rPr>
                              <a:rPr lang="en-US" sz="2000" b="0" i="0" smtClean="0">
                                <a:latin typeface="Times New Roman" panose="02020603050405020304" pitchFamily="18" charset="0"/>
                                <a:cs typeface="Times New Roman" panose="02020603050405020304" pitchFamily="18" charset="0"/>
                              </a:rPr>
                              <m:t>l</m:t>
                            </m:r>
                          </m:num>
                          <m:den>
                            <m:sSup>
                              <m:sSupPr>
                                <m:ctrlPr>
                                  <a:rPr lang="ar-IQ" sz="2000" i="1" smtClean="0">
                                    <a:latin typeface="Cambria Math" panose="02040503050406030204" pitchFamily="18" charset="0"/>
                                  </a:rPr>
                                </m:ctrlPr>
                              </m:sSupPr>
                              <m:e>
                                <m:r>
                                  <a:rPr lang="en-US" sz="2000" b="0" i="0" smtClean="0">
                                    <a:latin typeface="Cambria Math" panose="02040503050406030204" pitchFamily="18" charset="0"/>
                                  </a:rPr>
                                  <m:t>(</m:t>
                                </m:r>
                                <m:r>
                                  <m:rPr>
                                    <m:sty m:val="p"/>
                                  </m:rPr>
                                  <a:rPr lang="en-US" sz="2000" b="0" i="0" smtClean="0">
                                    <a:latin typeface="Cambria Math" panose="02040503050406030204" pitchFamily="18" charset="0"/>
                                  </a:rPr>
                                  <m:t>r</m:t>
                                </m:r>
                              </m:e>
                              <m:sup>
                                <m:r>
                                  <a:rPr lang="ar-IQ" sz="2000" i="0">
                                    <a:latin typeface="Cambria Math" panose="02040503050406030204" pitchFamily="18" charset="0"/>
                                  </a:rPr>
                                  <m:t>2</m:t>
                                </m:r>
                              </m:sup>
                            </m:sSup>
                            <m:r>
                              <a:rPr lang="ar-IQ" sz="2000" i="0">
                                <a:latin typeface="Cambria Math" panose="02040503050406030204" pitchFamily="18" charset="0"/>
                              </a:rPr>
                              <m:t>+ </m:t>
                            </m:r>
                            <m:sSup>
                              <m:sSupPr>
                                <m:ctrlPr>
                                  <a:rPr lang="ar-IQ" sz="2000" i="1">
                                    <a:latin typeface="Cambria Math" panose="02040503050406030204" pitchFamily="18" charset="0"/>
                                  </a:rPr>
                                </m:ctrlPr>
                              </m:sSupPr>
                              <m:e>
                                <m:r>
                                  <m:rPr>
                                    <m:sty m:val="p"/>
                                  </m:rPr>
                                  <a:rPr lang="en-US" sz="2000" b="0" i="1" smtClean="0">
                                    <a:latin typeface="Cambria Math" panose="02040503050406030204" pitchFamily="18" charset="0"/>
                                  </a:rPr>
                                  <m:t>a</m:t>
                                </m:r>
                              </m:e>
                              <m:sup>
                                <m:r>
                                  <a:rPr lang="ar-IQ" sz="2000" i="0">
                                    <a:latin typeface="Cambria Math" panose="02040503050406030204" pitchFamily="18" charset="0"/>
                                  </a:rPr>
                                  <m:t>2</m:t>
                                </m:r>
                              </m:sup>
                            </m:sSup>
                            <m:r>
                              <a:rPr lang="en-US" sz="2000" b="0" i="1" smtClean="0">
                                <a:latin typeface="Cambria Math" panose="02040503050406030204" pitchFamily="18" charset="0"/>
                              </a:rPr>
                              <m:t>)</m:t>
                            </m:r>
                            <m:r>
                              <a:rPr lang="en-US" sz="2000" i="0" smtClean="0">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b="0" i="0" smtClean="0">
                                    <a:latin typeface="Cambria Math" panose="02040503050406030204" pitchFamily="18" charset="0"/>
                                  </a:rPr>
                                  <m:t>r</m:t>
                                </m:r>
                              </m:e>
                              <m:sup>
                                <m:r>
                                  <a:rPr lang="en-US" sz="2000" i="0">
                                    <a:latin typeface="Cambria Math" panose="02040503050406030204" pitchFamily="18" charset="0"/>
                                  </a:rPr>
                                  <m:t>2</m:t>
                                </m:r>
                              </m:sup>
                            </m:sSup>
                            <m:r>
                              <a:rPr lang="en-US" sz="2000" i="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b="0" i="1" smtClean="0">
                                    <a:latin typeface="Cambria Math" panose="02040503050406030204" pitchFamily="18" charset="0"/>
                                  </a:rPr>
                                  <m:t>a</m:t>
                                </m:r>
                              </m:e>
                              <m:sup>
                                <m:r>
                                  <a:rPr lang="en-US" sz="2000" i="0">
                                    <a:latin typeface="Cambria Math" panose="02040503050406030204" pitchFamily="18" charset="0"/>
                                  </a:rPr>
                                  <m:t>2</m:t>
                                </m:r>
                              </m:sup>
                            </m:sSup>
                            <m:sSup>
                              <m:sSupPr>
                                <m:ctrlPr>
                                  <a:rPr lang="en-US" sz="2000" i="1">
                                    <a:latin typeface="Cambria Math" panose="02040503050406030204" pitchFamily="18" charset="0"/>
                                  </a:rPr>
                                </m:ctrlPr>
                              </m:sSupPr>
                              <m:e>
                                <m:r>
                                  <a:rPr lang="en-US" sz="2000" i="0">
                                    <a:latin typeface="Cambria Math" panose="02040503050406030204" pitchFamily="18" charset="0"/>
                                  </a:rPr>
                                  <m:t>)</m:t>
                                </m:r>
                              </m:e>
                              <m:sup>
                                <m:r>
                                  <a:rPr lang="en-US" sz="2000" i="0">
                                    <a:latin typeface="Cambria Math" panose="02040503050406030204" pitchFamily="18" charset="0"/>
                                  </a:rPr>
                                  <m:t>1</m:t>
                                </m:r>
                                <m:r>
                                  <a:rPr lang="en-US" sz="2000" i="0">
                                    <a:latin typeface="Cambria Math" panose="02040503050406030204" pitchFamily="18" charset="0"/>
                                  </a:rPr>
                                  <m:t>/</m:t>
                                </m:r>
                                <m:r>
                                  <a:rPr lang="en-US" sz="2000" i="0">
                                    <a:latin typeface="Cambria Math" panose="02040503050406030204" pitchFamily="18" charset="0"/>
                                  </a:rPr>
                                  <m:t>2</m:t>
                                </m:r>
                              </m:sup>
                            </m:sSup>
                          </m:den>
                        </m:f>
                      </m:e>
                    </m:nary>
                    <m:r>
                      <m:rPr>
                        <m:nor/>
                      </m:rPr>
                      <a:rPr lang="en-US" sz="2000">
                        <a:latin typeface="Times New Roman" panose="020206030504050203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 28</a:t>
                </a:r>
                <a:endParaRPr lang="ar-IQ" sz="20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00003" y="2949859"/>
                <a:ext cx="7615237" cy="628634"/>
              </a:xfrm>
              <a:prstGeom prst="rect">
                <a:avLst/>
              </a:prstGeom>
              <a:blipFill rotWithShape="0">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3832" y="3655665"/>
                <a:ext cx="7615237" cy="583173"/>
              </a:xfrm>
              <a:prstGeom prst="rect">
                <a:avLst/>
              </a:prstGeom>
            </p:spPr>
            <p:txBody>
              <a:bodyPr wrap="square">
                <a:spAutoFit/>
              </a:bodyPr>
              <a:lstStyle/>
              <a:p>
                <a:pPr algn="l" rtl="0"/>
                <a14:m>
                  <m:oMath xmlns:m="http://schemas.openxmlformats.org/officeDocument/2006/math">
                    <m:r>
                      <m:rPr>
                        <m:nor/>
                      </m:rPr>
                      <a:rPr lang="en-US" sz="2000" dirty="0" smtClean="0">
                        <a:latin typeface="Times New Roman" panose="02020603050405020304" pitchFamily="18" charset="0"/>
                        <a:cs typeface="Times New Roman" panose="02020603050405020304" pitchFamily="18" charset="0"/>
                      </a:rPr>
                      <m:t>B</m:t>
                    </m:r>
                    <m:r>
                      <m:rPr>
                        <m:nor/>
                      </m:rPr>
                      <a:rPr lang="en-US" sz="2000" baseline="-25000" dirty="0" smtClean="0">
                        <a:latin typeface="Times New Roman" panose="02020603050405020304" pitchFamily="18" charset="0"/>
                        <a:cs typeface="Times New Roman" panose="02020603050405020304" pitchFamily="18" charset="0"/>
                      </a:rPr>
                      <m:t>x</m:t>
                    </m:r>
                    <m:r>
                      <m:rPr>
                        <m:nor/>
                      </m:rPr>
                      <a:rPr lang="en-US" sz="2000" dirty="0" smtClean="0">
                        <a:latin typeface="Times New Roman" panose="02020603050405020304" pitchFamily="18" charset="0"/>
                        <a:cs typeface="Times New Roman" panose="02020603050405020304" pitchFamily="18" charset="0"/>
                      </a:rPr>
                      <m:t> </m:t>
                    </m:r>
                    <m:r>
                      <m:rPr>
                        <m:nor/>
                      </m:rPr>
                      <a:rPr lang="en-US" sz="2000" b="0" i="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a:rPr lang="en-US" sz="2000" b="0" i="1" smtClean="0">
                            <a:latin typeface="Cambria Math" panose="02040503050406030204" pitchFamily="18" charset="0"/>
                          </a:rPr>
                          <m:t> </m:t>
                        </m:r>
                        <m:r>
                          <m:rPr>
                            <m:sty m:val="p"/>
                          </m:rPr>
                          <a:rPr lang="en-US" sz="2000" i="1">
                            <a:latin typeface="Cambria Math" panose="02040503050406030204" pitchFamily="18" charset="0"/>
                            <a:cs typeface="Times New Roman" panose="02020603050405020304" pitchFamily="18" charset="0"/>
                          </a:rPr>
                          <m:t>i</m:t>
                        </m:r>
                        <m:r>
                          <a:rPr lang="en-US" sz="2000" i="1">
                            <a:latin typeface="Cambria Math" panose="02040503050406030204" pitchFamily="18" charset="0"/>
                            <a:cs typeface="Times New Roman" panose="02020603050405020304" pitchFamily="18" charset="0"/>
                          </a:rPr>
                          <m:t>  </m:t>
                        </m:r>
                        <m:r>
                          <m:rPr>
                            <m:sty m:val="p"/>
                          </m:rPr>
                          <a:rPr lang="en-US" sz="2000" i="1">
                            <a:latin typeface="Cambria Math" panose="02040503050406030204" pitchFamily="18" charset="0"/>
                          </a:rPr>
                          <m:t>a</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r>
                          <a:rPr lang="en-US" sz="2000" i="0" smtClean="0">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b="0" i="0" smtClean="0">
                                <a:latin typeface="Cambria Math" panose="02040503050406030204" pitchFamily="18" charset="0"/>
                              </a:rPr>
                              <m:t>r</m:t>
                            </m:r>
                          </m:e>
                          <m:sup>
                            <m:r>
                              <a:rPr lang="en-US" sz="2000" i="0">
                                <a:latin typeface="Cambria Math" panose="02040503050406030204" pitchFamily="18" charset="0"/>
                              </a:rPr>
                              <m:t>2</m:t>
                            </m:r>
                          </m:sup>
                        </m:sSup>
                        <m:r>
                          <a:rPr lang="en-US" sz="2000" i="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b="0" i="1" smtClean="0">
                                <a:latin typeface="Cambria Math" panose="02040503050406030204" pitchFamily="18" charset="0"/>
                              </a:rPr>
                              <m:t>a</m:t>
                            </m:r>
                          </m:e>
                          <m:sup>
                            <m:r>
                              <a:rPr lang="en-US" sz="2000" i="0">
                                <a:latin typeface="Cambria Math" panose="02040503050406030204" pitchFamily="18" charset="0"/>
                              </a:rPr>
                              <m:t>2</m:t>
                            </m:r>
                          </m:sup>
                        </m:sSup>
                        <m:sSup>
                          <m:sSupPr>
                            <m:ctrlPr>
                              <a:rPr lang="en-US" sz="2000" i="1">
                                <a:latin typeface="Cambria Math" panose="02040503050406030204" pitchFamily="18" charset="0"/>
                              </a:rPr>
                            </m:ctrlPr>
                          </m:sSupPr>
                          <m:e>
                            <m:r>
                              <a:rPr lang="en-US" sz="2000" i="0">
                                <a:latin typeface="Cambria Math" panose="02040503050406030204" pitchFamily="18" charset="0"/>
                              </a:rPr>
                              <m:t>)</m:t>
                            </m:r>
                          </m:e>
                          <m:sup>
                            <m:r>
                              <a:rPr lang="en-US" sz="2000" b="0" i="0" smtClean="0">
                                <a:latin typeface="Cambria Math" panose="02040503050406030204" pitchFamily="18" charset="0"/>
                              </a:rPr>
                              <m:t>3</m:t>
                            </m:r>
                            <m:r>
                              <a:rPr lang="en-US" sz="2000" i="0">
                                <a:latin typeface="Cambria Math" panose="02040503050406030204" pitchFamily="18" charset="0"/>
                              </a:rPr>
                              <m:t>/</m:t>
                            </m:r>
                            <m:r>
                              <a:rPr lang="en-US" sz="2000" i="0">
                                <a:latin typeface="Cambria Math" panose="02040503050406030204" pitchFamily="18" charset="0"/>
                              </a:rPr>
                              <m:t>2</m:t>
                            </m:r>
                          </m:sup>
                        </m:sSup>
                      </m:den>
                    </m:f>
                    <m:nary>
                      <m:naryPr>
                        <m:chr m:val="∮"/>
                        <m:limLoc m:val="undOvr"/>
                        <m:subHide m:val="on"/>
                        <m:supHide m:val="on"/>
                        <m:ctrlPr>
                          <a:rPr lang="en-US" sz="2000" i="1" smtClean="0">
                            <a:latin typeface="Cambria Math" panose="02040503050406030204" pitchFamily="18" charset="0"/>
                            <a:cs typeface="Times New Roman" panose="02020603050405020304" pitchFamily="18" charset="0"/>
                          </a:rPr>
                        </m:ctrlPr>
                      </m:naryPr>
                      <m:sub/>
                      <m:sup/>
                      <m:e>
                        <m:r>
                          <a:rPr lang="en-US" sz="2000" b="0" i="1" smtClean="0">
                            <a:latin typeface="Cambria Math" panose="02040503050406030204" pitchFamily="18" charset="0"/>
                            <a:cs typeface="Times New Roman" panose="02020603050405020304" pitchFamily="18" charset="0"/>
                          </a:rPr>
                          <m:t>𝑑𝑙</m:t>
                        </m:r>
                      </m:e>
                    </m:nary>
                    <m:r>
                      <m:rPr>
                        <m:nor/>
                      </m:rPr>
                      <a:rPr lang="en-US" sz="2000">
                        <a:latin typeface="Times New Roman" panose="020206030504050203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 29</a:t>
                </a:r>
                <a:endParaRPr lang="ar-IQ" sz="2000"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3832" y="3655665"/>
                <a:ext cx="7615237" cy="583173"/>
              </a:xfrm>
              <a:prstGeom prst="rect">
                <a:avLst/>
              </a:prstGeom>
              <a:blipFill rotWithShape="0">
                <a:blip r:embed="rId6"/>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00003" y="4365307"/>
                <a:ext cx="7915296" cy="688330"/>
              </a:xfrm>
              <a:prstGeom prst="rect">
                <a:avLst/>
              </a:prstGeom>
            </p:spPr>
            <p:txBody>
              <a:bodyPr wrap="square">
                <a:spAutoFit/>
              </a:bodyPr>
              <a:lstStyle/>
              <a:p>
                <a:pPr algn="l" rtl="0"/>
                <a14:m>
                  <m:oMath xmlns:m="http://schemas.openxmlformats.org/officeDocument/2006/math">
                    <m:r>
                      <m:rPr>
                        <m:nor/>
                      </m:rPr>
                      <a:rPr lang="en-US" sz="2000" dirty="0" smtClean="0">
                        <a:latin typeface="Times New Roman" panose="02020603050405020304" pitchFamily="18" charset="0"/>
                        <a:cs typeface="Times New Roman" panose="02020603050405020304" pitchFamily="18" charset="0"/>
                      </a:rPr>
                      <m:t>B</m:t>
                    </m:r>
                    <m:r>
                      <m:rPr>
                        <m:nor/>
                      </m:rPr>
                      <a:rPr lang="en-US" sz="2000" baseline="-25000" dirty="0" smtClean="0">
                        <a:latin typeface="Times New Roman" panose="02020603050405020304" pitchFamily="18" charset="0"/>
                        <a:cs typeface="Times New Roman" panose="02020603050405020304" pitchFamily="18" charset="0"/>
                      </a:rPr>
                      <m:t>x</m:t>
                    </m:r>
                    <m:r>
                      <m:rPr>
                        <m:nor/>
                      </m:rPr>
                      <a:rPr lang="en-US" sz="2000" dirty="0" smtClean="0">
                        <a:latin typeface="Times New Roman" panose="02020603050405020304" pitchFamily="18" charset="0"/>
                        <a:cs typeface="Times New Roman" panose="02020603050405020304" pitchFamily="18" charset="0"/>
                      </a:rPr>
                      <m:t> </m:t>
                    </m:r>
                    <m:r>
                      <m:rPr>
                        <m:nor/>
                      </m:rPr>
                      <a:rPr lang="en-US" sz="2000" b="0" i="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a:rPr lang="en-US" sz="2000" b="0" i="1" smtClean="0">
                            <a:latin typeface="Cambria Math" panose="02040503050406030204" pitchFamily="18" charset="0"/>
                          </a:rPr>
                          <m:t> </m:t>
                        </m:r>
                        <m:r>
                          <m:rPr>
                            <m:sty m:val="p"/>
                          </m:rPr>
                          <a:rPr lang="en-US" sz="2000" b="0" i="0" smtClean="0">
                            <a:latin typeface="Cambria Math" panose="02040503050406030204" pitchFamily="18" charset="0"/>
                          </a:rPr>
                          <m:t>i</m:t>
                        </m:r>
                        <m:r>
                          <a:rPr lang="en-US" sz="2000" b="0" i="1" smtClean="0">
                            <a:latin typeface="Cambria Math" panose="02040503050406030204" pitchFamily="18" charset="0"/>
                          </a:rPr>
                          <m:t> </m:t>
                        </m:r>
                        <m:r>
                          <m:rPr>
                            <m:sty m:val="p"/>
                          </m:rPr>
                          <a:rPr lang="en-US" sz="2000" i="1">
                            <a:latin typeface="Cambria Math" panose="02040503050406030204" pitchFamily="18" charset="0"/>
                          </a:rPr>
                          <m:t>a</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r>
                          <a:rPr lang="en-US" sz="2000" i="0" smtClean="0">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b="0" i="0" smtClean="0">
                                <a:latin typeface="Cambria Math" panose="02040503050406030204" pitchFamily="18" charset="0"/>
                              </a:rPr>
                              <m:t>r</m:t>
                            </m:r>
                          </m:e>
                          <m:sup>
                            <m:r>
                              <a:rPr lang="en-US" sz="2000" i="0">
                                <a:latin typeface="Cambria Math" panose="02040503050406030204" pitchFamily="18" charset="0"/>
                              </a:rPr>
                              <m:t>2</m:t>
                            </m:r>
                          </m:sup>
                        </m:sSup>
                        <m:r>
                          <a:rPr lang="en-US" sz="2000" i="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b="0" i="1" smtClean="0">
                                <a:latin typeface="Cambria Math" panose="02040503050406030204" pitchFamily="18" charset="0"/>
                              </a:rPr>
                              <m:t>a</m:t>
                            </m:r>
                          </m:e>
                          <m:sup>
                            <m:r>
                              <a:rPr lang="en-US" sz="2000" i="0">
                                <a:latin typeface="Cambria Math" panose="02040503050406030204" pitchFamily="18" charset="0"/>
                              </a:rPr>
                              <m:t>2</m:t>
                            </m:r>
                          </m:sup>
                        </m:sSup>
                        <m:sSup>
                          <m:sSupPr>
                            <m:ctrlPr>
                              <a:rPr lang="en-US" sz="2000" i="1">
                                <a:latin typeface="Cambria Math" panose="02040503050406030204" pitchFamily="18" charset="0"/>
                              </a:rPr>
                            </m:ctrlPr>
                          </m:sSupPr>
                          <m:e>
                            <m:r>
                              <a:rPr lang="en-US" sz="2000" i="0">
                                <a:latin typeface="Cambria Math" panose="02040503050406030204" pitchFamily="18" charset="0"/>
                              </a:rPr>
                              <m:t>)</m:t>
                            </m:r>
                          </m:e>
                          <m:sup>
                            <m:f>
                              <m:fPr>
                                <m:ctrlPr>
                                  <a:rPr lang="en-US" sz="2000" b="0" i="1">
                                    <a:latin typeface="Cambria Math" panose="02040503050406030204" pitchFamily="18" charset="0"/>
                                  </a:rPr>
                                </m:ctrlPr>
                              </m:fPr>
                              <m:num>
                                <m:r>
                                  <a:rPr lang="en-US" sz="2000" b="0" i="0" smtClean="0">
                                    <a:latin typeface="Cambria Math" panose="02040503050406030204" pitchFamily="18" charset="0"/>
                                  </a:rPr>
                                  <m:t>3</m:t>
                                </m:r>
                              </m:num>
                              <m:den>
                                <m:r>
                                  <a:rPr lang="en-US" sz="2000" i="0">
                                    <a:latin typeface="Cambria Math" panose="02040503050406030204" pitchFamily="18" charset="0"/>
                                  </a:rPr>
                                  <m:t>2</m:t>
                                </m:r>
                              </m:den>
                            </m:f>
                          </m:sup>
                        </m:sSup>
                      </m:den>
                    </m:f>
                    <m:r>
                      <a:rPr lang="en-US" sz="200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𝑎</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000">
                        <a:latin typeface="Times New Roman" panose="020206030504050203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 30</a:t>
                </a:r>
                <a:endParaRPr lang="ar-IQ" sz="20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00003" y="4365307"/>
                <a:ext cx="7915296" cy="688330"/>
              </a:xfrm>
              <a:prstGeom prst="rect">
                <a:avLst/>
              </a:prstGeom>
              <a:blipFill rotWithShape="0">
                <a:blip r:embed="rId7"/>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42867" y="5151114"/>
                <a:ext cx="7915296" cy="842218"/>
              </a:xfrm>
              <a:prstGeom prst="rect">
                <a:avLst/>
              </a:prstGeom>
            </p:spPr>
            <p:txBody>
              <a:bodyPr wrap="square">
                <a:spAutoFit/>
              </a:bodyPr>
              <a:lstStyle/>
              <a:p>
                <a:pPr algn="l" rtl="0"/>
                <a14:m>
                  <m:oMath xmlns:m="http://schemas.openxmlformats.org/officeDocument/2006/math">
                    <m:r>
                      <m:rPr>
                        <m:nor/>
                      </m:rPr>
                      <a:rPr lang="en-US" sz="2400" dirty="0" smtClean="0">
                        <a:latin typeface="Times New Roman" panose="02020603050405020304" pitchFamily="18" charset="0"/>
                        <a:cs typeface="Times New Roman" panose="02020603050405020304" pitchFamily="18" charset="0"/>
                      </a:rPr>
                      <m:t>B</m:t>
                    </m:r>
                    <m:r>
                      <m:rPr>
                        <m:nor/>
                      </m:rPr>
                      <a:rPr lang="en-US" sz="2400" baseline="-25000" dirty="0" smtClean="0">
                        <a:latin typeface="Times New Roman" panose="02020603050405020304" pitchFamily="18" charset="0"/>
                        <a:cs typeface="Times New Roman" panose="02020603050405020304" pitchFamily="18" charset="0"/>
                      </a:rPr>
                      <m:t>x</m:t>
                    </m:r>
                    <m:r>
                      <m:rPr>
                        <m:nor/>
                      </m:rPr>
                      <a:rPr lang="en-US" sz="2400" dirty="0" smtClean="0">
                        <a:latin typeface="Times New Roman" panose="02020603050405020304" pitchFamily="18" charset="0"/>
                        <a:cs typeface="Times New Roman" panose="02020603050405020304" pitchFamily="18" charset="0"/>
                      </a:rPr>
                      <m:t> </m:t>
                    </m:r>
                    <m:r>
                      <m:rPr>
                        <m:nor/>
                      </m:rPr>
                      <a:rPr lang="en-US" sz="2400" b="0" smtClean="0">
                        <a:latin typeface="Times New Roman" panose="02020603050405020304" pitchFamily="18" charset="0"/>
                        <a:cs typeface="Times New Roman" panose="02020603050405020304" pitchFamily="18" charset="0"/>
                      </a:rPr>
                      <m:t>= </m:t>
                    </m:r>
                    <m:r>
                      <m:rPr>
                        <m:nor/>
                      </m:rPr>
                      <a:rPr lang="en-US" sz="2400" smtClean="0">
                        <a:latin typeface="Times New Roman" panose="02020603050405020304" pitchFamily="18" charset="0"/>
                        <a:cs typeface="Times New Roman" panose="02020603050405020304" pitchFamily="18" charset="0"/>
                      </a:rPr>
                      <m:t> </m:t>
                    </m:r>
                    <m:f>
                      <m:fPr>
                        <m:ctrlPr>
                          <a:rPr lang="en-US" sz="2400" i="1">
                            <a:latin typeface="Cambria Math" panose="02040503050406030204" pitchFamily="18" charset="0"/>
                          </a:rPr>
                        </m:ctrlPr>
                      </m:fPr>
                      <m:num>
                        <m:sSub>
                          <m:sSubPr>
                            <m:ctrlPr>
                              <a:rPr lang="en-US" sz="2400" i="1" smtClean="0">
                                <a:latin typeface="Cambria Math" panose="02040503050406030204" pitchFamily="18" charset="0"/>
                              </a:rPr>
                            </m:ctrlPr>
                          </m:sSubPr>
                          <m:e>
                            <m:r>
                              <m:rPr>
                                <m:sty m:val="p"/>
                              </m:rPr>
                              <a:rPr lang="en-US" sz="2400" i="0" smtClean="0">
                                <a:latin typeface="Cambria Math" panose="02040503050406030204" pitchFamily="18" charset="0"/>
                                <a:ea typeface="Cambria Math" panose="02040503050406030204" pitchFamily="18" charset="0"/>
                              </a:rPr>
                              <m:t>μ</m:t>
                            </m:r>
                          </m:e>
                          <m:sub>
                            <m:r>
                              <m:rPr>
                                <m:sty m:val="p"/>
                              </m:rPr>
                              <a:rPr lang="en-US" sz="2400" b="0" i="0" smtClean="0">
                                <a:latin typeface="Cambria Math" panose="02040503050406030204" pitchFamily="18" charset="0"/>
                              </a:rPr>
                              <m:t>o</m:t>
                            </m:r>
                          </m:sub>
                        </m:sSub>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i</m:t>
                        </m:r>
                        <m:r>
                          <a:rPr lang="en-US" sz="2400" b="0" i="0"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1" smtClean="0">
                                <a:latin typeface="Cambria Math" panose="02040503050406030204" pitchFamily="18" charset="0"/>
                                <a:ea typeface="Cambria Math" panose="02040503050406030204" pitchFamily="18" charset="0"/>
                              </a:rPr>
                              <m:t>a</m:t>
                            </m:r>
                          </m:e>
                          <m:sup>
                            <m:r>
                              <a:rPr lang="en-US" sz="2400" b="0" i="0" smtClean="0">
                                <a:latin typeface="Cambria Math" panose="02040503050406030204" pitchFamily="18" charset="0"/>
                                <a:ea typeface="Cambria Math" panose="02040503050406030204" pitchFamily="18" charset="0"/>
                              </a:rPr>
                              <m:t>2</m:t>
                            </m:r>
                          </m:sup>
                        </m:sSup>
                      </m:num>
                      <m:den>
                        <m:r>
                          <a:rPr lang="en-US" sz="2400" b="0" i="0" smtClean="0">
                            <a:latin typeface="Cambria Math" panose="02040503050406030204" pitchFamily="18" charset="0"/>
                            <a:cs typeface="Times New Roman" panose="02020603050405020304" pitchFamily="18" charset="0"/>
                          </a:rPr>
                          <m:t>2</m:t>
                        </m:r>
                        <m:r>
                          <a:rPr lang="en-US" sz="2400" i="0" smtClean="0">
                            <a:latin typeface="Cambria Math" panose="02040503050406030204" pitchFamily="18" charset="0"/>
                          </a:rPr>
                          <m:t>(</m:t>
                        </m:r>
                        <m:sSup>
                          <m:sSupPr>
                            <m:ctrlPr>
                              <a:rPr lang="en-US" sz="2400" i="1">
                                <a:latin typeface="Cambria Math" panose="02040503050406030204" pitchFamily="18" charset="0"/>
                              </a:rPr>
                            </m:ctrlPr>
                          </m:sSupPr>
                          <m:e>
                            <m:r>
                              <m:rPr>
                                <m:sty m:val="p"/>
                              </m:rPr>
                              <a:rPr lang="en-US" sz="2400" b="0" i="0" smtClean="0">
                                <a:latin typeface="Cambria Math" panose="02040503050406030204" pitchFamily="18" charset="0"/>
                              </a:rPr>
                              <m:t>r</m:t>
                            </m:r>
                          </m:e>
                          <m:sup>
                            <m:r>
                              <a:rPr lang="en-US" sz="2400" i="0">
                                <a:latin typeface="Cambria Math" panose="02040503050406030204" pitchFamily="18" charset="0"/>
                              </a:rPr>
                              <m:t>2</m:t>
                            </m:r>
                          </m:sup>
                        </m:sSup>
                        <m:r>
                          <a:rPr lang="en-US" sz="2400" i="0">
                            <a:latin typeface="Cambria Math" panose="02040503050406030204" pitchFamily="18" charset="0"/>
                          </a:rPr>
                          <m:t>+ </m:t>
                        </m:r>
                        <m:sSup>
                          <m:sSupPr>
                            <m:ctrlPr>
                              <a:rPr lang="en-US" sz="2400" i="1">
                                <a:latin typeface="Cambria Math" panose="02040503050406030204" pitchFamily="18" charset="0"/>
                              </a:rPr>
                            </m:ctrlPr>
                          </m:sSupPr>
                          <m:e>
                            <m:r>
                              <m:rPr>
                                <m:sty m:val="p"/>
                              </m:rPr>
                              <a:rPr lang="en-US" sz="2400" b="0" i="1" smtClean="0">
                                <a:latin typeface="Cambria Math" panose="02040503050406030204" pitchFamily="18" charset="0"/>
                              </a:rPr>
                              <m:t>a</m:t>
                            </m:r>
                          </m:e>
                          <m:sup>
                            <m:r>
                              <a:rPr lang="en-US" sz="2400" i="0">
                                <a:latin typeface="Cambria Math" panose="02040503050406030204" pitchFamily="18" charset="0"/>
                              </a:rPr>
                              <m:t>2</m:t>
                            </m:r>
                          </m:sup>
                        </m:sSup>
                        <m:sSup>
                          <m:sSupPr>
                            <m:ctrlPr>
                              <a:rPr lang="en-US" sz="2400" i="1">
                                <a:latin typeface="Cambria Math" panose="02040503050406030204" pitchFamily="18" charset="0"/>
                              </a:rPr>
                            </m:ctrlPr>
                          </m:sSupPr>
                          <m:e>
                            <m:r>
                              <a:rPr lang="en-US" sz="2400" i="0">
                                <a:latin typeface="Cambria Math" panose="02040503050406030204" pitchFamily="18" charset="0"/>
                              </a:rPr>
                              <m:t>)</m:t>
                            </m:r>
                          </m:e>
                          <m:sup>
                            <m:f>
                              <m:fPr>
                                <m:ctrlPr>
                                  <a:rPr lang="en-US" sz="2400" b="0" i="1">
                                    <a:latin typeface="Cambria Math" panose="02040503050406030204" pitchFamily="18" charset="0"/>
                                  </a:rPr>
                                </m:ctrlPr>
                              </m:fPr>
                              <m:num>
                                <m:r>
                                  <a:rPr lang="en-US" sz="2400" b="0" i="0" smtClean="0">
                                    <a:latin typeface="Cambria Math" panose="02040503050406030204" pitchFamily="18" charset="0"/>
                                  </a:rPr>
                                  <m:t>3</m:t>
                                </m:r>
                              </m:num>
                              <m:den>
                                <m:r>
                                  <a:rPr lang="en-US" sz="2400" i="0">
                                    <a:latin typeface="Cambria Math" panose="02040503050406030204" pitchFamily="18" charset="0"/>
                                  </a:rPr>
                                  <m:t>2</m:t>
                                </m:r>
                              </m:den>
                            </m:f>
                          </m:sup>
                        </m:sSup>
                      </m:den>
                    </m:f>
                  </m:oMath>
                </a14:m>
                <a:r>
                  <a:rPr lang="en-US" sz="2400" dirty="0" smtClean="0">
                    <a:latin typeface="Times New Roman" panose="02020603050405020304" pitchFamily="18" charset="0"/>
                    <a:cs typeface="Times New Roman" panose="02020603050405020304" pitchFamily="18" charset="0"/>
                  </a:rPr>
                  <a:t>    ……………….. 31</a:t>
                </a:r>
                <a:endParaRPr lang="ar-IQ" sz="24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42867" y="5151114"/>
                <a:ext cx="7915296" cy="842218"/>
              </a:xfrm>
              <a:prstGeom prst="rect">
                <a:avLst/>
              </a:prstGeom>
              <a:blipFill rotWithShape="0">
                <a:blip r:embed="rId8"/>
                <a:stretch>
                  <a:fillRect/>
                </a:stretch>
              </a:blipFill>
            </p:spPr>
            <p:txBody>
              <a:bodyPr/>
              <a:lstStyle/>
              <a:p>
                <a:r>
                  <a:rPr lang="ar-IQ">
                    <a:noFill/>
                  </a:rPr>
                  <a:t> </a:t>
                </a:r>
              </a:p>
            </p:txBody>
          </p:sp>
        </mc:Fallback>
      </mc:AlternateContent>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5975" y="783677"/>
            <a:ext cx="6296025" cy="4095750"/>
          </a:xfrm>
          <a:prstGeom prst="rect">
            <a:avLst/>
          </a:prstGeom>
        </p:spPr>
      </p:pic>
    </p:spTree>
    <p:extLst>
      <p:ext uri="{BB962C8B-B14F-4D97-AF65-F5344CB8AC3E}">
        <p14:creationId xmlns:p14="http://schemas.microsoft.com/office/powerpoint/2010/main" val="135304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338" y="324978"/>
            <a:ext cx="11287125" cy="882293"/>
          </a:xfrm>
          <a:prstGeom prst="rect">
            <a:avLst/>
          </a:prstGeom>
        </p:spPr>
        <p:txBody>
          <a:bodyPr wrap="square">
            <a:spAutoFit/>
          </a:bodyPr>
          <a:lstStyle/>
          <a:p>
            <a:pPr>
              <a:lnSpc>
                <a:spcPct val="115000"/>
              </a:lnSpc>
              <a:spcAft>
                <a:spcPts val="1000"/>
              </a:spcAft>
            </a:pPr>
            <a:r>
              <a:rPr lang="ar-IQ" sz="2000" b="1" u="sng" dirty="0" smtClean="0">
                <a:effectLst/>
                <a:latin typeface="Times New Roman" panose="02020603050405020304" pitchFamily="18" charset="0"/>
                <a:ea typeface="Times New Roman" panose="02020603050405020304" pitchFamily="18" charset="0"/>
                <a:cs typeface="Times New Roman" panose="02020603050405020304" pitchFamily="18" charset="0"/>
              </a:rPr>
              <a:t>حالة خاصة:</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ar-IQ"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ولايجاد</a:t>
            </a:r>
            <a:r>
              <a:rPr lang="ar-IQ"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المجال المغناطيسي عند مركز الحلقة ستكون قيمة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r </a:t>
            </a:r>
            <a:r>
              <a:rPr lang="ar-IQ"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مساوية الى الصفر لذلك ستكون العلاقة</a:t>
            </a:r>
            <a:endParaRPr lang="ar-IQ"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98941" y="1447377"/>
                <a:ext cx="4279569" cy="590739"/>
              </a:xfrm>
              <a:prstGeom prst="rect">
                <a:avLst/>
              </a:prstGeom>
            </p:spPr>
            <p:txBody>
              <a:bodyPr wrap="none">
                <a:spAutoFit/>
              </a:bodyPr>
              <a:lstStyle/>
              <a:p>
                <a:pPr algn="l" rtl="0"/>
                <a14:m>
                  <m:oMath xmlns:m="http://schemas.openxmlformats.org/officeDocument/2006/math">
                    <m:r>
                      <m:rPr>
                        <m:nor/>
                      </m:rPr>
                      <a:rPr lang="en-US" sz="2000" smtClean="0">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2000" b="0" i="0" smtClean="0">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000" smtClean="0">
                        <a:effectLst/>
                        <a:latin typeface="Times New Roman" panose="020206030504050203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cs typeface="Times New Roman" panose="02020603050405020304" pitchFamily="18" charset="0"/>
                          </a:rPr>
                        </m:ctrlPr>
                      </m:fPr>
                      <m:num>
                        <m:sSub>
                          <m:sSubPr>
                            <m:ctrlPr>
                              <a:rPr lang="en-US" sz="2000" i="1">
                                <a:effectLst/>
                                <a:latin typeface="Cambria Math" panose="02040503050406030204" pitchFamily="18" charset="0"/>
                                <a:cs typeface="Times New Roman" panose="02020603050405020304" pitchFamily="18" charset="0"/>
                              </a:rPr>
                            </m:ctrlPr>
                          </m:sSubPr>
                          <m:e>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o</m:t>
                            </m:r>
                          </m:sub>
                        </m:sSub>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 </m:t>
                        </m:r>
                      </m:num>
                      <m:den>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2 </m:t>
                        </m:r>
                        <m:r>
                          <m:rPr>
                            <m:sty m:val="p"/>
                          </m:rP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a</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r</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 32</a:t>
                </a:r>
                <a:endParaRPr lang="ar-IQ" sz="2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98941" y="1447377"/>
                <a:ext cx="4279569" cy="590739"/>
              </a:xfrm>
              <a:prstGeom prst="rect">
                <a:avLst/>
              </a:prstGeom>
              <a:blipFill rotWithShape="0">
                <a:blip r:embed="rId2"/>
                <a:stretch>
                  <a:fillRect b="-6186"/>
                </a:stretch>
              </a:blipFill>
            </p:spPr>
            <p:txBody>
              <a:bodyPr/>
              <a:lstStyle/>
              <a:p>
                <a:r>
                  <a:rPr lang="ar-IQ">
                    <a:noFill/>
                  </a:rPr>
                  <a:t> </a:t>
                </a:r>
              </a:p>
            </p:txBody>
          </p:sp>
        </mc:Fallback>
      </mc:AlternateContent>
      <p:sp>
        <p:nvSpPr>
          <p:cNvPr id="6" name="Rectangle 5"/>
          <p:cNvSpPr/>
          <p:nvPr/>
        </p:nvSpPr>
        <p:spPr>
          <a:xfrm>
            <a:off x="5505450" y="2384972"/>
            <a:ext cx="6096000" cy="754053"/>
          </a:xfrm>
          <a:prstGeom prst="rect">
            <a:avLst/>
          </a:prstGeom>
        </p:spPr>
        <p:txBody>
          <a:bodyPr>
            <a:spAutoFit/>
          </a:bodyPr>
          <a:lstStyle/>
          <a:p>
            <a:pPr>
              <a:lnSpc>
                <a:spcPct val="115000"/>
              </a:lnSpc>
            </a:pPr>
            <a:r>
              <a:rPr lang="ar-IQ" sz="2000" b="1" u="sng" dirty="0" smtClean="0">
                <a:effectLst/>
                <a:latin typeface="Times New Roman" panose="02020603050405020304" pitchFamily="18" charset="0"/>
                <a:ea typeface="Times New Roman" panose="02020603050405020304" pitchFamily="18" charset="0"/>
                <a:cs typeface="Times New Roman" panose="02020603050405020304" pitchFamily="18" charset="0"/>
              </a:rPr>
              <a:t>حالة خاصة </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ar-IQ"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عندما تقع النقطة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p </a:t>
            </a:r>
            <a:r>
              <a:rPr lang="ar-IQ"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عند مسافة بعيدة جدا عن الحلقة ستكون</a:t>
            </a:r>
            <a:endParaRPr lang="ar-IQ"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563062" y="3106225"/>
            <a:ext cx="1608133" cy="390684"/>
          </a:xfrm>
          <a:prstGeom prst="rect">
            <a:avLst/>
          </a:prstGeom>
        </p:spPr>
        <p:txBody>
          <a:bodyPr wrap="none">
            <a:spAutoFit/>
          </a:bodyPr>
          <a:lstStyle/>
          <a:p>
            <a:pPr algn="l" rtl="0">
              <a:lnSpc>
                <a:spcPct val="115000"/>
              </a:lnSpc>
              <a:spcAft>
                <a:spcPts val="1000"/>
              </a:spcAft>
            </a:pPr>
            <a:r>
              <a:rPr lang="en-US" dirty="0" smtClean="0">
                <a:effectLst/>
                <a:latin typeface="Times New Roman" panose="02020603050405020304" pitchFamily="18" charset="0"/>
                <a:ea typeface="Times New Roman" panose="02020603050405020304" pitchFamily="18" charset="0"/>
                <a:cs typeface="Arial" panose="020B0604020202020204" pitchFamily="34" charset="0"/>
              </a:rPr>
              <a:t>r &gt;&gt;&gt;&gt; a       so</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414338" y="3650325"/>
                <a:ext cx="7915296" cy="666401"/>
              </a:xfrm>
              <a:prstGeom prst="rect">
                <a:avLst/>
              </a:prstGeom>
            </p:spPr>
            <p:txBody>
              <a:bodyPr wrap="square">
                <a:spAutoFit/>
              </a:bodyPr>
              <a:lstStyle/>
              <a:p>
                <a:pPr algn="l" rtl="0"/>
                <a14:m>
                  <m:oMath xmlns:m="http://schemas.openxmlformats.org/officeDocument/2006/math">
                    <m:r>
                      <m:rPr>
                        <m:nor/>
                      </m:rPr>
                      <a:rPr lang="en-US" sz="2400" dirty="0" smtClean="0">
                        <a:latin typeface="Times New Roman" panose="02020603050405020304" pitchFamily="18" charset="0"/>
                        <a:cs typeface="Times New Roman" panose="02020603050405020304" pitchFamily="18" charset="0"/>
                      </a:rPr>
                      <m:t>B</m:t>
                    </m:r>
                    <m:r>
                      <m:rPr>
                        <m:nor/>
                      </m:rPr>
                      <a:rPr lang="en-US" sz="2400" dirty="0" smtClean="0">
                        <a:latin typeface="Times New Roman" panose="02020603050405020304" pitchFamily="18" charset="0"/>
                        <a:cs typeface="Times New Roman" panose="02020603050405020304" pitchFamily="18" charset="0"/>
                      </a:rPr>
                      <m:t> </m:t>
                    </m:r>
                    <m:r>
                      <m:rPr>
                        <m:nor/>
                      </m:rPr>
                      <a:rPr lang="en-US" sz="2400" dirty="0" smtClean="0">
                        <a:latin typeface="Times New Roman" panose="02020603050405020304" pitchFamily="18" charset="0"/>
                        <a:cs typeface="Times New Roman" panose="02020603050405020304" pitchFamily="18" charset="0"/>
                      </a:rPr>
                      <m:t>=  </m:t>
                    </m:r>
                    <m:f>
                      <m:fPr>
                        <m:ctrlPr>
                          <a:rPr lang="en-US" sz="2400" i="1">
                            <a:latin typeface="Cambria Math" panose="02040503050406030204" pitchFamily="18" charset="0"/>
                          </a:rPr>
                        </m:ctrlPr>
                      </m:fPr>
                      <m:num>
                        <m:sSub>
                          <m:sSubPr>
                            <m:ctrlPr>
                              <a:rPr lang="en-US" sz="2400" i="1" smtClean="0">
                                <a:latin typeface="Cambria Math" panose="02040503050406030204" pitchFamily="18" charset="0"/>
                              </a:rPr>
                            </m:ctrlPr>
                          </m:sSubPr>
                          <m:e>
                            <m:r>
                              <m:rPr>
                                <m:sty m:val="p"/>
                              </m:rPr>
                              <a:rPr lang="en-US" sz="2400" i="0" smtClean="0">
                                <a:latin typeface="Cambria Math" panose="02040503050406030204" pitchFamily="18" charset="0"/>
                                <a:ea typeface="Cambria Math" panose="02040503050406030204" pitchFamily="18" charset="0"/>
                              </a:rPr>
                              <m:t>μ</m:t>
                            </m:r>
                          </m:e>
                          <m:sub>
                            <m:r>
                              <m:rPr>
                                <m:sty m:val="p"/>
                              </m:rPr>
                              <a:rPr lang="en-US" sz="2400" b="0" i="0" smtClean="0">
                                <a:latin typeface="Cambria Math" panose="02040503050406030204" pitchFamily="18" charset="0"/>
                              </a:rPr>
                              <m:t>o</m:t>
                            </m:r>
                          </m:sub>
                        </m:sSub>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i</m:t>
                        </m:r>
                        <m:r>
                          <a:rPr lang="en-US" sz="2400" b="0" i="0"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1" smtClean="0">
                                <a:latin typeface="Cambria Math" panose="02040503050406030204" pitchFamily="18" charset="0"/>
                                <a:ea typeface="Cambria Math" panose="02040503050406030204" pitchFamily="18" charset="0"/>
                              </a:rPr>
                              <m:t>a</m:t>
                            </m:r>
                          </m:e>
                          <m:sup>
                            <m:r>
                              <a:rPr lang="en-US" sz="2400" b="0" i="0" smtClean="0">
                                <a:latin typeface="Cambria Math" panose="02040503050406030204" pitchFamily="18" charset="0"/>
                                <a:ea typeface="Cambria Math" panose="02040503050406030204" pitchFamily="18" charset="0"/>
                              </a:rPr>
                              <m:t>2</m:t>
                            </m:r>
                          </m:sup>
                        </m:sSup>
                      </m:num>
                      <m:den>
                        <m:r>
                          <a:rPr lang="en-US" sz="2400" b="0" i="0" smtClean="0">
                            <a:latin typeface="Cambria Math" panose="02040503050406030204" pitchFamily="18" charset="0"/>
                            <a:cs typeface="Times New Roman" panose="02020603050405020304" pitchFamily="18" charset="0"/>
                          </a:rPr>
                          <m:t>2</m:t>
                        </m:r>
                        <m:sSup>
                          <m:sSupPr>
                            <m:ctrlPr>
                              <a:rPr lang="en-US" sz="2400" i="1">
                                <a:latin typeface="Cambria Math" panose="02040503050406030204" pitchFamily="18" charset="0"/>
                              </a:rPr>
                            </m:ctrlPr>
                          </m:sSupPr>
                          <m:e>
                            <m:r>
                              <m:rPr>
                                <m:sty m:val="p"/>
                              </m:rPr>
                              <a:rPr lang="en-US" sz="2400" b="0" i="0" smtClean="0">
                                <a:latin typeface="Cambria Math" panose="02040503050406030204" pitchFamily="18" charset="0"/>
                              </a:rPr>
                              <m:t>r</m:t>
                            </m:r>
                          </m:e>
                          <m:sup>
                            <m:r>
                              <a:rPr lang="en-US" sz="2400" b="0" i="0" smtClean="0">
                                <a:latin typeface="Cambria Math" panose="02040503050406030204" pitchFamily="18" charset="0"/>
                              </a:rPr>
                              <m:t>3</m:t>
                            </m:r>
                          </m:sup>
                        </m:sSup>
                      </m:den>
                    </m:f>
                  </m:oMath>
                </a14:m>
                <a:r>
                  <a:rPr lang="en-US" sz="2400" dirty="0" smtClean="0">
                    <a:latin typeface="Times New Roman" panose="02020603050405020304" pitchFamily="18" charset="0"/>
                    <a:cs typeface="Times New Roman" panose="02020603050405020304" pitchFamily="18" charset="0"/>
                  </a:rPr>
                  <a:t>    ……………….. 33</a:t>
                </a:r>
                <a:endParaRPr lang="ar-IQ" sz="2400"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14338" y="3650325"/>
                <a:ext cx="7915296" cy="666401"/>
              </a:xfrm>
              <a:prstGeom prst="rect">
                <a:avLst/>
              </a:prstGeom>
              <a:blipFill rotWithShape="0">
                <a:blip r:embed="rId3"/>
                <a:stretch>
                  <a:fillRect b="-8257"/>
                </a:stretch>
              </a:blipFill>
            </p:spPr>
            <p:txBody>
              <a:bodyPr/>
              <a:lstStyle/>
              <a:p>
                <a:r>
                  <a:rPr lang="ar-IQ">
                    <a:noFill/>
                  </a:rPr>
                  <a:t> </a:t>
                </a:r>
              </a:p>
            </p:txBody>
          </p:sp>
        </mc:Fallback>
      </mc:AlternateContent>
      <p:sp>
        <p:nvSpPr>
          <p:cNvPr id="9" name="Rectangle 8"/>
          <p:cNvSpPr/>
          <p:nvPr/>
        </p:nvSpPr>
        <p:spPr>
          <a:xfrm>
            <a:off x="4143375" y="4470669"/>
            <a:ext cx="7558088" cy="882293"/>
          </a:xfrm>
          <a:prstGeom prst="rect">
            <a:avLst/>
          </a:prstGeom>
        </p:spPr>
        <p:txBody>
          <a:bodyPr wrap="square">
            <a:spAutoFit/>
          </a:bodyPr>
          <a:lstStyle/>
          <a:p>
            <a:pPr>
              <a:lnSpc>
                <a:spcPct val="115000"/>
              </a:lnSpc>
              <a:spcAft>
                <a:spcPts val="1000"/>
              </a:spcAft>
            </a:pPr>
            <a:r>
              <a:rPr lang="ar-IQ" sz="2000" b="1" u="sng" dirty="0" smtClean="0">
                <a:effectLst/>
                <a:latin typeface="Times New Roman" panose="02020603050405020304" pitchFamily="18" charset="0"/>
                <a:ea typeface="Times New Roman" panose="02020603050405020304" pitchFamily="18" charset="0"/>
                <a:cs typeface="Times New Roman" panose="02020603050405020304" pitchFamily="18" charset="0"/>
              </a:rPr>
              <a:t>حالة خاصة:</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ar-IQ"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اذا كان لدينا عدد من اللفات وليس لفة واحدة بحيث ان عدد اللفات هو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N </a:t>
            </a:r>
            <a:r>
              <a:rPr lang="ar-IQ"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فالعلاقة 31</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ar-IQ"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ar-IQ"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414338" y="5322019"/>
                <a:ext cx="7915296" cy="842218"/>
              </a:xfrm>
              <a:prstGeom prst="rect">
                <a:avLst/>
              </a:prstGeom>
            </p:spPr>
            <p:txBody>
              <a:bodyPr wrap="square">
                <a:spAutoFit/>
              </a:bodyPr>
              <a:lstStyle/>
              <a:p>
                <a:pPr algn="l" rtl="0"/>
                <a14:m>
                  <m:oMath xmlns:m="http://schemas.openxmlformats.org/officeDocument/2006/math">
                    <m:r>
                      <m:rPr>
                        <m:nor/>
                      </m:rPr>
                      <a:rPr lang="en-US" sz="2400" dirty="0" smtClean="0">
                        <a:latin typeface="Times New Roman" panose="02020603050405020304" pitchFamily="18" charset="0"/>
                        <a:cs typeface="Times New Roman" panose="02020603050405020304" pitchFamily="18" charset="0"/>
                      </a:rPr>
                      <m:t>B</m:t>
                    </m:r>
                    <m:r>
                      <m:rPr>
                        <m:nor/>
                      </m:rPr>
                      <a:rPr lang="en-US" sz="2400" dirty="0" smtClean="0">
                        <a:latin typeface="Times New Roman" panose="02020603050405020304" pitchFamily="18" charset="0"/>
                        <a:cs typeface="Times New Roman" panose="02020603050405020304" pitchFamily="18" charset="0"/>
                      </a:rPr>
                      <m:t> </m:t>
                    </m:r>
                    <m:r>
                      <m:rPr>
                        <m:nor/>
                      </m:rPr>
                      <a:rPr lang="en-US" sz="2400" dirty="0" smtClean="0">
                        <a:latin typeface="Times New Roman" panose="02020603050405020304" pitchFamily="18" charset="0"/>
                        <a:cs typeface="Times New Roman" panose="02020603050405020304" pitchFamily="18" charset="0"/>
                      </a:rPr>
                      <m:t>=  </m:t>
                    </m:r>
                    <m:f>
                      <m:fPr>
                        <m:ctrlPr>
                          <a:rPr lang="en-US" sz="2400" i="1">
                            <a:latin typeface="Cambria Math" panose="02040503050406030204" pitchFamily="18" charset="0"/>
                          </a:rPr>
                        </m:ctrlPr>
                      </m:fPr>
                      <m:num>
                        <m:r>
                          <m:rPr>
                            <m:sty m:val="p"/>
                          </m:rPr>
                          <a:rPr lang="en-US" sz="2400" b="0" i="0" smtClean="0">
                            <a:latin typeface="Cambria Math" panose="02040503050406030204" pitchFamily="18" charset="0"/>
                          </a:rPr>
                          <m:t>N</m:t>
                        </m:r>
                        <m:r>
                          <a:rPr lang="en-US" sz="2400" b="0" i="0" smtClean="0">
                            <a:latin typeface="Cambria Math" panose="02040503050406030204" pitchFamily="18" charset="0"/>
                          </a:rPr>
                          <m:t> </m:t>
                        </m:r>
                        <m:sSub>
                          <m:sSubPr>
                            <m:ctrlPr>
                              <a:rPr lang="en-US" sz="2400" i="1" smtClean="0">
                                <a:latin typeface="Cambria Math" panose="02040503050406030204" pitchFamily="18" charset="0"/>
                              </a:rPr>
                            </m:ctrlPr>
                          </m:sSubPr>
                          <m:e>
                            <m:r>
                              <m:rPr>
                                <m:sty m:val="p"/>
                              </m:rPr>
                              <a:rPr lang="en-US" sz="2400" i="0" smtClean="0">
                                <a:latin typeface="Cambria Math" panose="02040503050406030204" pitchFamily="18" charset="0"/>
                                <a:ea typeface="Cambria Math" panose="02040503050406030204" pitchFamily="18" charset="0"/>
                              </a:rPr>
                              <m:t>μ</m:t>
                            </m:r>
                          </m:e>
                          <m:sub>
                            <m:r>
                              <m:rPr>
                                <m:sty m:val="p"/>
                              </m:rPr>
                              <a:rPr lang="en-US" sz="2400" b="0" i="0" smtClean="0">
                                <a:latin typeface="Cambria Math" panose="02040503050406030204" pitchFamily="18" charset="0"/>
                              </a:rPr>
                              <m:t>o</m:t>
                            </m:r>
                          </m:sub>
                        </m:sSub>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i</m:t>
                        </m:r>
                        <m:r>
                          <a:rPr lang="en-US" sz="2400" b="0" i="0"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1" smtClean="0">
                                <a:latin typeface="Cambria Math" panose="02040503050406030204" pitchFamily="18" charset="0"/>
                                <a:ea typeface="Cambria Math" panose="02040503050406030204" pitchFamily="18" charset="0"/>
                              </a:rPr>
                              <m:t>a</m:t>
                            </m:r>
                          </m:e>
                          <m:sup>
                            <m:r>
                              <a:rPr lang="en-US" sz="2400" b="0" i="0" smtClean="0">
                                <a:latin typeface="Cambria Math" panose="02040503050406030204" pitchFamily="18" charset="0"/>
                                <a:ea typeface="Cambria Math" panose="02040503050406030204" pitchFamily="18" charset="0"/>
                              </a:rPr>
                              <m:t>2</m:t>
                            </m:r>
                          </m:sup>
                        </m:sSup>
                      </m:num>
                      <m:den>
                        <m:r>
                          <a:rPr lang="en-US" sz="2400" b="0" i="0" smtClean="0">
                            <a:latin typeface="Cambria Math" panose="02040503050406030204" pitchFamily="18" charset="0"/>
                            <a:cs typeface="Times New Roman" panose="02020603050405020304" pitchFamily="18" charset="0"/>
                          </a:rPr>
                          <m:t>2</m:t>
                        </m:r>
                        <m:r>
                          <a:rPr lang="en-US" sz="2400" i="0" smtClean="0">
                            <a:latin typeface="Cambria Math" panose="02040503050406030204" pitchFamily="18" charset="0"/>
                          </a:rPr>
                          <m:t>(</m:t>
                        </m:r>
                        <m:sSup>
                          <m:sSupPr>
                            <m:ctrlPr>
                              <a:rPr lang="en-US" sz="2400" i="1">
                                <a:latin typeface="Cambria Math" panose="02040503050406030204" pitchFamily="18" charset="0"/>
                              </a:rPr>
                            </m:ctrlPr>
                          </m:sSupPr>
                          <m:e>
                            <m:r>
                              <m:rPr>
                                <m:sty m:val="p"/>
                              </m:rPr>
                              <a:rPr lang="en-US" sz="2400" b="0" i="0" smtClean="0">
                                <a:latin typeface="Cambria Math" panose="02040503050406030204" pitchFamily="18" charset="0"/>
                              </a:rPr>
                              <m:t>r</m:t>
                            </m:r>
                          </m:e>
                          <m:sup>
                            <m:r>
                              <a:rPr lang="en-US" sz="2400" i="0">
                                <a:latin typeface="Cambria Math" panose="02040503050406030204" pitchFamily="18" charset="0"/>
                              </a:rPr>
                              <m:t>2</m:t>
                            </m:r>
                          </m:sup>
                        </m:sSup>
                        <m:r>
                          <a:rPr lang="en-US" sz="2400" i="0">
                            <a:latin typeface="Cambria Math" panose="02040503050406030204" pitchFamily="18" charset="0"/>
                          </a:rPr>
                          <m:t>+ </m:t>
                        </m:r>
                        <m:sSup>
                          <m:sSupPr>
                            <m:ctrlPr>
                              <a:rPr lang="en-US" sz="2400" i="1">
                                <a:latin typeface="Cambria Math" panose="02040503050406030204" pitchFamily="18" charset="0"/>
                              </a:rPr>
                            </m:ctrlPr>
                          </m:sSupPr>
                          <m:e>
                            <m:r>
                              <m:rPr>
                                <m:sty m:val="p"/>
                              </m:rPr>
                              <a:rPr lang="en-US" sz="2400" b="0" i="1" smtClean="0">
                                <a:latin typeface="Cambria Math" panose="02040503050406030204" pitchFamily="18" charset="0"/>
                              </a:rPr>
                              <m:t>a</m:t>
                            </m:r>
                          </m:e>
                          <m:sup>
                            <m:r>
                              <a:rPr lang="en-US" sz="2400" i="0">
                                <a:latin typeface="Cambria Math" panose="02040503050406030204" pitchFamily="18" charset="0"/>
                              </a:rPr>
                              <m:t>2</m:t>
                            </m:r>
                          </m:sup>
                        </m:sSup>
                        <m:sSup>
                          <m:sSupPr>
                            <m:ctrlPr>
                              <a:rPr lang="en-US" sz="2400" i="1">
                                <a:latin typeface="Cambria Math" panose="02040503050406030204" pitchFamily="18" charset="0"/>
                              </a:rPr>
                            </m:ctrlPr>
                          </m:sSupPr>
                          <m:e>
                            <m:r>
                              <a:rPr lang="en-US" sz="2400" i="0">
                                <a:latin typeface="Cambria Math" panose="02040503050406030204" pitchFamily="18" charset="0"/>
                              </a:rPr>
                              <m:t>)</m:t>
                            </m:r>
                          </m:e>
                          <m:sup>
                            <m:f>
                              <m:fPr>
                                <m:ctrlPr>
                                  <a:rPr lang="en-US" sz="2400" b="0" i="1">
                                    <a:latin typeface="Cambria Math" panose="02040503050406030204" pitchFamily="18" charset="0"/>
                                  </a:rPr>
                                </m:ctrlPr>
                              </m:fPr>
                              <m:num>
                                <m:r>
                                  <a:rPr lang="en-US" sz="2400" b="0" i="0" smtClean="0">
                                    <a:latin typeface="Cambria Math" panose="02040503050406030204" pitchFamily="18" charset="0"/>
                                  </a:rPr>
                                  <m:t>3</m:t>
                                </m:r>
                              </m:num>
                              <m:den>
                                <m:r>
                                  <a:rPr lang="en-US" sz="2400" i="0">
                                    <a:latin typeface="Cambria Math" panose="02040503050406030204" pitchFamily="18" charset="0"/>
                                  </a:rPr>
                                  <m:t>2</m:t>
                                </m:r>
                              </m:den>
                            </m:f>
                          </m:sup>
                        </m:sSup>
                      </m:den>
                    </m:f>
                  </m:oMath>
                </a14:m>
                <a:r>
                  <a:rPr lang="en-US" sz="2400" dirty="0" smtClean="0">
                    <a:latin typeface="Times New Roman" panose="02020603050405020304" pitchFamily="18" charset="0"/>
                    <a:cs typeface="Times New Roman" panose="02020603050405020304" pitchFamily="18" charset="0"/>
                  </a:rPr>
                  <a:t>    ……………….. 34</a:t>
                </a:r>
                <a:endParaRPr lang="ar-IQ" sz="2400"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14338" y="5322019"/>
                <a:ext cx="7915296" cy="842218"/>
              </a:xfrm>
              <a:prstGeom prst="rect">
                <a:avLst/>
              </a:prstGeom>
              <a:blipFill rotWithShape="0">
                <a:blip r:embed="rId4"/>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7091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fade">
                                      <p:cBhvr>
                                        <p:cTn id="38" dur="500"/>
                                        <p:tgtEl>
                                          <p:spTgt spid="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4675" y="391211"/>
            <a:ext cx="8543925" cy="400110"/>
          </a:xfrm>
          <a:prstGeom prst="rect">
            <a:avLst/>
          </a:prstGeom>
        </p:spPr>
        <p:txBody>
          <a:bodyPr wrap="square">
            <a:spAutoFit/>
          </a:bodyPr>
          <a:lstStyle/>
          <a:p>
            <a:r>
              <a:rPr lang="ar-IQ" sz="2000" b="1" dirty="0" smtClean="0">
                <a:effectLst/>
                <a:ea typeface="Times New Roman" panose="02020603050405020304" pitchFamily="18" charset="0"/>
                <a:cs typeface="Times New Roman" panose="02020603050405020304" pitchFamily="18" charset="0"/>
              </a:rPr>
              <a:t>4- المجال المغناطيس على محور ملف حلزوني لولبي (أسطوانة) </a:t>
            </a:r>
            <a:r>
              <a:rPr lang="en-US" sz="2000" b="1" dirty="0" smtClean="0">
                <a:effectLst/>
                <a:ea typeface="Times New Roman" panose="02020603050405020304" pitchFamily="18" charset="0"/>
                <a:cs typeface="Times New Roman" panose="02020603050405020304" pitchFamily="18" charset="0"/>
              </a:rPr>
              <a:t>Solenoid</a:t>
            </a:r>
            <a:r>
              <a:rPr lang="ar-IQ" sz="2000" b="1" dirty="0" smtClean="0">
                <a:effectLst/>
                <a:ea typeface="Times New Roman" panose="02020603050405020304" pitchFamily="18" charset="0"/>
                <a:cs typeface="Times New Roman" panose="02020603050405020304" pitchFamily="18" charset="0"/>
              </a:rPr>
              <a:t> يسري فيها تيار كهربائي</a:t>
            </a:r>
            <a:endParaRPr lang="ar-IQ" sz="2000" dirty="0"/>
          </a:p>
        </p:txBody>
      </p:sp>
      <p:pic>
        <p:nvPicPr>
          <p:cNvPr id="5" name="Picture 4"/>
          <p:cNvPicPr/>
          <p:nvPr/>
        </p:nvPicPr>
        <p:blipFill>
          <a:blip r:embed="rId2">
            <a:grayscl/>
            <a:lum bright="-20000" contrast="40000"/>
          </a:blip>
          <a:srcRect/>
          <a:stretch>
            <a:fillRect/>
          </a:stretch>
        </p:blipFill>
        <p:spPr bwMode="auto">
          <a:xfrm rot="16200000">
            <a:off x="8656143" y="448591"/>
            <a:ext cx="2246630" cy="3650616"/>
          </a:xfrm>
          <a:prstGeom prst="rect">
            <a:avLst/>
          </a:prstGeom>
          <a:noFill/>
          <a:ln w="9525">
            <a:noFill/>
            <a:miter lim="800000"/>
            <a:headEnd/>
            <a:tailEnd/>
          </a:ln>
        </p:spPr>
      </p:pic>
      <p:sp>
        <p:nvSpPr>
          <p:cNvPr id="2" name="Rectangle 1"/>
          <p:cNvSpPr/>
          <p:nvPr/>
        </p:nvSpPr>
        <p:spPr>
          <a:xfrm>
            <a:off x="471488" y="1165830"/>
            <a:ext cx="6557962" cy="1366528"/>
          </a:xfrm>
          <a:prstGeom prst="rect">
            <a:avLst/>
          </a:prstGeom>
        </p:spPr>
        <p:txBody>
          <a:bodyPr wrap="square">
            <a:spAutoFit/>
          </a:bodyPr>
          <a:lstStyle/>
          <a:p>
            <a:pPr algn="just">
              <a:lnSpc>
                <a:spcPct val="115000"/>
              </a:lnSpc>
              <a:spcAft>
                <a:spcPts val="1000"/>
              </a:spcAft>
            </a:pPr>
            <a:r>
              <a:rPr lang="ar-IQ" dirty="0">
                <a:latin typeface="Times New Roman" panose="02020603050405020304" pitchFamily="18" charset="0"/>
                <a:ea typeface="Times New Roman" panose="02020603050405020304" pitchFamily="18" charset="0"/>
                <a:cs typeface="Times New Roman" panose="02020603050405020304" pitchFamily="18" charset="0"/>
              </a:rPr>
              <a:t>اما بالنسبة لحالة الملف اللولبي عدد لفاتها </a:t>
            </a:r>
            <a:r>
              <a:rPr lang="en-US" dirty="0">
                <a:latin typeface="Times New Roman" panose="02020603050405020304" pitchFamily="18" charset="0"/>
                <a:ea typeface="Times New Roman" panose="02020603050405020304" pitchFamily="18" charset="0"/>
                <a:cs typeface="Times New Roman" panose="02020603050405020304" pitchFamily="18" charset="0"/>
              </a:rPr>
              <a:t>N</a:t>
            </a:r>
            <a:r>
              <a:rPr lang="ar-IQ" dirty="0">
                <a:latin typeface="Times New Roman" panose="02020603050405020304" pitchFamily="18" charset="0"/>
                <a:ea typeface="Times New Roman" panose="02020603050405020304" pitchFamily="18" charset="0"/>
                <a:cs typeface="Times New Roman" panose="02020603050405020304" pitchFamily="18" charset="0"/>
              </a:rPr>
              <a:t> ونصف قطرها </a:t>
            </a:r>
            <a:r>
              <a:rPr lang="en-US" dirty="0">
                <a:latin typeface="Times New Roman" panose="02020603050405020304" pitchFamily="18" charset="0"/>
                <a:ea typeface="Times New Roman" panose="02020603050405020304" pitchFamily="18" charset="0"/>
                <a:cs typeface="Times New Roman" panose="02020603050405020304" pitchFamily="18" charset="0"/>
              </a:rPr>
              <a:t>a </a:t>
            </a:r>
            <a:r>
              <a:rPr lang="ar-IQ" dirty="0">
                <a:latin typeface="Times New Roman" panose="02020603050405020304" pitchFamily="18" charset="0"/>
                <a:ea typeface="Times New Roman" panose="02020603050405020304" pitchFamily="18" charset="0"/>
                <a:cs typeface="Times New Roman" panose="02020603050405020304" pitchFamily="18" charset="0"/>
              </a:rPr>
              <a:t> وطولها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l </a:t>
            </a:r>
            <a:r>
              <a:rPr lang="ar-IQ" dirty="0">
                <a:latin typeface="Times New Roman" panose="02020603050405020304" pitchFamily="18" charset="0"/>
                <a:ea typeface="Times New Roman" panose="02020603050405020304" pitchFamily="18" charset="0"/>
                <a:cs typeface="Times New Roman" panose="02020603050405020304" pitchFamily="18" charset="0"/>
              </a:rPr>
              <a:t>بحيث يوجد محورها على الاحداثي السيني. عندما تكون النقطة التجريبية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ar-IQ"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ar-IQ" dirty="0">
                <a:latin typeface="Times New Roman" panose="02020603050405020304" pitchFamily="18" charset="0"/>
                <a:ea typeface="Times New Roman" panose="02020603050405020304" pitchFamily="18" charset="0"/>
                <a:cs typeface="Times New Roman" panose="02020603050405020304" pitchFamily="18" charset="0"/>
              </a:rPr>
              <a:t>واقعة في مركز </a:t>
            </a:r>
            <a:r>
              <a:rPr lang="ar-IQ" dirty="0" err="1">
                <a:latin typeface="Times New Roman" panose="02020603050405020304" pitchFamily="18" charset="0"/>
                <a:ea typeface="Times New Roman" panose="02020603050405020304" pitchFamily="18" charset="0"/>
                <a:cs typeface="Times New Roman" panose="02020603050405020304" pitchFamily="18" charset="0"/>
              </a:rPr>
              <a:t>الاسطوانه</a:t>
            </a:r>
            <a:r>
              <a:rPr lang="ar-IQ" dirty="0">
                <a:latin typeface="Times New Roman" panose="02020603050405020304" pitchFamily="18" charset="0"/>
                <a:ea typeface="Times New Roman" panose="02020603050405020304" pitchFamily="18" charset="0"/>
                <a:cs typeface="Times New Roman" panose="02020603050405020304" pitchFamily="18" charset="0"/>
              </a:rPr>
              <a:t>.  عند اخذ مقطع صغير من هذه الأسطوانة وليكن </a:t>
            </a:r>
            <a:r>
              <a:rPr lang="en-US" dirty="0">
                <a:latin typeface="Times New Roman" panose="02020603050405020304" pitchFamily="18" charset="0"/>
                <a:ea typeface="Times New Roman" panose="02020603050405020304" pitchFamily="18" charset="0"/>
                <a:cs typeface="Times New Roman" panose="02020603050405020304" pitchFamily="18" charset="0"/>
              </a:rPr>
              <a:t>dx  </a:t>
            </a:r>
            <a:r>
              <a:rPr lang="ar-IQ" dirty="0" smtClean="0">
                <a:latin typeface="Times New Roman" panose="02020603050405020304" pitchFamily="18" charset="0"/>
                <a:ea typeface="Times New Roman" panose="02020603050405020304" pitchFamily="18" charset="0"/>
                <a:cs typeface="Times New Roman" panose="02020603050405020304" pitchFamily="18" charset="0"/>
              </a:rPr>
              <a:t> فان </a:t>
            </a:r>
            <a:r>
              <a:rPr lang="ar-IQ" dirty="0">
                <a:latin typeface="Times New Roman" panose="02020603050405020304" pitchFamily="18" charset="0"/>
                <a:ea typeface="Times New Roman" panose="02020603050405020304" pitchFamily="18" charset="0"/>
                <a:cs typeface="Times New Roman" panose="02020603050405020304" pitchFamily="18" charset="0"/>
              </a:rPr>
              <a:t>عدد اللفات لوحدة الطول ستكون</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570741" y="2542610"/>
                <a:ext cx="5087868" cy="600229"/>
              </a:xfrm>
              <a:prstGeom prst="rect">
                <a:avLst/>
              </a:prstGeom>
            </p:spPr>
            <p:txBody>
              <a:bodyPr wrap="none">
                <a:spAutoFit/>
              </a:bodyPr>
              <a:lstStyle/>
              <a:p>
                <a:pPr algn="l" rtl="0">
                  <a:lnSpc>
                    <a:spcPct val="115000"/>
                  </a:lnSpc>
                  <a:spcAft>
                    <a:spcPts val="10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n =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N</m:t>
                        </m:r>
                      </m:num>
                      <m:den>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L</m:t>
                        </m:r>
                      </m:den>
                    </m:f>
                    <m:r>
                      <a:rPr lang="en-US" sz="20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20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20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dx</m:t>
                    </m:r>
                    <m:r>
                      <a:rPr lang="en-US" sz="20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70741" y="2542610"/>
                <a:ext cx="5087868" cy="600229"/>
              </a:xfrm>
              <a:prstGeom prst="rect">
                <a:avLst/>
              </a:prstGeom>
              <a:blipFill rotWithShape="0">
                <a:blip r:embed="rId3"/>
                <a:stretch>
                  <a:fillRect l="-1319" r="-360" b="-6061"/>
                </a:stretch>
              </a:blipFill>
            </p:spPr>
            <p:txBody>
              <a:bodyPr/>
              <a:lstStyle/>
              <a:p>
                <a:r>
                  <a:rPr lang="ar-IQ">
                    <a:noFill/>
                  </a:rPr>
                  <a:t> </a:t>
                </a:r>
              </a:p>
            </p:txBody>
          </p:sp>
        </mc:Fallback>
      </mc:AlternateContent>
      <p:sp>
        <p:nvSpPr>
          <p:cNvPr id="7" name="Rectangle 6"/>
          <p:cNvSpPr/>
          <p:nvPr/>
        </p:nvSpPr>
        <p:spPr>
          <a:xfrm>
            <a:off x="471488" y="4178690"/>
            <a:ext cx="2409634" cy="390684"/>
          </a:xfrm>
          <a:prstGeom prst="rect">
            <a:avLst/>
          </a:prstGeom>
        </p:spPr>
        <p:txBody>
          <a:bodyPr wrap="none">
            <a:spAutoFit/>
          </a:bodyPr>
          <a:lstStyle/>
          <a:p>
            <a:pPr algn="l" rtl="0">
              <a:lnSpc>
                <a:spcPct val="115000"/>
              </a:lnSpc>
              <a:spcAft>
                <a:spcPts val="1000"/>
              </a:spcAft>
            </a:pPr>
            <a:r>
              <a:rPr lang="en-US" dirty="0">
                <a:latin typeface="Times New Roman" panose="02020603050405020304" pitchFamily="18" charset="0"/>
                <a:ea typeface="Times New Roman" panose="02020603050405020304" pitchFamily="18" charset="0"/>
                <a:cs typeface="Arial" panose="020B0604020202020204" pitchFamily="34" charset="0"/>
              </a:rPr>
              <a:t>by submit </a:t>
            </a:r>
            <a:r>
              <a:rPr lang="en-US" dirty="0" smtClean="0">
                <a:latin typeface="Times New Roman" panose="02020603050405020304" pitchFamily="18" charset="0"/>
                <a:ea typeface="Times New Roman" panose="02020603050405020304" pitchFamily="18" charset="0"/>
                <a:cs typeface="Arial" panose="020B0604020202020204" pitchFamily="34" charset="0"/>
              </a:rPr>
              <a:t>eq35 </a:t>
            </a:r>
            <a:r>
              <a:rPr lang="en-US" dirty="0">
                <a:latin typeface="Times New Roman" panose="02020603050405020304" pitchFamily="18" charset="0"/>
                <a:ea typeface="Times New Roman" panose="02020603050405020304" pitchFamily="18" charset="0"/>
                <a:cs typeface="Arial" panose="020B0604020202020204" pitchFamily="34" charset="0"/>
              </a:rPr>
              <a:t>in </a:t>
            </a:r>
            <a:r>
              <a:rPr lang="en-US" dirty="0" smtClean="0">
                <a:latin typeface="Times New Roman" panose="02020603050405020304" pitchFamily="18" charset="0"/>
                <a:ea typeface="Times New Roman" panose="02020603050405020304" pitchFamily="18" charset="0"/>
                <a:cs typeface="Arial" panose="020B0604020202020204" pitchFamily="34" charset="0"/>
              </a:rPr>
              <a:t>eq34</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585792" y="3217234"/>
                <a:ext cx="7915296" cy="842218"/>
              </a:xfrm>
              <a:prstGeom prst="rect">
                <a:avLst/>
              </a:prstGeom>
            </p:spPr>
            <p:txBody>
              <a:bodyPr wrap="square">
                <a:spAutoFit/>
              </a:bodyPr>
              <a:lstStyle/>
              <a:p>
                <a:pPr algn="l" rtl="0"/>
                <a14:m>
                  <m:oMath xmlns:m="http://schemas.openxmlformats.org/officeDocument/2006/math">
                    <m:r>
                      <m:rPr>
                        <m:nor/>
                      </m:rPr>
                      <a:rPr lang="en-US" sz="2400" dirty="0" smtClean="0">
                        <a:latin typeface="Times New Roman" panose="02020603050405020304" pitchFamily="18" charset="0"/>
                        <a:cs typeface="Times New Roman" panose="02020603050405020304" pitchFamily="18" charset="0"/>
                      </a:rPr>
                      <m:t>B</m:t>
                    </m:r>
                    <m:r>
                      <m:rPr>
                        <m:nor/>
                      </m:rPr>
                      <a:rPr lang="en-US" sz="2400" dirty="0" smtClean="0">
                        <a:latin typeface="Times New Roman" panose="02020603050405020304" pitchFamily="18" charset="0"/>
                        <a:cs typeface="Times New Roman" panose="02020603050405020304" pitchFamily="18" charset="0"/>
                      </a:rPr>
                      <m:t> </m:t>
                    </m:r>
                    <m:r>
                      <m:rPr>
                        <m:nor/>
                      </m:rPr>
                      <a:rPr lang="en-US" sz="2400" dirty="0" smtClean="0">
                        <a:latin typeface="Times New Roman" panose="02020603050405020304" pitchFamily="18" charset="0"/>
                        <a:cs typeface="Times New Roman" panose="02020603050405020304" pitchFamily="18" charset="0"/>
                      </a:rPr>
                      <m:t>=  </m:t>
                    </m:r>
                    <m:f>
                      <m:fPr>
                        <m:ctrlPr>
                          <a:rPr lang="en-US" sz="2400" i="1">
                            <a:latin typeface="Cambria Math" panose="02040503050406030204" pitchFamily="18" charset="0"/>
                          </a:rPr>
                        </m:ctrlPr>
                      </m:fPr>
                      <m:num>
                        <m:r>
                          <m:rPr>
                            <m:sty m:val="p"/>
                          </m:rPr>
                          <a:rPr lang="en-US" sz="2400" b="0" i="0" smtClean="0">
                            <a:latin typeface="Cambria Math" panose="02040503050406030204" pitchFamily="18" charset="0"/>
                          </a:rPr>
                          <m:t>N</m:t>
                        </m:r>
                        <m:r>
                          <a:rPr lang="en-US" sz="2400" b="0" i="0" smtClean="0">
                            <a:latin typeface="Cambria Math" panose="02040503050406030204" pitchFamily="18" charset="0"/>
                          </a:rPr>
                          <m:t> </m:t>
                        </m:r>
                        <m:sSub>
                          <m:sSubPr>
                            <m:ctrlPr>
                              <a:rPr lang="en-US" sz="2400" i="1" smtClean="0">
                                <a:latin typeface="Cambria Math" panose="02040503050406030204" pitchFamily="18" charset="0"/>
                              </a:rPr>
                            </m:ctrlPr>
                          </m:sSubPr>
                          <m:e>
                            <m:r>
                              <m:rPr>
                                <m:sty m:val="p"/>
                              </m:rPr>
                              <a:rPr lang="en-US" sz="2400" i="0" smtClean="0">
                                <a:latin typeface="Cambria Math" panose="02040503050406030204" pitchFamily="18" charset="0"/>
                                <a:ea typeface="Cambria Math" panose="02040503050406030204" pitchFamily="18" charset="0"/>
                              </a:rPr>
                              <m:t>μ</m:t>
                            </m:r>
                          </m:e>
                          <m:sub>
                            <m:r>
                              <m:rPr>
                                <m:sty m:val="p"/>
                              </m:rPr>
                              <a:rPr lang="en-US" sz="2400" b="0" i="0" smtClean="0">
                                <a:latin typeface="Cambria Math" panose="02040503050406030204" pitchFamily="18" charset="0"/>
                              </a:rPr>
                              <m:t>o</m:t>
                            </m:r>
                          </m:sub>
                        </m:sSub>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i</m:t>
                        </m:r>
                        <m:r>
                          <a:rPr lang="en-US" sz="2400" b="0" i="0"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1" smtClean="0">
                                <a:latin typeface="Cambria Math" panose="02040503050406030204" pitchFamily="18" charset="0"/>
                                <a:ea typeface="Cambria Math" panose="02040503050406030204" pitchFamily="18" charset="0"/>
                              </a:rPr>
                              <m:t>a</m:t>
                            </m:r>
                          </m:e>
                          <m:sup>
                            <m:r>
                              <a:rPr lang="en-US" sz="2400" b="0" i="0" smtClean="0">
                                <a:latin typeface="Cambria Math" panose="02040503050406030204" pitchFamily="18" charset="0"/>
                                <a:ea typeface="Cambria Math" panose="02040503050406030204" pitchFamily="18" charset="0"/>
                              </a:rPr>
                              <m:t>2</m:t>
                            </m:r>
                          </m:sup>
                        </m:sSup>
                      </m:num>
                      <m:den>
                        <m:r>
                          <a:rPr lang="en-US" sz="2400" b="0" i="0" smtClean="0">
                            <a:latin typeface="Cambria Math" panose="02040503050406030204" pitchFamily="18" charset="0"/>
                            <a:cs typeface="Times New Roman" panose="02020603050405020304" pitchFamily="18" charset="0"/>
                          </a:rPr>
                          <m:t>2</m:t>
                        </m:r>
                        <m:r>
                          <a:rPr lang="en-US" sz="2400" i="0" smtClean="0">
                            <a:latin typeface="Cambria Math" panose="02040503050406030204" pitchFamily="18" charset="0"/>
                          </a:rPr>
                          <m:t>(</m:t>
                        </m:r>
                        <m:sSup>
                          <m:sSupPr>
                            <m:ctrlPr>
                              <a:rPr lang="en-US" sz="2400" i="1">
                                <a:latin typeface="Cambria Math" panose="02040503050406030204" pitchFamily="18" charset="0"/>
                              </a:rPr>
                            </m:ctrlPr>
                          </m:sSupPr>
                          <m:e>
                            <m:r>
                              <m:rPr>
                                <m:sty m:val="p"/>
                              </m:rPr>
                              <a:rPr lang="en-US" sz="2400" b="0" i="0" smtClean="0">
                                <a:latin typeface="Cambria Math" panose="02040503050406030204" pitchFamily="18" charset="0"/>
                              </a:rPr>
                              <m:t>x</m:t>
                            </m:r>
                          </m:e>
                          <m:sup>
                            <m:r>
                              <a:rPr lang="en-US" sz="2400" i="0">
                                <a:latin typeface="Cambria Math" panose="02040503050406030204" pitchFamily="18" charset="0"/>
                              </a:rPr>
                              <m:t>2</m:t>
                            </m:r>
                          </m:sup>
                        </m:sSup>
                        <m:r>
                          <a:rPr lang="en-US" sz="2400" i="0">
                            <a:latin typeface="Cambria Math" panose="02040503050406030204" pitchFamily="18" charset="0"/>
                          </a:rPr>
                          <m:t>+ </m:t>
                        </m:r>
                        <m:sSup>
                          <m:sSupPr>
                            <m:ctrlPr>
                              <a:rPr lang="en-US" sz="2400" i="1">
                                <a:latin typeface="Cambria Math" panose="02040503050406030204" pitchFamily="18" charset="0"/>
                              </a:rPr>
                            </m:ctrlPr>
                          </m:sSupPr>
                          <m:e>
                            <m:r>
                              <m:rPr>
                                <m:sty m:val="p"/>
                              </m:rPr>
                              <a:rPr lang="en-US" sz="2400" b="0" i="1" smtClean="0">
                                <a:latin typeface="Cambria Math" panose="02040503050406030204" pitchFamily="18" charset="0"/>
                              </a:rPr>
                              <m:t>a</m:t>
                            </m:r>
                          </m:e>
                          <m:sup>
                            <m:r>
                              <a:rPr lang="en-US" sz="2400" i="0">
                                <a:latin typeface="Cambria Math" panose="02040503050406030204" pitchFamily="18" charset="0"/>
                              </a:rPr>
                              <m:t>2</m:t>
                            </m:r>
                          </m:sup>
                        </m:sSup>
                        <m:sSup>
                          <m:sSupPr>
                            <m:ctrlPr>
                              <a:rPr lang="en-US" sz="2400" i="1">
                                <a:latin typeface="Cambria Math" panose="02040503050406030204" pitchFamily="18" charset="0"/>
                              </a:rPr>
                            </m:ctrlPr>
                          </m:sSupPr>
                          <m:e>
                            <m:r>
                              <a:rPr lang="en-US" sz="2400" i="0">
                                <a:latin typeface="Cambria Math" panose="02040503050406030204" pitchFamily="18" charset="0"/>
                              </a:rPr>
                              <m:t>)</m:t>
                            </m:r>
                          </m:e>
                          <m:sup>
                            <m:f>
                              <m:fPr>
                                <m:ctrlPr>
                                  <a:rPr lang="en-US" sz="2400" b="0" i="1">
                                    <a:latin typeface="Cambria Math" panose="02040503050406030204" pitchFamily="18" charset="0"/>
                                  </a:rPr>
                                </m:ctrlPr>
                              </m:fPr>
                              <m:num>
                                <m:r>
                                  <a:rPr lang="en-US" sz="2400" b="0" i="0" smtClean="0">
                                    <a:latin typeface="Cambria Math" panose="02040503050406030204" pitchFamily="18" charset="0"/>
                                  </a:rPr>
                                  <m:t>3</m:t>
                                </m:r>
                              </m:num>
                              <m:den>
                                <m:r>
                                  <a:rPr lang="en-US" sz="2400" i="0">
                                    <a:latin typeface="Cambria Math" panose="02040503050406030204" pitchFamily="18" charset="0"/>
                                  </a:rPr>
                                  <m:t>2</m:t>
                                </m:r>
                              </m:den>
                            </m:f>
                          </m:sup>
                        </m:sSup>
                      </m:den>
                    </m:f>
                  </m:oMath>
                </a14:m>
                <a:r>
                  <a:rPr lang="en-US" sz="2400" dirty="0" smtClean="0">
                    <a:latin typeface="Times New Roman" panose="02020603050405020304" pitchFamily="18" charset="0"/>
                    <a:cs typeface="Times New Roman" panose="02020603050405020304" pitchFamily="18" charset="0"/>
                  </a:rPr>
                  <a:t>    ……………….. 34</a:t>
                </a:r>
                <a:endParaRPr lang="ar-IQ" sz="2400"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585792" y="3217234"/>
                <a:ext cx="7915296" cy="842218"/>
              </a:xfrm>
              <a:prstGeom prst="rect">
                <a:avLst/>
              </a:prstGeom>
              <a:blipFill rotWithShape="0">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71488" y="4736050"/>
                <a:ext cx="3458143" cy="806439"/>
              </a:xfrm>
              <a:prstGeom prst="rect">
                <a:avLst/>
              </a:prstGeom>
            </p:spPr>
            <p:txBody>
              <a:bodyPr wrap="square">
                <a:spAutoFit/>
              </a:bodyPr>
              <a:lstStyle/>
              <a:p>
                <a:pPr algn="l" rtl="0"/>
                <a14:m>
                  <m:oMathPara xmlns:m="http://schemas.openxmlformats.org/officeDocument/2006/math">
                    <m:oMathParaPr>
                      <m:jc m:val="left"/>
                    </m:oMathParaPr>
                    <m:oMath xmlns:m="http://schemas.openxmlformats.org/officeDocument/2006/math">
                      <m:r>
                        <m:rPr>
                          <m:nor/>
                        </m:rPr>
                        <a:rPr lang="ar-IQ" smtClean="0">
                          <a:latin typeface="Times New Roman" panose="02020603050405020304" pitchFamily="18" charset="0"/>
                          <a:cs typeface="Times New Roman" panose="02020603050405020304" pitchFamily="18" charset="0"/>
                        </a:rPr>
                        <m:t>dB</m:t>
                      </m:r>
                      <m:r>
                        <m:rPr>
                          <m:nor/>
                        </m:rPr>
                        <a:rPr lang="ar-IQ" smtClean="0">
                          <a:latin typeface="Times New Roman" panose="02020603050405020304" pitchFamily="18" charset="0"/>
                          <a:cs typeface="Times New Roman" panose="02020603050405020304" pitchFamily="18" charset="0"/>
                        </a:rPr>
                        <m:t>=</m:t>
                      </m:r>
                      <m:r>
                        <m:rPr>
                          <m:nor/>
                        </m:rPr>
                        <a:rPr lang="ar-IQ" smtClean="0">
                          <a:latin typeface="Times New Roman" panose="02020603050405020304" pitchFamily="18" charset="0"/>
                          <a:cs typeface="Times New Roman" panose="02020603050405020304" pitchFamily="18" charset="0"/>
                        </a:rPr>
                        <m:t> </m:t>
                      </m:r>
                      <m:f>
                        <m:fPr>
                          <m:ctrlPr>
                            <a:rPr lang="ar-IQ" i="1">
                              <a:latin typeface="Cambria Math" panose="02040503050406030204" pitchFamily="18" charset="0"/>
                            </a:rPr>
                          </m:ctrlPr>
                        </m:fPr>
                        <m:num>
                          <m:d>
                            <m:dPr>
                              <m:endChr m:val=""/>
                              <m:ctrlPr>
                                <a:rPr lang="ar-IQ" i="1">
                                  <a:latin typeface="Cambria Math" panose="02040503050406030204" pitchFamily="18" charset="0"/>
                                </a:rPr>
                              </m:ctrlPr>
                            </m:dPr>
                            <m:e>
                              <m:r>
                                <m:rPr>
                                  <m:sty m:val="p"/>
                                </m:rPr>
                                <a:rPr lang="ar-IQ" i="0">
                                  <a:latin typeface="Cambria Math" panose="02040503050406030204" pitchFamily="18" charset="0"/>
                                </a:rPr>
                                <m:t>ndx</m:t>
                              </m:r>
                              <m:r>
                                <a:rPr lang="ar-IQ" i="0">
                                  <a:latin typeface="Cambria Math" panose="02040503050406030204" pitchFamily="18" charset="0"/>
                                </a:rPr>
                                <m:t>)</m:t>
                              </m:r>
                              <m:sSub>
                                <m:sSubPr>
                                  <m:ctrlPr>
                                    <a:rPr lang="ar-IQ" i="1">
                                      <a:latin typeface="Cambria Math" panose="02040503050406030204" pitchFamily="18" charset="0"/>
                                    </a:rPr>
                                  </m:ctrlPr>
                                </m:sSubPr>
                                <m:e>
                                  <m:r>
                                    <m:rPr>
                                      <m:nor/>
                                    </m:rPr>
                                    <a:rPr lang="ar-IQ">
                                      <a:latin typeface="Times New Roman" panose="02020603050405020304" pitchFamily="18" charset="0"/>
                                      <a:cs typeface="Times New Roman" panose="02020603050405020304" pitchFamily="18" charset="0"/>
                                    </a:rPr>
                                    <m:t>μ</m:t>
                                  </m:r>
                                </m:e>
                                <m:sub>
                                  <m:r>
                                    <m:rPr>
                                      <m:nor/>
                                    </m:rPr>
                                    <a:rPr lang="ar-IQ">
                                      <a:latin typeface="Times New Roman" panose="02020603050405020304" pitchFamily="18" charset="0"/>
                                      <a:cs typeface="Times New Roman" panose="02020603050405020304" pitchFamily="18" charset="0"/>
                                    </a:rPr>
                                    <m:t>o</m:t>
                                  </m:r>
                                </m:sub>
                              </m:sSub>
                              <m:r>
                                <m:rPr>
                                  <m:nor/>
                                </m:rPr>
                                <a:rPr lang="en-US" b="0" i="0" smtClean="0">
                                  <a:latin typeface="Times New Roman" panose="02020603050405020304" pitchFamily="18" charset="0"/>
                                  <a:cs typeface="Times New Roman" panose="02020603050405020304" pitchFamily="18" charset="0"/>
                                </a:rPr>
                                <m:t>i</m:t>
                              </m:r>
                              <m:r>
                                <m:rPr>
                                  <m:nor/>
                                </m:rPr>
                                <a:rPr lang="ar-IQ">
                                  <a:latin typeface="Times New Roman" panose="02020603050405020304" pitchFamily="18" charset="0"/>
                                  <a:cs typeface="Times New Roman" panose="02020603050405020304" pitchFamily="18" charset="0"/>
                                </a:rPr>
                                <m:t> </m:t>
                              </m:r>
                              <m:sSup>
                                <m:sSupPr>
                                  <m:ctrlPr>
                                    <a:rPr lang="ar-IQ" i="1">
                                      <a:latin typeface="Cambria Math" panose="02040503050406030204" pitchFamily="18" charset="0"/>
                                    </a:rPr>
                                  </m:ctrlPr>
                                </m:sSupPr>
                                <m:e>
                                  <m:r>
                                    <m:rPr>
                                      <m:sty m:val="p"/>
                                    </m:rPr>
                                    <a:rPr lang="en-US" b="0" i="1" smtClean="0">
                                      <a:latin typeface="Cambria Math" panose="02040503050406030204" pitchFamily="18" charset="0"/>
                                    </a:rPr>
                                    <m:t>a</m:t>
                                  </m:r>
                                </m:e>
                                <m:sup>
                                  <m:r>
                                    <a:rPr lang="ar-IQ" i="0">
                                      <a:latin typeface="Cambria Math" panose="02040503050406030204" pitchFamily="18" charset="0"/>
                                    </a:rPr>
                                    <m:t>2</m:t>
                                  </m:r>
                                </m:sup>
                              </m:sSup>
                            </m:e>
                          </m:d>
                        </m:num>
                        <m:den>
                          <m:sSup>
                            <m:sSupPr>
                              <m:ctrlPr>
                                <a:rPr lang="ar-IQ" i="1" smtClean="0">
                                  <a:latin typeface="Cambria Math" panose="02040503050406030204" pitchFamily="18" charset="0"/>
                                </a:rPr>
                              </m:ctrlPr>
                            </m:sSupPr>
                            <m:e>
                              <m:r>
                                <m:rPr>
                                  <m:nor/>
                                </m:rPr>
                                <a:rPr lang="en-US" b="0" i="0" smtClean="0">
                                  <a:latin typeface="Times New Roman" panose="02020603050405020304" pitchFamily="18" charset="0"/>
                                  <a:cs typeface="Times New Roman" panose="02020603050405020304" pitchFamily="18" charset="0"/>
                                </a:rPr>
                                <m:t>2</m:t>
                              </m:r>
                              <m:r>
                                <m:rPr>
                                  <m:nor/>
                                </m:rPr>
                                <a:rPr lang="ar-IQ">
                                  <a:latin typeface="Times New Roman" panose="02020603050405020304" pitchFamily="18" charset="0"/>
                                  <a:cs typeface="Times New Roman" panose="02020603050405020304" pitchFamily="18" charset="0"/>
                                </a:rPr>
                                <m:t> </m:t>
                              </m:r>
                              <m:r>
                                <a:rPr lang="ar-IQ" i="0">
                                  <a:latin typeface="Cambria Math" panose="02040503050406030204" pitchFamily="18" charset="0"/>
                                </a:rPr>
                                <m:t>(</m:t>
                              </m:r>
                              <m:sSup>
                                <m:sSupPr>
                                  <m:ctrlPr>
                                    <a:rPr lang="ar-IQ" i="1">
                                      <a:latin typeface="Cambria Math" panose="02040503050406030204" pitchFamily="18" charset="0"/>
                                    </a:rPr>
                                  </m:ctrlPr>
                                </m:sSupPr>
                                <m:e>
                                  <m:r>
                                    <m:rPr>
                                      <m:sty m:val="p"/>
                                    </m:rPr>
                                    <a:rPr lang="en-US" b="0" i="0" smtClean="0">
                                      <a:latin typeface="Cambria Math" panose="02040503050406030204" pitchFamily="18" charset="0"/>
                                    </a:rPr>
                                    <m:t>x</m:t>
                                  </m:r>
                                </m:e>
                                <m:sup>
                                  <m:r>
                                    <a:rPr lang="ar-IQ" i="0">
                                      <a:latin typeface="Cambria Math" panose="02040503050406030204" pitchFamily="18" charset="0"/>
                                    </a:rPr>
                                    <m:t>2</m:t>
                                  </m:r>
                                </m:sup>
                              </m:sSup>
                              <m:r>
                                <a:rPr lang="ar-IQ" i="0">
                                  <a:latin typeface="Cambria Math" panose="02040503050406030204" pitchFamily="18" charset="0"/>
                                </a:rPr>
                                <m:t>+</m:t>
                              </m:r>
                              <m:r>
                                <a:rPr lang="en-US" i="1" smtClean="0">
                                  <a:latin typeface="Cambria Math" panose="02040503050406030204" pitchFamily="18" charset="0"/>
                                </a:rPr>
                                <m:t>𝑎</m:t>
                              </m:r>
                              <m:r>
                                <a:rPr lang="en-US" i="0">
                                  <a:latin typeface="Cambria Math" panose="02040503050406030204" pitchFamily="18" charset="0"/>
                                </a:rPr>
                                <m:t>)</m:t>
                              </m:r>
                            </m:e>
                            <m:sup>
                              <m:f>
                                <m:fPr>
                                  <m:type m:val="skw"/>
                                  <m:ctrlPr>
                                    <a:rPr lang="ar-IQ" i="1" smtClean="0">
                                      <a:latin typeface="Cambria Math" panose="02040503050406030204" pitchFamily="18" charset="0"/>
                                    </a:rPr>
                                  </m:ctrlPr>
                                </m:fPr>
                                <m:num>
                                  <m:r>
                                    <a:rPr lang="ar-IQ" b="0" i="0" smtClean="0">
                                      <a:latin typeface="Cambria Math" panose="02040503050406030204" pitchFamily="18" charset="0"/>
                                    </a:rPr>
                                    <m:t>3</m:t>
                                  </m:r>
                                </m:num>
                                <m:den>
                                  <m:r>
                                    <a:rPr lang="ar-IQ" b="0" i="0" smtClean="0">
                                      <a:latin typeface="Cambria Math" panose="02040503050406030204" pitchFamily="18" charset="0"/>
                                    </a:rPr>
                                    <m:t>2</m:t>
                                  </m:r>
                                </m:den>
                              </m:f>
                            </m:sup>
                          </m:sSup>
                        </m:den>
                      </m:f>
                    </m:oMath>
                  </m:oMathPara>
                </a14:m>
                <a:endParaRPr lang="ar-IQ"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71488" y="4736050"/>
                <a:ext cx="3458143" cy="806439"/>
              </a:xfrm>
              <a:prstGeom prst="rect">
                <a:avLst/>
              </a:prstGeom>
              <a:blipFill rotWithShape="0">
                <a:blip r:embed="rId5"/>
                <a:stretch>
                  <a:fillRect/>
                </a:stretch>
              </a:blipFill>
            </p:spPr>
            <p:txBody>
              <a:bodyPr/>
              <a:lstStyle/>
              <a:p>
                <a:r>
                  <a:rPr lang="ar-IQ">
                    <a:noFill/>
                  </a:rPr>
                  <a:t> </a:t>
                </a:r>
              </a:p>
            </p:txBody>
          </p:sp>
        </mc:Fallback>
      </mc:AlternateContent>
      <p:sp>
        <p:nvSpPr>
          <p:cNvPr id="11" name="Rectangle 10"/>
          <p:cNvSpPr/>
          <p:nvPr/>
        </p:nvSpPr>
        <p:spPr>
          <a:xfrm>
            <a:off x="2881122" y="4059452"/>
            <a:ext cx="6096000" cy="2198038"/>
          </a:xfrm>
          <a:prstGeom prst="rect">
            <a:avLst/>
          </a:prstGeom>
        </p:spPr>
        <p:txBody>
          <a:bodyPr>
            <a:spAutoFit/>
          </a:bodyPr>
          <a:lstStyle/>
          <a:p>
            <a:pPr algn="l" rtl="0">
              <a:lnSpc>
                <a:spcPct val="115000"/>
              </a:lnSpc>
              <a:spcAft>
                <a:spcPts val="1000"/>
              </a:spcAft>
            </a:pPr>
            <a:r>
              <a:rPr lang="en-US" dirty="0" smtClean="0">
                <a:latin typeface="Times New Roman" panose="02020603050405020304" pitchFamily="18" charset="0"/>
                <a:ea typeface="Times New Roman" panose="02020603050405020304" pitchFamily="18" charset="0"/>
                <a:cs typeface="Arial" panose="020B0604020202020204" pitchFamily="34" charset="0"/>
              </a:rPr>
              <a:t>a= </a:t>
            </a:r>
            <a:r>
              <a:rPr lang="ar-IQ" dirty="0" smtClean="0">
                <a:latin typeface="Times New Roman" panose="02020603050405020304" pitchFamily="18" charset="0"/>
                <a:ea typeface="Times New Roman" panose="02020603050405020304" pitchFamily="18" charset="0"/>
              </a:rPr>
              <a:t>نصف </a:t>
            </a:r>
            <a:r>
              <a:rPr lang="ar-IQ" dirty="0">
                <a:latin typeface="Times New Roman" panose="02020603050405020304" pitchFamily="18" charset="0"/>
                <a:ea typeface="Times New Roman" panose="02020603050405020304" pitchFamily="18" charset="0"/>
              </a:rPr>
              <a:t>قطر </a:t>
            </a:r>
            <a:r>
              <a:rPr lang="ar-IQ" dirty="0" err="1">
                <a:latin typeface="Times New Roman" panose="02020603050405020304" pitchFamily="18" charset="0"/>
                <a:ea typeface="Times New Roman" panose="02020603050405020304" pitchFamily="18" charset="0"/>
              </a:rPr>
              <a:t>الاسطوانه</a:t>
            </a:r>
            <a:r>
              <a:rPr lang="ar-IQ" dirty="0">
                <a:latin typeface="Times New Roman" panose="02020603050405020304" pitchFamily="18" charset="0"/>
                <a:ea typeface="Times New Roman" panose="02020603050405020304" pitchFamily="18" charset="0"/>
              </a:rPr>
              <a:t> او الملف الحلزوني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1000"/>
              </a:spcAft>
            </a:pPr>
            <a:r>
              <a:rPr lang="en-US" dirty="0" smtClean="0">
                <a:latin typeface="Times New Roman" panose="02020603050405020304" pitchFamily="18" charset="0"/>
                <a:ea typeface="Times New Roman" panose="02020603050405020304" pitchFamily="18" charset="0"/>
                <a:cs typeface="Arial" panose="020B0604020202020204" pitchFamily="34" charset="0"/>
              </a:rPr>
              <a:t>R </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ar-IQ" dirty="0">
                <a:latin typeface="Times New Roman" panose="02020603050405020304" pitchFamily="18" charset="0"/>
                <a:ea typeface="Times New Roman" panose="02020603050405020304" pitchFamily="18" charset="0"/>
              </a:rPr>
              <a:t>بعد النقطة </a:t>
            </a:r>
            <a:r>
              <a:rPr lang="ar-IQ" dirty="0" err="1">
                <a:latin typeface="Times New Roman" panose="02020603050405020304" pitchFamily="18" charset="0"/>
                <a:ea typeface="Times New Roman" panose="02020603050405020304" pitchFamily="18" charset="0"/>
              </a:rPr>
              <a:t>الجريبية</a:t>
            </a:r>
            <a:r>
              <a:rPr lang="ar-IQ" dirty="0">
                <a:latin typeface="Times New Roman" panose="02020603050405020304" pitchFamily="18" charset="0"/>
                <a:ea typeface="Times New Roman" panose="02020603050405020304" pitchFamily="18" charset="0"/>
              </a:rPr>
              <a:t> عن مركز </a:t>
            </a:r>
            <a:r>
              <a:rPr lang="ar-IQ" dirty="0" err="1">
                <a:latin typeface="Times New Roman" panose="02020603050405020304" pitchFamily="18" charset="0"/>
                <a:ea typeface="Times New Roman" panose="02020603050405020304" pitchFamily="18" charset="0"/>
              </a:rPr>
              <a:t>الاسطوانه</a:t>
            </a:r>
            <a:r>
              <a:rPr lang="ar-IQ" dirty="0">
                <a:latin typeface="Times New Roman" panose="02020603050405020304" pitchFamily="18" charset="0"/>
                <a:ea typeface="Times New Roman" panose="02020603050405020304" pitchFamily="18" charset="0"/>
              </a:rPr>
              <a:t> او الملف الحلزوني</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1000"/>
              </a:spcAft>
            </a:pPr>
            <a:r>
              <a:rPr lang="en-US" dirty="0">
                <a:latin typeface="Times New Roman" panose="02020603050405020304" pitchFamily="18" charset="0"/>
                <a:ea typeface="Times New Roman" panose="02020603050405020304" pitchFamily="18" charset="0"/>
                <a:cs typeface="Arial" panose="020B0604020202020204" pitchFamily="34" charset="0"/>
              </a:rPr>
              <a:t>n=</a:t>
            </a:r>
            <a:r>
              <a:rPr lang="ar-IQ" dirty="0">
                <a:latin typeface="Times New Roman" panose="02020603050405020304" pitchFamily="18" charset="0"/>
                <a:ea typeface="Times New Roman" panose="02020603050405020304" pitchFamily="18" charset="0"/>
              </a:rPr>
              <a:t>عدد لفات </a:t>
            </a:r>
            <a:r>
              <a:rPr lang="ar-IQ" dirty="0" err="1">
                <a:latin typeface="Times New Roman" panose="02020603050405020304" pitchFamily="18" charset="0"/>
                <a:ea typeface="Times New Roman" panose="02020603050405020304" pitchFamily="18" charset="0"/>
              </a:rPr>
              <a:t>الاسطوانه</a:t>
            </a:r>
            <a:r>
              <a:rPr lang="ar-IQ" dirty="0">
                <a:latin typeface="Times New Roman" panose="02020603050405020304" pitchFamily="18" charset="0"/>
                <a:ea typeface="Times New Roman" panose="02020603050405020304" pitchFamily="18" charset="0"/>
              </a:rPr>
              <a:t> بوحدة الطول</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1000"/>
              </a:spcAft>
            </a:pPr>
            <a:r>
              <a:rPr lang="en-US" dirty="0">
                <a:latin typeface="Times New Roman" panose="02020603050405020304" pitchFamily="18" charset="0"/>
                <a:ea typeface="Times New Roman" panose="02020603050405020304" pitchFamily="18" charset="0"/>
                <a:cs typeface="Arial" panose="020B0604020202020204" pitchFamily="34" charset="0"/>
              </a:rPr>
              <a:t>dx= </a:t>
            </a:r>
            <a:r>
              <a:rPr lang="ar-IQ" dirty="0">
                <a:latin typeface="Times New Roman" panose="02020603050405020304" pitchFamily="18" charset="0"/>
                <a:ea typeface="Times New Roman" panose="02020603050405020304" pitchFamily="18" charset="0"/>
              </a:rPr>
              <a:t>مقطع طولي</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1000"/>
              </a:spcAft>
            </a:pPr>
            <a:r>
              <a:rPr lang="en-US" dirty="0">
                <a:latin typeface="Times New Roman" panose="02020603050405020304" pitchFamily="18" charset="0"/>
                <a:ea typeface="Times New Roman" panose="02020603050405020304" pitchFamily="18" charset="0"/>
                <a:cs typeface="Arial" panose="020B0604020202020204" pitchFamily="34" charset="0"/>
              </a:rPr>
              <a:t>N = </a:t>
            </a:r>
            <a:r>
              <a:rPr lang="en-US" dirty="0" err="1">
                <a:latin typeface="Times New Roman" panose="02020603050405020304" pitchFamily="18" charset="0"/>
                <a:ea typeface="Times New Roman" panose="02020603050405020304" pitchFamily="18" charset="0"/>
                <a:cs typeface="Arial" panose="020B0604020202020204" pitchFamily="34" charset="0"/>
              </a:rPr>
              <a:t>ndx</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ar-IQ" dirty="0">
                <a:latin typeface="Times New Roman" panose="02020603050405020304" pitchFamily="18" charset="0"/>
                <a:ea typeface="Times New Roman" panose="02020603050405020304" pitchFamily="18" charset="0"/>
              </a:rPr>
              <a:t>عدد لفات الأسطوانة او الملف </a:t>
            </a:r>
            <a:r>
              <a:rPr lang="ar-IQ" dirty="0" err="1">
                <a:latin typeface="Times New Roman" panose="02020603050405020304" pitchFamily="18" charset="0"/>
                <a:ea typeface="Times New Roman" panose="02020603050405020304" pitchFamily="18" charset="0"/>
              </a:rPr>
              <a:t>الحزوني</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Rectangle 12"/>
              <p:cNvSpPr/>
              <p:nvPr/>
            </p:nvSpPr>
            <p:spPr>
              <a:xfrm>
                <a:off x="363859" y="5776288"/>
                <a:ext cx="3458143" cy="806439"/>
              </a:xfrm>
              <a:prstGeom prst="rect">
                <a:avLst/>
              </a:prstGeom>
            </p:spPr>
            <p:txBody>
              <a:bodyPr wrap="square">
                <a:spAutoFit/>
              </a:bodyPr>
              <a:lstStyle/>
              <a:p>
                <a:pPr algn="l" rtl="0"/>
                <a14:m>
                  <m:oMathPara xmlns:m="http://schemas.openxmlformats.org/officeDocument/2006/math">
                    <m:oMathParaPr>
                      <m:jc m:val="left"/>
                    </m:oMathParaPr>
                    <m:oMath xmlns:m="http://schemas.openxmlformats.org/officeDocument/2006/math">
                      <m:r>
                        <m:rPr>
                          <m:nor/>
                        </m:rPr>
                        <a:rPr lang="ar-IQ" smtClean="0">
                          <a:latin typeface="Times New Roman" panose="02020603050405020304" pitchFamily="18" charset="0"/>
                          <a:cs typeface="Times New Roman" panose="02020603050405020304" pitchFamily="18" charset="0"/>
                        </a:rPr>
                        <m:t>dB</m:t>
                      </m:r>
                      <m:r>
                        <m:rPr>
                          <m:nor/>
                        </m:rPr>
                        <a:rPr lang="ar-IQ" smtClean="0">
                          <a:latin typeface="Times New Roman" panose="02020603050405020304" pitchFamily="18" charset="0"/>
                          <a:cs typeface="Times New Roman" panose="02020603050405020304" pitchFamily="18" charset="0"/>
                        </a:rPr>
                        <m:t>=</m:t>
                      </m:r>
                      <m:r>
                        <m:rPr>
                          <m:nor/>
                        </m:rPr>
                        <a:rPr lang="ar-IQ" smtClean="0">
                          <a:latin typeface="Times New Roman" panose="02020603050405020304" pitchFamily="18" charset="0"/>
                          <a:cs typeface="Times New Roman" panose="02020603050405020304" pitchFamily="18" charset="0"/>
                        </a:rPr>
                        <m:t> </m:t>
                      </m:r>
                      <m:f>
                        <m:fPr>
                          <m:ctrlPr>
                            <a:rPr lang="ar-IQ" i="1">
                              <a:latin typeface="Cambria Math" panose="02040503050406030204" pitchFamily="18" charset="0"/>
                            </a:rPr>
                          </m:ctrlPr>
                        </m:fPr>
                        <m:num>
                          <m:d>
                            <m:dPr>
                              <m:endChr m:val=""/>
                              <m:ctrlPr>
                                <a:rPr lang="ar-IQ" i="1">
                                  <a:latin typeface="Cambria Math" panose="02040503050406030204" pitchFamily="18" charset="0"/>
                                </a:rPr>
                              </m:ctrlPr>
                            </m:dPr>
                            <m:e>
                              <m:r>
                                <m:rPr>
                                  <m:sty m:val="p"/>
                                </m:rPr>
                                <a:rPr lang="ar-IQ" i="0">
                                  <a:latin typeface="Cambria Math" panose="02040503050406030204" pitchFamily="18" charset="0"/>
                                </a:rPr>
                                <m:t>ndx</m:t>
                              </m:r>
                              <m:r>
                                <a:rPr lang="ar-IQ" i="0">
                                  <a:latin typeface="Cambria Math" panose="02040503050406030204" pitchFamily="18" charset="0"/>
                                </a:rPr>
                                <m:t>)</m:t>
                              </m:r>
                              <m:sSub>
                                <m:sSubPr>
                                  <m:ctrlPr>
                                    <a:rPr lang="ar-IQ" i="1">
                                      <a:latin typeface="Cambria Math" panose="02040503050406030204" pitchFamily="18" charset="0"/>
                                    </a:rPr>
                                  </m:ctrlPr>
                                </m:sSubPr>
                                <m:e>
                                  <m:r>
                                    <m:rPr>
                                      <m:nor/>
                                    </m:rPr>
                                    <a:rPr lang="ar-IQ">
                                      <a:latin typeface="Times New Roman" panose="02020603050405020304" pitchFamily="18" charset="0"/>
                                      <a:cs typeface="Times New Roman" panose="02020603050405020304" pitchFamily="18" charset="0"/>
                                    </a:rPr>
                                    <m:t>μ</m:t>
                                  </m:r>
                                </m:e>
                                <m:sub>
                                  <m:r>
                                    <m:rPr>
                                      <m:nor/>
                                    </m:rPr>
                                    <a:rPr lang="ar-IQ">
                                      <a:latin typeface="Times New Roman" panose="02020603050405020304" pitchFamily="18" charset="0"/>
                                      <a:cs typeface="Times New Roman" panose="02020603050405020304" pitchFamily="18" charset="0"/>
                                    </a:rPr>
                                    <m:t>o</m:t>
                                  </m:r>
                                </m:sub>
                              </m:sSub>
                              <m:r>
                                <m:rPr>
                                  <m:nor/>
                                </m:rPr>
                                <a:rPr lang="en-US" b="0" i="0" smtClean="0">
                                  <a:latin typeface="Times New Roman" panose="02020603050405020304" pitchFamily="18" charset="0"/>
                                  <a:cs typeface="Times New Roman" panose="02020603050405020304" pitchFamily="18" charset="0"/>
                                </a:rPr>
                                <m:t>i</m:t>
                              </m:r>
                              <m:r>
                                <m:rPr>
                                  <m:nor/>
                                </m:rPr>
                                <a:rPr lang="ar-IQ">
                                  <a:latin typeface="Times New Roman" panose="02020603050405020304" pitchFamily="18" charset="0"/>
                                  <a:cs typeface="Times New Roman" panose="02020603050405020304" pitchFamily="18" charset="0"/>
                                </a:rPr>
                                <m:t> </m:t>
                              </m:r>
                              <m:sSup>
                                <m:sSupPr>
                                  <m:ctrlPr>
                                    <a:rPr lang="ar-IQ" i="1">
                                      <a:latin typeface="Cambria Math" panose="02040503050406030204" pitchFamily="18" charset="0"/>
                                    </a:rPr>
                                  </m:ctrlPr>
                                </m:sSupPr>
                                <m:e>
                                  <m:r>
                                    <m:rPr>
                                      <m:sty m:val="p"/>
                                    </m:rPr>
                                    <a:rPr lang="en-US" b="0" i="1" smtClean="0">
                                      <a:latin typeface="Cambria Math" panose="02040503050406030204" pitchFamily="18" charset="0"/>
                                    </a:rPr>
                                    <m:t>a</m:t>
                                  </m:r>
                                </m:e>
                                <m:sup>
                                  <m:r>
                                    <a:rPr lang="ar-IQ" i="0">
                                      <a:latin typeface="Cambria Math" panose="02040503050406030204" pitchFamily="18" charset="0"/>
                                    </a:rPr>
                                    <m:t>2</m:t>
                                  </m:r>
                                </m:sup>
                              </m:sSup>
                            </m:e>
                          </m:d>
                        </m:num>
                        <m:den>
                          <m:sSup>
                            <m:sSupPr>
                              <m:ctrlPr>
                                <a:rPr lang="ar-IQ" i="1" smtClean="0">
                                  <a:latin typeface="Cambria Math" panose="02040503050406030204" pitchFamily="18" charset="0"/>
                                </a:rPr>
                              </m:ctrlPr>
                            </m:sSupPr>
                            <m:e>
                              <m:r>
                                <m:rPr>
                                  <m:nor/>
                                </m:rPr>
                                <a:rPr lang="en-US" b="0" i="0" smtClean="0">
                                  <a:latin typeface="Times New Roman" panose="02020603050405020304" pitchFamily="18" charset="0"/>
                                  <a:cs typeface="Times New Roman" panose="02020603050405020304" pitchFamily="18" charset="0"/>
                                </a:rPr>
                                <m:t>2</m:t>
                              </m:r>
                              <m:r>
                                <m:rPr>
                                  <m:nor/>
                                </m:rPr>
                                <a:rPr lang="ar-IQ">
                                  <a:latin typeface="Times New Roman" panose="02020603050405020304" pitchFamily="18" charset="0"/>
                                  <a:cs typeface="Times New Roman" panose="02020603050405020304" pitchFamily="18" charset="0"/>
                                </a:rPr>
                                <m:t> </m:t>
                              </m:r>
                              <m:r>
                                <a:rPr lang="ar-IQ" i="0">
                                  <a:latin typeface="Cambria Math" panose="02040503050406030204" pitchFamily="18" charset="0"/>
                                </a:rPr>
                                <m:t>(</m:t>
                              </m:r>
                              <m:r>
                                <a:rPr lang="en-US" i="1" smtClean="0">
                                  <a:latin typeface="Cambria Math" panose="02040503050406030204" pitchFamily="18" charset="0"/>
                                </a:rPr>
                                <m:t>𝑅</m:t>
                              </m:r>
                              <m:r>
                                <a:rPr lang="en-US" b="0" i="1" baseline="30000" smtClean="0">
                                  <a:latin typeface="Cambria Math" panose="02040503050406030204" pitchFamily="18" charset="0"/>
                                </a:rPr>
                                <m:t>2</m:t>
                              </m:r>
                              <m:r>
                                <a:rPr lang="en-US" i="0">
                                  <a:latin typeface="Cambria Math" panose="02040503050406030204" pitchFamily="18" charset="0"/>
                                </a:rPr>
                                <m:t>)</m:t>
                              </m:r>
                            </m:e>
                            <m:sup>
                              <m:f>
                                <m:fPr>
                                  <m:type m:val="skw"/>
                                  <m:ctrlPr>
                                    <a:rPr lang="ar-IQ" i="1" smtClean="0">
                                      <a:latin typeface="Cambria Math" panose="02040503050406030204" pitchFamily="18" charset="0"/>
                                    </a:rPr>
                                  </m:ctrlPr>
                                </m:fPr>
                                <m:num>
                                  <m:r>
                                    <a:rPr lang="ar-IQ" b="0" i="0" smtClean="0">
                                      <a:latin typeface="Cambria Math" panose="02040503050406030204" pitchFamily="18" charset="0"/>
                                    </a:rPr>
                                    <m:t>3</m:t>
                                  </m:r>
                                </m:num>
                                <m:den>
                                  <m:r>
                                    <a:rPr lang="ar-IQ" b="0" i="0" smtClean="0">
                                      <a:latin typeface="Cambria Math" panose="02040503050406030204" pitchFamily="18" charset="0"/>
                                    </a:rPr>
                                    <m:t>2</m:t>
                                  </m:r>
                                </m:den>
                              </m:f>
                            </m:sup>
                          </m:sSup>
                        </m:den>
                      </m:f>
                    </m:oMath>
                  </m:oMathPara>
                </a14:m>
                <a:endParaRPr lang="ar-IQ" dirty="0">
                  <a:latin typeface="Times New Roman" panose="02020603050405020304" pitchFamily="18" charset="0"/>
                  <a:cs typeface="Times New Roman" panose="02020603050405020304" pitchFamily="18"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363859" y="5776288"/>
                <a:ext cx="3458143" cy="806439"/>
              </a:xfrm>
              <a:prstGeom prst="rect">
                <a:avLst/>
              </a:prstGeom>
              <a:blipFill rotWithShape="0">
                <a:blip r:embed="rId6"/>
                <a:stretch>
                  <a:fillRect/>
                </a:stretch>
              </a:blipFill>
            </p:spPr>
            <p:txBody>
              <a:bodyPr/>
              <a:lstStyle/>
              <a:p>
                <a:r>
                  <a:rPr lang="ar-IQ">
                    <a:noFill/>
                  </a:rPr>
                  <a:t> </a:t>
                </a:r>
              </a:p>
            </p:txBody>
          </p:sp>
        </mc:Fallback>
      </mc:AlternateContent>
      <p:grpSp>
        <p:nvGrpSpPr>
          <p:cNvPr id="17" name="Group 16"/>
          <p:cNvGrpSpPr/>
          <p:nvPr/>
        </p:nvGrpSpPr>
        <p:grpSpPr>
          <a:xfrm>
            <a:off x="7743434" y="3471609"/>
            <a:ext cx="4391025" cy="3190875"/>
            <a:chOff x="7743434" y="3471609"/>
            <a:chExt cx="4391025" cy="3190875"/>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3434" y="3471609"/>
              <a:ext cx="4391025" cy="3190875"/>
            </a:xfrm>
            <a:prstGeom prst="rect">
              <a:avLst/>
            </a:prstGeom>
          </p:spPr>
        </p:pic>
        <p:sp>
          <p:nvSpPr>
            <p:cNvPr id="9" name="Rectangle 8"/>
            <p:cNvSpPr/>
            <p:nvPr/>
          </p:nvSpPr>
          <p:spPr>
            <a:xfrm>
              <a:off x="9660722" y="4452536"/>
              <a:ext cx="309700"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R</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9673546" y="6167827"/>
              <a:ext cx="284052"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x</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10426146" y="4639756"/>
              <a:ext cx="295274"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a</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9109720" y="4765935"/>
              <a:ext cx="309700"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p</a:t>
              </a:r>
              <a:endParaRPr lang="en-US"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494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10"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35297" y="289888"/>
                <a:ext cx="3458143" cy="858633"/>
              </a:xfrm>
              <a:prstGeom prst="rect">
                <a:avLst/>
              </a:prstGeom>
            </p:spPr>
            <p:txBody>
              <a:bodyPr wrap="square">
                <a:spAutoFit/>
              </a:bodyPr>
              <a:lstStyle/>
              <a:p>
                <a:pPr algn="l" rtl="0"/>
                <a14:m>
                  <m:oMathPara xmlns:m="http://schemas.openxmlformats.org/officeDocument/2006/math">
                    <m:oMathParaPr>
                      <m:jc m:val="left"/>
                    </m:oMathParaPr>
                    <m:oMath xmlns:m="http://schemas.openxmlformats.org/officeDocument/2006/math">
                      <m:r>
                        <m:rPr>
                          <m:nor/>
                        </m:rPr>
                        <a:rPr lang="ar-IQ" sz="2000" smtClean="0">
                          <a:latin typeface="Times New Roman" panose="02020603050405020304" pitchFamily="18" charset="0"/>
                          <a:cs typeface="Times New Roman" panose="02020603050405020304" pitchFamily="18" charset="0"/>
                        </a:rPr>
                        <m:t>dB</m:t>
                      </m:r>
                      <m:r>
                        <m:rPr>
                          <m:nor/>
                        </m:rPr>
                        <a:rPr lang="ar-IQ" sz="2000" smtClean="0">
                          <a:latin typeface="Times New Roman" panose="02020603050405020304" pitchFamily="18" charset="0"/>
                          <a:cs typeface="Times New Roman" panose="02020603050405020304" pitchFamily="18" charset="0"/>
                        </a:rPr>
                        <m:t>=</m:t>
                      </m:r>
                      <m:r>
                        <m:rPr>
                          <m:nor/>
                        </m:rPr>
                        <a:rPr lang="ar-IQ" sz="2000" smtClean="0">
                          <a:latin typeface="Times New Roman" panose="02020603050405020304" pitchFamily="18" charset="0"/>
                          <a:cs typeface="Times New Roman" panose="02020603050405020304" pitchFamily="18" charset="0"/>
                        </a:rPr>
                        <m:t> </m:t>
                      </m:r>
                      <m:f>
                        <m:fPr>
                          <m:ctrlPr>
                            <a:rPr lang="ar-IQ" sz="2000" i="1">
                              <a:latin typeface="Cambria Math" panose="02040503050406030204" pitchFamily="18" charset="0"/>
                            </a:rPr>
                          </m:ctrlPr>
                        </m:fPr>
                        <m:num>
                          <m:d>
                            <m:dPr>
                              <m:endChr m:val=""/>
                              <m:ctrlPr>
                                <a:rPr lang="ar-IQ" sz="2000" i="1">
                                  <a:latin typeface="Cambria Math" panose="02040503050406030204" pitchFamily="18" charset="0"/>
                                </a:rPr>
                              </m:ctrlPr>
                            </m:dPr>
                            <m:e>
                              <m:r>
                                <m:rPr>
                                  <m:sty m:val="p"/>
                                </m:rPr>
                                <a:rPr lang="ar-IQ" sz="2000" i="0">
                                  <a:latin typeface="Cambria Math" panose="02040503050406030204" pitchFamily="18" charset="0"/>
                                </a:rPr>
                                <m:t>ndx</m:t>
                              </m:r>
                              <m:r>
                                <a:rPr lang="ar-IQ" sz="2000" i="0">
                                  <a:latin typeface="Cambria Math" panose="02040503050406030204" pitchFamily="18" charset="0"/>
                                </a:rPr>
                                <m:t>)</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sSup>
                                <m:sSupPr>
                                  <m:ctrlPr>
                                    <a:rPr lang="ar-IQ" sz="2000" i="1">
                                      <a:latin typeface="Cambria Math" panose="02040503050406030204" pitchFamily="18" charset="0"/>
                                    </a:rPr>
                                  </m:ctrlPr>
                                </m:sSupPr>
                                <m:e>
                                  <m:r>
                                    <m:rPr>
                                      <m:sty m:val="p"/>
                                    </m:rPr>
                                    <a:rPr lang="en-US" sz="2000" b="0" i="1" smtClean="0">
                                      <a:latin typeface="Cambria Math" panose="02040503050406030204" pitchFamily="18" charset="0"/>
                                    </a:rPr>
                                    <m:t>a</m:t>
                                  </m:r>
                                </m:e>
                                <m:sup>
                                  <m:r>
                                    <a:rPr lang="ar-IQ" sz="2000" i="0">
                                      <a:latin typeface="Cambria Math" panose="02040503050406030204" pitchFamily="18" charset="0"/>
                                    </a:rPr>
                                    <m:t>2</m:t>
                                  </m:r>
                                </m:sup>
                              </m:sSup>
                            </m:e>
                          </m:d>
                        </m:num>
                        <m:den>
                          <m:sSup>
                            <m:sSupPr>
                              <m:ctrlPr>
                                <a:rPr lang="ar-IQ" sz="2000" i="1" smtClean="0">
                                  <a:latin typeface="Cambria Math" panose="02040503050406030204" pitchFamily="18" charset="0"/>
                                </a:rPr>
                              </m:ctrlPr>
                            </m:sSupPr>
                            <m:e>
                              <m:r>
                                <m:rPr>
                                  <m:nor/>
                                </m:rPr>
                                <a:rPr lang="en-US" sz="2000" b="0" i="0" smtClean="0">
                                  <a:latin typeface="Times New Roman" panose="02020603050405020304" pitchFamily="18" charset="0"/>
                                  <a:cs typeface="Times New Roman" panose="02020603050405020304" pitchFamily="18" charset="0"/>
                                </a:rPr>
                                <m:t>2</m:t>
                              </m:r>
                              <m:r>
                                <m:rPr>
                                  <m:nor/>
                                </m:rPr>
                                <a:rPr lang="ar-IQ" sz="2000">
                                  <a:latin typeface="Times New Roman" panose="02020603050405020304" pitchFamily="18" charset="0"/>
                                  <a:cs typeface="Times New Roman" panose="02020603050405020304" pitchFamily="18" charset="0"/>
                                </a:rPr>
                                <m:t> </m:t>
                              </m:r>
                              <m:r>
                                <a:rPr lang="ar-IQ" sz="2000" i="0">
                                  <a:latin typeface="Cambria Math" panose="02040503050406030204" pitchFamily="18" charset="0"/>
                                </a:rPr>
                                <m:t>(</m:t>
                              </m:r>
                              <m:sSup>
                                <m:sSupPr>
                                  <m:ctrlPr>
                                    <a:rPr lang="ar-IQ" sz="2000" i="1">
                                      <a:latin typeface="Cambria Math" panose="02040503050406030204" pitchFamily="18" charset="0"/>
                                    </a:rPr>
                                  </m:ctrlPr>
                                </m:sSupPr>
                                <m:e>
                                  <m:r>
                                    <m:rPr>
                                      <m:sty m:val="p"/>
                                    </m:rPr>
                                    <a:rPr lang="en-US" sz="2000" b="0" i="0" smtClean="0">
                                      <a:latin typeface="Cambria Math" panose="02040503050406030204" pitchFamily="18" charset="0"/>
                                    </a:rPr>
                                    <m:t>R</m:t>
                                  </m:r>
                                </m:e>
                                <m:sup>
                                  <m:r>
                                    <a:rPr lang="ar-IQ" sz="2000" i="0">
                                      <a:latin typeface="Cambria Math" panose="02040503050406030204" pitchFamily="18" charset="0"/>
                                    </a:rPr>
                                    <m:t>2</m:t>
                                  </m:r>
                                </m:sup>
                              </m:sSup>
                              <m:r>
                                <a:rPr lang="en-US" sz="2000" i="0">
                                  <a:latin typeface="Cambria Math" panose="02040503050406030204" pitchFamily="18" charset="0"/>
                                </a:rPr>
                                <m:t>)</m:t>
                              </m:r>
                            </m:e>
                            <m:sup>
                              <m:f>
                                <m:fPr>
                                  <m:type m:val="skw"/>
                                  <m:ctrlPr>
                                    <a:rPr lang="ar-IQ" sz="2000" i="1" smtClean="0">
                                      <a:latin typeface="Cambria Math" panose="02040503050406030204" pitchFamily="18" charset="0"/>
                                    </a:rPr>
                                  </m:ctrlPr>
                                </m:fPr>
                                <m:num>
                                  <m:r>
                                    <a:rPr lang="ar-IQ" sz="2000" b="0" i="0" smtClean="0">
                                      <a:latin typeface="Cambria Math" panose="02040503050406030204" pitchFamily="18" charset="0"/>
                                    </a:rPr>
                                    <m:t>3</m:t>
                                  </m:r>
                                </m:num>
                                <m:den>
                                  <m:r>
                                    <a:rPr lang="ar-IQ" sz="2000" b="0" i="0" smtClean="0">
                                      <a:latin typeface="Cambria Math" panose="02040503050406030204" pitchFamily="18" charset="0"/>
                                    </a:rPr>
                                    <m:t>2</m:t>
                                  </m:r>
                                </m:den>
                              </m:f>
                            </m:sup>
                          </m:sSup>
                        </m:den>
                      </m:f>
                    </m:oMath>
                  </m:oMathPara>
                </a14:m>
                <a:endParaRPr lang="ar-IQ"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35297" y="289888"/>
                <a:ext cx="3458143" cy="858633"/>
              </a:xfrm>
              <a:prstGeom prst="rect">
                <a:avLst/>
              </a:prstGeom>
              <a:blipFill rotWithShape="0">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997" y="1332875"/>
                <a:ext cx="3458143" cy="666016"/>
              </a:xfrm>
              <a:prstGeom prst="rect">
                <a:avLst/>
              </a:prstGeom>
            </p:spPr>
            <p:txBody>
              <a:bodyPr wrap="square">
                <a:spAutoFit/>
              </a:bodyPr>
              <a:lstStyle/>
              <a:p>
                <a:pPr algn="l" rtl="0"/>
                <a14:m>
                  <m:oMath xmlns:m="http://schemas.openxmlformats.org/officeDocument/2006/math">
                    <m:r>
                      <m:rPr>
                        <m:nor/>
                      </m:rPr>
                      <a:rPr lang="ar-IQ" sz="2000" smtClean="0">
                        <a:latin typeface="Times New Roman" panose="02020603050405020304" pitchFamily="18" charset="0"/>
                        <a:cs typeface="Times New Roman" panose="02020603050405020304" pitchFamily="18" charset="0"/>
                      </a:rPr>
                      <m:t>dB</m:t>
                    </m:r>
                    <m:r>
                      <m:rPr>
                        <m:nor/>
                      </m:rPr>
                      <a:rPr lang="ar-IQ" sz="2000" smtClean="0">
                        <a:latin typeface="Times New Roman" panose="02020603050405020304" pitchFamily="18" charset="0"/>
                        <a:cs typeface="Times New Roman" panose="02020603050405020304" pitchFamily="18" charset="0"/>
                      </a:rPr>
                      <m:t>= </m:t>
                    </m:r>
                    <m:f>
                      <m:fPr>
                        <m:ctrlPr>
                          <a:rPr lang="ar-IQ" sz="2000" i="1">
                            <a:latin typeface="Cambria Math" panose="02040503050406030204" pitchFamily="18" charset="0"/>
                          </a:rPr>
                        </m:ctrlPr>
                      </m:fPr>
                      <m:num>
                        <m:d>
                          <m:dPr>
                            <m:endChr m:val=""/>
                            <m:ctrlPr>
                              <a:rPr lang="ar-IQ" sz="2000" i="1">
                                <a:latin typeface="Cambria Math" panose="02040503050406030204" pitchFamily="18" charset="0"/>
                              </a:rPr>
                            </m:ctrlPr>
                          </m:dPr>
                          <m:e>
                            <m:r>
                              <m:rPr>
                                <m:sty m:val="p"/>
                              </m:rPr>
                              <a:rPr lang="ar-IQ" sz="2000" i="0">
                                <a:latin typeface="Cambria Math" panose="02040503050406030204" pitchFamily="18" charset="0"/>
                              </a:rPr>
                              <m:t>ndx</m:t>
                            </m:r>
                            <m:r>
                              <a:rPr lang="ar-IQ" sz="2000" i="0">
                                <a:latin typeface="Cambria Math" panose="02040503050406030204" pitchFamily="18" charset="0"/>
                              </a:rPr>
                              <m:t>)</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Cambria Math" panose="020405030504060302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sSup>
                              <m:sSupPr>
                                <m:ctrlPr>
                                  <a:rPr lang="ar-IQ" sz="2000" i="1">
                                    <a:latin typeface="Cambria Math" panose="02040503050406030204" pitchFamily="18" charset="0"/>
                                  </a:rPr>
                                </m:ctrlPr>
                              </m:sSupPr>
                              <m:e>
                                <m:r>
                                  <m:rPr>
                                    <m:sty m:val="p"/>
                                  </m:rPr>
                                  <a:rPr lang="en-US" sz="2000" b="0" i="1" smtClean="0">
                                    <a:latin typeface="Cambria Math" panose="02040503050406030204" pitchFamily="18" charset="0"/>
                                  </a:rPr>
                                  <m:t>a</m:t>
                                </m:r>
                              </m:e>
                              <m:sup>
                                <m:r>
                                  <a:rPr lang="ar-IQ" sz="2000" i="0">
                                    <a:latin typeface="Cambria Math" panose="02040503050406030204" pitchFamily="18" charset="0"/>
                                  </a:rPr>
                                  <m:t>2</m:t>
                                </m:r>
                              </m:sup>
                            </m:sSup>
                          </m:e>
                        </m:d>
                      </m:num>
                      <m:den>
                        <m:r>
                          <a:rPr lang="en-US" sz="2000" b="0" i="0" smtClean="0">
                            <a:latin typeface="Cambria Math" panose="02040503050406030204" pitchFamily="18" charset="0"/>
                          </a:rPr>
                          <m:t>2</m:t>
                        </m:r>
                        <m:sSup>
                          <m:sSupPr>
                            <m:ctrlPr>
                              <a:rPr lang="ar-IQ" sz="2000" i="1">
                                <a:latin typeface="Cambria Math" panose="02040503050406030204" pitchFamily="18" charset="0"/>
                              </a:rPr>
                            </m:ctrlPr>
                          </m:sSupPr>
                          <m:e>
                            <m:r>
                              <m:rPr>
                                <m:sty m:val="p"/>
                              </m:rPr>
                              <a:rPr lang="en-US" sz="2000" b="0" i="0" smtClean="0">
                                <a:latin typeface="Cambria Math" panose="02040503050406030204" pitchFamily="18" charset="0"/>
                              </a:rPr>
                              <m:t>R</m:t>
                            </m:r>
                          </m:e>
                          <m:sup>
                            <m:r>
                              <a:rPr lang="ar-IQ" sz="2000">
                                <a:latin typeface="Cambria Math" panose="02040503050406030204" pitchFamily="18" charset="0"/>
                              </a:rPr>
                              <m:t>3</m:t>
                            </m:r>
                          </m:sup>
                        </m:sSup>
                      </m:den>
                    </m:f>
                  </m:oMath>
                </a14:m>
                <a:r>
                  <a:rPr lang="en-US" sz="2000" dirty="0" smtClean="0">
                    <a:latin typeface="Times New Roman" panose="02020603050405020304" pitchFamily="18" charset="0"/>
                    <a:cs typeface="Times New Roman" panose="02020603050405020304" pitchFamily="18" charset="0"/>
                  </a:rPr>
                  <a:t>    ……….. 36</a:t>
                </a:r>
                <a:endParaRPr lang="ar-IQ" sz="2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0997" y="1332875"/>
                <a:ext cx="3458143" cy="666016"/>
              </a:xfrm>
              <a:prstGeom prst="rect">
                <a:avLst/>
              </a:prstGeom>
              <a:blipFill rotWithShape="0">
                <a:blip r:embed="rId3"/>
                <a:stretch>
                  <a:fillRect b="-5505"/>
                </a:stretch>
              </a:blipFill>
            </p:spPr>
            <p:txBody>
              <a:bodyPr/>
              <a:lstStyle/>
              <a:p>
                <a:r>
                  <a:rPr lang="ar-IQ">
                    <a:noFill/>
                  </a:rPr>
                  <a:t> </a:t>
                </a:r>
              </a:p>
            </p:txBody>
          </p:sp>
        </mc:Fallback>
      </mc:AlternateContent>
      <p:sp>
        <p:nvSpPr>
          <p:cNvPr id="6" name="Rectangle 5"/>
          <p:cNvSpPr/>
          <p:nvPr/>
        </p:nvSpPr>
        <p:spPr>
          <a:xfrm>
            <a:off x="320997" y="2231527"/>
            <a:ext cx="4570482" cy="446276"/>
          </a:xfrm>
          <a:prstGeom prst="rect">
            <a:avLst/>
          </a:prstGeom>
        </p:spPr>
        <p:txBody>
          <a:bodyPr wrap="none">
            <a:spAutoFit/>
          </a:bodyPr>
          <a:lstStyle/>
          <a:p>
            <a:pPr algn="l">
              <a:lnSpc>
                <a:spcPct val="115000"/>
              </a:lnSpc>
              <a:spcAft>
                <a:spcPts val="1000"/>
              </a:spcAft>
            </a:pPr>
            <a:r>
              <a:rPr lang="ar-IQ" sz="2000" dirty="0">
                <a:latin typeface="Times New Roman" panose="02020603050405020304" pitchFamily="18" charset="0"/>
                <a:ea typeface="Times New Roman" panose="02020603050405020304" pitchFamily="18" charset="0"/>
                <a:cs typeface="Times New Roman" panose="02020603050405020304" pitchFamily="18" charset="0"/>
              </a:rPr>
              <a:t>في الشكل الثاني تم تكبير المقطع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dx </a:t>
            </a:r>
            <a:r>
              <a:rPr lang="ar-IQ" sz="2000" dirty="0">
                <a:latin typeface="Times New Roman" panose="02020603050405020304" pitchFamily="18" charset="0"/>
                <a:ea typeface="Times New Roman" panose="02020603050405020304" pitchFamily="18" charset="0"/>
                <a:cs typeface="Times New Roman" panose="02020603050405020304" pitchFamily="18" charset="0"/>
              </a:rPr>
              <a:t>الى اكبر ومنه نجد</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8"/>
              <p:cNvSpPr/>
              <p:nvPr/>
            </p:nvSpPr>
            <p:spPr>
              <a:xfrm>
                <a:off x="325618" y="2932433"/>
                <a:ext cx="3873112" cy="564129"/>
              </a:xfrm>
              <a:prstGeom prst="rect">
                <a:avLst/>
              </a:prstGeom>
            </p:spPr>
            <p:txBody>
              <a:bodyPr wrap="none">
                <a:spAutoFit/>
              </a:bodyPr>
              <a:lstStyle/>
              <a:p>
                <a:pPr algn="l" rtl="0">
                  <a:lnSpc>
                    <a:spcPct val="115000"/>
                  </a:lnSpc>
                  <a:spcAft>
                    <a:spcPts val="1000"/>
                  </a:spcAft>
                </a:pP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dѳ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Sin ѳ =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𝑠</m:t>
                        </m:r>
                      </m:num>
                      <m:den>
                        <m: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𝑅</m:t>
                        </m:r>
                      </m:den>
                    </m:f>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 =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R </a:t>
                </a:r>
                <a:r>
                  <a:rPr lang="en-US"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dѳ</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…….37</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325618" y="2932433"/>
                <a:ext cx="3873112" cy="564129"/>
              </a:xfrm>
              <a:prstGeom prst="rect">
                <a:avLst/>
              </a:prstGeom>
              <a:blipFill rotWithShape="0">
                <a:blip r:embed="rId4"/>
                <a:stretch>
                  <a:fillRect l="-1572" r="-943" b="-6452"/>
                </a:stretch>
              </a:blipFill>
            </p:spPr>
            <p:txBody>
              <a:bodyPr/>
              <a:lstStyle/>
              <a:p>
                <a:r>
                  <a:rPr lang="ar-IQ">
                    <a:noFill/>
                  </a:rPr>
                  <a:t> </a:t>
                </a:r>
              </a:p>
            </p:txBody>
          </p:sp>
        </mc:Fallback>
      </mc:AlternateContent>
      <p:sp>
        <p:nvSpPr>
          <p:cNvPr id="10" name="Rectangle 9"/>
          <p:cNvSpPr/>
          <p:nvPr/>
        </p:nvSpPr>
        <p:spPr>
          <a:xfrm>
            <a:off x="4417122" y="3013224"/>
            <a:ext cx="947695" cy="390684"/>
          </a:xfrm>
          <a:prstGeom prst="rect">
            <a:avLst/>
          </a:prstGeom>
        </p:spPr>
        <p:txBody>
          <a:bodyPr wrap="none">
            <a:spAutoFit/>
          </a:bodyPr>
          <a:lstStyle/>
          <a:p>
            <a:pPr algn="l" rtl="0">
              <a:lnSpc>
                <a:spcPct val="115000"/>
              </a:lnSpc>
              <a:spcAft>
                <a:spcPts val="600"/>
              </a:spcAft>
            </a:pPr>
            <a:r>
              <a:rPr lang="en-US" dirty="0">
                <a:latin typeface="Times New Roman" panose="02020603050405020304" pitchFamily="18" charset="0"/>
                <a:ea typeface="Times New Roman" panose="02020603050405020304" pitchFamily="18" charset="0"/>
                <a:cs typeface="Arial" panose="020B0604020202020204" pitchFamily="34" charset="0"/>
              </a:rPr>
              <a:t>and also</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435297" y="3739330"/>
                <a:ext cx="3970254" cy="566052"/>
              </a:xfrm>
              <a:prstGeom prst="rect">
                <a:avLst/>
              </a:prstGeom>
            </p:spPr>
            <p:txBody>
              <a:bodyPr wrap="none">
                <a:spAutoFit/>
              </a:bodyPr>
              <a:lstStyle/>
              <a:p>
                <a:pPr algn="l" rtl="0">
                  <a:lnSpc>
                    <a:spcPct val="115000"/>
                  </a:lnSpc>
                  <a:spcAft>
                    <a:spcPts val="600"/>
                  </a:spcAf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Sin ѳ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𝑠</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𝑑𝑥</m:t>
                        </m:r>
                      </m:den>
                    </m:f>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 = dx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……..38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35297" y="3739330"/>
                <a:ext cx="3970254" cy="566052"/>
              </a:xfrm>
              <a:prstGeom prst="rect">
                <a:avLst/>
              </a:prstGeom>
              <a:blipFill rotWithShape="0">
                <a:blip r:embed="rId5"/>
                <a:stretch>
                  <a:fillRect l="-1534" r="-613" b="-6452"/>
                </a:stretch>
              </a:blipFill>
            </p:spPr>
            <p:txBody>
              <a:bodyPr/>
              <a:lstStyle/>
              <a:p>
                <a:r>
                  <a:rPr lang="ar-IQ">
                    <a:noFill/>
                  </a:rPr>
                  <a:t> </a:t>
                </a:r>
              </a:p>
            </p:txBody>
          </p:sp>
        </mc:Fallback>
      </mc:AlternateContent>
      <p:sp>
        <p:nvSpPr>
          <p:cNvPr id="12" name="Rectangle 11"/>
          <p:cNvSpPr/>
          <p:nvPr/>
        </p:nvSpPr>
        <p:spPr>
          <a:xfrm>
            <a:off x="435297" y="4390951"/>
            <a:ext cx="2518638" cy="446276"/>
          </a:xfrm>
          <a:prstGeom prst="rect">
            <a:avLst/>
          </a:prstGeom>
        </p:spPr>
        <p:txBody>
          <a:bodyPr wrap="none">
            <a:spAutoFit/>
          </a:bodyPr>
          <a:lstStyle/>
          <a:p>
            <a:pPr algn="l" rtl="0">
              <a:lnSpc>
                <a:spcPct val="115000"/>
              </a:lnSpc>
              <a:spcAft>
                <a:spcPts val="6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By submit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eq</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37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38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449786" y="4914716"/>
            <a:ext cx="2978701" cy="417871"/>
          </a:xfrm>
          <a:prstGeom prst="rect">
            <a:avLst/>
          </a:prstGeom>
        </p:spPr>
        <p:txBody>
          <a:bodyPr wrap="none">
            <a:spAutoFit/>
          </a:bodyPr>
          <a:lstStyle/>
          <a:p>
            <a:pPr algn="l" rtl="0">
              <a:lnSpc>
                <a:spcPct val="115000"/>
              </a:lnSpc>
              <a:spcAft>
                <a:spcPts val="600"/>
              </a:spcAf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R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dѳ</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dx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39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435297" y="5511331"/>
                <a:ext cx="2591479" cy="543739"/>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dx = </a:t>
                </a:r>
                <a14:m>
                  <m:oMath xmlns:m="http://schemas.openxmlformats.org/officeDocument/2006/math">
                    <m:f>
                      <m:fPr>
                        <m:ctrlPr>
                          <a:rPr lang="en-US" sz="2000" i="1">
                            <a:effectLst/>
                            <a:latin typeface="Cambria Math" panose="02040503050406030204" pitchFamily="18" charset="0"/>
                            <a:cs typeface="Times New Roman" panose="02020603050405020304" pitchFamily="18" charset="0"/>
                          </a:rPr>
                        </m:ctrlPr>
                      </m:fPr>
                      <m:num>
                        <m: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𝑅</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𝜃</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𝑠𝑖𝑛</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𝜃</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ar-IQ" sz="20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35297" y="5511331"/>
                <a:ext cx="2591479" cy="543739"/>
              </a:xfrm>
              <a:prstGeom prst="rect">
                <a:avLst/>
              </a:prstGeom>
              <a:blipFill rotWithShape="0">
                <a:blip r:embed="rId6"/>
                <a:stretch>
                  <a:fillRect l="-2347" r="-2347" b="-6742"/>
                </a:stretch>
              </a:blipFill>
            </p:spPr>
            <p:txBody>
              <a:bodyPr/>
              <a:lstStyle/>
              <a:p>
                <a:r>
                  <a:rPr lang="ar-IQ">
                    <a:noFill/>
                  </a:rPr>
                  <a:t> </a:t>
                </a:r>
              </a:p>
            </p:txBody>
          </p:sp>
        </mc:Fallback>
      </mc:AlternateContent>
      <p:sp>
        <p:nvSpPr>
          <p:cNvPr id="15" name="Rectangle 14"/>
          <p:cNvSpPr/>
          <p:nvPr/>
        </p:nvSpPr>
        <p:spPr>
          <a:xfrm>
            <a:off x="435297" y="6282898"/>
            <a:ext cx="2212465" cy="446276"/>
          </a:xfrm>
          <a:prstGeom prst="rect">
            <a:avLst/>
          </a:prstGeom>
        </p:spPr>
        <p:txBody>
          <a:bodyPr wrap="none">
            <a:spAutoFit/>
          </a:bodyPr>
          <a:lstStyle/>
          <a:p>
            <a:pPr algn="l" rtl="0">
              <a:lnSpc>
                <a:spcPct val="115000"/>
              </a:lnSpc>
              <a:spcAft>
                <a:spcPts val="10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By submit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40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36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6" name="Group 15"/>
          <p:cNvGrpSpPr/>
          <p:nvPr/>
        </p:nvGrpSpPr>
        <p:grpSpPr>
          <a:xfrm>
            <a:off x="7202446" y="70445"/>
            <a:ext cx="4391025" cy="3190875"/>
            <a:chOff x="7743434" y="3471609"/>
            <a:chExt cx="4391025" cy="3190875"/>
          </a:xfrm>
        </p:grpSpPr>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3434" y="3471609"/>
              <a:ext cx="4391025" cy="3190875"/>
            </a:xfrm>
            <a:prstGeom prst="rect">
              <a:avLst/>
            </a:prstGeom>
          </p:spPr>
        </p:pic>
        <p:sp>
          <p:nvSpPr>
            <p:cNvPr id="18" name="Rectangle 17"/>
            <p:cNvSpPr/>
            <p:nvPr/>
          </p:nvSpPr>
          <p:spPr>
            <a:xfrm>
              <a:off x="9660722" y="4452536"/>
              <a:ext cx="309700"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R</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9673546" y="6167827"/>
              <a:ext cx="284052"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x</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10426146" y="4639756"/>
              <a:ext cx="295274"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a</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9109720" y="4765935"/>
              <a:ext cx="309700"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p</a:t>
              </a:r>
              <a:endParaRPr lang="en-US" b="0" cap="none" spc="0" dirty="0">
                <a:ln w="0"/>
                <a:solidFill>
                  <a:schemeClr val="tx1"/>
                </a:solidFill>
                <a:effectLst>
                  <a:outerShdw blurRad="38100" dist="19050" dir="2700000" algn="tl" rotWithShape="0">
                    <a:schemeClr val="dk1">
                      <a:alpha val="40000"/>
                    </a:schemeClr>
                  </a:outerShdw>
                </a:effectLst>
              </a:endParaRPr>
            </a:p>
          </p:txBody>
        </p:sp>
      </p:grpSp>
      <p:grpSp>
        <p:nvGrpSpPr>
          <p:cNvPr id="24" name="Group 23"/>
          <p:cNvGrpSpPr/>
          <p:nvPr/>
        </p:nvGrpSpPr>
        <p:grpSpPr>
          <a:xfrm>
            <a:off x="6067255" y="3487924"/>
            <a:ext cx="5312653" cy="2966513"/>
            <a:chOff x="6067255" y="3487924"/>
            <a:chExt cx="5312653" cy="2966513"/>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7255" y="3487924"/>
              <a:ext cx="5312653" cy="2966513"/>
            </a:xfrm>
            <a:prstGeom prst="rect">
              <a:avLst/>
            </a:prstGeom>
          </p:spPr>
        </p:pic>
        <p:sp>
          <p:nvSpPr>
            <p:cNvPr id="3" name="Rectangle 2"/>
            <p:cNvSpPr/>
            <p:nvPr/>
          </p:nvSpPr>
          <p:spPr>
            <a:xfrm>
              <a:off x="8261502" y="4430982"/>
              <a:ext cx="324128" cy="400110"/>
            </a:xfrm>
            <a:prstGeom prst="rect">
              <a:avLst/>
            </a:prstGeom>
            <a:noFill/>
          </p:spPr>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rPr>
                <a:t>R</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9723094" y="4909632"/>
              <a:ext cx="324128" cy="400110"/>
            </a:xfrm>
            <a:prstGeom prst="rect">
              <a:avLst/>
            </a:prstGeom>
            <a:noFill/>
          </p:spPr>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rPr>
                <a:t>R</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10972036" y="4802443"/>
              <a:ext cx="308098"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a</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41251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92409" y="404187"/>
                <a:ext cx="3055777" cy="876266"/>
              </a:xfrm>
              <a:prstGeom prst="rect">
                <a:avLst/>
              </a:prstGeom>
            </p:spPr>
            <p:txBody>
              <a:bodyPr wrap="square">
                <a:spAutoFit/>
              </a:bodyPr>
              <a:lstStyle/>
              <a:p>
                <a:pPr algn="l" rtl="0"/>
                <a14:m>
                  <m:oMathPara xmlns:m="http://schemas.openxmlformats.org/officeDocument/2006/math">
                    <m:oMathParaPr>
                      <m:jc m:val="left"/>
                    </m:oMathParaPr>
                    <m:oMath xmlns:m="http://schemas.openxmlformats.org/officeDocument/2006/math">
                      <m:r>
                        <m:rPr>
                          <m:nor/>
                        </m:rPr>
                        <a:rPr lang="ar-IQ" sz="2000" smtClean="0">
                          <a:latin typeface="Times New Roman" panose="02020603050405020304" pitchFamily="18" charset="0"/>
                          <a:cs typeface="Times New Roman" panose="02020603050405020304" pitchFamily="18" charset="0"/>
                        </a:rPr>
                        <m:t>dB</m:t>
                      </m:r>
                      <m:r>
                        <m:rPr>
                          <m:nor/>
                        </m:rPr>
                        <a:rPr lang="ar-IQ" sz="2000" smtClean="0">
                          <a:latin typeface="Times New Roman" panose="02020603050405020304" pitchFamily="18" charset="0"/>
                          <a:cs typeface="Times New Roman" panose="02020603050405020304" pitchFamily="18" charset="0"/>
                        </a:rPr>
                        <m:t>=</m:t>
                      </m:r>
                      <m:r>
                        <m:rPr>
                          <m:nor/>
                        </m:rPr>
                        <a:rPr lang="ar-IQ" sz="2000" smtClean="0">
                          <a:latin typeface="Times New Roman" panose="02020603050405020304" pitchFamily="18" charset="0"/>
                          <a:cs typeface="Times New Roman" panose="02020603050405020304" pitchFamily="18" charset="0"/>
                        </a:rPr>
                        <m:t> </m:t>
                      </m:r>
                      <m:f>
                        <m:fPr>
                          <m:ctrlPr>
                            <a:rPr lang="ar-IQ" sz="2000" i="1">
                              <a:latin typeface="Cambria Math" panose="02040503050406030204" pitchFamily="18" charset="0"/>
                            </a:rPr>
                          </m:ctrlPr>
                        </m:fPr>
                        <m:num>
                          <m:r>
                            <m:rPr>
                              <m:sty m:val="p"/>
                            </m:rPr>
                            <a:rPr lang="ar-IQ" sz="2000">
                              <a:latin typeface="Cambria Math" panose="02040503050406030204" pitchFamily="18" charset="0"/>
                            </a:rPr>
                            <m:t>n</m:t>
                          </m:r>
                          <m:f>
                            <m:fPr>
                              <m:ctrlPr>
                                <a:rPr lang="en-US" sz="2000" i="1">
                                  <a:latin typeface="Cambria Math" panose="02040503050406030204" pitchFamily="18" charset="0"/>
                                  <a:cs typeface="Times New Roman" panose="02020603050405020304" pitchFamily="18" charset="0"/>
                                </a:rPr>
                              </m:ctrlPr>
                            </m:fPr>
                            <m:num>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R</m:t>
                              </m:r>
                              <m:r>
                                <a:rPr lang="en-US" sz="20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dθ</m:t>
                              </m:r>
                            </m:num>
                            <m:den>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sinθ</m:t>
                              </m:r>
                            </m:den>
                          </m:f>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Cambria Math" panose="020405030504060302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sSup>
                            <m:sSupPr>
                              <m:ctrlPr>
                                <a:rPr lang="ar-IQ" sz="2000" i="1">
                                  <a:latin typeface="Cambria Math" panose="02040503050406030204" pitchFamily="18" charset="0"/>
                                </a:rPr>
                              </m:ctrlPr>
                            </m:sSupPr>
                            <m:e>
                              <m:r>
                                <m:rPr>
                                  <m:sty m:val="p"/>
                                </m:rPr>
                                <a:rPr lang="en-US" sz="2000" b="0" i="0" smtClean="0">
                                  <a:latin typeface="Cambria Math" panose="02040503050406030204" pitchFamily="18" charset="0"/>
                                </a:rPr>
                                <m:t>a</m:t>
                              </m:r>
                            </m:e>
                            <m:sup>
                              <m:r>
                                <a:rPr lang="ar-IQ" sz="2000">
                                  <a:latin typeface="Cambria Math" panose="02040503050406030204" pitchFamily="18" charset="0"/>
                                </a:rPr>
                                <m:t>2</m:t>
                              </m:r>
                            </m:sup>
                          </m:sSup>
                        </m:num>
                        <m:den>
                          <m:r>
                            <a:rPr lang="en-US" sz="2000" b="0" i="0" smtClean="0">
                              <a:latin typeface="Cambria Math" panose="02040503050406030204" pitchFamily="18" charset="0"/>
                            </a:rPr>
                            <m:t>2</m:t>
                          </m:r>
                          <m:sSup>
                            <m:sSupPr>
                              <m:ctrlPr>
                                <a:rPr lang="ar-IQ" sz="2000" i="1">
                                  <a:latin typeface="Cambria Math" panose="02040503050406030204" pitchFamily="18" charset="0"/>
                                </a:rPr>
                              </m:ctrlPr>
                            </m:sSupPr>
                            <m:e>
                              <m:r>
                                <m:rPr>
                                  <m:sty m:val="p"/>
                                </m:rPr>
                                <a:rPr lang="en-US" sz="2000" b="0" i="0" smtClean="0">
                                  <a:latin typeface="Cambria Math" panose="02040503050406030204" pitchFamily="18" charset="0"/>
                                </a:rPr>
                                <m:t>R</m:t>
                              </m:r>
                            </m:e>
                            <m:sup>
                              <m:r>
                                <a:rPr lang="ar-IQ" sz="2000" i="0">
                                  <a:latin typeface="Cambria Math" panose="02040503050406030204" pitchFamily="18" charset="0"/>
                                </a:rPr>
                                <m:t>3</m:t>
                              </m:r>
                            </m:sup>
                          </m:sSup>
                        </m:den>
                      </m:f>
                    </m:oMath>
                  </m:oMathPara>
                </a14:m>
                <a:endParaRPr lang="ar-IQ"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92409" y="404187"/>
                <a:ext cx="3055777" cy="876266"/>
              </a:xfrm>
              <a:prstGeom prst="rect">
                <a:avLst/>
              </a:prstGeom>
              <a:blipFill rotWithShape="0">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2409" y="1432887"/>
                <a:ext cx="3055777" cy="913263"/>
              </a:xfrm>
              <a:prstGeom prst="rect">
                <a:avLst/>
              </a:prstGeom>
            </p:spPr>
            <p:txBody>
              <a:bodyPr wrap="square">
                <a:spAutoFit/>
              </a:bodyPr>
              <a:lstStyle/>
              <a:p>
                <a:pPr algn="l" rtl="0"/>
                <a14:m>
                  <m:oMathPara xmlns:m="http://schemas.openxmlformats.org/officeDocument/2006/math">
                    <m:oMathParaPr>
                      <m:jc m:val="left"/>
                    </m:oMathParaPr>
                    <m:oMath xmlns:m="http://schemas.openxmlformats.org/officeDocument/2006/math">
                      <m:r>
                        <m:rPr>
                          <m:nor/>
                        </m:rPr>
                        <a:rPr lang="ar-IQ" sz="2000" smtClean="0">
                          <a:latin typeface="Times New Roman" panose="02020603050405020304" pitchFamily="18" charset="0"/>
                          <a:cs typeface="Times New Roman" panose="02020603050405020304" pitchFamily="18" charset="0"/>
                        </a:rPr>
                        <m:t>dB</m:t>
                      </m:r>
                      <m:r>
                        <m:rPr>
                          <m:nor/>
                        </m:rPr>
                        <a:rPr lang="ar-IQ" sz="2000" smtClean="0">
                          <a:latin typeface="Times New Roman" panose="02020603050405020304" pitchFamily="18" charset="0"/>
                          <a:cs typeface="Times New Roman" panose="02020603050405020304" pitchFamily="18" charset="0"/>
                        </a:rPr>
                        <m:t>=</m:t>
                      </m:r>
                      <m:r>
                        <m:rPr>
                          <m:nor/>
                        </m:rPr>
                        <a:rPr lang="ar-IQ" sz="2000" smtClean="0">
                          <a:latin typeface="Times New Roman" panose="02020603050405020304" pitchFamily="18" charset="0"/>
                          <a:cs typeface="Times New Roman" panose="02020603050405020304" pitchFamily="18" charset="0"/>
                        </a:rPr>
                        <m:t> </m:t>
                      </m:r>
                      <m:f>
                        <m:fPr>
                          <m:ctrlPr>
                            <a:rPr lang="ar-IQ" sz="2000" i="1">
                              <a:latin typeface="Cambria Math" panose="02040503050406030204" pitchFamily="18" charset="0"/>
                            </a:rPr>
                          </m:ctrlPr>
                        </m:fPr>
                        <m:num>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sSup>
                                <m:sSupPr>
                                  <m:ctrlPr>
                                    <a:rPr lang="ar-IQ" sz="2000" i="1">
                                      <a:latin typeface="Cambria Math" panose="02040503050406030204" pitchFamily="18" charset="0"/>
                                    </a:rPr>
                                  </m:ctrlPr>
                                </m:sSupPr>
                                <m:e>
                                  <m:r>
                                    <m:rPr>
                                      <m:sty m:val="p"/>
                                    </m:rPr>
                                    <a:rPr lang="en-US" sz="2000" b="0" i="0" smtClean="0">
                                      <a:latin typeface="Cambria Math" panose="02040503050406030204" pitchFamily="18" charset="0"/>
                                    </a:rPr>
                                    <m:t>a</m:t>
                                  </m:r>
                                </m:e>
                                <m:sup>
                                  <m:r>
                                    <a:rPr lang="ar-IQ" sz="2000" i="0">
                                      <a:latin typeface="Cambria Math" panose="02040503050406030204" pitchFamily="18" charset="0"/>
                                    </a:rPr>
                                    <m:t>2</m:t>
                                  </m:r>
                                </m:sup>
                              </m:sSup>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R</m:t>
                              </m:r>
                              <m:r>
                                <a:rPr lang="en-US" sz="2000" i="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dθ</m:t>
                              </m:r>
                            </m:num>
                            <m:den>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sinθ</m:t>
                              </m:r>
                            </m:den>
                          </m:f>
                        </m:num>
                        <m:den>
                          <m:r>
                            <a:rPr lang="en-US" sz="2000" b="0" i="0" smtClean="0">
                              <a:latin typeface="Cambria Math" panose="02040503050406030204" pitchFamily="18" charset="0"/>
                            </a:rPr>
                            <m:t>2</m:t>
                          </m:r>
                          <m:sSup>
                            <m:sSupPr>
                              <m:ctrlPr>
                                <a:rPr lang="ar-IQ" sz="2000" i="1">
                                  <a:latin typeface="Cambria Math" panose="02040503050406030204" pitchFamily="18" charset="0"/>
                                </a:rPr>
                              </m:ctrlPr>
                            </m:sSupPr>
                            <m:e>
                              <m:r>
                                <m:rPr>
                                  <m:sty m:val="p"/>
                                </m:rPr>
                                <a:rPr lang="en-US" sz="2000" b="0" i="0" smtClean="0">
                                  <a:latin typeface="Cambria Math" panose="02040503050406030204" pitchFamily="18" charset="0"/>
                                </a:rPr>
                                <m:t>R</m:t>
                              </m:r>
                            </m:e>
                            <m:sup>
                              <m:r>
                                <a:rPr lang="ar-IQ" sz="2000" i="0">
                                  <a:latin typeface="Cambria Math" panose="02040503050406030204" pitchFamily="18" charset="0"/>
                                </a:rPr>
                                <m:t>3</m:t>
                              </m:r>
                            </m:sup>
                          </m:sSup>
                        </m:den>
                      </m:f>
                    </m:oMath>
                  </m:oMathPara>
                </a14:m>
                <a:endParaRPr lang="ar-IQ" sz="2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92409" y="1432887"/>
                <a:ext cx="3055777" cy="913263"/>
              </a:xfrm>
              <a:prstGeom prst="rect">
                <a:avLst/>
              </a:prstGeom>
              <a:blipFill rotWithShape="0">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92409" y="2372295"/>
                <a:ext cx="2328135" cy="710066"/>
              </a:xfrm>
              <a:prstGeom prst="rect">
                <a:avLst/>
              </a:prstGeom>
            </p:spPr>
            <p:txBody>
              <a:bodyPr wrap="square">
                <a:spAutoFit/>
              </a:bodyPr>
              <a:lstStyle/>
              <a:p>
                <a:pPr algn="l" rtl="0"/>
                <a14:m>
                  <m:oMathPara xmlns:m="http://schemas.openxmlformats.org/officeDocument/2006/math">
                    <m:oMathParaPr>
                      <m:jc m:val="left"/>
                    </m:oMathParaPr>
                    <m:oMath xmlns:m="http://schemas.openxmlformats.org/officeDocument/2006/math">
                      <m:r>
                        <m:rPr>
                          <m:nor/>
                        </m:rPr>
                        <a:rPr lang="ar-IQ" sz="2000" smtClean="0">
                          <a:latin typeface="Times New Roman" panose="02020603050405020304" pitchFamily="18" charset="0"/>
                          <a:cs typeface="Times New Roman" panose="02020603050405020304" pitchFamily="18" charset="0"/>
                        </a:rPr>
                        <m:t>dB</m:t>
                      </m:r>
                      <m:r>
                        <m:rPr>
                          <m:nor/>
                        </m:rPr>
                        <a:rPr lang="ar-IQ" sz="2000" smtClean="0">
                          <a:latin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sSup>
                            <m:sSupPr>
                              <m:ctrlPr>
                                <a:rPr lang="ar-IQ" sz="2000" i="1">
                                  <a:latin typeface="Cambria Math" panose="02040503050406030204" pitchFamily="18" charset="0"/>
                                </a:rPr>
                              </m:ctrlPr>
                            </m:sSupPr>
                            <m:e>
                              <m:r>
                                <m:rPr>
                                  <m:sty m:val="p"/>
                                </m:rPr>
                                <a:rPr lang="en-US" sz="2000" b="0" i="0" smtClean="0">
                                  <a:latin typeface="Cambria Math" panose="02040503050406030204" pitchFamily="18" charset="0"/>
                                </a:rPr>
                                <m:t>a</m:t>
                              </m:r>
                            </m:e>
                            <m:sup>
                              <m:r>
                                <a:rPr lang="ar-IQ" sz="2000" i="0">
                                  <a:latin typeface="Cambria Math" panose="02040503050406030204" pitchFamily="18" charset="0"/>
                                </a:rPr>
                                <m:t>2</m:t>
                              </m:r>
                            </m:sup>
                          </m:sSup>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R</m:t>
                          </m:r>
                          <m:r>
                            <a:rPr lang="en-US" sz="2000" i="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dθ</m:t>
                          </m:r>
                        </m:num>
                        <m:den>
                          <m:r>
                            <a:rPr lang="en-US" sz="2000" i="0">
                              <a:latin typeface="Cambria Math" panose="02040503050406030204" pitchFamily="18" charset="0"/>
                            </a:rPr>
                            <m:t>2</m:t>
                          </m:r>
                          <m:sSup>
                            <m:sSupPr>
                              <m:ctrlPr>
                                <a:rPr lang="ar-IQ" sz="2000" i="1">
                                  <a:latin typeface="Cambria Math" panose="02040503050406030204" pitchFamily="18" charset="0"/>
                                </a:rPr>
                              </m:ctrlPr>
                            </m:sSupPr>
                            <m:e>
                              <m:r>
                                <m:rPr>
                                  <m:sty m:val="p"/>
                                </m:rPr>
                                <a:rPr lang="en-US" sz="2000" b="0" i="0" smtClean="0">
                                  <a:latin typeface="Cambria Math" panose="02040503050406030204" pitchFamily="18" charset="0"/>
                                </a:rPr>
                                <m:t>R</m:t>
                              </m:r>
                            </m:e>
                            <m:sup>
                              <m:r>
                                <a:rPr lang="ar-IQ" sz="2000" i="0">
                                  <a:latin typeface="Cambria Math" panose="02040503050406030204" pitchFamily="18" charset="0"/>
                                </a:rPr>
                                <m:t>3</m:t>
                              </m:r>
                            </m:sup>
                          </m:sSup>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sinθ</m:t>
                          </m:r>
                        </m:den>
                      </m:f>
                    </m:oMath>
                  </m:oMathPara>
                </a14:m>
                <a:endParaRPr lang="ar-IQ" sz="20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92409" y="2372295"/>
                <a:ext cx="2328135" cy="710066"/>
              </a:xfrm>
              <a:prstGeom prst="rect">
                <a:avLst/>
              </a:prstGeom>
              <a:blipFill rotWithShape="0">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2409" y="3258785"/>
                <a:ext cx="4865366" cy="710066"/>
              </a:xfrm>
              <a:prstGeom prst="rect">
                <a:avLst/>
              </a:prstGeom>
            </p:spPr>
            <p:txBody>
              <a:bodyPr wrap="square">
                <a:spAutoFit/>
              </a:bodyPr>
              <a:lstStyle/>
              <a:p>
                <a:pPr algn="l" rtl="0"/>
                <a14:m>
                  <m:oMathPara xmlns:m="http://schemas.openxmlformats.org/officeDocument/2006/math">
                    <m:oMathParaPr>
                      <m:jc m:val="left"/>
                    </m:oMathParaPr>
                    <m:oMath xmlns:m="http://schemas.openxmlformats.org/officeDocument/2006/math">
                      <m:r>
                        <m:rPr>
                          <m:nor/>
                        </m:rPr>
                        <a:rPr lang="ar-IQ" sz="2000" smtClean="0">
                          <a:latin typeface="Times New Roman" panose="02020603050405020304" pitchFamily="18" charset="0"/>
                          <a:cs typeface="Times New Roman" panose="02020603050405020304" pitchFamily="18" charset="0"/>
                        </a:rPr>
                        <m:t>dB</m:t>
                      </m:r>
                      <m:r>
                        <m:rPr>
                          <m:nor/>
                        </m:rPr>
                        <a:rPr lang="ar-IQ" sz="2000" smtClean="0">
                          <a:latin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sSup>
                            <m:sSupPr>
                              <m:ctrlPr>
                                <a:rPr lang="ar-IQ" sz="2000" i="1">
                                  <a:latin typeface="Cambria Math" panose="02040503050406030204" pitchFamily="18" charset="0"/>
                                </a:rPr>
                              </m:ctrlPr>
                            </m:sSupPr>
                            <m:e>
                              <m:r>
                                <m:rPr>
                                  <m:sty m:val="p"/>
                                </m:rPr>
                                <a:rPr lang="en-US" sz="2000" b="0" i="0" smtClean="0">
                                  <a:latin typeface="Cambria Math" panose="02040503050406030204" pitchFamily="18" charset="0"/>
                                </a:rPr>
                                <m:t>a</m:t>
                              </m:r>
                            </m:e>
                            <m:sup>
                              <m:r>
                                <a:rPr lang="ar-IQ" sz="2000" i="0">
                                  <a:latin typeface="Cambria Math" panose="02040503050406030204" pitchFamily="18" charset="0"/>
                                </a:rPr>
                                <m:t>2</m:t>
                              </m:r>
                            </m:sup>
                          </m:sSup>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dθ</m:t>
                          </m:r>
                        </m:num>
                        <m:den>
                          <m:r>
                            <a:rPr lang="en-US" sz="2000" i="0">
                              <a:latin typeface="Cambria Math" panose="02040503050406030204" pitchFamily="18" charset="0"/>
                            </a:rPr>
                            <m:t>2</m:t>
                          </m:r>
                          <m:sSup>
                            <m:sSupPr>
                              <m:ctrlPr>
                                <a:rPr lang="ar-IQ" sz="2000" i="1">
                                  <a:latin typeface="Cambria Math" panose="02040503050406030204" pitchFamily="18" charset="0"/>
                                </a:rPr>
                              </m:ctrlPr>
                            </m:sSupPr>
                            <m:e>
                              <m:r>
                                <m:rPr>
                                  <m:sty m:val="p"/>
                                </m:rPr>
                                <a:rPr lang="en-US" sz="2000" b="0" i="0" smtClean="0">
                                  <a:latin typeface="Cambria Math" panose="02040503050406030204" pitchFamily="18" charset="0"/>
                                </a:rPr>
                                <m:t>R</m:t>
                              </m:r>
                            </m:e>
                            <m:sup>
                              <m:r>
                                <a:rPr lang="ar-IQ" sz="2000" b="0" i="0" smtClean="0">
                                  <a:latin typeface="Cambria Math" panose="02040503050406030204" pitchFamily="18" charset="0"/>
                                </a:rPr>
                                <m:t>2</m:t>
                              </m:r>
                            </m:sup>
                          </m:sSup>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sinθ</m:t>
                          </m:r>
                        </m:den>
                      </m:f>
                    </m:oMath>
                  </m:oMathPara>
                </a14:m>
                <a:endParaRPr lang="ar-IQ" sz="2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92409" y="3258785"/>
                <a:ext cx="4865366" cy="710066"/>
              </a:xfrm>
              <a:prstGeom prst="rect">
                <a:avLst/>
              </a:prstGeom>
              <a:blipFill rotWithShape="0">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2409" y="4073835"/>
                <a:ext cx="4865366" cy="592213"/>
              </a:xfrm>
              <a:prstGeom prst="rect">
                <a:avLst/>
              </a:prstGeom>
            </p:spPr>
            <p:txBody>
              <a:bodyPr wrap="square">
                <a:spAutoFit/>
              </a:bodyPr>
              <a:lstStyle/>
              <a:p>
                <a:pPr algn="l" rtl="0"/>
                <a14:m>
                  <m:oMath xmlns:m="http://schemas.openxmlformats.org/officeDocument/2006/math">
                    <m:r>
                      <m:rPr>
                        <m:nor/>
                      </m:rPr>
                      <a:rPr lang="ar-IQ" sz="2000" smtClean="0">
                        <a:latin typeface="Times New Roman" panose="02020603050405020304" pitchFamily="18" charset="0"/>
                        <a:cs typeface="Times New Roman" panose="02020603050405020304" pitchFamily="18" charset="0"/>
                      </a:rPr>
                      <m:t>dB</m:t>
                    </m:r>
                    <m:r>
                      <m:rPr>
                        <m:nor/>
                      </m:rPr>
                      <a:rPr lang="ar-IQ" sz="2000" smtClean="0">
                        <a:latin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sSup>
                          <m:sSupPr>
                            <m:ctrlPr>
                              <a:rPr lang="ar-IQ" sz="2000" i="1">
                                <a:latin typeface="Cambria Math" panose="02040503050406030204" pitchFamily="18" charset="0"/>
                              </a:rPr>
                            </m:ctrlPr>
                          </m:sSupPr>
                          <m:e>
                            <m:r>
                              <m:rPr>
                                <m:sty m:val="p"/>
                              </m:rPr>
                              <a:rPr lang="en-US" sz="2000" b="0" i="0" smtClean="0">
                                <a:latin typeface="Cambria Math" panose="02040503050406030204" pitchFamily="18" charset="0"/>
                              </a:rPr>
                              <m:t>a</m:t>
                            </m:r>
                          </m:e>
                          <m:sup>
                            <m:r>
                              <a:rPr lang="ar-IQ" sz="2000" i="0">
                                <a:latin typeface="Cambria Math" panose="02040503050406030204" pitchFamily="18" charset="0"/>
                              </a:rPr>
                              <m:t>2</m:t>
                            </m:r>
                          </m:sup>
                        </m:sSup>
                      </m:num>
                      <m:den>
                        <m:r>
                          <a:rPr lang="en-US" sz="2000" i="0">
                            <a:latin typeface="Cambria Math" panose="02040503050406030204" pitchFamily="18" charset="0"/>
                          </a:rPr>
                          <m:t>2</m:t>
                        </m:r>
                        <m:sSup>
                          <m:sSupPr>
                            <m:ctrlPr>
                              <a:rPr lang="ar-IQ" sz="2000" i="1">
                                <a:latin typeface="Cambria Math" panose="02040503050406030204" pitchFamily="18" charset="0"/>
                              </a:rPr>
                            </m:ctrlPr>
                          </m:sSupPr>
                          <m:e>
                            <m:r>
                              <m:rPr>
                                <m:sty m:val="p"/>
                              </m:rPr>
                              <a:rPr lang="en-US" sz="2000" b="0" i="0" smtClean="0">
                                <a:latin typeface="Cambria Math" panose="02040503050406030204" pitchFamily="18" charset="0"/>
                              </a:rPr>
                              <m:t>R</m:t>
                            </m:r>
                          </m:e>
                          <m:sup>
                            <m:r>
                              <a:rPr lang="ar-IQ" sz="2000" b="0" i="0" smtClean="0">
                                <a:latin typeface="Cambria Math" panose="02040503050406030204" pitchFamily="18" charset="0"/>
                              </a:rPr>
                              <m:t>2</m:t>
                            </m:r>
                          </m:sup>
                        </m:sSup>
                      </m:den>
                    </m:f>
                    <m:f>
                      <m:fPr>
                        <m:ctrlPr>
                          <a:rPr lang="en-US" sz="2000" i="1" smtClean="0">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dθ</m:t>
                        </m:r>
                      </m:num>
                      <m:den>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sinθ</m:t>
                        </m:r>
                      </m:den>
                    </m:f>
                  </m:oMath>
                </a14:m>
                <a:r>
                  <a:rPr lang="en-US" sz="2000" dirty="0" smtClean="0">
                    <a:latin typeface="Times New Roman" panose="02020603050405020304" pitchFamily="18" charset="0"/>
                    <a:cs typeface="Times New Roman" panose="02020603050405020304" pitchFamily="18" charset="0"/>
                  </a:rPr>
                  <a:t> ……………… 41</a:t>
                </a:r>
                <a:endParaRPr lang="ar-IQ" sz="2000"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2409" y="4073835"/>
                <a:ext cx="4865366" cy="592213"/>
              </a:xfrm>
              <a:prstGeom prst="rect">
                <a:avLst/>
              </a:prstGeom>
              <a:blipFill rotWithShape="0">
                <a:blip r:embed="rId6"/>
                <a:stretch>
                  <a:fillRect b="-6186"/>
                </a:stretch>
              </a:blipFill>
            </p:spPr>
            <p:txBody>
              <a:bodyPr/>
              <a:lstStyle/>
              <a:p>
                <a:r>
                  <a:rPr lang="ar-IQ">
                    <a:noFill/>
                  </a:rPr>
                  <a:t> </a:t>
                </a:r>
              </a:p>
            </p:txBody>
          </p:sp>
        </mc:Fallback>
      </mc:AlternateContent>
      <p:sp>
        <p:nvSpPr>
          <p:cNvPr id="9" name="Rectangle 8"/>
          <p:cNvSpPr/>
          <p:nvPr/>
        </p:nvSpPr>
        <p:spPr>
          <a:xfrm>
            <a:off x="162023" y="4888885"/>
            <a:ext cx="1612942" cy="446276"/>
          </a:xfrm>
          <a:prstGeom prst="rect">
            <a:avLst/>
          </a:prstGeom>
        </p:spPr>
        <p:txBody>
          <a:bodyPr wrap="none">
            <a:spAutoFit/>
          </a:bodyPr>
          <a:lstStyle/>
          <a:p>
            <a:pPr>
              <a:lnSpc>
                <a:spcPct val="115000"/>
              </a:lnSpc>
              <a:spcAft>
                <a:spcPts val="10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from figure 2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224938" y="5390538"/>
                <a:ext cx="3759812" cy="570797"/>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sinѳ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a:effectLst/>
                            <a:latin typeface="Cambria Math" panose="02040503050406030204" pitchFamily="18" charset="0"/>
                            <a:cs typeface="Times New Roman" panose="02020603050405020304" pitchFamily="18" charset="0"/>
                          </a:rPr>
                        </m:ctrlPr>
                      </m:fPr>
                      <m:num>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R</m:t>
                        </m:r>
                      </m:den>
                    </m:f>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sin</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ѳ = </a:t>
                </a:r>
                <a14:m>
                  <m:oMath xmlns:m="http://schemas.openxmlformats.org/officeDocument/2006/math">
                    <m:f>
                      <m:fPr>
                        <m:ctrlPr>
                          <a:rPr lang="en-US" sz="2000" i="1">
                            <a:effectLst/>
                            <a:latin typeface="Cambria Math" panose="02040503050406030204" pitchFamily="18" charset="0"/>
                            <a:cs typeface="Times New Roman" panose="02020603050405020304" pitchFamily="18" charset="0"/>
                          </a:rPr>
                        </m:ctrlPr>
                      </m:fPr>
                      <m:num>
                        <m:sSup>
                          <m:sSupPr>
                            <m:ctrlPr>
                              <a:rPr lang="en-US" sz="2000" i="1">
                                <a:effectLst/>
                                <a:latin typeface="Cambria Math" panose="02040503050406030204" pitchFamily="18" charset="0"/>
                                <a:cs typeface="Times New Roman" panose="02020603050405020304" pitchFamily="18" charset="0"/>
                              </a:rPr>
                            </m:ctrlPr>
                          </m:sSupPr>
                          <m:e>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2000" i="1">
                                <a:effectLst/>
                                <a:latin typeface="Cambria Math" panose="02040503050406030204" pitchFamily="18" charset="0"/>
                                <a:cs typeface="Times New Roman" panose="02020603050405020304" pitchFamily="18" charset="0"/>
                              </a:rPr>
                            </m:ctrlPr>
                          </m:sSupPr>
                          <m:e>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R</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 42  </a:t>
                </a:r>
                <a:endParaRPr lang="ar-IQ" sz="20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24938" y="5390538"/>
                <a:ext cx="3759812" cy="570797"/>
              </a:xfrm>
              <a:prstGeom prst="rect">
                <a:avLst/>
              </a:prstGeom>
              <a:blipFill rotWithShape="0">
                <a:blip r:embed="rId7"/>
                <a:stretch>
                  <a:fillRect l="-1783" r="-810" b="-6383"/>
                </a:stretch>
              </a:blipFill>
            </p:spPr>
            <p:txBody>
              <a:bodyPr/>
              <a:lstStyle/>
              <a:p>
                <a:r>
                  <a:rPr lang="ar-IQ">
                    <a:noFill/>
                  </a:rPr>
                  <a:t> </a:t>
                </a:r>
              </a:p>
            </p:txBody>
          </p:sp>
        </mc:Fallback>
      </mc:AlternateContent>
      <p:sp>
        <p:nvSpPr>
          <p:cNvPr id="11" name="Rectangle 10"/>
          <p:cNvSpPr/>
          <p:nvPr/>
        </p:nvSpPr>
        <p:spPr>
          <a:xfrm>
            <a:off x="179585" y="6167236"/>
            <a:ext cx="2105063" cy="446276"/>
          </a:xfrm>
          <a:prstGeom prst="rect">
            <a:avLst/>
          </a:prstGeom>
        </p:spPr>
        <p:txBody>
          <a:bodyPr wrap="none">
            <a:spAutoFit/>
          </a:bodyPr>
          <a:lstStyle/>
          <a:p>
            <a:pPr algn="l" rtl="0">
              <a:lnSpc>
                <a:spcPct val="115000"/>
              </a:lnSpc>
              <a:spcAft>
                <a:spcPts val="10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by submit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42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41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545334" y="404187"/>
                <a:ext cx="4865366" cy="592213"/>
              </a:xfrm>
              <a:prstGeom prst="rect">
                <a:avLst/>
              </a:prstGeom>
            </p:spPr>
            <p:txBody>
              <a:bodyPr wrap="square">
                <a:spAutoFit/>
              </a:bodyPr>
              <a:lstStyle/>
              <a:p>
                <a:pPr algn="l" rtl="0"/>
                <a14:m>
                  <m:oMath xmlns:m="http://schemas.openxmlformats.org/officeDocument/2006/math">
                    <m:r>
                      <m:rPr>
                        <m:nor/>
                      </m:rPr>
                      <a:rPr lang="ar-IQ" sz="2000" smtClean="0">
                        <a:latin typeface="Times New Roman" panose="02020603050405020304" pitchFamily="18" charset="0"/>
                        <a:cs typeface="Times New Roman" panose="02020603050405020304" pitchFamily="18" charset="0"/>
                      </a:rPr>
                      <m:t>dB</m:t>
                    </m:r>
                    <m:r>
                      <m:rPr>
                        <m:nor/>
                      </m:rPr>
                      <a:rPr lang="ar-IQ" sz="2000" smtClean="0">
                        <a:latin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sSup>
                          <m:sSupPr>
                            <m:ctrlPr>
                              <a:rPr lang="ar-IQ" sz="2000" i="1">
                                <a:latin typeface="Cambria Math" panose="02040503050406030204" pitchFamily="18" charset="0"/>
                              </a:rPr>
                            </m:ctrlPr>
                          </m:sSupPr>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sinθ</m:t>
                            </m:r>
                          </m:e>
                          <m:sup>
                            <m:r>
                              <a:rPr lang="ar-IQ" sz="2000" i="0">
                                <a:latin typeface="Cambria Math" panose="02040503050406030204" pitchFamily="18" charset="0"/>
                              </a:rPr>
                              <m:t>2</m:t>
                            </m:r>
                          </m:sup>
                        </m:sSup>
                      </m:num>
                      <m:den>
                        <m:r>
                          <a:rPr lang="en-US" sz="2000" i="0">
                            <a:latin typeface="Cambria Math" panose="02040503050406030204" pitchFamily="18" charset="0"/>
                          </a:rPr>
                          <m:t>2</m:t>
                        </m:r>
                      </m:den>
                    </m:f>
                    <m:f>
                      <m:fPr>
                        <m:ctrlPr>
                          <a:rPr lang="en-US" sz="2000" i="1" smtClean="0">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dθ</m:t>
                        </m:r>
                      </m:num>
                      <m:den>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sinθ</m:t>
                        </m:r>
                      </m:den>
                    </m:f>
                  </m:oMath>
                </a14:m>
                <a:r>
                  <a:rPr lang="en-US" sz="2000" dirty="0" smtClean="0">
                    <a:latin typeface="Times New Roman" panose="02020603050405020304" pitchFamily="18" charset="0"/>
                    <a:cs typeface="Times New Roman" panose="02020603050405020304" pitchFamily="18" charset="0"/>
                  </a:rPr>
                  <a:t> </a:t>
                </a:r>
                <a:endParaRPr lang="ar-IQ" sz="20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545334" y="404187"/>
                <a:ext cx="4865366" cy="592213"/>
              </a:xfrm>
              <a:prstGeom prst="rect">
                <a:avLst/>
              </a:prstGeom>
              <a:blipFill rotWithShape="0">
                <a:blip r:embed="rId8"/>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659634" y="1222070"/>
                <a:ext cx="4865366" cy="590611"/>
              </a:xfrm>
              <a:prstGeom prst="rect">
                <a:avLst/>
              </a:prstGeom>
            </p:spPr>
            <p:txBody>
              <a:bodyPr wrap="square">
                <a:spAutoFit/>
              </a:bodyPr>
              <a:lstStyle/>
              <a:p>
                <a:pPr algn="l" rtl="0"/>
                <a14:m>
                  <m:oMath xmlns:m="http://schemas.openxmlformats.org/officeDocument/2006/math">
                    <m:r>
                      <m:rPr>
                        <m:nor/>
                      </m:rPr>
                      <a:rPr lang="ar-IQ" sz="2000" smtClean="0">
                        <a:latin typeface="Times New Roman" panose="02020603050405020304" pitchFamily="18" charset="0"/>
                        <a:cs typeface="Times New Roman" panose="02020603050405020304" pitchFamily="18" charset="0"/>
                      </a:rPr>
                      <m:t>dB</m:t>
                    </m:r>
                    <m:r>
                      <m:rPr>
                        <m:nor/>
                      </m:rPr>
                      <a:rPr lang="ar-IQ" sz="2000" smtClean="0">
                        <a:latin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num>
                      <m:den>
                        <m:r>
                          <a:rPr lang="en-US" sz="2000" i="0">
                            <a:latin typeface="Cambria Math" panose="02040503050406030204" pitchFamily="18" charset="0"/>
                          </a:rPr>
                          <m:t>2</m:t>
                        </m:r>
                      </m:den>
                    </m:f>
                  </m:oMath>
                </a14:m>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sinθdθ</m:t>
                    </m:r>
                  </m:oMath>
                </a14:m>
                <a:endParaRPr lang="ar-IQ" sz="20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659634" y="1222070"/>
                <a:ext cx="4865366" cy="590611"/>
              </a:xfrm>
              <a:prstGeom prst="rect">
                <a:avLst/>
              </a:prstGeom>
              <a:blipFill rotWithShape="0">
                <a:blip r:embed="rId9"/>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545334" y="2220705"/>
                <a:ext cx="4865366" cy="795667"/>
              </a:xfrm>
              <a:prstGeom prst="rect">
                <a:avLst/>
              </a:prstGeom>
            </p:spPr>
            <p:txBody>
              <a:bodyPr wrap="square">
                <a:spAutoFit/>
              </a:bodyPr>
              <a:lstStyle/>
              <a:p>
                <a:pPr algn="l" rtl="0"/>
                <a14:m>
                  <m:oMathPara xmlns:m="http://schemas.openxmlformats.org/officeDocument/2006/math">
                    <m:oMathParaPr>
                      <m:jc m:val="left"/>
                    </m:oMathParaPr>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b="0" smtClean="0">
                          <a:latin typeface="Times New Roman" panose="02020603050405020304" pitchFamily="18" charset="0"/>
                          <a:cs typeface="Times New Roman" panose="02020603050405020304" pitchFamily="18" charset="0"/>
                        </a:rPr>
                        <m:t> </m:t>
                      </m:r>
                      <m:r>
                        <m:rPr>
                          <m:nor/>
                        </m:rPr>
                        <a:rPr lang="ar-IQ" sz="2000" smtClean="0">
                          <a:latin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num>
                        <m:den>
                          <m:r>
                            <a:rPr lang="en-US" sz="2000" i="0">
                              <a:latin typeface="Cambria Math" panose="02040503050406030204" pitchFamily="18" charset="0"/>
                            </a:rPr>
                            <m:t>2</m:t>
                          </m:r>
                        </m:den>
                      </m:f>
                      <m:nary>
                        <m:naryPr>
                          <m:ctrlPr>
                            <a:rPr lang="en-US" sz="2000" i="1" smtClean="0">
                              <a:latin typeface="Cambria Math" panose="02040503050406030204" pitchFamily="18" charset="0"/>
                              <a:cs typeface="Times New Roman" panose="02020603050405020304" pitchFamily="18" charset="0"/>
                            </a:rPr>
                          </m:ctrlPr>
                        </m:naryPr>
                        <m:sub>
                          <m:sSub>
                            <m:sSubPr>
                              <m:ctrlPr>
                                <a:rPr lang="en-US" sz="2000" b="0" i="1" smtClean="0">
                                  <a:latin typeface="Cambria Math" panose="02040503050406030204" pitchFamily="18" charset="0"/>
                                  <a:cs typeface="Times New Roman" panose="02020603050405020304" pitchFamily="18" charset="0"/>
                                </a:rPr>
                              </m:ctrlPr>
                            </m:sSubPr>
                            <m:e>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α</m:t>
                              </m:r>
                            </m:e>
                            <m:sub>
                              <m:r>
                                <a:rPr lang="en-US" sz="2000" b="0" i="0" smtClean="0">
                                  <a:latin typeface="Cambria Math" panose="02040503050406030204" pitchFamily="18" charset="0"/>
                                  <a:cs typeface="Times New Roman" panose="02020603050405020304" pitchFamily="18" charset="0"/>
                                </a:rPr>
                                <m:t>1</m:t>
                              </m:r>
                            </m:sub>
                          </m:sSub>
                        </m:sub>
                        <m:sup>
                          <m:sSub>
                            <m:sSubPr>
                              <m:ctrlPr>
                                <a:rPr lang="en-US" sz="2000" i="1">
                                  <a:latin typeface="Cambria Math" panose="02040503050406030204" pitchFamily="18" charset="0"/>
                                  <a:cs typeface="Times New Roman" panose="02020603050405020304" pitchFamily="18" charset="0"/>
                                </a:rPr>
                              </m:ctrlPr>
                            </m:sSubPr>
                            <m:e>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α</m:t>
                              </m:r>
                            </m:e>
                            <m:sub>
                              <m:r>
                                <a:rPr lang="en-US" sz="2000" b="0" i="0" smtClean="0">
                                  <a:latin typeface="Cambria Math" panose="02040503050406030204" pitchFamily="18" charset="0"/>
                                  <a:cs typeface="Times New Roman" panose="02020603050405020304" pitchFamily="18" charset="0"/>
                                </a:rPr>
                                <m:t>2</m:t>
                              </m:r>
                            </m:sub>
                          </m:sSub>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sinθdθ</m:t>
                          </m:r>
                          <m:r>
                            <m:rPr>
                              <m:nor/>
                            </m:rPr>
                            <a:rPr lang="ar-IQ" sz="2000" dirty="0">
                              <a:latin typeface="Times New Roman" panose="02020603050405020304" pitchFamily="18" charset="0"/>
                              <a:cs typeface="Times New Roman" panose="02020603050405020304" pitchFamily="18" charset="0"/>
                            </a:rPr>
                            <m:t> </m:t>
                          </m:r>
                        </m:e>
                      </m:nary>
                    </m:oMath>
                  </m:oMathPara>
                </a14:m>
                <a:endParaRPr lang="ar-IQ" sz="20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545334" y="2220705"/>
                <a:ext cx="4865366" cy="795667"/>
              </a:xfrm>
              <a:prstGeom prst="rect">
                <a:avLst/>
              </a:prstGeom>
              <a:blipFill rotWithShape="0">
                <a:blip r:embed="rId10"/>
                <a:stretch>
                  <a:fillRect/>
                </a:stretch>
              </a:blipFill>
            </p:spPr>
            <p:txBody>
              <a:bodyPr/>
              <a:lstStyle/>
              <a:p>
                <a:r>
                  <a:rPr lang="ar-IQ">
                    <a:noFill/>
                  </a:rPr>
                  <a:t> </a:t>
                </a:r>
              </a:p>
            </p:txBody>
          </p:sp>
        </mc:Fallback>
      </mc:AlternateContent>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57775" y="3184257"/>
            <a:ext cx="6562465" cy="3393861"/>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7747160" y="432949"/>
                <a:ext cx="3327079" cy="673646"/>
              </a:xfrm>
              <a:prstGeom prst="rect">
                <a:avLst/>
              </a:prstGeom>
            </p:spPr>
            <p:txBody>
              <a:bodyPr wrap="square">
                <a:spAutoFit/>
              </a:bodyPr>
              <a:lstStyle/>
              <a:p>
                <a:pPr algn="l" rtl="0"/>
                <a14:m>
                  <m:oMathPara xmlns:m="http://schemas.openxmlformats.org/officeDocument/2006/math">
                    <m:oMathParaPr>
                      <m:jc m:val="left"/>
                    </m:oMathParaPr>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b="0" smtClean="0">
                          <a:latin typeface="Times New Roman" panose="02020603050405020304" pitchFamily="18" charset="0"/>
                          <a:cs typeface="Times New Roman" panose="02020603050405020304" pitchFamily="18" charset="0"/>
                        </a:rPr>
                        <m:t> </m:t>
                      </m:r>
                      <m:r>
                        <m:rPr>
                          <m:nor/>
                        </m:rPr>
                        <a:rPr lang="ar-IQ" sz="2000" smtClean="0">
                          <a:latin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num>
                        <m:den>
                          <m:r>
                            <a:rPr lang="en-US" sz="2000" i="0">
                              <a:latin typeface="Cambria Math" panose="02040503050406030204" pitchFamily="18" charset="0"/>
                            </a:rPr>
                            <m:t>2</m:t>
                          </m:r>
                        </m:den>
                      </m:f>
                      <m:sSubSup>
                        <m:sSubSupPr>
                          <m:ctrlPr>
                            <a:rPr lang="en-US" sz="2000" i="1" smtClean="0">
                              <a:latin typeface="Cambria Math" panose="02040503050406030204" pitchFamily="18" charset="0"/>
                              <a:cs typeface="Times New Roman" panose="02020603050405020304" pitchFamily="18" charset="0"/>
                            </a:rPr>
                          </m:ctrlPr>
                        </m:sSubSupPr>
                        <m:e>
                          <m:d>
                            <m:dPr>
                              <m:begChr m:val="["/>
                              <m:endChr m:val="]"/>
                              <m:ctrlPr>
                                <a:rPr lang="en-US" sz="2000" i="1">
                                  <a:latin typeface="Cambria Math" panose="02040503050406030204" pitchFamily="18" charset="0"/>
                                  <a:cs typeface="Times New Roman" panose="02020603050405020304" pitchFamily="18" charset="0"/>
                                </a:rPr>
                              </m:ctrlPr>
                            </m:dPr>
                            <m:e>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cosθ</m:t>
                              </m:r>
                            </m:e>
                          </m:d>
                        </m:e>
                        <m:sub>
                          <m:sSub>
                            <m:sSubPr>
                              <m:ctrlPr>
                                <a:rPr lang="en-US" sz="2000" i="1">
                                  <a:latin typeface="Cambria Math" panose="02040503050406030204" pitchFamily="18" charset="0"/>
                                  <a:cs typeface="Times New Roman" panose="02020603050405020304" pitchFamily="18" charset="0"/>
                                </a:rPr>
                              </m:ctrlPr>
                            </m:sSubPr>
                            <m:e>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α</m:t>
                              </m:r>
                            </m:e>
                            <m:sub>
                              <m:r>
                                <a:rPr lang="en-US" sz="2000" i="0">
                                  <a:latin typeface="Cambria Math" panose="02040503050406030204" pitchFamily="18" charset="0"/>
                                  <a:cs typeface="Times New Roman" panose="02020603050405020304" pitchFamily="18" charset="0"/>
                                </a:rPr>
                                <m:t>1</m:t>
                              </m:r>
                            </m:sub>
                          </m:sSub>
                        </m:sub>
                        <m:sup>
                          <m:sSub>
                            <m:sSubPr>
                              <m:ctrlPr>
                                <a:rPr lang="en-US" sz="2000" i="1">
                                  <a:latin typeface="Cambria Math" panose="02040503050406030204" pitchFamily="18" charset="0"/>
                                  <a:cs typeface="Times New Roman" panose="02020603050405020304" pitchFamily="18" charset="0"/>
                                </a:rPr>
                              </m:ctrlPr>
                            </m:sSubPr>
                            <m:e>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α</m:t>
                              </m:r>
                            </m:e>
                            <m:sub>
                              <m:r>
                                <a:rPr lang="en-US" sz="2000" i="0">
                                  <a:latin typeface="Cambria Math" panose="02040503050406030204" pitchFamily="18" charset="0"/>
                                  <a:cs typeface="Times New Roman" panose="02020603050405020304" pitchFamily="18" charset="0"/>
                                </a:rPr>
                                <m:t>2</m:t>
                              </m:r>
                            </m:sub>
                          </m:sSub>
                        </m:sup>
                      </m:sSubSup>
                    </m:oMath>
                  </m:oMathPara>
                </a14:m>
                <a:endParaRPr lang="ar-IQ" sz="20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7747160" y="432949"/>
                <a:ext cx="3327079" cy="673646"/>
              </a:xfrm>
              <a:prstGeom prst="rect">
                <a:avLst/>
              </a:prstGeom>
              <a:blipFill rotWithShape="0">
                <a:blip r:embed="rId12"/>
                <a:stretch>
                  <a:fillRect/>
                </a:stretch>
              </a:blipFill>
            </p:spPr>
            <p:txBody>
              <a:bodyPr/>
              <a:lstStyle/>
              <a:p>
                <a:r>
                  <a:rPr lang="ar-IQ">
                    <a:noFill/>
                  </a:rPr>
                  <a:t> </a:t>
                </a:r>
              </a:p>
            </p:txBody>
          </p:sp>
        </mc:Fallback>
      </mc:AlternateContent>
      <p:pic>
        <p:nvPicPr>
          <p:cNvPr id="17" name="Picture 16" descr="\int \sin{x}\, dx = -\cos{x} + C"/>
          <p:cNvPicPr/>
          <p:nvPr/>
        </p:nvPicPr>
        <p:blipFill>
          <a:blip r:embed="rId13">
            <a:lum bright="-30000" contrast="10000"/>
          </a:blip>
          <a:srcRect r="15647"/>
          <a:stretch>
            <a:fillRect/>
          </a:stretch>
        </p:blipFill>
        <p:spPr bwMode="auto">
          <a:xfrm rot="1099796">
            <a:off x="9155301" y="2419100"/>
            <a:ext cx="2261584" cy="616455"/>
          </a:xfrm>
          <a:prstGeom prst="rect">
            <a:avLst/>
          </a:prstGeom>
          <a:noFill/>
          <a:ln w="9525">
            <a:solidFill>
              <a:schemeClr val="tx1"/>
            </a:solidFill>
            <a:miter lim="800000"/>
            <a:headEnd/>
            <a:tailEnd/>
          </a:ln>
        </p:spPr>
      </p:pic>
      <mc:AlternateContent xmlns:mc="http://schemas.openxmlformats.org/markup-compatibility/2006" xmlns:a14="http://schemas.microsoft.com/office/drawing/2010/main">
        <mc:Choice Requires="a14">
          <p:sp>
            <p:nvSpPr>
              <p:cNvPr id="18" name="Rectangle 17"/>
              <p:cNvSpPr/>
              <p:nvPr/>
            </p:nvSpPr>
            <p:spPr>
              <a:xfrm>
                <a:off x="7650223" y="1234778"/>
                <a:ext cx="3970017" cy="590611"/>
              </a:xfrm>
              <a:prstGeom prst="rect">
                <a:avLst/>
              </a:prstGeom>
            </p:spPr>
            <p:txBody>
              <a:bodyPr wrap="square">
                <a:spAutoFit/>
              </a:bodyPr>
              <a:lstStyle/>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b="0" smtClean="0">
                        <a:latin typeface="Times New Roman" panose="02020603050405020304" pitchFamily="18" charset="0"/>
                        <a:cs typeface="Times New Roman" panose="02020603050405020304" pitchFamily="18" charset="0"/>
                      </a:rPr>
                      <m:t> </m:t>
                    </m:r>
                    <m:r>
                      <m:rPr>
                        <m:nor/>
                      </m:rPr>
                      <a:rPr lang="ar-IQ" sz="2000" smtClean="0">
                        <a:latin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num>
                      <m:den>
                        <m:r>
                          <a:rPr lang="en-US" sz="2000" i="0">
                            <a:latin typeface="Cambria Math" panose="02040503050406030204" pitchFamily="18" charset="0"/>
                          </a:rPr>
                          <m:t>2</m:t>
                        </m:r>
                      </m:den>
                    </m:f>
                    <m:d>
                      <m:dPr>
                        <m:begChr m:val="["/>
                        <m:endChr m:val="]"/>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cos</m:t>
                        </m:r>
                        <m:sSub>
                          <m:sSubPr>
                            <m:ctrlPr>
                              <a:rPr lang="en-US" sz="2000" i="1">
                                <a:latin typeface="Cambria Math" panose="02040503050406030204" pitchFamily="18" charset="0"/>
                                <a:cs typeface="Times New Roman" panose="02020603050405020304" pitchFamily="18" charset="0"/>
                              </a:rPr>
                            </m:ctrlPr>
                          </m:sSubPr>
                          <m:e>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α</m:t>
                            </m:r>
                          </m:e>
                          <m:sub>
                            <m:r>
                              <a:rPr lang="en-US" sz="2000" i="0">
                                <a:latin typeface="Cambria Math" panose="02040503050406030204" pitchFamily="18" charset="0"/>
                                <a:cs typeface="Times New Roman" panose="02020603050405020304" pitchFamily="18" charset="0"/>
                              </a:rPr>
                              <m:t>1</m:t>
                            </m:r>
                          </m:sub>
                        </m:sSub>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cos</m:t>
                        </m:r>
                        <m:sSub>
                          <m:sSubPr>
                            <m:ctrlPr>
                              <a:rPr lang="en-US" sz="2000" i="1">
                                <a:latin typeface="Cambria Math" panose="02040503050406030204" pitchFamily="18" charset="0"/>
                                <a:cs typeface="Times New Roman" panose="02020603050405020304" pitchFamily="18" charset="0"/>
                              </a:rPr>
                            </m:ctrlPr>
                          </m:sSubPr>
                          <m:e>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α</m:t>
                            </m:r>
                          </m:e>
                          <m:sub>
                            <m:r>
                              <a:rPr lang="en-US" sz="2000" i="0">
                                <a:latin typeface="Cambria Math" panose="02040503050406030204" pitchFamily="18" charset="0"/>
                                <a:cs typeface="Times New Roman" panose="02020603050405020304" pitchFamily="18" charset="0"/>
                              </a:rPr>
                              <m:t>2</m:t>
                            </m:r>
                          </m:sub>
                        </m:sSub>
                      </m:e>
                    </m:d>
                  </m:oMath>
                </a14:m>
                <a:r>
                  <a:rPr lang="en-US" sz="2000" dirty="0" smtClean="0">
                    <a:latin typeface="Times New Roman" panose="02020603050405020304" pitchFamily="18" charset="0"/>
                    <a:cs typeface="Times New Roman" panose="02020603050405020304" pitchFamily="18" charset="0"/>
                  </a:rPr>
                  <a:t> ……43</a:t>
                </a:r>
                <a:endParaRPr lang="ar-IQ" sz="2000" dirty="0">
                  <a:latin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7650223" y="1234778"/>
                <a:ext cx="3970017" cy="590611"/>
              </a:xfrm>
              <a:prstGeom prst="rect">
                <a:avLst/>
              </a:prstGeom>
              <a:blipFill rotWithShape="0">
                <a:blip r:embed="rId14"/>
                <a:stretch>
                  <a:fillRect b="-7292"/>
                </a:stretch>
              </a:blipFill>
            </p:spPr>
            <p:txBody>
              <a:bodyPr/>
              <a:lstStyle/>
              <a:p>
                <a:r>
                  <a:rPr lang="ar-IQ">
                    <a:noFill/>
                  </a:rPr>
                  <a:t> </a:t>
                </a:r>
              </a:p>
            </p:txBody>
          </p:sp>
        </mc:Fallback>
      </mc:AlternateContent>
      <p:cxnSp>
        <p:nvCxnSpPr>
          <p:cNvPr id="20" name="Straight Connector 19"/>
          <p:cNvCxnSpPr/>
          <p:nvPr/>
        </p:nvCxnSpPr>
        <p:spPr>
          <a:xfrm flipH="1">
            <a:off x="4229100" y="460070"/>
            <a:ext cx="0" cy="6153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00211" y="501659"/>
            <a:ext cx="2154" cy="23782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05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5863" y="261823"/>
            <a:ext cx="10729912" cy="800219"/>
          </a:xfrm>
          <a:prstGeom prst="rect">
            <a:avLst/>
          </a:prstGeom>
        </p:spPr>
        <p:txBody>
          <a:bodyPr wrap="square">
            <a:spAutoFit/>
          </a:bodyPr>
          <a:lstStyle/>
          <a:p>
            <a:pPr>
              <a:lnSpc>
                <a:spcPct val="115000"/>
              </a:lnSpc>
            </a:pPr>
            <a:r>
              <a:rPr lang="ar-IQ" sz="2000" b="1" u="sng" dirty="0">
                <a:latin typeface="Times New Roman" panose="02020603050405020304" pitchFamily="18" charset="0"/>
                <a:ea typeface="Times New Roman" panose="02020603050405020304" pitchFamily="18" charset="0"/>
                <a:cs typeface="Times New Roman" panose="02020603050405020304" pitchFamily="18" charset="0"/>
              </a:rPr>
              <a:t>حالة خاصة:</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ar-IQ" sz="2000" dirty="0">
                <a:latin typeface="Times New Roman" panose="02020603050405020304" pitchFamily="18" charset="0"/>
                <a:ea typeface="Times New Roman" panose="02020603050405020304" pitchFamily="18" charset="0"/>
                <a:cs typeface="Times New Roman" panose="02020603050405020304" pitchFamily="18" charset="0"/>
              </a:rPr>
              <a:t>عندما يكون الملف طويلا جدا وبذلك تقترب الزاوية الأولى من الصفر بينما تكون قيمة الزاوية الثانية 180 درجة أي ان</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492186" y="1290957"/>
                <a:ext cx="3970017" cy="590611"/>
              </a:xfrm>
              <a:prstGeom prst="rect">
                <a:avLst/>
              </a:prstGeom>
            </p:spPr>
            <p:txBody>
              <a:bodyPr wrap="square">
                <a:spAutoFit/>
              </a:bodyPr>
              <a:lstStyle/>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b="0" smtClean="0">
                        <a:latin typeface="Times New Roman" panose="02020603050405020304" pitchFamily="18" charset="0"/>
                        <a:cs typeface="Times New Roman" panose="02020603050405020304" pitchFamily="18" charset="0"/>
                      </a:rPr>
                      <m:t> </m:t>
                    </m:r>
                    <m:r>
                      <m:rPr>
                        <m:nor/>
                      </m:rPr>
                      <a:rPr lang="ar-IQ" sz="2000" smtClean="0">
                        <a:latin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num>
                      <m:den>
                        <m:r>
                          <a:rPr lang="en-US" sz="2000" i="0">
                            <a:latin typeface="Cambria Math" panose="02040503050406030204" pitchFamily="18" charset="0"/>
                          </a:rPr>
                          <m:t>2</m:t>
                        </m:r>
                      </m:den>
                    </m:f>
                    <m:d>
                      <m:dPr>
                        <m:begChr m:val="["/>
                        <m:endChr m:val="]"/>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cos</m:t>
                        </m:r>
                        <m:sSub>
                          <m:sSubPr>
                            <m:ctrlPr>
                              <a:rPr lang="en-US" sz="2000" i="1">
                                <a:latin typeface="Cambria Math" panose="02040503050406030204" pitchFamily="18" charset="0"/>
                                <a:cs typeface="Times New Roman" panose="02020603050405020304" pitchFamily="18" charset="0"/>
                              </a:rPr>
                            </m:ctrlPr>
                          </m:sSubPr>
                          <m:e>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α</m:t>
                            </m:r>
                          </m:e>
                          <m:sub>
                            <m:r>
                              <a:rPr lang="en-US" sz="2000" i="0">
                                <a:latin typeface="Cambria Math" panose="02040503050406030204" pitchFamily="18" charset="0"/>
                                <a:cs typeface="Times New Roman" panose="02020603050405020304" pitchFamily="18" charset="0"/>
                              </a:rPr>
                              <m:t>1</m:t>
                            </m:r>
                          </m:sub>
                        </m:sSub>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cos</m:t>
                        </m:r>
                        <m:sSub>
                          <m:sSubPr>
                            <m:ctrlPr>
                              <a:rPr lang="en-US" sz="2000" i="1">
                                <a:latin typeface="Cambria Math" panose="02040503050406030204" pitchFamily="18" charset="0"/>
                                <a:cs typeface="Times New Roman" panose="02020603050405020304" pitchFamily="18" charset="0"/>
                              </a:rPr>
                            </m:ctrlPr>
                          </m:sSubPr>
                          <m:e>
                            <m:r>
                              <m:rPr>
                                <m:sty m:val="p"/>
                              </m:rPr>
                              <a:rPr lang="en-US" sz="2000" i="0">
                                <a:latin typeface="Cambria Math" panose="02040503050406030204" pitchFamily="18" charset="0"/>
                                <a:ea typeface="Cambria Math" panose="02040503050406030204" pitchFamily="18" charset="0"/>
                                <a:cs typeface="Times New Roman" panose="02020603050405020304" pitchFamily="18" charset="0"/>
                              </a:rPr>
                              <m:t>α</m:t>
                            </m:r>
                          </m:e>
                          <m:sub>
                            <m:r>
                              <a:rPr lang="en-US" sz="2000" i="0">
                                <a:latin typeface="Cambria Math" panose="02040503050406030204" pitchFamily="18" charset="0"/>
                                <a:cs typeface="Times New Roman" panose="02020603050405020304" pitchFamily="18" charset="0"/>
                              </a:rPr>
                              <m:t>2</m:t>
                            </m:r>
                          </m:sub>
                        </m:sSub>
                      </m:e>
                    </m:d>
                  </m:oMath>
                </a14:m>
                <a:r>
                  <a:rPr lang="en-US" sz="2000" dirty="0" smtClean="0">
                    <a:latin typeface="Times New Roman" panose="02020603050405020304" pitchFamily="18" charset="0"/>
                    <a:cs typeface="Times New Roman" panose="02020603050405020304" pitchFamily="18" charset="0"/>
                  </a:rPr>
                  <a:t> ……43</a:t>
                </a:r>
                <a:endParaRPr lang="ar-IQ" sz="20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92186" y="1290957"/>
                <a:ext cx="3970017" cy="590611"/>
              </a:xfrm>
              <a:prstGeom prst="rect">
                <a:avLst/>
              </a:prstGeom>
              <a:blipFill rotWithShape="0">
                <a:blip r:embed="rId3"/>
                <a:stretch>
                  <a:fillRect b="-6186"/>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92181" y="1908029"/>
                <a:ext cx="3970017" cy="590611"/>
              </a:xfrm>
              <a:prstGeom prst="rect">
                <a:avLst/>
              </a:prstGeom>
            </p:spPr>
            <p:txBody>
              <a:bodyPr wrap="square">
                <a:spAutoFit/>
              </a:bodyPr>
              <a:lstStyle/>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b="0" smtClean="0">
                        <a:latin typeface="Times New Roman" panose="02020603050405020304" pitchFamily="18" charset="0"/>
                        <a:cs typeface="Times New Roman" panose="02020603050405020304" pitchFamily="18" charset="0"/>
                      </a:rPr>
                      <m:t> </m:t>
                    </m:r>
                    <m:r>
                      <m:rPr>
                        <m:nor/>
                      </m:rPr>
                      <a:rPr lang="ar-IQ" sz="2000" smtClean="0">
                        <a:latin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num>
                      <m:den>
                        <m:r>
                          <a:rPr lang="en-US" sz="2000" i="0">
                            <a:latin typeface="Cambria Math" panose="02040503050406030204" pitchFamily="18" charset="0"/>
                          </a:rPr>
                          <m:t>2</m:t>
                        </m:r>
                      </m:den>
                    </m:f>
                    <m:d>
                      <m:dPr>
                        <m:begChr m:val="["/>
                        <m:endChr m:val="]"/>
                        <m:ctrlPr>
                          <a:rPr lang="en-US" sz="2000" i="1">
                            <a:latin typeface="Cambria Math" panose="02040503050406030204" pitchFamily="18" charset="0"/>
                            <a:cs typeface="Times New Roman" panose="02020603050405020304" pitchFamily="18" charset="0"/>
                          </a:rPr>
                        </m:ctrlPr>
                      </m:dPr>
                      <m:e>
                        <m:r>
                          <m:rPr>
                            <m:sty m:val="p"/>
                          </m:rPr>
                          <a:rPr lang="en-US" sz="2000" i="0">
                            <a:latin typeface="Cambria Math" panose="02040503050406030204" pitchFamily="18" charset="0"/>
                            <a:cs typeface="Times New Roman" panose="02020603050405020304" pitchFamily="18" charset="0"/>
                          </a:rPr>
                          <m:t>cos</m:t>
                        </m:r>
                        <m:r>
                          <a:rPr lang="en-US" sz="2000" b="0" i="0" smtClean="0">
                            <a:latin typeface="Cambria Math" panose="02040503050406030204" pitchFamily="18" charset="0"/>
                            <a:cs typeface="Times New Roman" panose="02020603050405020304" pitchFamily="18" charset="0"/>
                          </a:rPr>
                          <m:t>0</m:t>
                        </m:r>
                        <m:r>
                          <a:rPr lang="en-US" sz="2000" i="0">
                            <a:latin typeface="Cambria Math" panose="02040503050406030204" pitchFamily="18" charset="0"/>
                            <a:cs typeface="Times New Roman" panose="02020603050405020304" pitchFamily="18" charset="0"/>
                          </a:rPr>
                          <m:t>−</m:t>
                        </m:r>
                        <m:r>
                          <m:rPr>
                            <m:sty m:val="p"/>
                          </m:rPr>
                          <a:rPr lang="en-US" sz="2000" i="0">
                            <a:latin typeface="Cambria Math" panose="02040503050406030204" pitchFamily="18" charset="0"/>
                            <a:cs typeface="Times New Roman" panose="02020603050405020304" pitchFamily="18" charset="0"/>
                          </a:rPr>
                          <m:t>cos</m:t>
                        </m:r>
                        <m:r>
                          <a:rPr lang="en-US" sz="2000" b="0" i="0" smtClean="0">
                            <a:latin typeface="Cambria Math" panose="02040503050406030204" pitchFamily="18" charset="0"/>
                            <a:cs typeface="Times New Roman" panose="02020603050405020304" pitchFamily="18" charset="0"/>
                          </a:rPr>
                          <m:t>180</m:t>
                        </m:r>
                      </m:e>
                    </m:d>
                  </m:oMath>
                </a14:m>
                <a:r>
                  <a:rPr lang="en-US" sz="2000" dirty="0" smtClean="0">
                    <a:latin typeface="Times New Roman" panose="02020603050405020304" pitchFamily="18" charset="0"/>
                    <a:cs typeface="Times New Roman" panose="02020603050405020304" pitchFamily="18" charset="0"/>
                  </a:rPr>
                  <a:t> </a:t>
                </a:r>
                <a:endParaRPr lang="ar-IQ" sz="2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92181" y="1908029"/>
                <a:ext cx="3970017" cy="590611"/>
              </a:xfrm>
              <a:prstGeom prst="rect">
                <a:avLst/>
              </a:prstGeom>
              <a:blipFill rotWithShape="0">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92181" y="2567826"/>
                <a:ext cx="3970017" cy="590611"/>
              </a:xfrm>
              <a:prstGeom prst="rect">
                <a:avLst/>
              </a:prstGeom>
            </p:spPr>
            <p:txBody>
              <a:bodyPr wrap="square">
                <a:spAutoFit/>
              </a:bodyPr>
              <a:lstStyle/>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b="0" smtClean="0">
                        <a:latin typeface="Times New Roman" panose="02020603050405020304" pitchFamily="18" charset="0"/>
                        <a:cs typeface="Times New Roman" panose="02020603050405020304" pitchFamily="18" charset="0"/>
                      </a:rPr>
                      <m:t> </m:t>
                    </m:r>
                    <m:r>
                      <m:rPr>
                        <m:nor/>
                      </m:rPr>
                      <a:rPr lang="ar-IQ" sz="2000" smtClean="0">
                        <a:latin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num>
                      <m:den>
                        <m:r>
                          <a:rPr lang="en-US" sz="2000" i="0">
                            <a:latin typeface="Cambria Math" panose="02040503050406030204" pitchFamily="18" charset="0"/>
                          </a:rPr>
                          <m:t>2</m:t>
                        </m:r>
                      </m:den>
                    </m:f>
                    <m:d>
                      <m:dPr>
                        <m:begChr m:val="["/>
                        <m:endChr m:val="]"/>
                        <m:ctrlPr>
                          <a:rPr lang="en-US" sz="2000" i="1">
                            <a:latin typeface="Cambria Math" panose="02040503050406030204" pitchFamily="18" charset="0"/>
                            <a:cs typeface="Times New Roman" panose="02020603050405020304" pitchFamily="18" charset="0"/>
                          </a:rPr>
                        </m:ctrlPr>
                      </m:dPr>
                      <m:e>
                        <m:r>
                          <a:rPr lang="en-US" sz="2000" i="0" smtClean="0">
                            <a:latin typeface="Cambria Math" panose="02040503050406030204" pitchFamily="18" charset="0"/>
                            <a:cs typeface="Times New Roman" panose="02020603050405020304" pitchFamily="18" charset="0"/>
                          </a:rPr>
                          <m:t>1</m:t>
                        </m:r>
                        <m:r>
                          <a:rPr lang="en-US" sz="2000" i="0">
                            <a:latin typeface="Cambria Math" panose="02040503050406030204" pitchFamily="18" charset="0"/>
                            <a:cs typeface="Times New Roman" panose="02020603050405020304" pitchFamily="18" charset="0"/>
                          </a:rPr>
                          <m:t>−</m:t>
                        </m:r>
                        <m:r>
                          <a:rPr lang="en-US" sz="200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1</m:t>
                        </m:r>
                        <m:r>
                          <a:rPr lang="en-US" sz="2000" b="0" i="0" smtClean="0">
                            <a:latin typeface="Cambria Math" panose="02040503050406030204" pitchFamily="18" charset="0"/>
                            <a:cs typeface="Times New Roman" panose="02020603050405020304" pitchFamily="18" charset="0"/>
                          </a:rPr>
                          <m:t>)</m:t>
                        </m:r>
                      </m:e>
                    </m:d>
                  </m:oMath>
                </a14:m>
                <a:r>
                  <a:rPr lang="en-US" sz="2000" dirty="0" smtClean="0">
                    <a:latin typeface="Times New Roman" panose="02020603050405020304" pitchFamily="18" charset="0"/>
                    <a:cs typeface="Times New Roman" panose="02020603050405020304" pitchFamily="18" charset="0"/>
                  </a:rPr>
                  <a:t> </a:t>
                </a:r>
                <a:endParaRPr lang="ar-IQ" sz="2000"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92181" y="2567826"/>
                <a:ext cx="3970017" cy="590611"/>
              </a:xfrm>
              <a:prstGeom prst="rect">
                <a:avLst/>
              </a:prstGeom>
              <a:blipFill rotWithShape="0">
                <a:blip r:embed="rId5"/>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92181" y="3325193"/>
                <a:ext cx="3970017" cy="590611"/>
              </a:xfrm>
              <a:prstGeom prst="rect">
                <a:avLst/>
              </a:prstGeom>
            </p:spPr>
            <p:txBody>
              <a:bodyPr wrap="square">
                <a:spAutoFit/>
              </a:bodyPr>
              <a:lstStyle/>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b="0" smtClean="0">
                        <a:latin typeface="Times New Roman" panose="02020603050405020304" pitchFamily="18" charset="0"/>
                        <a:cs typeface="Times New Roman" panose="02020603050405020304" pitchFamily="18" charset="0"/>
                      </a:rPr>
                      <m:t> </m:t>
                    </m:r>
                    <m:r>
                      <m:rPr>
                        <m:nor/>
                      </m:rPr>
                      <a:rPr lang="ar-IQ" sz="2000" smtClean="0">
                        <a:latin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num>
                      <m:den>
                        <m:r>
                          <a:rPr lang="en-US" sz="2000" i="0">
                            <a:latin typeface="Cambria Math" panose="02040503050406030204" pitchFamily="18" charset="0"/>
                          </a:rPr>
                          <m:t>2</m:t>
                        </m:r>
                      </m:den>
                    </m:f>
                    <m:d>
                      <m:dPr>
                        <m:begChr m:val="["/>
                        <m:endChr m:val="]"/>
                        <m:ctrlPr>
                          <a:rPr lang="en-US" sz="2000" i="1">
                            <a:latin typeface="Cambria Math" panose="02040503050406030204" pitchFamily="18" charset="0"/>
                            <a:cs typeface="Times New Roman" panose="02020603050405020304" pitchFamily="18" charset="0"/>
                          </a:rPr>
                        </m:ctrlPr>
                      </m:dPr>
                      <m:e>
                        <m:r>
                          <a:rPr lang="en-US" sz="2000" i="0" smtClean="0">
                            <a:latin typeface="Cambria Math" panose="02040503050406030204" pitchFamily="18" charset="0"/>
                            <a:cs typeface="Times New Roman" panose="02020603050405020304" pitchFamily="18" charset="0"/>
                          </a:rPr>
                          <m:t>1</m:t>
                        </m:r>
                        <m:r>
                          <a:rPr lang="en-US" sz="2000" b="0" i="0" smtClean="0">
                            <a:latin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cs typeface="Times New Roman" panose="02020603050405020304" pitchFamily="18" charset="0"/>
                          </a:rPr>
                          <m:t>1</m:t>
                        </m:r>
                      </m:e>
                    </m:d>
                  </m:oMath>
                </a14:m>
                <a:r>
                  <a:rPr lang="en-US" sz="2000" dirty="0" smtClean="0">
                    <a:latin typeface="Times New Roman" panose="02020603050405020304" pitchFamily="18" charset="0"/>
                    <a:cs typeface="Times New Roman" panose="02020603050405020304" pitchFamily="18" charset="0"/>
                  </a:rPr>
                  <a:t> </a:t>
                </a:r>
                <a:endParaRPr lang="ar-IQ" sz="20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92181" y="3325193"/>
                <a:ext cx="3970017" cy="590611"/>
              </a:xfrm>
              <a:prstGeom prst="rect">
                <a:avLst/>
              </a:prstGeom>
              <a:blipFill rotWithShape="0">
                <a:blip r:embed="rId6"/>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92181" y="3936684"/>
                <a:ext cx="3970017" cy="590611"/>
              </a:xfrm>
              <a:prstGeom prst="rect">
                <a:avLst/>
              </a:prstGeom>
            </p:spPr>
            <p:txBody>
              <a:bodyPr wrap="square">
                <a:spAutoFit/>
              </a:bodyPr>
              <a:lstStyle/>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b="0" smtClean="0">
                        <a:latin typeface="Times New Roman" panose="02020603050405020304" pitchFamily="18" charset="0"/>
                        <a:cs typeface="Times New Roman" panose="02020603050405020304" pitchFamily="18" charset="0"/>
                      </a:rPr>
                      <m:t> </m:t>
                    </m:r>
                    <m:r>
                      <m:rPr>
                        <m:nor/>
                      </m:rPr>
                      <a:rPr lang="ar-IQ" sz="2000" smtClean="0">
                        <a:latin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nor/>
                          </m:rPr>
                          <a:rPr lang="ar-IQ" sz="2000">
                            <a:latin typeface="Times New Roman" panose="02020603050405020304" pitchFamily="18" charset="0"/>
                            <a:cs typeface="Times New Roman" panose="02020603050405020304" pitchFamily="18" charset="0"/>
                          </a:rPr>
                          <m:t> </m:t>
                        </m:r>
                      </m:num>
                      <m:den>
                        <m:r>
                          <a:rPr lang="en-US" sz="2000" i="0">
                            <a:latin typeface="Cambria Math" panose="02040503050406030204" pitchFamily="18" charset="0"/>
                          </a:rPr>
                          <m:t>2</m:t>
                        </m:r>
                      </m:den>
                    </m:f>
                    <m:d>
                      <m:dPr>
                        <m:begChr m:val="["/>
                        <m:endChr m:val="]"/>
                        <m:ctrlPr>
                          <a:rPr lang="en-US" sz="2000" i="1">
                            <a:latin typeface="Cambria Math" panose="02040503050406030204" pitchFamily="18" charset="0"/>
                            <a:cs typeface="Times New Roman" panose="02020603050405020304" pitchFamily="18" charset="0"/>
                          </a:rPr>
                        </m:ctrlPr>
                      </m:dPr>
                      <m:e>
                        <m:r>
                          <a:rPr lang="en-US" sz="2000" i="0" smtClean="0">
                            <a:latin typeface="Cambria Math" panose="02040503050406030204" pitchFamily="18" charset="0"/>
                            <a:cs typeface="Times New Roman" panose="02020603050405020304" pitchFamily="18" charset="0"/>
                          </a:rPr>
                          <m:t>2</m:t>
                        </m:r>
                      </m:e>
                    </m:d>
                  </m:oMath>
                </a14:m>
                <a:r>
                  <a:rPr lang="en-US" sz="2000" dirty="0" smtClean="0">
                    <a:latin typeface="Times New Roman" panose="02020603050405020304" pitchFamily="18" charset="0"/>
                    <a:cs typeface="Times New Roman" panose="02020603050405020304" pitchFamily="18" charset="0"/>
                  </a:rPr>
                  <a:t> </a:t>
                </a:r>
                <a:endParaRPr lang="ar-IQ" sz="20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92181" y="3936684"/>
                <a:ext cx="3970017" cy="590611"/>
              </a:xfrm>
              <a:prstGeom prst="rect">
                <a:avLst/>
              </a:prstGeom>
              <a:blipFill rotWithShape="0">
                <a:blip r:embed="rId7"/>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92181" y="4690680"/>
                <a:ext cx="3970017" cy="400110"/>
              </a:xfrm>
              <a:prstGeom prst="rect">
                <a:avLst/>
              </a:prstGeom>
            </p:spPr>
            <p:txBody>
              <a:bodyPr wrap="square">
                <a:spAutoFit/>
              </a:bodyPr>
              <a:lstStyle/>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b="0" smtClean="0">
                        <a:latin typeface="Times New Roman" panose="02020603050405020304" pitchFamily="18" charset="0"/>
                        <a:cs typeface="Times New Roman" panose="02020603050405020304" pitchFamily="18" charset="0"/>
                      </a:rPr>
                      <m:t> </m:t>
                    </m:r>
                    <m:r>
                      <m:rPr>
                        <m:nor/>
                      </m:rPr>
                      <a:rPr lang="ar-IQ" sz="2000" smtClean="0">
                        <a:latin typeface="Times New Roman" panose="020206030504050203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n</m:t>
                    </m:r>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oMath>
                </a14:m>
                <a:r>
                  <a:rPr lang="en-US" sz="2000" dirty="0" smtClean="0">
                    <a:latin typeface="Times New Roman" panose="02020603050405020304" pitchFamily="18" charset="0"/>
                    <a:cs typeface="Times New Roman" panose="02020603050405020304" pitchFamily="18" charset="0"/>
                  </a:rPr>
                  <a:t>    …………………. 44</a:t>
                </a:r>
                <a:endParaRPr lang="ar-IQ" sz="2000"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92181" y="4690680"/>
                <a:ext cx="3970017" cy="400110"/>
              </a:xfrm>
              <a:prstGeom prst="rect">
                <a:avLst/>
              </a:prstGeom>
              <a:blipFill rotWithShape="0">
                <a:blip r:embed="rId8"/>
                <a:stretch>
                  <a:fillRect t="-7576" b="-25758"/>
                </a:stretch>
              </a:blipFill>
            </p:spPr>
            <p:txBody>
              <a:bodyPr/>
              <a:lstStyle/>
              <a:p>
                <a:r>
                  <a:rPr lang="ar-IQ">
                    <a:noFill/>
                  </a:rPr>
                  <a:t> </a:t>
                </a:r>
              </a:p>
            </p:txBody>
          </p:sp>
        </mc:Fallback>
      </mc:AlternateContent>
    </p:spTree>
    <p:extLst>
      <p:ext uri="{BB962C8B-B14F-4D97-AF65-F5344CB8AC3E}">
        <p14:creationId xmlns:p14="http://schemas.microsoft.com/office/powerpoint/2010/main" val="180492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9100" y="462648"/>
            <a:ext cx="7458075" cy="400110"/>
          </a:xfrm>
          <a:prstGeom prst="rect">
            <a:avLst/>
          </a:prstGeom>
        </p:spPr>
        <p:txBody>
          <a:bodyPr wrap="square">
            <a:spAutoFit/>
          </a:bodyPr>
          <a:lstStyle/>
          <a:p>
            <a:r>
              <a:rPr lang="ar-IQ" sz="2000" b="1" dirty="0">
                <a:ea typeface="Times New Roman" panose="02020603050405020304" pitchFamily="18" charset="0"/>
                <a:cs typeface="Times New Roman" panose="02020603050405020304" pitchFamily="18" charset="0"/>
              </a:rPr>
              <a:t>5</a:t>
            </a:r>
            <a:r>
              <a:rPr lang="ar-IQ" sz="2000" b="1" dirty="0" smtClean="0">
                <a:effectLst/>
                <a:ea typeface="Times New Roman" panose="02020603050405020304" pitchFamily="18" charset="0"/>
                <a:cs typeface="Times New Roman" panose="02020603050405020304" pitchFamily="18" charset="0"/>
              </a:rPr>
              <a:t>- المجال المغناطيسي والقوة المغناطيسية  الناشئة بين سلكين يسري فيهما تيار كهربائي</a:t>
            </a:r>
            <a:endParaRPr lang="ar-IQ" sz="2000" dirty="0"/>
          </a:p>
        </p:txBody>
      </p:sp>
      <p:sp>
        <p:nvSpPr>
          <p:cNvPr id="2" name="Rectangle 1"/>
          <p:cNvSpPr/>
          <p:nvPr/>
        </p:nvSpPr>
        <p:spPr>
          <a:xfrm>
            <a:off x="6230232" y="1051334"/>
            <a:ext cx="5456943" cy="423834"/>
          </a:xfrm>
          <a:prstGeom prst="rect">
            <a:avLst/>
          </a:prstGeom>
        </p:spPr>
        <p:txBody>
          <a:bodyPr wrap="none">
            <a:spAutoFit/>
          </a:bodyPr>
          <a:lstStyle/>
          <a:p>
            <a:pPr>
              <a:lnSpc>
                <a:spcPct val="115000"/>
              </a:lnSpc>
              <a:spcAft>
                <a:spcPts val="1000"/>
              </a:spcAft>
            </a:pPr>
            <a:r>
              <a:rPr lang="ar-IQ" sz="2000" dirty="0">
                <a:latin typeface="Calibri" panose="020F0502020204030204" pitchFamily="34" charset="0"/>
                <a:ea typeface="Times New Roman" panose="02020603050405020304" pitchFamily="18" charset="0"/>
                <a:cs typeface="Times New Roman" panose="02020603050405020304" pitchFamily="18" charset="0"/>
              </a:rPr>
              <a:t>توجد قوة مغناطيسية بين أي موصلين يسري خلالهما تيار كهربائي</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542357" y="1632851"/>
                <a:ext cx="2658044" cy="677173"/>
              </a:xfrm>
              <a:prstGeom prst="rect">
                <a:avLst/>
              </a:prstGeom>
            </p:spPr>
            <p:txBody>
              <a:bodyPr wrap="square">
                <a:spAutoFit/>
              </a:bodyPr>
              <a:lstStyle/>
              <a:p>
                <a:pPr algn="l" rtl="0"/>
                <a14:m>
                  <m:oMathPara xmlns:m="http://schemas.openxmlformats.org/officeDocument/2006/math">
                    <m:oMathParaPr>
                      <m:jc m:val="left"/>
                    </m:oMathParaPr>
                    <m:oMath xmlns:m="http://schemas.openxmlformats.org/officeDocument/2006/math">
                      <m:r>
                        <m:rPr>
                          <m:nor/>
                        </m:rPr>
                        <a:rPr lang="ar-IQ" sz="2000" smtClean="0">
                          <a:latin typeface="Times New Roman" panose="02020603050405020304" pitchFamily="18" charset="0"/>
                          <a:cs typeface="Times New Roman" panose="02020603050405020304" pitchFamily="18" charset="0"/>
                        </a:rPr>
                        <m:t>B</m:t>
                      </m:r>
                      <m:r>
                        <m:rPr>
                          <m:nor/>
                        </m:rPr>
                        <a:rPr lang="ar-IQ" sz="2000" smtClean="0">
                          <a:latin typeface="Times New Roman" panose="02020603050405020304" pitchFamily="18" charset="0"/>
                          <a:cs typeface="Times New Roman" panose="02020603050405020304" pitchFamily="18" charset="0"/>
                        </a:rPr>
                        <m:t>=</m:t>
                      </m:r>
                      <m:r>
                        <m:rPr>
                          <m:nor/>
                        </m:rPr>
                        <a:rPr lang="ar-IQ" sz="2000" smtClean="0">
                          <a:latin typeface="Times New Roman" panose="02020603050405020304" pitchFamily="18" charset="0"/>
                          <a:cs typeface="Times New Roman" panose="02020603050405020304" pitchFamily="18" charset="0"/>
                        </a:rPr>
                        <m:t> </m:t>
                      </m:r>
                      <m:f>
                        <m:fPr>
                          <m:ctrlPr>
                            <a:rPr lang="ar-IQ" sz="2000" i="1">
                              <a:latin typeface="Cambria Math" panose="02040503050406030204" pitchFamily="18" charset="0"/>
                            </a:rPr>
                          </m:ctrlPr>
                        </m:fPr>
                        <m:num>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num>
                        <m:den>
                          <m:r>
                            <m:rPr>
                              <m:nor/>
                            </m:rPr>
                            <a:rPr lang="en-US" sz="2000" b="0" i="0" smtClean="0">
                              <a:latin typeface="Times New Roman" panose="02020603050405020304" pitchFamily="18" charset="0"/>
                              <a:cs typeface="Times New Roman" panose="02020603050405020304" pitchFamily="18" charset="0"/>
                            </a:rPr>
                            <m:t>2</m:t>
                          </m:r>
                          <m:r>
                            <m:rPr>
                              <m:nor/>
                            </m:rPr>
                            <a:rPr lang="ar-IQ" sz="2000">
                              <a:latin typeface="Times New Roman" panose="02020603050405020304" pitchFamily="18" charset="0"/>
                              <a:cs typeface="Times New Roman" panose="02020603050405020304" pitchFamily="18" charset="0"/>
                            </a:rPr>
                            <m:t>π</m:t>
                          </m:r>
                          <m:r>
                            <m:rPr>
                              <m:nor/>
                            </m:rPr>
                            <a:rPr lang="ar-IQ" sz="2000">
                              <a:latin typeface="Times New Roman" panose="02020603050405020304" pitchFamily="18" charset="0"/>
                              <a:cs typeface="Times New Roman" panose="02020603050405020304" pitchFamily="18" charset="0"/>
                            </a:rPr>
                            <m:t>r</m:t>
                          </m:r>
                        </m:den>
                      </m:f>
                      <m:r>
                        <a:rPr lang="ar-IQ" sz="2000" b="0" i="0" smtClean="0">
                          <a:latin typeface="Cambria Math" panose="02040503050406030204" pitchFamily="18" charset="0"/>
                        </a:rPr>
                        <m:t> </m:t>
                      </m:r>
                      <m:r>
                        <a:rPr lang="en-US" sz="2000" b="0" i="0" smtClean="0">
                          <a:latin typeface="Cambria Math" panose="02040503050406030204" pitchFamily="18" charset="0"/>
                        </a:rPr>
                        <m:t>………. </m:t>
                      </m:r>
                      <m:r>
                        <a:rPr lang="en-US" sz="2000" b="0" i="0" smtClean="0">
                          <a:latin typeface="Cambria Math" panose="02040503050406030204" pitchFamily="18" charset="0"/>
                        </a:rPr>
                        <m:t>16</m:t>
                      </m:r>
                    </m:oMath>
                  </m:oMathPara>
                </a14:m>
                <a:endParaRPr lang="ar-IQ" sz="2000" dirty="0">
                  <a:latin typeface="Times New Roman" panose="02020603050405020304" pitchFamily="18"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542357" y="1632851"/>
                <a:ext cx="2658044" cy="677173"/>
              </a:xfrm>
              <a:prstGeom prst="rect">
                <a:avLst/>
              </a:prstGeom>
              <a:blipFill rotWithShape="0">
                <a:blip r:embed="rId2"/>
                <a:stretch>
                  <a:fillRect/>
                </a:stretch>
              </a:blipFill>
            </p:spPr>
            <p:txBody>
              <a:bodyPr/>
              <a:lstStyle/>
              <a:p>
                <a:r>
                  <a:rPr lang="ar-IQ">
                    <a:noFill/>
                  </a:rPr>
                  <a:t> </a:t>
                </a:r>
              </a:p>
            </p:txBody>
          </p:sp>
        </mc:Fallback>
      </mc:AlternateContent>
      <p:sp>
        <p:nvSpPr>
          <p:cNvPr id="3" name="Rectangle 2"/>
          <p:cNvSpPr/>
          <p:nvPr/>
        </p:nvSpPr>
        <p:spPr>
          <a:xfrm>
            <a:off x="622319" y="1180446"/>
            <a:ext cx="1249060" cy="390684"/>
          </a:xfrm>
          <a:prstGeom prst="rect">
            <a:avLst/>
          </a:prstGeom>
        </p:spPr>
        <p:txBody>
          <a:bodyPr wrap="none">
            <a:spAutoFit/>
          </a:bodyPr>
          <a:lstStyle/>
          <a:p>
            <a:pPr algn="l" rtl="0">
              <a:lnSpc>
                <a:spcPct val="115000"/>
              </a:lnSpc>
              <a:spcAft>
                <a:spcPts val="1000"/>
              </a:spcAft>
            </a:pPr>
            <a:r>
              <a:rPr lang="en-US" dirty="0">
                <a:latin typeface="Times New Roman" panose="02020603050405020304" pitchFamily="18" charset="0"/>
                <a:ea typeface="Times New Roman" panose="02020603050405020304" pitchFamily="18" charset="0"/>
                <a:cs typeface="Arial" panose="020B0604020202020204" pitchFamily="34" charset="0"/>
              </a:rPr>
              <a:t>From </a:t>
            </a:r>
            <a:r>
              <a:rPr lang="en-US" dirty="0" err="1">
                <a:latin typeface="Times New Roman" panose="02020603050405020304" pitchFamily="18" charset="0"/>
                <a:ea typeface="Times New Roman" panose="02020603050405020304" pitchFamily="18" charset="0"/>
                <a:cs typeface="Arial" panose="020B0604020202020204" pitchFamily="34" charset="0"/>
              </a:rPr>
              <a:t>eq</a:t>
            </a: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dirty="0" smtClean="0">
                <a:latin typeface="Times New Roman" panose="02020603050405020304" pitchFamily="18" charset="0"/>
                <a:ea typeface="Times New Roman" panose="02020603050405020304" pitchFamily="18" charset="0"/>
                <a:cs typeface="Arial" panose="020B0604020202020204" pitchFamily="34" charset="0"/>
              </a:rPr>
              <a:t>16</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542073" y="2364142"/>
                <a:ext cx="5197320" cy="561116"/>
              </a:xfrm>
              <a:prstGeom prst="rect">
                <a:avLst/>
              </a:prstGeom>
            </p:spPr>
            <p:txBody>
              <a:bodyPr wrap="none">
                <a:spAutoFit/>
              </a:bodyPr>
              <a:lstStyle/>
              <a:p>
                <a:pPr algn="l" rtl="0">
                  <a:lnSpc>
                    <a:spcPct val="115000"/>
                  </a:lnSpc>
                  <a:spcAft>
                    <a:spcPts val="1000"/>
                  </a:spcAft>
                </a:pPr>
                <a14:m>
                  <m:oMath xmlns:m="http://schemas.openxmlformats.org/officeDocument/2006/math">
                    <m:sSub>
                      <m:sSubPr>
                        <m:ctrlPr>
                          <a:rPr lang="en-US" i="1" smtClean="0">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B</m:t>
                        </m:r>
                      </m:e>
                      <m:sub>
                        <m:r>
                          <a:rPr lang="en-US">
                            <a:effectLst/>
                            <a:latin typeface="Cambria Math" panose="02040503050406030204" pitchFamily="18" charset="0"/>
                            <a:ea typeface="Times New Roman" panose="02020603050405020304" pitchFamily="18" charset="0"/>
                            <a:cs typeface="Times New Roman" panose="02020603050405020304" pitchFamily="18" charset="0"/>
                          </a:rPr>
                          <m:t>1</m:t>
                        </m:r>
                      </m:sub>
                    </m:sSub>
                    <m:r>
                      <m:rPr>
                        <m:nor/>
                      </m:rPr>
                      <a:rPr lang="en-US">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a:effectLst/>
                                <a:latin typeface="Times New Roman" panose="02020603050405020304" pitchFamily="18" charset="0"/>
                                <a:ea typeface="Times New Roman" panose="02020603050405020304" pitchFamily="18" charset="0"/>
                                <a:cs typeface="Arial" panose="020B0604020202020204" pitchFamily="34" charset="0"/>
                              </a:rPr>
                              <m:t>μ</m:t>
                            </m:r>
                          </m:e>
                          <m:sub>
                            <m:r>
                              <m:rPr>
                                <m:nor/>
                              </m:rPr>
                              <a:rPr lang="en-US">
                                <a:effectLst/>
                                <a:latin typeface="Cambria Math" panose="02040503050406030204" pitchFamily="18" charset="0"/>
                                <a:ea typeface="Times New Roman" panose="02020603050405020304" pitchFamily="18" charset="0"/>
                                <a:cs typeface="Times New Roman" panose="02020603050405020304" pitchFamily="18" charset="0"/>
                              </a:rPr>
                              <m:t>o</m:t>
                            </m:r>
                          </m:sub>
                        </m:sSub>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smtClean="0">
                                <a:effectLst/>
                                <a:latin typeface="Cambria Math" panose="02040503050406030204" pitchFamily="18" charset="0"/>
                                <a:ea typeface="Times New Roman" panose="02020603050405020304" pitchFamily="18" charset="0"/>
                                <a:cs typeface="Times New Roman" panose="02020603050405020304" pitchFamily="18" charset="0"/>
                              </a:rPr>
                              <m:t>i</m:t>
                            </m:r>
                          </m:e>
                          <m:sub>
                            <m:r>
                              <a:rPr lang="en-US">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r>
                          <m:rPr>
                            <m:nor/>
                          </m:rPr>
                          <a:rPr lang="en-US">
                            <a:effectLst/>
                            <a:latin typeface="Cambria Math" panose="02040503050406030204" pitchFamily="18" charset="0"/>
                            <a:ea typeface="Times New Roman" panose="02020603050405020304" pitchFamily="18" charset="0"/>
                            <a:cs typeface="Times New Roman" panose="02020603050405020304" pitchFamily="18" charset="0"/>
                          </a:rPr>
                          <m:t>2</m:t>
                        </m:r>
                        <m:r>
                          <m:rPr>
                            <m:nor/>
                          </m:rPr>
                          <a:rPr lang="en-US">
                            <a:effectLst/>
                            <a:latin typeface="Times New Roman" panose="02020603050405020304" pitchFamily="18" charset="0"/>
                            <a:ea typeface="Times New Roman" panose="02020603050405020304" pitchFamily="18" charset="0"/>
                            <a:cs typeface="Arial" panose="020B0604020202020204" pitchFamily="34" charset="0"/>
                          </a:rPr>
                          <m:t>π</m:t>
                        </m:r>
                        <m:r>
                          <m:rPr>
                            <m:nor/>
                          </m:rPr>
                          <a:rPr lang="en-US" b="0" i="0" smtClean="0">
                            <a:effectLst/>
                            <a:latin typeface="Cambria Math" panose="02040503050406030204" pitchFamily="18" charset="0"/>
                            <a:ea typeface="Times New Roman" panose="02020603050405020304" pitchFamily="18" charset="0"/>
                            <a:cs typeface="Times New Roman" panose="02020603050405020304" pitchFamily="18" charset="0"/>
                          </a:rPr>
                          <m:t>r</m:t>
                        </m:r>
                      </m:den>
                    </m:f>
                    <m:r>
                      <a:rPr lang="en-US">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and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B</m:t>
                        </m:r>
                      </m:e>
                      <m:sub>
                        <m:r>
                          <a:rPr lang="en-US">
                            <a:effectLst/>
                            <a:latin typeface="Cambria Math" panose="02040503050406030204" pitchFamily="18" charset="0"/>
                            <a:ea typeface="Times New Roman" panose="02020603050405020304" pitchFamily="18" charset="0"/>
                            <a:cs typeface="Times New Roman" panose="02020603050405020304" pitchFamily="18" charset="0"/>
                          </a:rPr>
                          <m:t>2</m:t>
                        </m:r>
                      </m:sub>
                    </m:sSub>
                    <m:r>
                      <m:rPr>
                        <m:nor/>
                      </m:rPr>
                      <a:rPr lang="en-US">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a:latin typeface="Times New Roman" panose="02020603050405020304" pitchFamily="18" charset="0"/>
                                    <a:ea typeface="Times New Roman" panose="02020603050405020304" pitchFamily="18" charset="0"/>
                                    <a:cs typeface="Arial" panose="020B0604020202020204" pitchFamily="34" charset="0"/>
                                  </a:rPr>
                                  <m:t>μ</m:t>
                                </m:r>
                              </m:e>
                              <m:sub>
                                <m:r>
                                  <m:rPr>
                                    <m:nor/>
                                  </m:rPr>
                                  <a:rPr lang="en-US">
                                    <a:latin typeface="Cambria Math" panose="02040503050406030204" pitchFamily="18" charset="0"/>
                                    <a:ea typeface="Times New Roman" panose="02020603050405020304" pitchFamily="18" charset="0"/>
                                    <a:cs typeface="Times New Roman" panose="02020603050405020304" pitchFamily="18" charset="0"/>
                                  </a:rPr>
                                  <m:t>o</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𝑖</m:t>
                            </m:r>
                          </m:e>
                          <m:sub>
                            <m:r>
                              <a:rPr lang="en-US">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r>
                          <m:rPr>
                            <m:nor/>
                          </m:rPr>
                          <a:rPr lang="en-US">
                            <a:effectLst/>
                            <a:latin typeface="Cambria Math" panose="02040503050406030204" pitchFamily="18" charset="0"/>
                            <a:ea typeface="Times New Roman" panose="02020603050405020304" pitchFamily="18" charset="0"/>
                            <a:cs typeface="Times New Roman" panose="02020603050405020304" pitchFamily="18" charset="0"/>
                          </a:rPr>
                          <m:t>2</m:t>
                        </m:r>
                        <m:r>
                          <m:rPr>
                            <m:nor/>
                          </m:rPr>
                          <a:rPr lang="en-US">
                            <a:effectLst/>
                            <a:latin typeface="Times New Roman" panose="02020603050405020304" pitchFamily="18" charset="0"/>
                            <a:ea typeface="Times New Roman" panose="02020603050405020304" pitchFamily="18" charset="0"/>
                            <a:cs typeface="Arial" panose="020B0604020202020204" pitchFamily="34" charset="0"/>
                          </a:rPr>
                          <m:t>π</m:t>
                        </m:r>
                        <m:r>
                          <m:rPr>
                            <m:nor/>
                          </m:rPr>
                          <a:rPr lang="en-US" b="0" i="0" smtClean="0">
                            <a:effectLst/>
                            <a:latin typeface="Cambria Math" panose="02040503050406030204" pitchFamily="18" charset="0"/>
                            <a:ea typeface="Times New Roman" panose="02020603050405020304" pitchFamily="18" charset="0"/>
                            <a:cs typeface="Times New Roman" panose="02020603050405020304" pitchFamily="18" charset="0"/>
                          </a:rPr>
                          <m:t>r</m:t>
                        </m:r>
                      </m:den>
                    </m:f>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 </a:t>
                </a:r>
                <a:r>
                  <a:rPr lang="en-US" dirty="0" smtClean="0">
                    <a:effectLst/>
                    <a:latin typeface="Times New Roman" panose="02020603050405020304" pitchFamily="18" charset="0"/>
                    <a:ea typeface="Times New Roman" panose="02020603050405020304" pitchFamily="18" charset="0"/>
                    <a:cs typeface="Arial" panose="020B0604020202020204" pitchFamily="34" charset="0"/>
                  </a:rPr>
                  <a:t>45</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542073" y="2364142"/>
                <a:ext cx="5197320" cy="561116"/>
              </a:xfrm>
              <a:prstGeom prst="rect">
                <a:avLst/>
              </a:prstGeom>
              <a:blipFill rotWithShape="0">
                <a:blip r:embed="rId3"/>
                <a:stretch>
                  <a:fillRect b="-5435"/>
                </a:stretch>
              </a:blipFill>
            </p:spPr>
            <p:txBody>
              <a:bodyPr/>
              <a:lstStyle/>
              <a:p>
                <a:r>
                  <a:rPr lang="ar-IQ">
                    <a:noFill/>
                  </a:rPr>
                  <a:t> </a:t>
                </a:r>
              </a:p>
            </p:txBody>
          </p:sp>
        </mc:Fallback>
      </mc:AlternateContent>
      <p:sp>
        <p:nvSpPr>
          <p:cNvPr id="10" name="Rectangle 9"/>
          <p:cNvSpPr/>
          <p:nvPr/>
        </p:nvSpPr>
        <p:spPr>
          <a:xfrm>
            <a:off x="385195" y="3068666"/>
            <a:ext cx="6418745" cy="928459"/>
          </a:xfrm>
          <a:prstGeom prst="rect">
            <a:avLst/>
          </a:prstGeom>
        </p:spPr>
        <p:txBody>
          <a:bodyPr wrap="none">
            <a:spAutoFit/>
          </a:bodyPr>
          <a:lstStyle/>
          <a:p>
            <a:pPr algn="l">
              <a:lnSpc>
                <a:spcPct val="115000"/>
              </a:lnSpc>
              <a:spcAft>
                <a:spcPts val="1000"/>
              </a:spcAft>
            </a:pPr>
            <a:r>
              <a:rPr lang="ar-IQ" sz="2000" dirty="0">
                <a:latin typeface="Times New Roman" panose="02020603050405020304" pitchFamily="18" charset="0"/>
                <a:ea typeface="Times New Roman" panose="02020603050405020304" pitchFamily="18" charset="0"/>
                <a:cs typeface="Times New Roman" panose="02020603050405020304" pitchFamily="18" charset="0"/>
              </a:rPr>
              <a:t>حيث ان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r </a:t>
            </a:r>
            <a:r>
              <a:rPr lang="ar-IQ" sz="2000" dirty="0" smtClean="0">
                <a:latin typeface="Times New Roman" panose="02020603050405020304" pitchFamily="18" charset="0"/>
                <a:ea typeface="Times New Roman" panose="02020603050405020304" pitchFamily="18" charset="0"/>
                <a:cs typeface="Times New Roman" panose="02020603050405020304" pitchFamily="18" charset="0"/>
              </a:rPr>
              <a:t> هي </a:t>
            </a:r>
            <a:r>
              <a:rPr lang="ar-IQ" sz="2000" dirty="0">
                <a:latin typeface="Times New Roman" panose="02020603050405020304" pitchFamily="18" charset="0"/>
                <a:ea typeface="Times New Roman" panose="02020603050405020304" pitchFamily="18" charset="0"/>
                <a:cs typeface="Times New Roman" panose="02020603050405020304" pitchFamily="18" charset="0"/>
              </a:rPr>
              <a:t>المسافة بين سلكين </a:t>
            </a:r>
            <a:endParaRPr lang="ar-IQ"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15000"/>
              </a:lnSpc>
              <a:spcAft>
                <a:spcPts val="1000"/>
              </a:spcAft>
            </a:pPr>
            <a:r>
              <a:rPr lang="ar-IQ" sz="2000" dirty="0">
                <a:latin typeface="Times New Roman" panose="02020603050405020304" pitchFamily="18" charset="0"/>
                <a:cs typeface="Times New Roman" panose="02020603050405020304" pitchFamily="18" charset="0"/>
              </a:rPr>
              <a:t>فالمجال المغناطيسي المتولد من السلك الأول يؤثر على السلك الثاني وبالعكس </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Rectangle 10"/>
              <p:cNvSpPr/>
              <p:nvPr/>
            </p:nvSpPr>
            <p:spPr>
              <a:xfrm>
                <a:off x="157162" y="3983087"/>
                <a:ext cx="9515475" cy="1252138"/>
              </a:xfrm>
              <a:prstGeom prst="rect">
                <a:avLst/>
              </a:prstGeom>
            </p:spPr>
            <p:txBody>
              <a:bodyPr wrap="square">
                <a:spAutoFit/>
              </a:bodyPr>
              <a:lstStyle/>
              <a:p>
                <a:pPr algn="l" rtl="0">
                  <a:lnSpc>
                    <a:spcPct val="115000"/>
                  </a:lnSpc>
                  <a:spcAft>
                    <a:spcPts val="1000"/>
                  </a:spcAf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F</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000"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l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000"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o</m:t>
                            </m:r>
                          </m:sub>
                        </m:sSub>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i</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π</m:t>
                        </m:r>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r</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l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o</m:t>
                            </m:r>
                          </m:sub>
                        </m:sSub>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i</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i</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π</m:t>
                        </m:r>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r</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l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10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000"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l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000"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i</m:t>
                            </m:r>
                          </m:e>
                          <m:sub>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π</m:t>
                        </m:r>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r</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l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o</m:t>
                            </m:r>
                          </m:sub>
                        </m:sSub>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i</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i</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π</m:t>
                        </m:r>
                        <m:r>
                          <m:rPr>
                            <m:nor/>
                          </m:rPr>
                          <a:rPr lang="en-US" sz="2000">
                            <a:effectLst/>
                            <a:latin typeface="Times New Roman" panose="02020603050405020304" pitchFamily="18" charset="0"/>
                            <a:ea typeface="Times New Roman" panose="02020603050405020304" pitchFamily="18" charset="0"/>
                            <a:cs typeface="Times New Roman" panose="02020603050405020304" pitchFamily="18" charset="0"/>
                          </a:rPr>
                          <m:t>r</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l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57162" y="3983087"/>
                <a:ext cx="9515475" cy="1252138"/>
              </a:xfrm>
              <a:prstGeom prst="rect">
                <a:avLst/>
              </a:prstGeom>
              <a:blipFill rotWithShape="0">
                <a:blip r:embed="rId4"/>
                <a:stretch>
                  <a:fillRect l="-705" b="-2913"/>
                </a:stretch>
              </a:blipFill>
            </p:spPr>
            <p:txBody>
              <a:bodyPr/>
              <a:lstStyle/>
              <a:p>
                <a:r>
                  <a:rPr lang="ar-IQ">
                    <a:noFill/>
                  </a:rPr>
                  <a:t> </a:t>
                </a:r>
              </a:p>
            </p:txBody>
          </p:sp>
        </mc:Fallback>
      </mc:AlternateContent>
      <p:sp>
        <p:nvSpPr>
          <p:cNvPr id="12" name="Rectangle 11"/>
          <p:cNvSpPr/>
          <p:nvPr/>
        </p:nvSpPr>
        <p:spPr>
          <a:xfrm>
            <a:off x="385196" y="5244137"/>
            <a:ext cx="11301980" cy="707886"/>
          </a:xfrm>
          <a:prstGeom prst="rect">
            <a:avLst/>
          </a:prstGeom>
        </p:spPr>
        <p:txBody>
          <a:bodyPr wrap="square">
            <a:spAutoFit/>
          </a:bodyPr>
          <a:lstStyle/>
          <a:p>
            <a:r>
              <a:rPr lang="ar-IQ" sz="2000" dirty="0">
                <a:latin typeface="Times New Roman" panose="02020603050405020304" pitchFamily="18" charset="0"/>
                <a:ea typeface="Times New Roman" panose="02020603050405020304" pitchFamily="18" charset="0"/>
                <a:cs typeface="Times New Roman" panose="02020603050405020304" pitchFamily="18" charset="0"/>
              </a:rPr>
              <a:t>ان العلاقتين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46 and 47</a:t>
            </a:r>
            <a:r>
              <a:rPr lang="ar-IQ" sz="2000" dirty="0" smtClean="0">
                <a:latin typeface="Times New Roman" panose="02020603050405020304" pitchFamily="18" charset="0"/>
                <a:ea typeface="Times New Roman" panose="02020603050405020304" pitchFamily="18" charset="0"/>
                <a:cs typeface="Times New Roman" panose="02020603050405020304" pitchFamily="18" charset="0"/>
              </a:rPr>
              <a:t>هي </a:t>
            </a:r>
            <a:r>
              <a:rPr lang="ar-IQ" sz="2000" dirty="0">
                <a:latin typeface="Times New Roman" panose="02020603050405020304" pitchFamily="18" charset="0"/>
                <a:ea typeface="Times New Roman" panose="02020603050405020304" pitchFamily="18" charset="0"/>
                <a:cs typeface="Times New Roman" panose="02020603050405020304" pitchFamily="18" charset="0"/>
              </a:rPr>
              <a:t>القوة المؤثرة من قبل السلك الأول على السلك الثاني والقوة  المؤثرة من قبل السلك الثاني على السلك الأول. امل </a:t>
            </a:r>
            <a:r>
              <a:rPr lang="ar-IQ" sz="2000" dirty="0" err="1">
                <a:latin typeface="Times New Roman" panose="02020603050405020304" pitchFamily="18" charset="0"/>
                <a:ea typeface="Times New Roman" panose="02020603050405020304" pitchFamily="18" charset="0"/>
                <a:cs typeface="Times New Roman" panose="02020603050405020304" pitchFamily="18" charset="0"/>
              </a:rPr>
              <a:t>لايجاد</a:t>
            </a:r>
            <a:r>
              <a:rPr lang="ar-IQ" sz="2000" dirty="0">
                <a:latin typeface="Times New Roman" panose="02020603050405020304" pitchFamily="18" charset="0"/>
                <a:ea typeface="Times New Roman" panose="02020603050405020304" pitchFamily="18" charset="0"/>
                <a:cs typeface="Times New Roman" panose="02020603050405020304" pitchFamily="18" charset="0"/>
              </a:rPr>
              <a:t> </a:t>
            </a:r>
            <a:r>
              <a:rPr lang="ar-IQ" sz="2000" u="sng" dirty="0">
                <a:latin typeface="Times New Roman" panose="02020603050405020304" pitchFamily="18" charset="0"/>
                <a:ea typeface="Times New Roman" panose="02020603050405020304" pitchFamily="18" charset="0"/>
                <a:cs typeface="Times New Roman" panose="02020603050405020304" pitchFamily="18" charset="0"/>
              </a:rPr>
              <a:t>القوة المؤثر على وحدة الطول</a:t>
            </a:r>
            <a:r>
              <a:rPr lang="ar-IQ"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f  </a:t>
            </a:r>
            <a:r>
              <a:rPr lang="ar-IQ" sz="2000" dirty="0">
                <a:latin typeface="Times New Roman" panose="02020603050405020304" pitchFamily="18" charset="0"/>
                <a:ea typeface="Times New Roman" panose="02020603050405020304" pitchFamily="18" charset="0"/>
                <a:cs typeface="Times New Roman" panose="02020603050405020304" pitchFamily="18" charset="0"/>
              </a:rPr>
              <a:t>أي القوة المؤثرة على جزء صغير من السلك هي </a:t>
            </a:r>
            <a:endParaRPr lang="ar-IQ"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420530" y="6070721"/>
                <a:ext cx="8123395" cy="600229"/>
              </a:xfrm>
              <a:prstGeom prst="rect">
                <a:avLst/>
              </a:prstGeom>
            </p:spPr>
            <p:txBody>
              <a:bodyPr wrap="square">
                <a:spAutoFit/>
              </a:bodyPr>
              <a:lstStyle/>
              <a:p>
                <a:pPr algn="l" rtl="0">
                  <a:lnSpc>
                    <a:spcPct val="115000"/>
                  </a:lnSpc>
                  <a:spcAft>
                    <a:spcPts val="1000"/>
                  </a:spcAf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f =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F</m:t>
                        </m:r>
                      </m:num>
                      <m:den>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l</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……so ….   f</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F</m:t>
                            </m:r>
                          </m:e>
                          <m:sub>
                            <m:r>
                              <a:rPr lang="en-US" sz="2000">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l</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and…..  f</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F</m:t>
                            </m:r>
                          </m:e>
                          <m:sub>
                            <m:r>
                              <a:rPr lang="en-US" sz="2000">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l</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20530" y="6070721"/>
                <a:ext cx="8123395" cy="600229"/>
              </a:xfrm>
              <a:prstGeom prst="rect">
                <a:avLst/>
              </a:prstGeom>
              <a:blipFill rotWithShape="0">
                <a:blip r:embed="rId6"/>
                <a:stretch>
                  <a:fillRect l="-825" b="-7143"/>
                </a:stretch>
              </a:blipFill>
            </p:spPr>
            <p:txBody>
              <a:bodyPr/>
              <a:lstStyle/>
              <a:p>
                <a:r>
                  <a:rPr lang="ar-IQ">
                    <a:noFill/>
                  </a:rPr>
                  <a:t> </a:t>
                </a:r>
              </a:p>
            </p:txBody>
          </p:sp>
        </mc:Fallback>
      </mc:AlternateContent>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6570" y="1720555"/>
            <a:ext cx="4095750" cy="3028950"/>
          </a:xfrm>
          <a:prstGeom prst="rect">
            <a:avLst/>
          </a:prstGeom>
        </p:spPr>
      </p:pic>
      <p:sp>
        <p:nvSpPr>
          <p:cNvPr id="8" name="Rectangle 7"/>
          <p:cNvSpPr/>
          <p:nvPr/>
        </p:nvSpPr>
        <p:spPr>
          <a:xfrm>
            <a:off x="10231024" y="3008900"/>
            <a:ext cx="292068"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r</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9427458" y="3867890"/>
            <a:ext cx="292068"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r</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7232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7513" y="252807"/>
            <a:ext cx="8658225" cy="707886"/>
          </a:xfrm>
          <a:prstGeom prst="rect">
            <a:avLst/>
          </a:prstGeom>
        </p:spPr>
        <p:txBody>
          <a:bodyPr wrap="square">
            <a:spAutoFit/>
          </a:bodyPr>
          <a:lstStyle/>
          <a:p>
            <a:pPr lvl="0"/>
            <a:r>
              <a:rPr lang="ar-IQ" sz="2000" b="1" dirty="0" smtClean="0">
                <a:latin typeface="Times New Roman" panose="02020603050405020304" pitchFamily="18" charset="0"/>
                <a:cs typeface="Times New Roman" panose="02020603050405020304" pitchFamily="18" charset="0"/>
              </a:rPr>
              <a:t>ثانيا قانون امبير</a:t>
            </a:r>
          </a:p>
          <a:p>
            <a:pPr lvl="0"/>
            <a:r>
              <a:rPr lang="ar-IQ" sz="2000" b="1" dirty="0" smtClean="0">
                <a:latin typeface="Times New Roman" panose="02020603050405020304" pitchFamily="18" charset="0"/>
                <a:cs typeface="Times New Roman" panose="02020603050405020304" pitchFamily="18" charset="0"/>
              </a:rPr>
              <a:t>1- المجال </a:t>
            </a:r>
            <a:r>
              <a:rPr lang="ar-IQ" sz="2000" b="1" dirty="0">
                <a:latin typeface="Times New Roman" panose="02020603050405020304" pitchFamily="18" charset="0"/>
                <a:cs typeface="Times New Roman" panose="02020603050405020304" pitchFamily="18" charset="0"/>
              </a:rPr>
              <a:t>المغناطيسي حول موصل (سلك) </a:t>
            </a:r>
            <a:r>
              <a:rPr lang="ar-IQ" sz="2000" b="1" u="sng" dirty="0">
                <a:latin typeface="Times New Roman" panose="02020603050405020304" pitchFamily="18" charset="0"/>
                <a:cs typeface="Times New Roman" panose="02020603050405020304" pitchFamily="18" charset="0"/>
              </a:rPr>
              <a:t>رفيع ومستقيم </a:t>
            </a:r>
            <a:r>
              <a:rPr lang="ar-IQ" sz="2000" b="1" dirty="0">
                <a:latin typeface="Times New Roman" panose="02020603050405020304" pitchFamily="18" charset="0"/>
                <a:cs typeface="Times New Roman" panose="02020603050405020304" pitchFamily="18" charset="0"/>
              </a:rPr>
              <a:t>يسري فيه تيار </a:t>
            </a:r>
            <a:r>
              <a:rPr lang="ar-IQ" sz="2000" b="1" dirty="0" smtClean="0">
                <a:latin typeface="Times New Roman" panose="02020603050405020304" pitchFamily="18" charset="0"/>
                <a:cs typeface="Times New Roman" panose="02020603050405020304" pitchFamily="18" charset="0"/>
              </a:rPr>
              <a:t>كهربائي باستخدام قانون امبير </a:t>
            </a:r>
            <a:endParaRPr lang="ar-IQ" sz="20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354314" y="1815551"/>
                <a:ext cx="2773965" cy="447687"/>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nary>
                          <m:naryPr>
                            <m:chr m:val="∮"/>
                            <m:limLoc m:val="undOvr"/>
                            <m:subHide m:val="on"/>
                            <m:supHide m:val="on"/>
                            <m:ctrlPr>
                              <a:rPr lang="en-US" sz="2000" i="1" smtClean="0">
                                <a:latin typeface="Cambria Math" panose="02040503050406030204" pitchFamily="18" charset="0"/>
                                <a:cs typeface="Times New Roman" panose="02020603050405020304" pitchFamily="18" charset="0"/>
                              </a:rPr>
                            </m:ctrlPr>
                          </m:naryPr>
                          <m:sub/>
                          <m:sup/>
                          <m:e>
                            <m:r>
                              <m:rPr>
                                <m:sty m:val="p"/>
                              </m:rPr>
                              <a:rPr lang="en-US" sz="2000" b="0" i="0" smtClean="0">
                                <a:latin typeface="Cambria Math" panose="02040503050406030204" pitchFamily="18" charset="0"/>
                                <a:cs typeface="Times New Roman" panose="02020603050405020304" pitchFamily="18" charset="0"/>
                              </a:rPr>
                              <m:t>B</m:t>
                            </m:r>
                            <m:r>
                              <a:rPr lang="en-US" sz="2000" b="0" i="0" smtClean="0">
                                <a:latin typeface="Cambria Math" panose="02040503050406030204" pitchFamily="18" charset="0"/>
                                <a:cs typeface="Times New Roman" panose="02020603050405020304" pitchFamily="18" charset="0"/>
                              </a:rPr>
                              <m:t>.</m:t>
                            </m:r>
                            <m:r>
                              <m:rPr>
                                <m:sty m:val="p"/>
                              </m:rPr>
                              <a:rPr lang="en-US" sz="2000" b="0" i="1" smtClean="0">
                                <a:latin typeface="Cambria Math" panose="02040503050406030204" pitchFamily="18" charset="0"/>
                                <a:cs typeface="Times New Roman" panose="02020603050405020304" pitchFamily="18" charset="0"/>
                              </a:rPr>
                              <m:t>dl</m:t>
                            </m:r>
                            <m:r>
                              <a:rPr lang="en-US" sz="2000" b="0" i="0" smtClean="0">
                                <a:latin typeface="Cambria Math" panose="02040503050406030204" pitchFamily="18" charset="0"/>
                                <a:cs typeface="Times New Roman" panose="02020603050405020304" pitchFamily="18" charset="0"/>
                              </a:rPr>
                              <m:t>=</m:t>
                            </m:r>
                          </m:e>
                        </m:nary>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smtClean="0">
                    <a:latin typeface="Times New Roman" panose="02020603050405020304" pitchFamily="18" charset="0"/>
                    <a:cs typeface="Times New Roman" panose="02020603050405020304" pitchFamily="18" charset="0"/>
                  </a:rPr>
                  <a:t>i  </a:t>
                </a:r>
                <a:r>
                  <a:rPr lang="en-US" sz="2000" dirty="0" smtClean="0">
                    <a:latin typeface="Times New Roman" panose="02020603050405020304" pitchFamily="18" charset="0"/>
                    <a:cs typeface="Times New Roman" panose="02020603050405020304" pitchFamily="18" charset="0"/>
                  </a:rPr>
                  <a:t>…….. 50 </a:t>
                </a:r>
                <a:endParaRPr lang="ar-IQ" sz="2000" dirty="0">
                  <a:latin typeface="Times New Roman" panose="02020603050405020304" pitchFamily="18"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354314" y="1815551"/>
                <a:ext cx="2773965" cy="447687"/>
              </a:xfrm>
              <a:prstGeom prst="rect">
                <a:avLst/>
              </a:prstGeom>
              <a:blipFill rotWithShape="0">
                <a:blip r:embed="rId2"/>
                <a:stretch>
                  <a:fillRect l="-14725" t="-141096" b="-201370"/>
                </a:stretch>
              </a:blipFill>
            </p:spPr>
            <p:txBody>
              <a:bodyPr/>
              <a:lstStyle/>
              <a:p>
                <a:r>
                  <a:rPr lang="ar-IQ">
                    <a:noFill/>
                  </a:rPr>
                  <a:t> </a:t>
                </a:r>
              </a:p>
            </p:txBody>
          </p:sp>
        </mc:Fallback>
      </mc:AlternateContent>
      <p:pic>
        <p:nvPicPr>
          <p:cNvPr id="2" name="Picture 1"/>
          <p:cNvPicPr>
            <a:picLocks noChangeAspect="1"/>
          </p:cNvPicPr>
          <p:nvPr/>
        </p:nvPicPr>
        <p:blipFill rotWithShape="1">
          <a:blip r:embed="rId3"/>
          <a:srcRect t="8710" r="25279"/>
          <a:stretch/>
        </p:blipFill>
        <p:spPr>
          <a:xfrm>
            <a:off x="7619095" y="3067868"/>
            <a:ext cx="4368132" cy="3654510"/>
          </a:xfrm>
          <a:prstGeom prst="rect">
            <a:avLst/>
          </a:prstGeom>
        </p:spPr>
      </p:pic>
      <p:sp>
        <p:nvSpPr>
          <p:cNvPr id="5" name="Rectangle 4"/>
          <p:cNvSpPr/>
          <p:nvPr/>
        </p:nvSpPr>
        <p:spPr>
          <a:xfrm>
            <a:off x="181977" y="868089"/>
            <a:ext cx="11522080" cy="1323439"/>
          </a:xfrm>
          <a:prstGeom prst="rect">
            <a:avLst/>
          </a:prstGeom>
        </p:spPr>
        <p:txBody>
          <a:bodyPr wrap="square">
            <a:spAutoFit/>
          </a:bodyPr>
          <a:lstStyle/>
          <a:p>
            <a:pPr lvl="0"/>
            <a:r>
              <a:rPr lang="ar-IQ" sz="2000" dirty="0" smtClean="0">
                <a:latin typeface="Times New Roman" panose="02020603050405020304" pitchFamily="18" charset="0"/>
                <a:cs typeface="Times New Roman" panose="02020603050405020304" pitchFamily="18" charset="0"/>
              </a:rPr>
              <a:t>المجال المغناطيسي عند نقطة تبعد مسافة </a:t>
            </a:r>
            <a:r>
              <a:rPr lang="en-US" sz="2000" dirty="0" smtClean="0">
                <a:latin typeface="Times New Roman" panose="02020603050405020304" pitchFamily="18" charset="0"/>
                <a:cs typeface="Times New Roman" panose="02020603050405020304" pitchFamily="18" charset="0"/>
              </a:rPr>
              <a:t>r </a:t>
            </a:r>
            <a:r>
              <a:rPr lang="ar-IQ" sz="2000" dirty="0" smtClean="0">
                <a:latin typeface="Times New Roman" panose="02020603050405020304" pitchFamily="18" charset="0"/>
                <a:cs typeface="Times New Roman" panose="02020603050405020304" pitchFamily="18" charset="0"/>
              </a:rPr>
              <a:t>  عن </a:t>
            </a:r>
            <a:r>
              <a:rPr lang="ar-IQ" sz="2000" dirty="0" err="1" smtClean="0">
                <a:latin typeface="Times New Roman" panose="02020603050405020304" pitchFamily="18" charset="0"/>
                <a:cs typeface="Times New Roman" panose="02020603050405020304" pitchFamily="18" charset="0"/>
              </a:rPr>
              <a:t>مركزسلك</a:t>
            </a:r>
            <a:r>
              <a:rPr lang="ar-IQ" sz="2000" dirty="0" smtClean="0">
                <a:latin typeface="Times New Roman" panose="02020603050405020304" pitchFamily="18" charset="0"/>
                <a:cs typeface="Times New Roman" panose="02020603050405020304" pitchFamily="18" charset="0"/>
              </a:rPr>
              <a:t> طويل مستقيم نصف قطره </a:t>
            </a:r>
            <a:r>
              <a:rPr lang="en-US" sz="2000" dirty="0" smtClean="0">
                <a:latin typeface="Times New Roman" panose="02020603050405020304" pitchFamily="18" charset="0"/>
                <a:cs typeface="Times New Roman" panose="02020603050405020304" pitchFamily="18" charset="0"/>
              </a:rPr>
              <a:t>R</a:t>
            </a:r>
            <a:r>
              <a:rPr lang="ar-IQ" sz="2000" dirty="0" smtClean="0">
                <a:latin typeface="Times New Roman" panose="02020603050405020304" pitchFamily="18" charset="0"/>
                <a:cs typeface="Times New Roman" panose="02020603050405020304" pitchFamily="18" charset="0"/>
              </a:rPr>
              <a:t> يحمل تيار ثابت </a:t>
            </a:r>
            <a:r>
              <a:rPr lang="en-US" sz="2000" dirty="0" smtClean="0">
                <a:latin typeface="Times New Roman" panose="02020603050405020304" pitchFamily="18" charset="0"/>
                <a:cs typeface="Times New Roman" panose="02020603050405020304" pitchFamily="18" charset="0"/>
              </a:rPr>
              <a:t>Io</a:t>
            </a:r>
            <a:r>
              <a:rPr lang="ar-IQ" sz="2000" dirty="0" smtClean="0">
                <a:latin typeface="Times New Roman" panose="02020603050405020304" pitchFamily="18" charset="0"/>
                <a:cs typeface="Times New Roman" panose="02020603050405020304" pitchFamily="18" charset="0"/>
              </a:rPr>
              <a:t> ومنتظما خلال مساحة مقطع سلك </a:t>
            </a:r>
          </a:p>
          <a:p>
            <a:pPr lvl="0"/>
            <a:r>
              <a:rPr lang="ar-IQ" sz="2000" b="1" dirty="0">
                <a:latin typeface="Times New Roman" panose="02020603050405020304" pitchFamily="18" charset="0"/>
                <a:cs typeface="Times New Roman" panose="02020603050405020304" pitchFamily="18" charset="0"/>
              </a:rPr>
              <a:t>-</a:t>
            </a:r>
            <a:r>
              <a:rPr lang="ar-IQ" sz="2000" b="1" dirty="0" smtClean="0">
                <a:latin typeface="Times New Roman" panose="02020603050405020304" pitchFamily="18" charset="0"/>
                <a:cs typeface="Times New Roman" panose="02020603050405020304" pitchFamily="18" charset="0"/>
              </a:rPr>
              <a:t>عندما تكون المسافة </a:t>
            </a:r>
            <a:r>
              <a:rPr lang="en-US" sz="2000" b="1" dirty="0" smtClean="0">
                <a:latin typeface="Times New Roman" panose="02020603050405020304" pitchFamily="18" charset="0"/>
                <a:cs typeface="Times New Roman" panose="02020603050405020304" pitchFamily="18" charset="0"/>
              </a:rPr>
              <a:t>r ≥ R </a:t>
            </a:r>
            <a:r>
              <a:rPr lang="ar-IQ" sz="2000" b="1" dirty="0" smtClean="0">
                <a:latin typeface="Times New Roman" panose="02020603050405020304" pitchFamily="18" charset="0"/>
                <a:cs typeface="Times New Roman" panose="02020603050405020304" pitchFamily="18" charset="0"/>
              </a:rPr>
              <a:t> (خارج السلك)</a:t>
            </a:r>
          </a:p>
          <a:p>
            <a:r>
              <a:rPr lang="ar-IQ" sz="2000" dirty="0" smtClean="0">
                <a:latin typeface="Times New Roman" panose="02020603050405020304" pitchFamily="18" charset="0"/>
                <a:cs typeface="Times New Roman" panose="02020603050405020304" pitchFamily="18" charset="0"/>
              </a:rPr>
              <a:t> المنطقة </a:t>
            </a:r>
            <a:r>
              <a:rPr lang="en-US" sz="2000" dirty="0">
                <a:latin typeface="Times New Roman" panose="02020603050405020304" pitchFamily="18" charset="0"/>
                <a:cs typeface="Times New Roman" panose="02020603050405020304" pitchFamily="18" charset="0"/>
              </a:rPr>
              <a:t>r ≥ R </a:t>
            </a:r>
            <a:r>
              <a:rPr lang="ar-IQ" sz="2000" dirty="0">
                <a:latin typeface="Times New Roman" panose="02020603050405020304" pitchFamily="18" charset="0"/>
                <a:cs typeface="Times New Roman" panose="02020603050405020304" pitchFamily="18" charset="0"/>
              </a:rPr>
              <a:t>  </a:t>
            </a:r>
            <a:r>
              <a:rPr lang="ar-IQ" sz="2000" dirty="0" smtClean="0">
                <a:latin typeface="Times New Roman" panose="02020603050405020304" pitchFamily="18" charset="0"/>
                <a:cs typeface="Times New Roman" panose="02020603050405020304" pitchFamily="18" charset="0"/>
              </a:rPr>
              <a:t>ستعتبر المسار 1 كما في الشكل ومن التماثل يجب ان تعتبر </a:t>
            </a:r>
            <a:r>
              <a:rPr lang="en-US" sz="2000" dirty="0" smtClean="0">
                <a:latin typeface="Times New Roman" panose="02020603050405020304" pitchFamily="18" charset="0"/>
                <a:cs typeface="Times New Roman" panose="02020603050405020304" pitchFamily="18" charset="0"/>
              </a:rPr>
              <a:t>B</a:t>
            </a:r>
            <a:r>
              <a:rPr lang="ar-IQ" sz="2000" dirty="0" smtClean="0">
                <a:latin typeface="Times New Roman" panose="02020603050405020304" pitchFamily="18" charset="0"/>
                <a:cs typeface="Times New Roman" panose="02020603050405020304" pitchFamily="18" charset="0"/>
              </a:rPr>
              <a:t> ثابتة المقدار وموازية لاتجاه </a:t>
            </a:r>
            <a:r>
              <a:rPr lang="en-US" sz="2000" dirty="0" smtClean="0">
                <a:latin typeface="Times New Roman" panose="02020603050405020304" pitchFamily="18" charset="0"/>
                <a:cs typeface="Times New Roman" panose="02020603050405020304" pitchFamily="18" charset="0"/>
              </a:rPr>
              <a:t>dl</a:t>
            </a:r>
            <a:r>
              <a:rPr lang="ar-IQ" sz="2000" dirty="0" smtClean="0">
                <a:latin typeface="Times New Roman" panose="02020603050405020304" pitchFamily="18" charset="0"/>
                <a:cs typeface="Times New Roman" panose="02020603050405020304" pitchFamily="18" charset="0"/>
              </a:rPr>
              <a:t> عند كل نقطة من هذه الدائرة ولان التيار الكلي المار خلال مستوي الدائرة هو </a:t>
            </a:r>
            <a:r>
              <a:rPr lang="en-US" sz="2000" dirty="0" smtClean="0">
                <a:latin typeface="Times New Roman" panose="02020603050405020304" pitchFamily="18" charset="0"/>
                <a:cs typeface="Times New Roman" panose="02020603050405020304" pitchFamily="18" charset="0"/>
              </a:rPr>
              <a:t>Io</a:t>
            </a:r>
            <a:r>
              <a:rPr lang="ar-IQ" sz="2000" dirty="0" smtClean="0">
                <a:latin typeface="Times New Roman" panose="02020603050405020304" pitchFamily="18" charset="0"/>
                <a:cs typeface="Times New Roman" panose="02020603050405020304" pitchFamily="18" charset="0"/>
              </a:rPr>
              <a:t> فان قانون ا مبير يعطى بالعلاقة 51</a:t>
            </a:r>
          </a:p>
        </p:txBody>
      </p:sp>
      <mc:AlternateContent xmlns:mc="http://schemas.openxmlformats.org/markup-compatibility/2006">
        <mc:Choice xmlns:a14="http://schemas.microsoft.com/office/drawing/2010/main" Requires="a14">
          <p:sp>
            <p:nvSpPr>
              <p:cNvPr id="6" name="Rectangle 5"/>
              <p:cNvSpPr/>
              <p:nvPr/>
            </p:nvSpPr>
            <p:spPr>
              <a:xfrm>
                <a:off x="354314" y="2306363"/>
                <a:ext cx="2849306" cy="447687"/>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B</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nary>
                          <m:naryPr>
                            <m:chr m:val="∮"/>
                            <m:limLoc m:val="undOvr"/>
                            <m:subHide m:val="on"/>
                            <m:supHide m:val="on"/>
                            <m:ctrlPr>
                              <a:rPr lang="en-US" sz="2000" i="1" smtClean="0">
                                <a:latin typeface="Cambria Math" panose="02040503050406030204" pitchFamily="18" charset="0"/>
                                <a:cs typeface="Times New Roman" panose="02020603050405020304" pitchFamily="18" charset="0"/>
                              </a:rPr>
                            </m:ctrlPr>
                          </m:naryPr>
                          <m:sub/>
                          <m:sup/>
                          <m:e>
                            <m:r>
                              <m:rPr>
                                <m:sty m:val="p"/>
                              </m:rPr>
                              <a:rPr lang="en-US" sz="2000" b="0" i="1" smtClean="0">
                                <a:latin typeface="Cambria Math" panose="02040503050406030204" pitchFamily="18" charset="0"/>
                                <a:cs typeface="Times New Roman" panose="02020603050405020304" pitchFamily="18" charset="0"/>
                              </a:rPr>
                              <m:t>dl</m:t>
                            </m:r>
                            <m:r>
                              <a:rPr lang="en-US" sz="2000" b="0" i="0" smtClean="0">
                                <a:latin typeface="Cambria Math" panose="02040503050406030204" pitchFamily="18" charset="0"/>
                                <a:cs typeface="Times New Roman" panose="02020603050405020304" pitchFamily="18" charset="0"/>
                              </a:rPr>
                              <m:t>=</m:t>
                            </m:r>
                          </m:e>
                        </m:nary>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smtClean="0">
                    <a:latin typeface="Times New Roman" panose="02020603050405020304" pitchFamily="18" charset="0"/>
                    <a:cs typeface="Times New Roman" panose="02020603050405020304" pitchFamily="18" charset="0"/>
                  </a:rPr>
                  <a:t>io  </a:t>
                </a:r>
                <a:r>
                  <a:rPr lang="en-US" sz="2000" dirty="0" smtClean="0">
                    <a:latin typeface="Times New Roman" panose="02020603050405020304" pitchFamily="18" charset="0"/>
                    <a:cs typeface="Times New Roman" panose="02020603050405020304" pitchFamily="18" charset="0"/>
                  </a:rPr>
                  <a:t>…….. 51 </a:t>
                </a:r>
                <a:endParaRPr lang="ar-IQ" sz="2000" dirty="0">
                  <a:latin typeface="Times New Roman" panose="02020603050405020304" pitchFamily="18"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354314" y="2306363"/>
                <a:ext cx="2849306" cy="447687"/>
              </a:xfrm>
              <a:prstGeom prst="rect">
                <a:avLst/>
              </a:prstGeom>
              <a:blipFill rotWithShape="0">
                <a:blip r:embed="rId4"/>
                <a:stretch>
                  <a:fillRect l="-7265" t="-139189" b="-197297"/>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367682" y="2782867"/>
                <a:ext cx="3132652" cy="400110"/>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B</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l-GR" sz="2000" b="0" i="1" smtClean="0">
                            <a:latin typeface="Cambria Math" panose="02040503050406030204" pitchFamily="18" charset="0"/>
                            <a:ea typeface="Cambria Math" panose="02040503050406030204" pitchFamily="18" charset="0"/>
                            <a:cs typeface="Times New Roman" panose="02020603050405020304" pitchFamily="18" charset="0"/>
                          </a:rPr>
                          <m:t>π</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𝑟</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smtClean="0">
                    <a:latin typeface="Times New Roman" panose="02020603050405020304" pitchFamily="18" charset="0"/>
                    <a:cs typeface="Times New Roman" panose="02020603050405020304" pitchFamily="18" charset="0"/>
                  </a:rPr>
                  <a:t>io  </a:t>
                </a:r>
                <a:r>
                  <a:rPr lang="en-US" sz="2000" dirty="0" smtClean="0">
                    <a:latin typeface="Times New Roman" panose="02020603050405020304" pitchFamily="18" charset="0"/>
                    <a:cs typeface="Times New Roman" panose="02020603050405020304" pitchFamily="18" charset="0"/>
                  </a:rPr>
                  <a:t>…….. 52 </a:t>
                </a:r>
                <a:endParaRPr lang="ar-IQ" sz="2000" dirty="0">
                  <a:latin typeface="Times New Roman" panose="02020603050405020304" pitchFamily="18"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367682" y="2782867"/>
                <a:ext cx="3132652" cy="400110"/>
              </a:xfrm>
              <a:prstGeom prst="rect">
                <a:avLst/>
              </a:prstGeom>
              <a:blipFill rotWithShape="0">
                <a:blip r:embed="rId5"/>
                <a:stretch>
                  <a:fillRect t="-9231" r="-584" b="-27692"/>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368602" y="3254655"/>
                <a:ext cx="2347117" cy="545342"/>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B</m:t>
                        </m:r>
                      </m:e>
                      <m:sub/>
                    </m:sSub>
                    <m:r>
                      <m:rPr>
                        <m:nor/>
                      </m:rPr>
                      <a:rPr lang="en-US" sz="2000">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000">
                                <a:latin typeface="Times New Roman" panose="02020603050405020304" pitchFamily="18" charset="0"/>
                                <a:ea typeface="Times New Roman" panose="02020603050405020304" pitchFamily="18" charset="0"/>
                                <a:cs typeface="Arial" panose="020B0604020202020204" pitchFamily="34" charset="0"/>
                              </a:rPr>
                              <m:t>μ</m:t>
                            </m:r>
                          </m:e>
                          <m:sub>
                            <m:r>
                              <m:rPr>
                                <m:nor/>
                              </m:rPr>
                              <a:rPr lang="en-US" sz="2000">
                                <a:latin typeface="Cambria Math" panose="02040503050406030204" pitchFamily="18" charset="0"/>
                                <a:ea typeface="Times New Roman" panose="02020603050405020304" pitchFamily="18" charset="0"/>
                                <a:cs typeface="Times New Roman" panose="02020603050405020304" pitchFamily="18" charset="0"/>
                              </a:rPr>
                              <m:t>o</m:t>
                            </m:r>
                          </m:sub>
                        </m:sSub>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i</m:t>
                            </m:r>
                          </m:e>
                          <m:sub>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o</m:t>
                            </m:r>
                          </m:sub>
                        </m:sSub>
                      </m:num>
                      <m:den>
                        <m:r>
                          <m:rPr>
                            <m:nor/>
                          </m:rPr>
                          <a:rPr lang="en-US" sz="2000">
                            <a:latin typeface="Cambria Math" panose="02040503050406030204" pitchFamily="18" charset="0"/>
                            <a:ea typeface="Times New Roman" panose="02020603050405020304" pitchFamily="18" charset="0"/>
                            <a:cs typeface="Times New Roman" panose="02020603050405020304" pitchFamily="18" charset="0"/>
                          </a:rPr>
                          <m:t>2</m:t>
                        </m:r>
                        <m:r>
                          <m:rPr>
                            <m:nor/>
                          </m:rPr>
                          <a:rPr lang="en-US" sz="2000">
                            <a:latin typeface="Times New Roman" panose="02020603050405020304" pitchFamily="18" charset="0"/>
                            <a:ea typeface="Times New Roman" panose="02020603050405020304" pitchFamily="18" charset="0"/>
                            <a:cs typeface="Arial" panose="020B0604020202020204" pitchFamily="34" charset="0"/>
                          </a:rPr>
                          <m:t>π</m:t>
                        </m:r>
                        <m:r>
                          <m:rPr>
                            <m:nor/>
                          </m:rPr>
                          <a:rPr lang="en-US" sz="2000" b="0" i="0" smtClean="0">
                            <a:latin typeface="Times New Roman" panose="02020603050405020304" pitchFamily="18" charset="0"/>
                            <a:ea typeface="Times New Roman" panose="02020603050405020304" pitchFamily="18" charset="0"/>
                            <a:cs typeface="Arial" panose="020B0604020202020204" pitchFamily="34" charset="0"/>
                          </a:rPr>
                          <m:t>r</m:t>
                        </m:r>
                      </m:den>
                    </m:f>
                  </m:oMath>
                </a14:m>
                <a:r>
                  <a:rPr lang="en-US" sz="2000" dirty="0" smtClean="0">
                    <a:latin typeface="Times New Roman" panose="02020603050405020304" pitchFamily="18" charset="0"/>
                    <a:cs typeface="Times New Roman" panose="02020603050405020304" pitchFamily="18" charset="0"/>
                  </a:rPr>
                  <a:t>…….. 53 </a:t>
                </a:r>
                <a:endParaRPr lang="ar-IQ" sz="2000"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368602" y="3254655"/>
                <a:ext cx="2347117" cy="545342"/>
              </a:xfrm>
              <a:prstGeom prst="rect">
                <a:avLst/>
              </a:prstGeom>
              <a:blipFill rotWithShape="0">
                <a:blip r:embed="rId6"/>
                <a:stretch>
                  <a:fillRect r="-2338" b="-6742"/>
                </a:stretch>
              </a:blipFill>
            </p:spPr>
            <p:txBody>
              <a:bodyPr/>
              <a:lstStyle/>
              <a:p>
                <a:r>
                  <a:rPr lang="ar-IQ">
                    <a:noFill/>
                  </a:rPr>
                  <a:t> </a:t>
                </a:r>
              </a:p>
            </p:txBody>
          </p:sp>
        </mc:Fallback>
      </mc:AlternateContent>
      <p:sp>
        <p:nvSpPr>
          <p:cNvPr id="9" name="Rectangle 8"/>
          <p:cNvSpPr/>
          <p:nvPr/>
        </p:nvSpPr>
        <p:spPr>
          <a:xfrm>
            <a:off x="2549616" y="3344937"/>
            <a:ext cx="3292889" cy="400110"/>
          </a:xfrm>
          <a:prstGeom prst="rect">
            <a:avLst/>
          </a:prstGeom>
        </p:spPr>
        <p:txBody>
          <a:bodyPr wrap="none">
            <a:spAutoFit/>
          </a:bodyPr>
          <a:lstStyle/>
          <a:p>
            <a:r>
              <a:rPr lang="ar-IQ" sz="2000" dirty="0" smtClean="0">
                <a:latin typeface="Times New Roman" panose="02020603050405020304" pitchFamily="18" charset="0"/>
                <a:cs typeface="Times New Roman" panose="02020603050405020304" pitchFamily="18" charset="0"/>
              </a:rPr>
              <a:t>لاحظ ان العلاقة 53 تطابق العلاقة 16 </a:t>
            </a:r>
            <a:endParaRPr lang="ar-IQ" sz="2000" dirty="0"/>
          </a:p>
        </p:txBody>
      </p:sp>
      <p:sp>
        <p:nvSpPr>
          <p:cNvPr id="10" name="Rectangle 9"/>
          <p:cNvSpPr/>
          <p:nvPr/>
        </p:nvSpPr>
        <p:spPr>
          <a:xfrm>
            <a:off x="458293" y="3866075"/>
            <a:ext cx="5160841" cy="707886"/>
          </a:xfrm>
          <a:prstGeom prst="rect">
            <a:avLst/>
          </a:prstGeom>
        </p:spPr>
        <p:txBody>
          <a:bodyPr wrap="square">
            <a:spAutoFit/>
          </a:bodyPr>
          <a:lstStyle/>
          <a:p>
            <a:pPr lvl="0" algn="l"/>
            <a:r>
              <a:rPr lang="ar-IQ" sz="2000" b="1" dirty="0">
                <a:latin typeface="Times New Roman" panose="02020603050405020304" pitchFamily="18" charset="0"/>
                <a:cs typeface="Times New Roman" panose="02020603050405020304" pitchFamily="18" charset="0"/>
              </a:rPr>
              <a:t>-عندما تكون المسافة </a:t>
            </a:r>
            <a:r>
              <a:rPr lang="en-US" sz="2000" b="1" dirty="0">
                <a:latin typeface="Times New Roman" panose="02020603050405020304" pitchFamily="18" charset="0"/>
                <a:cs typeface="Times New Roman" panose="02020603050405020304" pitchFamily="18" charset="0"/>
              </a:rPr>
              <a:t>r </a:t>
            </a:r>
            <a:r>
              <a:rPr lang="en-US" sz="2000" b="1" dirty="0" smtClean="0">
                <a:latin typeface="Times New Roman" panose="02020603050405020304" pitchFamily="18" charset="0"/>
                <a:cs typeface="Times New Roman" panose="02020603050405020304" pitchFamily="18" charset="0"/>
              </a:rPr>
              <a:t>&lt; </a:t>
            </a:r>
            <a:r>
              <a:rPr lang="en-US" sz="2000" b="1" dirty="0">
                <a:latin typeface="Times New Roman" panose="02020603050405020304" pitchFamily="18" charset="0"/>
                <a:cs typeface="Times New Roman" panose="02020603050405020304" pitchFamily="18" charset="0"/>
              </a:rPr>
              <a:t>R </a:t>
            </a:r>
            <a:r>
              <a:rPr lang="ar-IQ" sz="2000" b="1" dirty="0">
                <a:latin typeface="Times New Roman" panose="02020603050405020304" pitchFamily="18" charset="0"/>
                <a:cs typeface="Times New Roman" panose="02020603050405020304" pitchFamily="18" charset="0"/>
              </a:rPr>
              <a:t> </a:t>
            </a:r>
            <a:r>
              <a:rPr lang="ar-IQ" sz="2000" b="1" dirty="0" smtClean="0">
                <a:latin typeface="Times New Roman" panose="02020603050405020304" pitchFamily="18" charset="0"/>
                <a:cs typeface="Times New Roman" panose="02020603050405020304" pitchFamily="18" charset="0"/>
              </a:rPr>
              <a:t>(داخل السلك)</a:t>
            </a:r>
            <a:endParaRPr lang="ar-IQ" sz="2000" b="1" dirty="0">
              <a:latin typeface="Times New Roman" panose="02020603050405020304" pitchFamily="18" charset="0"/>
              <a:cs typeface="Times New Roman" panose="02020603050405020304" pitchFamily="18" charset="0"/>
            </a:endParaRPr>
          </a:p>
          <a:p>
            <a:pPr algn="l"/>
            <a:r>
              <a:rPr lang="ar-IQ" sz="2000" dirty="0">
                <a:latin typeface="Times New Roman" panose="02020603050405020304" pitchFamily="18" charset="0"/>
                <a:cs typeface="Times New Roman" panose="02020603050405020304" pitchFamily="18" charset="0"/>
              </a:rPr>
              <a:t> المنطقة </a:t>
            </a:r>
            <a:r>
              <a:rPr lang="en-US" sz="2000" dirty="0">
                <a:latin typeface="Times New Roman" panose="02020603050405020304" pitchFamily="18" charset="0"/>
                <a:cs typeface="Times New Roman" panose="02020603050405020304" pitchFamily="18" charset="0"/>
              </a:rPr>
              <a:t>r </a:t>
            </a:r>
            <a:r>
              <a:rPr lang="en-US" sz="2000" dirty="0" smtClean="0">
                <a:latin typeface="Times New Roman" panose="02020603050405020304" pitchFamily="18" charset="0"/>
                <a:cs typeface="Times New Roman" panose="02020603050405020304" pitchFamily="18" charset="0"/>
              </a:rPr>
              <a:t>&lt; </a:t>
            </a:r>
            <a:r>
              <a:rPr lang="en-US" sz="2000" dirty="0">
                <a:latin typeface="Times New Roman" panose="02020603050405020304" pitchFamily="18" charset="0"/>
                <a:cs typeface="Times New Roman" panose="02020603050405020304" pitchFamily="18" charset="0"/>
              </a:rPr>
              <a:t>R </a:t>
            </a:r>
            <a:r>
              <a:rPr lang="ar-IQ" sz="2000" dirty="0">
                <a:latin typeface="Times New Roman" panose="02020603050405020304" pitchFamily="18" charset="0"/>
                <a:cs typeface="Times New Roman" panose="02020603050405020304" pitchFamily="18" charset="0"/>
              </a:rPr>
              <a:t>  ستعتبر المسار </a:t>
            </a:r>
            <a:r>
              <a:rPr lang="ar-IQ" sz="2000" dirty="0" smtClean="0">
                <a:latin typeface="Times New Roman" panose="02020603050405020304" pitchFamily="18" charset="0"/>
                <a:cs typeface="Times New Roman" panose="02020603050405020304" pitchFamily="18" charset="0"/>
              </a:rPr>
              <a:t>2 </a:t>
            </a:r>
            <a:r>
              <a:rPr lang="ar-IQ" sz="2000" dirty="0">
                <a:latin typeface="Times New Roman" panose="02020603050405020304" pitchFamily="18" charset="0"/>
                <a:cs typeface="Times New Roman" panose="02020603050405020304" pitchFamily="18" charset="0"/>
              </a:rPr>
              <a:t>كما في </a:t>
            </a:r>
            <a:r>
              <a:rPr lang="ar-IQ" sz="2000" dirty="0" smtClean="0">
                <a:latin typeface="Times New Roman" panose="02020603050405020304" pitchFamily="18" charset="0"/>
                <a:cs typeface="Times New Roman" panose="02020603050405020304" pitchFamily="18" charset="0"/>
              </a:rPr>
              <a:t>الشكل</a:t>
            </a:r>
            <a:endParaRPr lang="ar-IQ" sz="2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Rectangle 10"/>
              <p:cNvSpPr/>
              <p:nvPr/>
            </p:nvSpPr>
            <p:spPr>
              <a:xfrm>
                <a:off x="298055" y="4593483"/>
                <a:ext cx="2773965" cy="447687"/>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nary>
                          <m:naryPr>
                            <m:chr m:val="∮"/>
                            <m:limLoc m:val="undOvr"/>
                            <m:subHide m:val="on"/>
                            <m:supHide m:val="on"/>
                            <m:ctrlPr>
                              <a:rPr lang="en-US" sz="2000" i="1" smtClean="0">
                                <a:latin typeface="Cambria Math" panose="02040503050406030204" pitchFamily="18" charset="0"/>
                                <a:cs typeface="Times New Roman" panose="02020603050405020304" pitchFamily="18" charset="0"/>
                              </a:rPr>
                            </m:ctrlPr>
                          </m:naryPr>
                          <m:sub/>
                          <m:sup/>
                          <m:e>
                            <m:r>
                              <m:rPr>
                                <m:sty m:val="p"/>
                              </m:rPr>
                              <a:rPr lang="en-US" sz="2000" b="0" i="0" smtClean="0">
                                <a:latin typeface="Cambria Math" panose="02040503050406030204" pitchFamily="18" charset="0"/>
                                <a:cs typeface="Times New Roman" panose="02020603050405020304" pitchFamily="18" charset="0"/>
                              </a:rPr>
                              <m:t>B</m:t>
                            </m:r>
                            <m:r>
                              <a:rPr lang="en-US" sz="2000" b="0" i="0" smtClean="0">
                                <a:latin typeface="Cambria Math" panose="02040503050406030204" pitchFamily="18" charset="0"/>
                                <a:cs typeface="Times New Roman" panose="02020603050405020304" pitchFamily="18" charset="0"/>
                              </a:rPr>
                              <m:t>.</m:t>
                            </m:r>
                            <m:r>
                              <m:rPr>
                                <m:sty m:val="p"/>
                              </m:rPr>
                              <a:rPr lang="en-US" sz="2000" b="0" i="1" smtClean="0">
                                <a:latin typeface="Cambria Math" panose="02040503050406030204" pitchFamily="18" charset="0"/>
                                <a:cs typeface="Times New Roman" panose="02020603050405020304" pitchFamily="18" charset="0"/>
                              </a:rPr>
                              <m:t>dl</m:t>
                            </m:r>
                            <m:r>
                              <a:rPr lang="en-US" sz="2000" b="0" i="0" smtClean="0">
                                <a:latin typeface="Cambria Math" panose="02040503050406030204" pitchFamily="18" charset="0"/>
                                <a:cs typeface="Times New Roman" panose="02020603050405020304" pitchFamily="18" charset="0"/>
                              </a:rPr>
                              <m:t>=</m:t>
                            </m:r>
                          </m:e>
                        </m:nary>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smtClean="0">
                    <a:latin typeface="Times New Roman" panose="02020603050405020304" pitchFamily="18" charset="0"/>
                    <a:cs typeface="Times New Roman" panose="02020603050405020304" pitchFamily="18" charset="0"/>
                  </a:rPr>
                  <a:t>i  </a:t>
                </a:r>
                <a:r>
                  <a:rPr lang="en-US" sz="2000" dirty="0" smtClean="0">
                    <a:latin typeface="Times New Roman" panose="02020603050405020304" pitchFamily="18" charset="0"/>
                    <a:cs typeface="Times New Roman" panose="02020603050405020304" pitchFamily="18" charset="0"/>
                  </a:rPr>
                  <a:t>…….. 50 </a:t>
                </a:r>
                <a:endParaRPr lang="ar-IQ" sz="2000" dirty="0">
                  <a:latin typeface="Times New Roman" panose="02020603050405020304" pitchFamily="18"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298055" y="4593483"/>
                <a:ext cx="2773965" cy="447687"/>
              </a:xfrm>
              <a:prstGeom prst="rect">
                <a:avLst/>
              </a:prstGeom>
              <a:blipFill rotWithShape="0">
                <a:blip r:embed="rId7"/>
                <a:stretch>
                  <a:fillRect l="-14945" t="-141096" b="-201370"/>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278973" y="5136255"/>
                <a:ext cx="2721066" cy="447687"/>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cs typeface="Times New Roman" panose="02020603050405020304" pitchFamily="18" charset="0"/>
                      </a:rPr>
                      <m:t>B</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nary>
                          <m:naryPr>
                            <m:chr m:val="∮"/>
                            <m:limLoc m:val="undOvr"/>
                            <m:subHide m:val="on"/>
                            <m:supHide m:val="on"/>
                            <m:ctrlPr>
                              <a:rPr lang="en-US" sz="2000" i="1" smtClean="0">
                                <a:latin typeface="Cambria Math" panose="02040503050406030204" pitchFamily="18" charset="0"/>
                                <a:cs typeface="Times New Roman" panose="02020603050405020304" pitchFamily="18" charset="0"/>
                              </a:rPr>
                            </m:ctrlPr>
                          </m:naryPr>
                          <m:sub/>
                          <m:sup/>
                          <m:e>
                            <m:r>
                              <m:rPr>
                                <m:sty m:val="p"/>
                              </m:rPr>
                              <a:rPr lang="en-US" sz="2000" b="0" i="1" smtClean="0">
                                <a:latin typeface="Cambria Math" panose="02040503050406030204" pitchFamily="18" charset="0"/>
                                <a:cs typeface="Times New Roman" panose="02020603050405020304" pitchFamily="18" charset="0"/>
                              </a:rPr>
                              <m:t>dl</m:t>
                            </m:r>
                            <m:r>
                              <a:rPr lang="en-US" sz="2000" b="0" i="0" smtClean="0">
                                <a:latin typeface="Cambria Math" panose="02040503050406030204" pitchFamily="18" charset="0"/>
                                <a:cs typeface="Times New Roman" panose="02020603050405020304" pitchFamily="18" charset="0"/>
                              </a:rPr>
                              <m:t>=</m:t>
                            </m:r>
                          </m:e>
                        </m:nary>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smtClean="0">
                    <a:latin typeface="Times New Roman" panose="02020603050405020304" pitchFamily="18" charset="0"/>
                    <a:cs typeface="Times New Roman" panose="02020603050405020304" pitchFamily="18" charset="0"/>
                  </a:rPr>
                  <a:t>i  </a:t>
                </a:r>
                <a:r>
                  <a:rPr lang="en-US" sz="2000" dirty="0" smtClean="0">
                    <a:latin typeface="Times New Roman" panose="02020603050405020304" pitchFamily="18" charset="0"/>
                    <a:cs typeface="Times New Roman" panose="02020603050405020304" pitchFamily="18" charset="0"/>
                  </a:rPr>
                  <a:t>…….. 54 </a:t>
                </a:r>
                <a:endParaRPr lang="ar-IQ" sz="2000" dirty="0">
                  <a:latin typeface="Times New Roman" panose="02020603050405020304" pitchFamily="18" charset="0"/>
                  <a:cs typeface="Times New Roman" panose="02020603050405020304" pitchFamily="18"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278973" y="5136255"/>
                <a:ext cx="2721066" cy="447687"/>
              </a:xfrm>
              <a:prstGeom prst="rect">
                <a:avLst/>
              </a:prstGeom>
              <a:blipFill rotWithShape="0">
                <a:blip r:embed="rId8"/>
                <a:stretch>
                  <a:fillRect l="-7848" t="-141096" b="-201370"/>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278973" y="5622581"/>
                <a:ext cx="3645037" cy="570797"/>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i="0">
                        <a:latin typeface="Cambria Math" panose="02040503050406030204" pitchFamily="18" charset="0"/>
                        <a:cs typeface="Times New Roman" panose="02020603050405020304" pitchFamily="18" charset="0"/>
                      </a:rPr>
                      <m:t>B</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000" b="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000" b="0" smtClean="0">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l-GR" sz="2000" b="0" i="0" smtClean="0">
                            <a:latin typeface="Cambria Math" panose="02040503050406030204" pitchFamily="18" charset="0"/>
                            <a:ea typeface="Cambria Math" panose="02040503050406030204" pitchFamily="18" charset="0"/>
                            <a:cs typeface="Times New Roman" panose="02020603050405020304" pitchFamily="18" charset="0"/>
                          </a:rPr>
                          <m:t>π</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r</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smtClean="0">
                            <a:latin typeface="Cambria Math" panose="02040503050406030204" pitchFamily="18" charset="0"/>
                            <a:cs typeface="Times New Roman" panose="02020603050405020304" pitchFamily="18" charset="0"/>
                          </a:rPr>
                        </m:ctrlPr>
                      </m:fPr>
                      <m:num>
                        <m:sSup>
                          <m:sSupPr>
                            <m:ctrlPr>
                              <a:rPr lang="en-US" sz="2000" i="1" smtClean="0">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r</m:t>
                            </m:r>
                          </m:e>
                          <m:sup>
                            <m:r>
                              <a:rPr lang="en-US" sz="2000" b="0" i="0" smtClean="0">
                                <a:latin typeface="Cambria Math" panose="02040503050406030204" pitchFamily="18" charset="0"/>
                                <a:cs typeface="Times New Roman" panose="02020603050405020304" pitchFamily="18" charset="0"/>
                              </a:rPr>
                              <m:t>2</m:t>
                            </m:r>
                          </m:sup>
                        </m:sSup>
                      </m:num>
                      <m:den>
                        <m:sSup>
                          <m:sSupPr>
                            <m:ctrlPr>
                              <a:rPr lang="en-US" sz="2000" i="1" smtClean="0">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R</m:t>
                            </m:r>
                          </m:e>
                          <m:sup>
                            <m:r>
                              <a:rPr lang="en-US" sz="2000" b="0" i="0" smtClean="0">
                                <a:latin typeface="Cambria Math" panose="02040503050406030204" pitchFamily="18" charset="0"/>
                                <a:cs typeface="Times New Roman" panose="02020603050405020304" pitchFamily="18" charset="0"/>
                              </a:rPr>
                              <m:t>2</m:t>
                            </m:r>
                          </m:sup>
                        </m:sSup>
                      </m:den>
                    </m:f>
                    <m:sSub>
                      <m:sSubPr>
                        <m:ctrlPr>
                          <a:rPr lang="en-US" sz="2000" i="1" smtClean="0">
                            <a:latin typeface="Cambria Math" panose="02040503050406030204" pitchFamily="18" charset="0"/>
                            <a:cs typeface="Times New Roman" panose="02020603050405020304" pitchFamily="18" charset="0"/>
                          </a:rPr>
                        </m:ctrlPr>
                      </m:sSubPr>
                      <m:e>
                        <m:r>
                          <m:rPr>
                            <m:sty m:val="p"/>
                          </m:rPr>
                          <a:rPr lang="en-US" sz="2000" b="0" i="0" smtClean="0">
                            <a:latin typeface="Cambria Math" panose="02040503050406030204" pitchFamily="18" charset="0"/>
                            <a:cs typeface="Times New Roman" panose="02020603050405020304" pitchFamily="18" charset="0"/>
                          </a:rPr>
                          <m:t>i</m:t>
                        </m:r>
                      </m:e>
                      <m:sub>
                        <m:r>
                          <a:rPr lang="en-US" sz="2000" b="0" i="1" smtClean="0">
                            <a:latin typeface="Cambria Math" panose="02040503050406030204" pitchFamily="18" charset="0"/>
                            <a:cs typeface="Times New Roman" panose="02020603050405020304" pitchFamily="18" charset="0"/>
                          </a:rPr>
                          <m:t>𝑜</m:t>
                        </m:r>
                      </m:sub>
                    </m:sSub>
                    <m:r>
                      <a:rPr lang="en-US" sz="2000" b="0" i="0" smtClean="0">
                        <a:latin typeface="Cambria Math" panose="02040503050406030204" pitchFamily="18" charset="0"/>
                        <a:cs typeface="Times New Roman" panose="02020603050405020304" pitchFamily="18" charset="0"/>
                      </a:rPr>
                      <m:t>)</m:t>
                    </m:r>
                  </m:oMath>
                </a14:m>
                <a:r>
                  <a:rPr lang="en-US" sz="2000" dirty="0" smtClean="0">
                    <a:latin typeface="Times New Roman" panose="02020603050405020304" pitchFamily="18" charset="0"/>
                    <a:cs typeface="Times New Roman" panose="02020603050405020304" pitchFamily="18" charset="0"/>
                  </a:rPr>
                  <a:t>  …….. 55 </a:t>
                </a:r>
                <a:endParaRPr lang="ar-IQ" sz="2000" dirty="0">
                  <a:latin typeface="Times New Roman" panose="02020603050405020304" pitchFamily="18"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278973" y="5622581"/>
                <a:ext cx="3645037" cy="570797"/>
              </a:xfrm>
              <a:prstGeom prst="rect">
                <a:avLst/>
              </a:prstGeom>
              <a:blipFill rotWithShape="0">
                <a:blip r:embed="rId9"/>
                <a:stretch>
                  <a:fillRect b="-6383"/>
                </a:stretch>
              </a:blipFill>
            </p:spPr>
            <p:txBody>
              <a:bodyPr/>
              <a:lstStyle/>
              <a:p>
                <a:r>
                  <a:rPr lang="ar-IQ">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265107" y="6181524"/>
                <a:ext cx="2498056" cy="540854"/>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B</m:t>
                        </m:r>
                      </m:e>
                      <m:sub/>
                    </m:sSub>
                    <m:r>
                      <m:rPr>
                        <m:nor/>
                      </m:rPr>
                      <a:rPr lang="en-US" sz="2000">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000">
                                <a:latin typeface="Times New Roman" panose="02020603050405020304" pitchFamily="18" charset="0"/>
                                <a:ea typeface="Times New Roman" panose="02020603050405020304" pitchFamily="18" charset="0"/>
                                <a:cs typeface="Arial" panose="020B0604020202020204" pitchFamily="34" charset="0"/>
                              </a:rPr>
                              <m:t>μ</m:t>
                            </m:r>
                          </m:e>
                          <m:sub>
                            <m:r>
                              <m:rPr>
                                <m:nor/>
                              </m:rPr>
                              <a:rPr lang="en-US" sz="2000">
                                <a:latin typeface="Cambria Math" panose="02040503050406030204" pitchFamily="18" charset="0"/>
                                <a:ea typeface="Times New Roman" panose="02020603050405020304" pitchFamily="18" charset="0"/>
                                <a:cs typeface="Times New Roman" panose="02020603050405020304" pitchFamily="18" charset="0"/>
                              </a:rPr>
                              <m:t>o</m:t>
                            </m:r>
                          </m:sub>
                        </m:sSub>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i</m:t>
                            </m:r>
                          </m:e>
                          <m:sub>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o</m:t>
                            </m:r>
                          </m:sub>
                        </m:sSub>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𝑟</m:t>
                        </m:r>
                      </m:num>
                      <m:den>
                        <m:r>
                          <m:rPr>
                            <m:nor/>
                          </m:rPr>
                          <a:rPr lang="en-US" sz="2000">
                            <a:latin typeface="Cambria Math" panose="02040503050406030204" pitchFamily="18" charset="0"/>
                            <a:ea typeface="Times New Roman" panose="02020603050405020304" pitchFamily="18" charset="0"/>
                            <a:cs typeface="Times New Roman" panose="02020603050405020304" pitchFamily="18" charset="0"/>
                          </a:rPr>
                          <m:t>2</m:t>
                        </m:r>
                        <m:r>
                          <m:rPr>
                            <m:nor/>
                          </m:rPr>
                          <a:rPr lang="en-US" sz="2000">
                            <a:latin typeface="Times New Roman" panose="02020603050405020304" pitchFamily="18" charset="0"/>
                            <a:ea typeface="Times New Roman" panose="02020603050405020304" pitchFamily="18" charset="0"/>
                            <a:cs typeface="Arial" panose="020B0604020202020204" pitchFamily="34" charset="0"/>
                          </a:rPr>
                          <m:t>π</m:t>
                        </m:r>
                        <m:sSup>
                          <m:sSupPr>
                            <m:ctrlPr>
                              <a:rPr lang="en-US" sz="2000" i="1" smtClean="0">
                                <a:latin typeface="Cambria Math" panose="02040503050406030204" pitchFamily="18" charset="0"/>
                                <a:cs typeface="Arial" panose="020B0604020202020204" pitchFamily="34" charset="0"/>
                              </a:rPr>
                            </m:ctrlPr>
                          </m:sSupPr>
                          <m:e>
                            <m:r>
                              <a:rPr lang="en-US" sz="2000" b="0" i="1" smtClean="0">
                                <a:latin typeface="Cambria Math" panose="02040503050406030204" pitchFamily="18" charset="0"/>
                                <a:cs typeface="Arial" panose="020B0604020202020204" pitchFamily="34" charset="0"/>
                              </a:rPr>
                              <m:t>𝑅</m:t>
                            </m:r>
                          </m:e>
                          <m:sup>
                            <m:r>
                              <a:rPr lang="en-US" sz="2000" b="0" i="1" smtClean="0">
                                <a:latin typeface="Cambria Math" panose="02040503050406030204" pitchFamily="18" charset="0"/>
                                <a:cs typeface="Arial" panose="020B0604020202020204" pitchFamily="34" charset="0"/>
                              </a:rPr>
                              <m:t>2</m:t>
                            </m:r>
                          </m:sup>
                        </m:sSup>
                      </m:den>
                    </m:f>
                  </m:oMath>
                </a14:m>
                <a:r>
                  <a:rPr lang="en-US" sz="2000" dirty="0" smtClean="0">
                    <a:latin typeface="Times New Roman" panose="02020603050405020304" pitchFamily="18" charset="0"/>
                    <a:cs typeface="Times New Roman" panose="02020603050405020304" pitchFamily="18" charset="0"/>
                  </a:rPr>
                  <a:t>…….. 56 </a:t>
                </a:r>
                <a:endParaRPr lang="ar-IQ" sz="2000" dirty="0">
                  <a:latin typeface="Times New Roman" panose="02020603050405020304" pitchFamily="18" charset="0"/>
                  <a:cs typeface="Times New Roman" panose="02020603050405020304" pitchFamily="18"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265107" y="6181524"/>
                <a:ext cx="2498056" cy="540854"/>
              </a:xfrm>
              <a:prstGeom prst="rect">
                <a:avLst/>
              </a:prstGeom>
              <a:blipFill rotWithShape="0">
                <a:blip r:embed="rId10"/>
                <a:stretch>
                  <a:fillRect r="-244" b="-6742"/>
                </a:stretch>
              </a:blipFill>
            </p:spPr>
            <p:txBody>
              <a:bodyPr/>
              <a:lstStyle/>
              <a:p>
                <a:r>
                  <a:rPr lang="ar-IQ">
                    <a:noFill/>
                  </a:rPr>
                  <a:t> </a:t>
                </a:r>
              </a:p>
            </p:txBody>
          </p:sp>
        </mc:Fallback>
      </mc:AlternateContent>
    </p:spTree>
    <p:extLst>
      <p:ext uri="{BB962C8B-B14F-4D97-AF65-F5344CB8AC3E}">
        <p14:creationId xmlns:p14="http://schemas.microsoft.com/office/powerpoint/2010/main" val="4002321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7141" y="415409"/>
            <a:ext cx="7074373" cy="400110"/>
          </a:xfrm>
          <a:prstGeom prst="rect">
            <a:avLst/>
          </a:prstGeom>
        </p:spPr>
        <p:txBody>
          <a:bodyPr wrap="none">
            <a:spAutoFit/>
          </a:bodyPr>
          <a:lstStyle/>
          <a:p>
            <a:pPr lvl="0"/>
            <a:r>
              <a:rPr lang="ar-IQ" sz="2000" b="1" dirty="0" smtClean="0">
                <a:latin typeface="Times New Roman" panose="02020603050405020304" pitchFamily="18" charset="0"/>
                <a:cs typeface="Times New Roman" panose="02020603050405020304" pitchFamily="18" charset="0"/>
              </a:rPr>
              <a:t>2- المجال </a:t>
            </a:r>
            <a:r>
              <a:rPr lang="ar-IQ" sz="2000" b="1" dirty="0">
                <a:latin typeface="Times New Roman" panose="02020603050405020304" pitchFamily="18" charset="0"/>
                <a:cs typeface="Times New Roman" panose="02020603050405020304" pitchFamily="18" charset="0"/>
              </a:rPr>
              <a:t>المغناطيس محور أسطوانة يسري فيها تيار </a:t>
            </a:r>
            <a:r>
              <a:rPr lang="ar-IQ" sz="2000" b="1" dirty="0" smtClean="0">
                <a:latin typeface="Times New Roman" panose="02020603050405020304" pitchFamily="18" charset="0"/>
                <a:cs typeface="Times New Roman" panose="02020603050405020304" pitchFamily="18" charset="0"/>
              </a:rPr>
              <a:t>كهربائي باستخدام قانون امبير</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75187" y="929759"/>
            <a:ext cx="11066327" cy="1015663"/>
          </a:xfrm>
          <a:prstGeom prst="rect">
            <a:avLst/>
          </a:prstGeom>
        </p:spPr>
        <p:txBody>
          <a:bodyPr wrap="square">
            <a:spAutoFit/>
          </a:bodyPr>
          <a:lstStyle/>
          <a:p>
            <a:pPr lvl="0" algn="just"/>
            <a:r>
              <a:rPr lang="ar-IQ" sz="2000" dirty="0" smtClean="0">
                <a:latin typeface="Times New Roman" panose="02020603050405020304" pitchFamily="18" charset="0"/>
                <a:cs typeface="Times New Roman" panose="02020603050405020304" pitchFamily="18" charset="0"/>
              </a:rPr>
              <a:t>تطبيق قانون امبير للحصول على معادلة المجال المغناطيسي داخل ملف حلزوني </a:t>
            </a:r>
            <a:r>
              <a:rPr lang="en-US" sz="2000" dirty="0" smtClean="0">
                <a:latin typeface="Times New Roman" panose="02020603050405020304" pitchFamily="18" charset="0"/>
                <a:cs typeface="Times New Roman" panose="02020603050405020304" pitchFamily="18" charset="0"/>
              </a:rPr>
              <a:t>solenoid</a:t>
            </a:r>
            <a:r>
              <a:rPr lang="ar-IQ" sz="2000" dirty="0" smtClean="0">
                <a:latin typeface="Times New Roman" panose="02020603050405020304" pitchFamily="18" charset="0"/>
                <a:cs typeface="Times New Roman" panose="02020603050405020304" pitchFamily="18" charset="0"/>
              </a:rPr>
              <a:t> . الشكل يوضح مقطع من ملف </a:t>
            </a:r>
            <a:r>
              <a:rPr lang="ar-IQ" sz="2000" dirty="0" err="1" smtClean="0">
                <a:latin typeface="Times New Roman" panose="02020603050405020304" pitchFamily="18" charset="0"/>
                <a:cs typeface="Times New Roman" panose="02020603050405020304" pitchFamily="18" charset="0"/>
              </a:rPr>
              <a:t>سولنويد</a:t>
            </a:r>
            <a:r>
              <a:rPr lang="ar-IQ" sz="2000" dirty="0" smtClean="0">
                <a:latin typeface="Times New Roman" panose="02020603050405020304" pitchFamily="18" charset="0"/>
                <a:cs typeface="Times New Roman" panose="02020603050405020304" pitchFamily="18" charset="0"/>
              </a:rPr>
              <a:t> يحمل تيار </a:t>
            </a:r>
            <a:r>
              <a:rPr lang="en-US" sz="2000" dirty="0" smtClean="0">
                <a:latin typeface="Times New Roman" panose="02020603050405020304" pitchFamily="18" charset="0"/>
                <a:cs typeface="Times New Roman" panose="02020603050405020304" pitchFamily="18" charset="0"/>
              </a:rPr>
              <a:t>I</a:t>
            </a:r>
            <a:r>
              <a:rPr lang="ar-IQ" sz="2000" dirty="0" smtClean="0">
                <a:latin typeface="Times New Roman" panose="02020603050405020304" pitchFamily="18" charset="0"/>
                <a:cs typeface="Times New Roman" panose="02020603050405020304" pitchFamily="18" charset="0"/>
              </a:rPr>
              <a:t> ان المجال المغناطيسي داخل فراغ الملف يكون منتظم وموازي للمحور بينما يكون المجال المغناطيسي خارج الملف يساوي صفر. </a:t>
            </a:r>
          </a:p>
          <a:p>
            <a:pPr lvl="0" algn="just"/>
            <a:r>
              <a:rPr lang="ar-IQ" sz="2000" dirty="0" smtClean="0">
                <a:latin typeface="Times New Roman" panose="02020603050405020304" pitchFamily="18" charset="0"/>
                <a:cs typeface="Times New Roman" panose="02020603050405020304" pitchFamily="18" charset="0"/>
              </a:rPr>
              <a:t>افرض </a:t>
            </a:r>
            <a:r>
              <a:rPr lang="ar-IQ" sz="2000" dirty="0" err="1" smtClean="0">
                <a:latin typeface="Times New Roman" panose="02020603050405020304" pitchFamily="18" charset="0"/>
                <a:cs typeface="Times New Roman" panose="02020603050405020304" pitchFamily="18" charset="0"/>
              </a:rPr>
              <a:t>مسطيلا</a:t>
            </a:r>
            <a:r>
              <a:rPr lang="ar-IQ" sz="2000" dirty="0" smtClean="0">
                <a:latin typeface="Times New Roman" panose="02020603050405020304" pitchFamily="18" charset="0"/>
                <a:cs typeface="Times New Roman" panose="02020603050405020304" pitchFamily="18" charset="0"/>
              </a:rPr>
              <a:t> طوله </a:t>
            </a:r>
            <a:r>
              <a:rPr lang="en-US" sz="2000" dirty="0" smtClean="0">
                <a:latin typeface="Times New Roman" panose="02020603050405020304" pitchFamily="18" charset="0"/>
                <a:cs typeface="Times New Roman" panose="02020603050405020304" pitchFamily="18" charset="0"/>
              </a:rPr>
              <a:t>l</a:t>
            </a:r>
            <a:r>
              <a:rPr lang="ar-IQ" sz="2000" dirty="0" smtClean="0">
                <a:latin typeface="Times New Roman" panose="02020603050405020304" pitchFamily="18" charset="0"/>
                <a:cs typeface="Times New Roman" panose="02020603050405020304" pitchFamily="18" charset="0"/>
              </a:rPr>
              <a:t> وعرضه </a:t>
            </a:r>
            <a:r>
              <a:rPr lang="en-US" sz="2000" dirty="0" smtClean="0">
                <a:latin typeface="Times New Roman" panose="02020603050405020304" pitchFamily="18" charset="0"/>
                <a:cs typeface="Times New Roman" panose="02020603050405020304" pitchFamily="18" charset="0"/>
              </a:rPr>
              <a:t>w </a:t>
            </a:r>
            <a:r>
              <a:rPr lang="ar-IQ" sz="2000" dirty="0" smtClean="0">
                <a:latin typeface="Times New Roman" panose="02020603050405020304" pitchFamily="18" charset="0"/>
                <a:cs typeface="Times New Roman" panose="02020603050405020304" pitchFamily="18" charset="0"/>
              </a:rPr>
              <a:t> كما في الشكل. ان تطبيق قانون امبير على هذا المسار وحل التكامل سيكون لكل ضلع على حده.  </a:t>
            </a:r>
            <a:endParaRPr lang="en-US" sz="2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9703409" y="3329775"/>
            <a:ext cx="2186355" cy="3313125"/>
          </a:xfrm>
          <a:prstGeom prst="rect">
            <a:avLst/>
          </a:prstGeom>
        </p:spPr>
      </p:pic>
      <p:pic>
        <p:nvPicPr>
          <p:cNvPr id="5" name="Picture 4"/>
          <p:cNvPicPr>
            <a:picLocks noChangeAspect="1"/>
          </p:cNvPicPr>
          <p:nvPr/>
        </p:nvPicPr>
        <p:blipFill>
          <a:blip r:embed="rId3"/>
          <a:stretch>
            <a:fillRect/>
          </a:stretch>
        </p:blipFill>
        <p:spPr>
          <a:xfrm>
            <a:off x="5519805" y="2059662"/>
            <a:ext cx="3792413" cy="4483757"/>
          </a:xfrm>
          <a:prstGeom prst="rect">
            <a:avLst/>
          </a:prstGeom>
        </p:spPr>
      </p:pic>
      <p:sp>
        <p:nvSpPr>
          <p:cNvPr id="6" name="Rectangle 5"/>
          <p:cNvSpPr/>
          <p:nvPr/>
        </p:nvSpPr>
        <p:spPr>
          <a:xfrm>
            <a:off x="461760" y="1879730"/>
            <a:ext cx="777777" cy="1015663"/>
          </a:xfrm>
          <a:prstGeom prst="rect">
            <a:avLst/>
          </a:prstGeom>
        </p:spPr>
        <p:txBody>
          <a:bodyPr wrap="none">
            <a:spAutoFit/>
          </a:bodyPr>
          <a:lstStyle/>
          <a:p>
            <a:pPr algn="l" rtl="0"/>
            <a:r>
              <a:rPr lang="en-US" sz="2000" dirty="0" smtClean="0">
                <a:latin typeface="Times New Roman" panose="02020603050405020304" pitchFamily="18" charset="0"/>
                <a:cs typeface="Times New Roman" panose="02020603050405020304" pitchFamily="18" charset="0"/>
              </a:rPr>
              <a:t>B</a:t>
            </a:r>
            <a:r>
              <a:rPr lang="en-US" sz="2000" baseline="-25000" dirty="0" smtClean="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 0</a:t>
            </a:r>
          </a:p>
          <a:p>
            <a:pPr algn="l" rtl="0"/>
            <a:r>
              <a:rPr lang="en-US" sz="2000" dirty="0" smtClean="0">
                <a:latin typeface="Times New Roman" panose="02020603050405020304" pitchFamily="18" charset="0"/>
                <a:cs typeface="Times New Roman" panose="02020603050405020304" pitchFamily="18" charset="0"/>
              </a:rPr>
              <a:t>B</a:t>
            </a:r>
            <a:r>
              <a:rPr lang="en-US" sz="2000" baseline="-25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=0</a:t>
            </a:r>
          </a:p>
          <a:p>
            <a:pPr algn="l" rtl="0"/>
            <a:r>
              <a:rPr lang="en-US" sz="2000" dirty="0" smtClean="0">
                <a:latin typeface="Times New Roman" panose="02020603050405020304" pitchFamily="18" charset="0"/>
                <a:cs typeface="Times New Roman" panose="02020603050405020304" pitchFamily="18" charset="0"/>
              </a:rPr>
              <a:t>B</a:t>
            </a:r>
            <a:r>
              <a:rPr lang="en-US" sz="2000" baseline="-25000" dirty="0" smtClean="0">
                <a:latin typeface="Times New Roman" panose="02020603050405020304" pitchFamily="18" charset="0"/>
                <a:cs typeface="Times New Roman" panose="02020603050405020304" pitchFamily="18" charset="0"/>
              </a:rPr>
              <a:t>4</a:t>
            </a:r>
            <a:r>
              <a:rPr lang="en-US" sz="2000" dirty="0" smtClean="0">
                <a:latin typeface="Times New Roman" panose="02020603050405020304" pitchFamily="18" charset="0"/>
                <a:cs typeface="Times New Roman" panose="02020603050405020304" pitchFamily="18" charset="0"/>
              </a:rPr>
              <a:t> =0</a:t>
            </a:r>
            <a:endParaRPr lang="ar-IQ" sz="2000" dirty="0"/>
          </a:p>
        </p:txBody>
      </p:sp>
      <mc:AlternateContent xmlns:mc="http://schemas.openxmlformats.org/markup-compatibility/2006" xmlns:a14="http://schemas.microsoft.com/office/drawing/2010/main">
        <mc:Choice Requires="a14">
          <p:sp>
            <p:nvSpPr>
              <p:cNvPr id="7" name="Rectangle 6"/>
              <p:cNvSpPr/>
              <p:nvPr/>
            </p:nvSpPr>
            <p:spPr>
              <a:xfrm>
                <a:off x="233107" y="2984335"/>
                <a:ext cx="2732286" cy="447687"/>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nary>
                          <m:naryPr>
                            <m:chr m:val="∮"/>
                            <m:limLoc m:val="undOvr"/>
                            <m:subHide m:val="on"/>
                            <m:supHide m:val="on"/>
                            <m:ctrlPr>
                              <a:rPr lang="en-US" sz="2000" i="1" smtClean="0">
                                <a:latin typeface="Cambria Math" panose="02040503050406030204" pitchFamily="18" charset="0"/>
                                <a:cs typeface="Times New Roman" panose="02020603050405020304" pitchFamily="18" charset="0"/>
                              </a:rPr>
                            </m:ctrlPr>
                          </m:naryPr>
                          <m:sub/>
                          <m:sup/>
                          <m:e>
                            <m:r>
                              <m:rPr>
                                <m:sty m:val="p"/>
                              </m:rPr>
                              <a:rPr lang="en-US" sz="2000" b="0" i="0" smtClean="0">
                                <a:latin typeface="Cambria Math" panose="02040503050406030204" pitchFamily="18" charset="0"/>
                                <a:cs typeface="Times New Roman" panose="02020603050405020304" pitchFamily="18" charset="0"/>
                              </a:rPr>
                              <m:t>B</m:t>
                            </m:r>
                            <m:r>
                              <a:rPr lang="en-US" sz="2000" b="0" i="0" smtClean="0">
                                <a:latin typeface="Cambria Math" panose="02040503050406030204" pitchFamily="18" charset="0"/>
                                <a:cs typeface="Times New Roman" panose="02020603050405020304" pitchFamily="18" charset="0"/>
                              </a:rPr>
                              <m:t>.</m:t>
                            </m:r>
                            <m:r>
                              <m:rPr>
                                <m:sty m:val="p"/>
                              </m:rPr>
                              <a:rPr lang="en-US" sz="2000" b="0" i="0" smtClean="0">
                                <a:latin typeface="Cambria Math" panose="02040503050406030204" pitchFamily="18" charset="0"/>
                                <a:cs typeface="Times New Roman" panose="02020603050405020304" pitchFamily="18" charset="0"/>
                              </a:rPr>
                              <m:t>dl</m:t>
                            </m:r>
                            <m:r>
                              <a:rPr lang="en-US" sz="2000" b="0" i="0" smtClean="0">
                                <a:latin typeface="Cambria Math" panose="02040503050406030204" pitchFamily="18" charset="0"/>
                                <a:cs typeface="Times New Roman" panose="02020603050405020304" pitchFamily="18" charset="0"/>
                              </a:rPr>
                              <m:t>=</m:t>
                            </m:r>
                          </m:e>
                        </m:nary>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smtClean="0">
                    <a:latin typeface="Times New Roman" panose="02020603050405020304" pitchFamily="18" charset="0"/>
                    <a:cs typeface="Times New Roman" panose="02020603050405020304" pitchFamily="18" charset="0"/>
                  </a:rPr>
                  <a:t>i  …….. 50 </a:t>
                </a:r>
                <a:endParaRPr lang="ar-IQ" sz="2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33107" y="2984335"/>
                <a:ext cx="2732286" cy="447687"/>
              </a:xfrm>
              <a:prstGeom prst="rect">
                <a:avLst/>
              </a:prstGeom>
              <a:blipFill rotWithShape="0">
                <a:blip r:embed="rId4"/>
                <a:stretch>
                  <a:fillRect l="-14955" t="-141096" r="-893" b="-20137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6909" y="3431941"/>
                <a:ext cx="2964401" cy="535724"/>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b="0" i="1" smtClean="0">
                                <a:latin typeface="Cambria Math" panose="02040503050406030204" pitchFamily="18" charset="0"/>
                                <a:cs typeface="Times New Roman" panose="02020603050405020304" pitchFamily="18" charset="0"/>
                              </a:rPr>
                              <m:t> </m:t>
                            </m:r>
                            <m:r>
                              <m:rPr>
                                <m:brk m:alnAt="24"/>
                              </m:rPr>
                              <a:rPr lang="en-US" sz="2000" b="0" i="1" smtClean="0">
                                <a:latin typeface="Cambria Math" panose="02040503050406030204" pitchFamily="18" charset="0"/>
                                <a:cs typeface="Times New Roman" panose="02020603050405020304" pitchFamily="18" charset="0"/>
                              </a:rPr>
                              <m:t>1</m:t>
                            </m:r>
                          </m:sub>
                          <m:sup/>
                          <m:e>
                            <m:r>
                              <a:rPr lang="en-US" sz="2000" b="0" i="1" smtClean="0">
                                <a:latin typeface="Cambria Math" panose="02040503050406030204" pitchFamily="18" charset="0"/>
                                <a:cs typeface="Times New Roman" panose="02020603050405020304" pitchFamily="18" charset="0"/>
                              </a:rPr>
                              <m:t>𝐵</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𝑑𝑙</m:t>
                            </m:r>
                          </m:e>
                        </m:nary>
                        <m:r>
                          <m:rPr>
                            <m:nor/>
                          </m:rPr>
                          <a:rPr lang="en-US" sz="2000" b="0" i="0" smtClean="0">
                            <a:latin typeface="Cambria Math" panose="02040503050406030204" pitchFamily="18" charset="0"/>
                            <a:cs typeface="Times New Roman" panose="02020603050405020304" pitchFamily="18" charset="0"/>
                          </a:rPr>
                          <m:t>= </m:t>
                        </m:r>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smtClean="0">
                    <a:latin typeface="Times New Roman" panose="02020603050405020304" pitchFamily="18" charset="0"/>
                    <a:cs typeface="Times New Roman" panose="02020603050405020304" pitchFamily="18" charset="0"/>
                  </a:rPr>
                  <a:t>i  …….. 57 </a:t>
                </a:r>
                <a:endParaRPr lang="ar-IQ" sz="2000"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06909" y="3431941"/>
                <a:ext cx="2964401" cy="535724"/>
              </a:xfrm>
              <a:prstGeom prst="rect">
                <a:avLst/>
              </a:prstGeom>
              <a:blipFill rotWithShape="0">
                <a:blip r:embed="rId5"/>
                <a:stretch>
                  <a:fillRect b="-11364"/>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4430" y="4027030"/>
                <a:ext cx="2964401" cy="535724"/>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𝐵</m:t>
                        </m:r>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b="0" i="1" smtClean="0">
                                <a:latin typeface="Cambria Math" panose="02040503050406030204" pitchFamily="18" charset="0"/>
                                <a:cs typeface="Times New Roman" panose="02020603050405020304" pitchFamily="18" charset="0"/>
                              </a:rPr>
                              <m:t> </m:t>
                            </m:r>
                            <m:r>
                              <m:rPr>
                                <m:brk m:alnAt="24"/>
                              </m:rPr>
                              <a:rPr lang="en-US" sz="2000" b="0" i="1" smtClean="0">
                                <a:latin typeface="Cambria Math" panose="02040503050406030204" pitchFamily="18" charset="0"/>
                                <a:cs typeface="Times New Roman" panose="02020603050405020304" pitchFamily="18" charset="0"/>
                              </a:rPr>
                              <m:t>1</m:t>
                            </m:r>
                          </m:sub>
                          <m:sup/>
                          <m:e>
                            <m:r>
                              <a:rPr lang="en-US" sz="2000" b="0" i="1" smtClean="0">
                                <a:latin typeface="Cambria Math" panose="02040503050406030204" pitchFamily="18" charset="0"/>
                                <a:cs typeface="Times New Roman" panose="02020603050405020304" pitchFamily="18" charset="0"/>
                              </a:rPr>
                              <m:t>𝑑𝑙</m:t>
                            </m:r>
                          </m:e>
                        </m:nary>
                        <m:r>
                          <m:rPr>
                            <m:nor/>
                          </m:rPr>
                          <a:rPr lang="en-US" sz="2000" b="0" i="0" smtClean="0">
                            <a:latin typeface="Cambria Math" panose="02040503050406030204" pitchFamily="18" charset="0"/>
                            <a:cs typeface="Times New Roman" panose="02020603050405020304" pitchFamily="18" charset="0"/>
                          </a:rPr>
                          <m:t>= </m:t>
                        </m:r>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smtClean="0">
                    <a:latin typeface="Times New Roman" panose="02020603050405020304" pitchFamily="18" charset="0"/>
                    <a:cs typeface="Times New Roman" panose="02020603050405020304" pitchFamily="18" charset="0"/>
                  </a:rPr>
                  <a:t>i  …….. 58 </a:t>
                </a:r>
                <a:endParaRPr lang="ar-IQ" sz="20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4430" y="4027030"/>
                <a:ext cx="2964401" cy="535724"/>
              </a:xfrm>
              <a:prstGeom prst="rect">
                <a:avLst/>
              </a:prstGeom>
              <a:blipFill rotWithShape="0">
                <a:blip r:embed="rId6"/>
                <a:stretch>
                  <a:fillRect b="-12644"/>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4430" y="4593515"/>
                <a:ext cx="2326150" cy="400110"/>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B</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l</m:t>
                        </m:r>
                        <m:r>
                          <m:rPr>
                            <m:nor/>
                          </m:rPr>
                          <a:rPr lang="en-US" sz="2000" b="0" smtClean="0">
                            <a:latin typeface="Cambria Math" panose="02040503050406030204" pitchFamily="18" charset="0"/>
                            <a:cs typeface="Times New Roman" panose="02020603050405020304" pitchFamily="18" charset="0"/>
                          </a:rPr>
                          <m:t>= </m:t>
                        </m:r>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smtClean="0">
                    <a:latin typeface="Times New Roman" panose="02020603050405020304" pitchFamily="18" charset="0"/>
                    <a:cs typeface="Times New Roman" panose="02020603050405020304" pitchFamily="18" charset="0"/>
                  </a:rPr>
                  <a:t>i  …….. 59 </a:t>
                </a:r>
                <a:endParaRPr lang="ar-IQ" sz="20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4430" y="4593515"/>
                <a:ext cx="2326150" cy="400110"/>
              </a:xfrm>
              <a:prstGeom prst="rect">
                <a:avLst/>
              </a:prstGeom>
              <a:blipFill rotWithShape="0">
                <a:blip r:embed="rId7"/>
                <a:stretch>
                  <a:fillRect t="-9231" b="-27692"/>
                </a:stretch>
              </a:blipFill>
            </p:spPr>
            <p:txBody>
              <a:bodyPr/>
              <a:lstStyle/>
              <a:p>
                <a:r>
                  <a:rPr lang="ar-IQ">
                    <a:noFill/>
                  </a:rPr>
                  <a:t> </a:t>
                </a:r>
              </a:p>
            </p:txBody>
          </p:sp>
        </mc:Fallback>
      </mc:AlternateContent>
      <p:sp>
        <p:nvSpPr>
          <p:cNvPr id="11" name="Rectangle 10"/>
          <p:cNvSpPr/>
          <p:nvPr/>
        </p:nvSpPr>
        <p:spPr>
          <a:xfrm>
            <a:off x="2143624" y="5322889"/>
            <a:ext cx="2055371" cy="400110"/>
          </a:xfrm>
          <a:prstGeom prst="rect">
            <a:avLst/>
          </a:prstGeom>
        </p:spPr>
        <p:txBody>
          <a:bodyPr wrap="none">
            <a:spAutoFit/>
          </a:bodyPr>
          <a:lstStyle/>
          <a:p>
            <a:r>
              <a:rPr lang="ar-IQ" sz="2000" dirty="0" smtClean="0">
                <a:latin typeface="Times New Roman" panose="02020603050405020304" pitchFamily="18" charset="0"/>
                <a:cs typeface="Times New Roman" panose="02020603050405020304" pitchFamily="18" charset="0"/>
              </a:rPr>
              <a:t>ولعدد من  اللفات يكون </a:t>
            </a:r>
            <a:endParaRPr lang="ar-IQ" sz="2000" dirty="0"/>
          </a:p>
        </p:txBody>
      </p:sp>
      <mc:AlternateContent xmlns:mc="http://schemas.openxmlformats.org/markup-compatibility/2006" xmlns:a14="http://schemas.microsoft.com/office/drawing/2010/main">
        <mc:Choice Requires="a14">
          <p:sp>
            <p:nvSpPr>
              <p:cNvPr id="12" name="Rectangle 11"/>
              <p:cNvSpPr/>
              <p:nvPr/>
            </p:nvSpPr>
            <p:spPr>
              <a:xfrm>
                <a:off x="74430" y="5024386"/>
                <a:ext cx="2545312" cy="400110"/>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B</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l</m:t>
                        </m:r>
                        <m:r>
                          <m:rPr>
                            <m:nor/>
                          </m:rPr>
                          <a:rPr lang="en-US" sz="2000" b="0" smtClean="0">
                            <a:latin typeface="Cambria Math" panose="02040503050406030204" pitchFamily="18" charset="0"/>
                            <a:cs typeface="Times New Roman" panose="02020603050405020304" pitchFamily="18" charset="0"/>
                          </a:rPr>
                          <m:t>= </m:t>
                        </m:r>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smtClean="0">
                    <a:latin typeface="Times New Roman" panose="02020603050405020304" pitchFamily="18" charset="0"/>
                    <a:cs typeface="Times New Roman" panose="02020603050405020304" pitchFamily="18" charset="0"/>
                  </a:rPr>
                  <a:t>i N  …….. 60 </a:t>
                </a:r>
                <a:endParaRPr lang="ar-IQ" sz="20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4430" y="5024386"/>
                <a:ext cx="2545312" cy="400110"/>
              </a:xfrm>
              <a:prstGeom prst="rect">
                <a:avLst/>
              </a:prstGeom>
              <a:blipFill rotWithShape="0">
                <a:blip r:embed="rId8"/>
                <a:stretch>
                  <a:fillRect t="-7576" r="-957" b="-25758"/>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4430" y="5621392"/>
                <a:ext cx="2479590" cy="400110"/>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B</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l</m:t>
                        </m:r>
                        <m:r>
                          <m:rPr>
                            <m:nor/>
                          </m:rPr>
                          <a:rPr lang="en-US" sz="2000" b="0" smtClean="0">
                            <a:latin typeface="Cambria Math" panose="02040503050406030204" pitchFamily="18" charset="0"/>
                            <a:cs typeface="Times New Roman" panose="02020603050405020304" pitchFamily="18" charset="0"/>
                          </a:rPr>
                          <m:t>= </m:t>
                        </m:r>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err="1"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 n l…….. 61 </a:t>
                </a:r>
                <a:endParaRPr lang="ar-IQ" sz="20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74430" y="5621392"/>
                <a:ext cx="2479590" cy="400110"/>
              </a:xfrm>
              <a:prstGeom prst="rect">
                <a:avLst/>
              </a:prstGeom>
              <a:blipFill rotWithShape="0">
                <a:blip r:embed="rId9"/>
                <a:stretch>
                  <a:fillRect t="-7576" r="-1720" b="-25758"/>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4430" y="6143309"/>
                <a:ext cx="2290435" cy="400110"/>
              </a:xfrm>
              <a:prstGeom prst="rect">
                <a:avLst/>
              </a:prstGeom>
            </p:spPr>
            <p:txBody>
              <a:bodyPr wrap="none">
                <a:spAutoFit/>
              </a:bodyPr>
              <a:lstStyle/>
              <a:p>
                <a:pPr algn="l" rtl="0"/>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B</m:t>
                        </m:r>
                        <m:r>
                          <m:rPr>
                            <m:nor/>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000" b="0" smtClean="0">
                            <a:latin typeface="Cambria Math" panose="02040503050406030204" pitchFamily="18" charset="0"/>
                            <a:cs typeface="Times New Roman" panose="02020603050405020304" pitchFamily="18" charset="0"/>
                          </a:rPr>
                          <m:t>= </m:t>
                        </m:r>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ea typeface="Times New Roman" panose="02020603050405020304" pitchFamily="18" charset="0"/>
                            <a:cs typeface="Times New Roman" panose="02020603050405020304" pitchFamily="18" charset="0"/>
                          </a:rPr>
                          <m:t>o</m:t>
                        </m:r>
                      </m:sub>
                    </m:sSub>
                  </m:oMath>
                </a14:m>
                <a:r>
                  <a:rPr lang="en-US" sz="2000" dirty="0" smtClean="0">
                    <a:latin typeface="Times New Roman" panose="02020603050405020304" pitchFamily="18" charset="0"/>
                    <a:cs typeface="Times New Roman" panose="02020603050405020304" pitchFamily="18" charset="0"/>
                  </a:rPr>
                  <a:t>i n…….. 62 </a:t>
                </a:r>
                <a:endParaRPr lang="ar-IQ" sz="20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4430" y="6143309"/>
                <a:ext cx="2290435" cy="400110"/>
              </a:xfrm>
              <a:prstGeom prst="rect">
                <a:avLst/>
              </a:prstGeom>
              <a:blipFill rotWithShape="0">
                <a:blip r:embed="rId10"/>
                <a:stretch>
                  <a:fillRect t="-9231" r="-1330" b="-27692"/>
                </a:stretch>
              </a:blipFill>
            </p:spPr>
            <p:txBody>
              <a:bodyPr/>
              <a:lstStyle/>
              <a:p>
                <a:r>
                  <a:rPr lang="ar-IQ">
                    <a:noFill/>
                  </a:rPr>
                  <a:t> </a:t>
                </a:r>
              </a:p>
            </p:txBody>
          </p:sp>
        </mc:Fallback>
      </mc:AlternateContent>
    </p:spTree>
    <p:extLst>
      <p:ext uri="{BB962C8B-B14F-4D97-AF65-F5344CB8AC3E}">
        <p14:creationId xmlns:p14="http://schemas.microsoft.com/office/powerpoint/2010/main" val="2864989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553185" y="2116409"/>
            <a:ext cx="6543675" cy="4486275"/>
            <a:chOff x="5553185" y="2116409"/>
            <a:chExt cx="6543675" cy="448627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185" y="2116409"/>
              <a:ext cx="6543675" cy="4486275"/>
            </a:xfrm>
            <a:prstGeom prst="rect">
              <a:avLst/>
            </a:prstGeom>
          </p:spPr>
        </p:pic>
        <p:sp>
          <p:nvSpPr>
            <p:cNvPr id="2" name="Rectangle 1"/>
            <p:cNvSpPr/>
            <p:nvPr/>
          </p:nvSpPr>
          <p:spPr>
            <a:xfrm>
              <a:off x="9001257" y="3318202"/>
              <a:ext cx="561372" cy="923330"/>
            </a:xfrm>
            <a:prstGeom prst="rect">
              <a:avLst/>
            </a:prstGeom>
            <a:solidFill>
              <a:schemeClr val="bg1"/>
            </a:solid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9001257" y="4511616"/>
              <a:ext cx="343364" cy="923330"/>
            </a:xfrm>
            <a:prstGeom prst="rect">
              <a:avLst/>
            </a:prstGeom>
            <a:noFill/>
          </p:spPr>
          <p:txBody>
            <a:bodyPr wrap="none" lIns="91440" tIns="45720" rIns="91440" bIns="45720">
              <a:spAutoFit/>
            </a:bodyPr>
            <a:lstStyle/>
            <a:p>
              <a:pPr algn="ctr"/>
              <a:r>
                <a:rPr lang="en-US" sz="5400" b="0" i="1" cap="none" spc="0" dirty="0" smtClean="0">
                  <a:ln w="0"/>
                  <a:solidFill>
                    <a:schemeClr val="tx1"/>
                  </a:solidFill>
                </a:rPr>
                <a:t>l</a:t>
              </a:r>
              <a:endParaRPr lang="en-US" sz="5400" b="0" i="1" cap="none" spc="0" dirty="0">
                <a:ln w="0"/>
                <a:solidFill>
                  <a:schemeClr val="tx1"/>
                </a:solidFill>
              </a:endParaRPr>
            </a:p>
          </p:txBody>
        </p:sp>
      </p:grpSp>
      <mc:AlternateContent xmlns:mc="http://schemas.openxmlformats.org/markup-compatibility/2006" xmlns:a14="http://schemas.microsoft.com/office/drawing/2010/main">
        <mc:Choice Requires="a14">
          <p:sp>
            <p:nvSpPr>
              <p:cNvPr id="4" name="Rectangle 3"/>
              <p:cNvSpPr/>
              <p:nvPr/>
            </p:nvSpPr>
            <p:spPr>
              <a:xfrm>
                <a:off x="563304" y="262622"/>
                <a:ext cx="10758487" cy="6111160"/>
              </a:xfrm>
              <a:prstGeom prst="rect">
                <a:avLst/>
              </a:prstGeom>
            </p:spPr>
            <p:txBody>
              <a:bodyPr wrap="square">
                <a:spAutoFit/>
              </a:bodyPr>
              <a:lstStyle/>
              <a:p>
                <a:r>
                  <a:rPr lang="ar-IQ" sz="2000" b="1" dirty="0" smtClean="0">
                    <a:latin typeface="Times New Roman" panose="02020603050405020304" pitchFamily="18" charset="0"/>
                    <a:cs typeface="Times New Roman" panose="02020603050405020304" pitchFamily="18" charset="0"/>
                  </a:rPr>
                  <a:t>الصيغة الرياضية لقانون </a:t>
                </a:r>
                <a:r>
                  <a:rPr lang="ar-IQ" sz="2000" b="1" dirty="0" err="1" smtClean="0">
                    <a:latin typeface="Times New Roman" panose="02020603050405020304" pitchFamily="18" charset="0"/>
                    <a:cs typeface="Times New Roman" panose="02020603050405020304" pitchFamily="18" charset="0"/>
                  </a:rPr>
                  <a:t>بايوسافارت</a:t>
                </a:r>
                <a:endParaRPr lang="ar-IQ" sz="2000" b="1" dirty="0" smtClean="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If</a:t>
                </a:r>
              </a:p>
              <a:p>
                <a:pPr algn="l" rtl="0"/>
                <a:r>
                  <a:rPr lang="en-US" sz="2000" dirty="0" smtClean="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is Magnetic field</a:t>
                </a:r>
              </a:p>
              <a:p>
                <a:pPr algn="l" rtl="0"/>
                <a14:m>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rPr>
                          <m:t>μ</m:t>
                        </m:r>
                      </m:e>
                      <m:sub>
                        <m:r>
                          <m:rPr>
                            <m:sty m:val="p"/>
                          </m:rPr>
                          <a:rPr lang="en-US" sz="2000">
                            <a:latin typeface="Cambria Math" panose="02040503050406030204" pitchFamily="18" charset="0"/>
                          </a:rPr>
                          <m:t>o</m:t>
                        </m:r>
                      </m:sub>
                    </m:sSub>
                  </m:oMath>
                </a14:m>
                <a:r>
                  <a:rPr lang="en-US" sz="2000" dirty="0">
                    <a:latin typeface="Times New Roman" panose="02020603050405020304" pitchFamily="18" charset="0"/>
                    <a:cs typeface="Times New Roman" panose="02020603050405020304" pitchFamily="18" charset="0"/>
                  </a:rPr>
                  <a:t> is Magnetic Permeability = </a:t>
                </a:r>
                <a14:m>
                  <m:oMath xmlns:m="http://schemas.openxmlformats.org/officeDocument/2006/math">
                    <m:r>
                      <a:rPr lang="en-US" sz="2000">
                        <a:latin typeface="Cambria Math" panose="02040503050406030204" pitchFamily="18" charset="0"/>
                      </a:rPr>
                      <m:t>4</m:t>
                    </m:r>
                    <m:r>
                      <m:rPr>
                        <m:sty m:val="p"/>
                      </m:rPr>
                      <a:rPr lang="en-US" sz="2000">
                        <a:latin typeface="Cambria Math" panose="02040503050406030204" pitchFamily="18" charset="0"/>
                      </a:rPr>
                      <m:t>π</m:t>
                    </m:r>
                    <m:r>
                      <a:rPr lang="en-US" sz="2000">
                        <a:latin typeface="Cambria Math" panose="02040503050406030204" pitchFamily="18" charset="0"/>
                      </a:rPr>
                      <m:t> × </m:t>
                    </m:r>
                    <m:sSup>
                      <m:sSupPr>
                        <m:ctrlPr>
                          <a:rPr lang="en-US" sz="2000" i="1">
                            <a:latin typeface="Cambria Math" panose="02040503050406030204" pitchFamily="18" charset="0"/>
                          </a:rPr>
                        </m:ctrlPr>
                      </m:sSupPr>
                      <m:e>
                        <m:r>
                          <a:rPr lang="en-US" sz="2000">
                            <a:latin typeface="Cambria Math" panose="02040503050406030204" pitchFamily="18" charset="0"/>
                          </a:rPr>
                          <m:t>10</m:t>
                        </m:r>
                      </m:e>
                      <m:sup>
                        <m:r>
                          <a:rPr lang="en-US" sz="2000" i="1">
                            <a:latin typeface="Cambria Math" panose="02040503050406030204" pitchFamily="18" charset="0"/>
                          </a:rPr>
                          <m:t>−</m:t>
                        </m:r>
                        <m:r>
                          <a:rPr lang="en-US" sz="2000">
                            <a:latin typeface="Cambria Math" panose="02040503050406030204" pitchFamily="18" charset="0"/>
                          </a:rPr>
                          <m:t>7</m:t>
                        </m:r>
                      </m:sup>
                    </m:sSup>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T.m</a:t>
                </a:r>
                <a:r>
                  <a:rPr lang="en-US" sz="2000" dirty="0">
                    <a:latin typeface="Times New Roman" panose="02020603050405020304" pitchFamily="18" charset="0"/>
                    <a:cs typeface="Times New Roman" panose="02020603050405020304" pitchFamily="18" charset="0"/>
                  </a:rPr>
                  <a:t>/A</a:t>
                </a:r>
              </a:p>
              <a:p>
                <a:pPr algn="l" rtl="0"/>
                <a:r>
                  <a:rPr lang="en-US" sz="2000" dirty="0" err="1"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current</a:t>
                </a:r>
              </a:p>
              <a:p>
                <a:pPr algn="l" rtl="0"/>
                <a:r>
                  <a:rPr lang="en-US" sz="2000" dirty="0" smtClean="0">
                    <a:latin typeface="Times New Roman" panose="02020603050405020304" pitchFamily="18" charset="0"/>
                    <a:cs typeface="Times New Roman" panose="02020603050405020304" pitchFamily="18" charset="0"/>
                  </a:rPr>
                  <a:t>dl </a:t>
                </a:r>
                <a:r>
                  <a:rPr lang="en-US" sz="2000" dirty="0">
                    <a:latin typeface="Times New Roman" panose="02020603050405020304" pitchFamily="18" charset="0"/>
                    <a:cs typeface="Times New Roman" panose="02020603050405020304" pitchFamily="18" charset="0"/>
                  </a:rPr>
                  <a:t>is length of the wire </a:t>
                </a:r>
              </a:p>
              <a:p>
                <a:pPr algn="l" rtl="0"/>
                <a:r>
                  <a:rPr lang="en-US" sz="2000" dirty="0" smtClean="0">
                    <a:latin typeface="Times New Roman" panose="02020603050405020304" pitchFamily="18" charset="0"/>
                    <a:cs typeface="Times New Roman" panose="02020603050405020304" pitchFamily="18" charset="0"/>
                  </a:rPr>
                  <a:t>R </a:t>
                </a:r>
                <a:r>
                  <a:rPr lang="en-US" sz="2000" dirty="0">
                    <a:latin typeface="Times New Roman" panose="02020603050405020304" pitchFamily="18" charset="0"/>
                    <a:cs typeface="Times New Roman" panose="02020603050405020304" pitchFamily="18" charset="0"/>
                  </a:rPr>
                  <a:t>distance between point P and wire</a:t>
                </a:r>
              </a:p>
              <a:p>
                <a:pPr algn="l" rtl="0"/>
                <a14:m>
                  <m:oMath xmlns:m="http://schemas.openxmlformats.org/officeDocument/2006/math">
                    <m:r>
                      <m:rPr>
                        <m:sty m:val="p"/>
                      </m:rPr>
                      <a:rPr lang="en-US" sz="2000">
                        <a:latin typeface="Cambria Math" panose="02040503050406030204" pitchFamily="18" charset="0"/>
                      </a:rPr>
                      <m:t>θ</m:t>
                    </m:r>
                  </m:oMath>
                </a14:m>
                <a:r>
                  <a:rPr lang="en-US" sz="2000" dirty="0">
                    <a:latin typeface="Times New Roman" panose="02020603050405020304" pitchFamily="18" charset="0"/>
                    <a:cs typeface="Times New Roman" panose="02020603050405020304" pitchFamily="18" charset="0"/>
                  </a:rPr>
                  <a:t> is between </a:t>
                </a:r>
                <a:r>
                  <a:rPr lang="en-US" sz="2000" dirty="0" err="1"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R </a:t>
                </a:r>
              </a:p>
              <a:p>
                <a:pPr algn="l" rtl="0"/>
                <a:endParaRPr lang="en-US" sz="2000" dirty="0" smtClean="0">
                  <a:latin typeface="Times New Roman" panose="02020603050405020304" pitchFamily="18" charset="0"/>
                  <a:cs typeface="Times New Roman" panose="02020603050405020304" pitchFamily="18" charset="0"/>
                </a:endParaRPr>
              </a:p>
              <a:p>
                <a:pPr algn="l"/>
                <a:r>
                  <a:rPr lang="ar-IQ" sz="2000" dirty="0" smtClean="0">
                    <a:latin typeface="Times New Roman" panose="02020603050405020304" pitchFamily="18" charset="0"/>
                    <a:cs typeface="Times New Roman" panose="02020603050405020304" pitchFamily="18" charset="0"/>
                  </a:rPr>
                  <a:t>المجال الناشئ عن تيار يمر من عنصر صغير </a:t>
                </a:r>
                <a:r>
                  <a:rPr lang="en-US" sz="2000" dirty="0" smtClean="0">
                    <a:latin typeface="Times New Roman" panose="02020603050405020304" pitchFamily="18" charset="0"/>
                    <a:cs typeface="Times New Roman" panose="02020603050405020304" pitchFamily="18" charset="0"/>
                  </a:rPr>
                  <a:t>dl</a:t>
                </a:r>
                <a:r>
                  <a:rPr lang="ar-IQ" sz="2000" dirty="0" smtClean="0">
                    <a:latin typeface="Times New Roman" panose="02020603050405020304" pitchFamily="18" charset="0"/>
                    <a:cs typeface="Times New Roman" panose="02020603050405020304" pitchFamily="18" charset="0"/>
                  </a:rPr>
                  <a:t> لموصل</a:t>
                </a:r>
              </a:p>
              <a:p>
                <a:pPr algn="l"/>
                <a:r>
                  <a:rPr lang="ar-IQ" sz="2000" dirty="0" smtClean="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l" rtl="0"/>
                <a14:m>
                  <m:oMath xmlns:m="http://schemas.openxmlformats.org/officeDocument/2006/math">
                    <m:r>
                      <m:rPr>
                        <m:nor/>
                      </m:rPr>
                      <a:rPr lang="en-US" sz="2000" b="0" i="0" smtClean="0">
                        <a:latin typeface="Times New Roman" panose="02020603050405020304" pitchFamily="18" charset="0"/>
                        <a:cs typeface="Times New Roman" panose="02020603050405020304" pitchFamily="18" charset="0"/>
                      </a:rPr>
                      <m:t>d</m:t>
                    </m:r>
                    <m:r>
                      <m:rPr>
                        <m:nor/>
                      </m:rPr>
                      <a:rPr lang="en-US" sz="2000" smtClean="0">
                        <a:latin typeface="Times New Roman" panose="02020603050405020304" pitchFamily="18" charset="0"/>
                        <a:cs typeface="Times New Roman" panose="02020603050405020304" pitchFamily="18" charset="0"/>
                      </a:rPr>
                      <m:t>B</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r>
                      <m:rPr>
                        <m:nor/>
                      </m:rPr>
                      <a:rPr lang="en-US" sz="2000">
                        <a:latin typeface="Times New Roman" panose="02020603050405020304" pitchFamily="18" charset="0"/>
                        <a:cs typeface="Times New Roman" panose="02020603050405020304" pitchFamily="18" charset="0"/>
                      </a:rPr>
                      <m:t> </m:t>
                    </m:r>
                    <m:f>
                      <m:fPr>
                        <m:ctrlPr>
                          <a:rPr lang="en-US" sz="2000" i="1" smtClean="0">
                            <a:latin typeface="Cambria Math" panose="02040503050406030204" pitchFamily="18" charset="0"/>
                          </a:rPr>
                        </m:ctrlPr>
                      </m:fPr>
                      <m:num>
                        <m:r>
                          <m:rPr>
                            <m:nor/>
                          </m:rPr>
                          <a:rPr lang="en-US" sz="2000" b="0" i="0" smtClean="0">
                            <a:latin typeface="Cambria Math" panose="02040503050406030204" pitchFamily="18" charset="0"/>
                          </a:rPr>
                          <m:t>i</m:t>
                        </m:r>
                        <m:r>
                          <m:rPr>
                            <m:nor/>
                          </m:rPr>
                          <a:rPr lang="en-US" sz="2000" b="0" i="0" smtClean="0">
                            <a:latin typeface="Cambria Math" panose="02040503050406030204" pitchFamily="18" charset="0"/>
                          </a:rPr>
                          <m:t> </m:t>
                        </m:r>
                        <m:r>
                          <m:rPr>
                            <m:nor/>
                          </m:rPr>
                          <a:rPr lang="en-US" sz="2000">
                            <a:latin typeface="Times New Roman" panose="02020603050405020304" pitchFamily="18" charset="0"/>
                            <a:cs typeface="Times New Roman" panose="02020603050405020304" pitchFamily="18" charset="0"/>
                          </a:rPr>
                          <m:t>d</m:t>
                        </m:r>
                        <m:r>
                          <m:rPr>
                            <m:nor/>
                          </m:rPr>
                          <a:rPr lang="en-US" sz="2000" b="0" i="0" smtClean="0">
                            <a:latin typeface="Times New Roman" panose="02020603050405020304" pitchFamily="18" charset="0"/>
                            <a:cs typeface="Times New Roman" panose="02020603050405020304" pitchFamily="18" charset="0"/>
                          </a:rPr>
                          <m:t>l</m:t>
                        </m:r>
                        <m:r>
                          <m:rPr>
                            <m:nor/>
                          </m:rPr>
                          <a:rPr lang="en-US" sz="2000">
                            <a:latin typeface="Times New Roman" panose="02020603050405020304" pitchFamily="18" charset="0"/>
                            <a:cs typeface="Times New Roman" panose="02020603050405020304" pitchFamily="18" charset="0"/>
                          </a:rPr>
                          <m:t> </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𝑅</m:t>
                            </m:r>
                          </m:e>
                        </m:acc>
                      </m:num>
                      <m:den>
                        <m:sSup>
                          <m:sSupPr>
                            <m:ctrlPr>
                              <a:rPr lang="en-US" sz="2000" i="1">
                                <a:latin typeface="Cambria Math" panose="02040503050406030204" pitchFamily="18" charset="0"/>
                              </a:rPr>
                            </m:ctrlPr>
                          </m:sSupPr>
                          <m:e>
                            <m:r>
                              <m:rPr>
                                <m:sty m:val="p"/>
                              </m:rPr>
                              <a:rPr lang="en-US" sz="2000" b="0" i="1" smtClean="0">
                                <a:latin typeface="Cambria Math" panose="02040503050406030204" pitchFamily="18" charset="0"/>
                                <a:cs typeface="Times New Roman" panose="02020603050405020304" pitchFamily="18" charset="0"/>
                              </a:rPr>
                              <m:t>R</m:t>
                            </m:r>
                          </m:e>
                          <m:sup>
                            <m:r>
                              <m:rPr>
                                <m:nor/>
                              </m:rPr>
                              <a:rPr lang="en-US" sz="2000" smtClean="0">
                                <a:latin typeface="Times New Roman" panose="02020603050405020304" pitchFamily="18" charset="0"/>
                                <a:cs typeface="Times New Roman" panose="02020603050405020304" pitchFamily="18" charset="0"/>
                              </a:rPr>
                              <m:t>2</m:t>
                            </m:r>
                          </m:sup>
                        </m:sSup>
                      </m:den>
                    </m:f>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Biot-Savart</a:t>
                </a:r>
                <a:r>
                  <a:rPr lang="en-US" sz="2000" dirty="0">
                    <a:latin typeface="Times New Roman" panose="02020603050405020304" pitchFamily="18" charset="0"/>
                    <a:cs typeface="Times New Roman" panose="02020603050405020304" pitchFamily="18" charset="0"/>
                  </a:rPr>
                  <a:t> Law </a:t>
                </a:r>
                <a:endParaRPr lang="en-US" sz="2000" dirty="0" smtClean="0">
                  <a:latin typeface="Times New Roman" panose="02020603050405020304" pitchFamily="18" charset="0"/>
                  <a:cs typeface="Times New Roman" panose="02020603050405020304" pitchFamily="18" charset="0"/>
                </a:endParaRPr>
              </a:p>
              <a:p>
                <a:pPr algn="l" rtl="0"/>
                <a:endParaRPr lang="en-US" sz="2000" dirty="0">
                  <a:latin typeface="Times New Roman" panose="02020603050405020304" pitchFamily="18" charset="0"/>
                  <a:cs typeface="Times New Roman" panose="02020603050405020304" pitchFamily="18" charset="0"/>
                </a:endParaRPr>
              </a:p>
              <a:p>
                <a:pPr algn="l" rtl="0"/>
                <a:r>
                  <a:rPr lang="ar-IQ" sz="2000" dirty="0" smtClean="0">
                    <a:latin typeface="Times New Roman" panose="02020603050405020304" pitchFamily="18" charset="0"/>
                    <a:cs typeface="Times New Roman" panose="02020603050405020304" pitchFamily="18" charset="0"/>
                  </a:rPr>
                  <a:t>المجال الكلي الناشئ عن تيار يمر بطول محدود </a:t>
                </a:r>
              </a:p>
              <a:p>
                <a:pPr algn="l" rtl="0"/>
                <a:r>
                  <a:rPr lang="ar-IQ" sz="2000" dirty="0" smtClean="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r>
                      <m:rPr>
                        <m:nor/>
                      </m:rPr>
                      <a:rPr lang="en-US" sz="2000">
                        <a:latin typeface="Times New Roman" panose="02020603050405020304" pitchFamily="18" charset="0"/>
                        <a:cs typeface="Times New Roman" panose="02020603050405020304" pitchFamily="18" charset="0"/>
                      </a:rPr>
                      <m:t> </m:t>
                    </m:r>
                    <m:nary>
                      <m:naryPr>
                        <m:limLoc m:val="undOvr"/>
                        <m:subHide m:val="on"/>
                        <m:supHide m:val="on"/>
                        <m:ctrlPr>
                          <a:rPr lang="en-US" sz="2000" i="1">
                            <a:latin typeface="Cambria Math" panose="02040503050406030204" pitchFamily="18" charset="0"/>
                          </a:rPr>
                        </m:ctrlPr>
                      </m:naryPr>
                      <m:sub/>
                      <m:sup/>
                      <m:e>
                        <m:f>
                          <m:fPr>
                            <m:ctrlPr>
                              <a:rPr lang="en-US" sz="2000" i="1">
                                <a:latin typeface="Cambria Math" panose="02040503050406030204" pitchFamily="18" charset="0"/>
                              </a:rPr>
                            </m:ctrlPr>
                          </m:fPr>
                          <m:num>
                            <m:r>
                              <m:rPr>
                                <m:nor/>
                              </m:rPr>
                              <a:rPr lang="en-US" sz="2000">
                                <a:latin typeface="Times New Roman" panose="02020603050405020304" pitchFamily="18" charset="0"/>
                                <a:cs typeface="Times New Roman" panose="02020603050405020304" pitchFamily="18" charset="0"/>
                              </a:rPr>
                              <m:t>d</m:t>
                            </m:r>
                            <m:r>
                              <m:rPr>
                                <m:nor/>
                              </m:rPr>
                              <a:rPr lang="en-US" sz="2000" b="0" i="0" smtClean="0">
                                <a:latin typeface="Times New Roman" panose="02020603050405020304" pitchFamily="18" charset="0"/>
                                <a:cs typeface="Times New Roman" panose="02020603050405020304" pitchFamily="18" charset="0"/>
                              </a:rPr>
                              <m:t>l</m:t>
                            </m:r>
                            <m:r>
                              <m:rPr>
                                <m:nor/>
                              </m:rPr>
                              <a:rPr lang="en-US" sz="2000">
                                <a:latin typeface="Times New Roman" panose="02020603050405020304" pitchFamily="18" charset="0"/>
                                <a:cs typeface="Times New Roman" panose="02020603050405020304" pitchFamily="18" charset="0"/>
                              </a:rPr>
                              <m:t> </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𝑅</m:t>
                                </m:r>
                              </m:e>
                            </m:acc>
                          </m:num>
                          <m:den>
                            <m:sSup>
                              <m:sSupPr>
                                <m:ctrlPr>
                                  <a:rPr lang="en-US" sz="2000" i="1">
                                    <a:latin typeface="Cambria Math" panose="02040503050406030204" pitchFamily="18" charset="0"/>
                                  </a:rPr>
                                </m:ctrlPr>
                              </m:sSupPr>
                              <m:e>
                                <m:r>
                                  <m:rPr>
                                    <m:sty m:val="p"/>
                                  </m:rPr>
                                  <a:rPr lang="en-US" sz="2000" b="0" i="1" smtClean="0">
                                    <a:latin typeface="Cambria Math" panose="02040503050406030204" pitchFamily="18" charset="0"/>
                                    <a:cs typeface="Times New Roman" panose="02020603050405020304" pitchFamily="18" charset="0"/>
                                  </a:rPr>
                                  <m:t>R</m:t>
                                </m:r>
                              </m:e>
                              <m:sup>
                                <m:r>
                                  <m:rPr>
                                    <m:nor/>
                                  </m:rPr>
                                  <a:rPr lang="en-US" sz="2000" smtClean="0">
                                    <a:latin typeface="Times New Roman" panose="02020603050405020304" pitchFamily="18" charset="0"/>
                                    <a:cs typeface="Times New Roman" panose="02020603050405020304" pitchFamily="18" charset="0"/>
                                  </a:rPr>
                                  <m:t>2</m:t>
                                </m:r>
                              </m:sup>
                            </m:sSup>
                          </m:den>
                        </m:f>
                      </m:e>
                    </m:nary>
                  </m:oMath>
                </a14:m>
                <a:r>
                  <a:rPr lang="en-US" sz="2000" dirty="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Biot-Savart</a:t>
                </a:r>
                <a:r>
                  <a:rPr lang="en-US" sz="2000" dirty="0">
                    <a:latin typeface="Times New Roman" panose="02020603050405020304" pitchFamily="18" charset="0"/>
                    <a:cs typeface="Times New Roman" panose="02020603050405020304" pitchFamily="18" charset="0"/>
                  </a:rPr>
                  <a:t> Law </a:t>
                </a:r>
                <a:endParaRPr lang="en-US" sz="2000" dirty="0" smtClean="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endParaRPr lang="ar-IQ"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63304" y="262622"/>
                <a:ext cx="10758487" cy="6111160"/>
              </a:xfrm>
              <a:prstGeom prst="rect">
                <a:avLst/>
              </a:prstGeom>
              <a:blipFill rotWithShape="0">
                <a:blip r:embed="rId3"/>
                <a:stretch>
                  <a:fillRect l="-1133" t="-499" r="-623"/>
                </a:stretch>
              </a:blipFill>
            </p:spPr>
            <p:txBody>
              <a:bodyPr/>
              <a:lstStyle/>
              <a:p>
                <a:r>
                  <a:rPr lang="ar-IQ">
                    <a:noFill/>
                  </a:rPr>
                  <a:t> </a:t>
                </a:r>
              </a:p>
            </p:txBody>
          </p:sp>
        </mc:Fallback>
      </mc:AlternateContent>
    </p:spTree>
    <p:extLst>
      <p:ext uri="{BB962C8B-B14F-4D97-AF65-F5344CB8AC3E}">
        <p14:creationId xmlns:p14="http://schemas.microsoft.com/office/powerpoint/2010/main" val="392997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Effect transition="in" filter="fade">
                                      <p:cBhvr>
                                        <p:cTn id="45" dur="500"/>
                                        <p:tgtEl>
                                          <p:spTgt spid="4">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animEffect transition="in" filter="fade">
                                      <p:cBhvr>
                                        <p:cTn id="50" dur="500"/>
                                        <p:tgtEl>
                                          <p:spTgt spid="4">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15" end="15"/>
                                            </p:txEl>
                                          </p:spTgt>
                                        </p:tgtEl>
                                        <p:attrNameLst>
                                          <p:attrName>style.visibility</p:attrName>
                                        </p:attrNameLst>
                                      </p:cBhvr>
                                      <p:to>
                                        <p:strVal val="visible"/>
                                      </p:to>
                                    </p:set>
                                    <p:animEffect transition="in" filter="fade">
                                      <p:cBhvr>
                                        <p:cTn id="55"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22288" y="2799512"/>
            <a:ext cx="5294672" cy="923330"/>
          </a:xfrm>
          <a:prstGeom prst="rect">
            <a:avLst/>
          </a:prstGeom>
        </p:spPr>
        <p:txBody>
          <a:bodyPr wrap="square">
            <a:spAutoFit/>
          </a:bodyPr>
          <a:lstStyle/>
          <a:p>
            <a:pPr algn="ctr"/>
            <a:r>
              <a:rPr lang="ar-IQ" sz="5400" b="1" dirty="0" smtClean="0">
                <a:latin typeface="Times New Roman" panose="02020603050405020304" pitchFamily="18" charset="0"/>
                <a:cs typeface="Times New Roman" panose="02020603050405020304" pitchFamily="18" charset="0"/>
              </a:rPr>
              <a:t>وشكرا</a:t>
            </a:r>
            <a:endParaRPr lang="ar-IQ" sz="5400" dirty="0"/>
          </a:p>
        </p:txBody>
      </p:sp>
    </p:spTree>
    <p:extLst>
      <p:ext uri="{BB962C8B-B14F-4D97-AF65-F5344CB8AC3E}">
        <p14:creationId xmlns:p14="http://schemas.microsoft.com/office/powerpoint/2010/main" val="3686840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2963" y="125048"/>
            <a:ext cx="10829925" cy="1410643"/>
          </a:xfrm>
          <a:prstGeom prst="rect">
            <a:avLst/>
          </a:prstGeom>
        </p:spPr>
        <p:txBody>
          <a:bodyPr wrap="square">
            <a:spAutoFit/>
          </a:bodyPr>
          <a:lstStyle/>
          <a:p>
            <a:pPr>
              <a:lnSpc>
                <a:spcPct val="115000"/>
              </a:lnSpc>
              <a:spcAft>
                <a:spcPts val="1000"/>
              </a:spcAft>
            </a:pPr>
            <a:r>
              <a:rPr lang="ar-IQ" sz="2000" b="1" dirty="0">
                <a:latin typeface="Times New Roman" panose="02020603050405020304" pitchFamily="18" charset="0"/>
                <a:cs typeface="Times New Roman" panose="02020603050405020304" pitchFamily="18" charset="0"/>
              </a:rPr>
              <a:t>أولا قانون </a:t>
            </a:r>
            <a:r>
              <a:rPr lang="ar-IQ" sz="2000" b="1" dirty="0" err="1">
                <a:latin typeface="Times New Roman" panose="02020603050405020304" pitchFamily="18" charset="0"/>
                <a:cs typeface="Times New Roman" panose="02020603050405020304" pitchFamily="18" charset="0"/>
              </a:rPr>
              <a:t>بيووسافارت</a:t>
            </a:r>
            <a:endParaRPr lang="ar-IQ" sz="2000" b="1" dirty="0">
              <a:latin typeface="Times New Roman" panose="02020603050405020304" pitchFamily="18" charset="0"/>
              <a:cs typeface="Times New Roman" panose="02020603050405020304" pitchFamily="18" charset="0"/>
            </a:endParaRPr>
          </a:p>
          <a:p>
            <a:pPr lvl="0">
              <a:lnSpc>
                <a:spcPct val="115000"/>
              </a:lnSpc>
              <a:spcAft>
                <a:spcPts val="1000"/>
              </a:spcAft>
            </a:pPr>
            <a:r>
              <a:rPr lang="ar-IQ" sz="2000" b="1" dirty="0" smtClean="0">
                <a:effectLst/>
                <a:latin typeface="Calibri" panose="020F0502020204030204" pitchFamily="34" charset="0"/>
                <a:ea typeface="Times New Roman" panose="02020603050405020304" pitchFamily="18" charset="0"/>
                <a:cs typeface="Times New Roman" panose="02020603050405020304" pitchFamily="18" charset="0"/>
              </a:rPr>
              <a:t>1- المجال المغناطيسي حول موصل (سلك) رفيع ومستقيم يسري فيه تيار كهربائي </a:t>
            </a:r>
            <a:endParaRPr lang="en-US" sz="2000" dirty="0" smtClean="0">
              <a:effectLst/>
              <a:latin typeface="Calibri" panose="020F0502020204030204" pitchFamily="34" charset="0"/>
              <a:ea typeface="Times New Roman" panose="02020603050405020304" pitchFamily="18" charset="0"/>
              <a:cs typeface="Arial" panose="020B0604020202020204" pitchFamily="34" charset="0"/>
            </a:endParaRPr>
          </a:p>
          <a:p>
            <a:pPr marL="228600">
              <a:lnSpc>
                <a:spcPct val="115000"/>
              </a:lnSpc>
              <a:spcAft>
                <a:spcPts val="1000"/>
              </a:spcAft>
            </a:pPr>
            <a:r>
              <a:rPr lang="ar-IQ" sz="2000" dirty="0" smtClean="0">
                <a:effectLst/>
                <a:latin typeface="Calibri" panose="020F0502020204030204" pitchFamily="34" charset="0"/>
                <a:ea typeface="Times New Roman" panose="02020603050405020304" pitchFamily="18" charset="0"/>
                <a:cs typeface="Times New Roman" panose="02020603050405020304" pitchFamily="18" charset="0"/>
              </a:rPr>
              <a:t>حساب المجال المغناطيسي عند النقطة </a:t>
            </a:r>
            <a:r>
              <a:rPr lang="en-US" sz="2000" dirty="0" smtClean="0">
                <a:effectLst/>
                <a:latin typeface="Times New Roman" panose="02020603050405020304" pitchFamily="18" charset="0"/>
                <a:ea typeface="Times New Roman" panose="02020603050405020304" pitchFamily="18" charset="0"/>
                <a:cs typeface="Arial" panose="020B0604020202020204" pitchFamily="34" charset="0"/>
              </a:rPr>
              <a:t>P</a:t>
            </a:r>
            <a:r>
              <a:rPr lang="ar-IQ" sz="2000" dirty="0" smtClean="0">
                <a:effectLst/>
                <a:latin typeface="Calibri" panose="020F0502020204030204" pitchFamily="34" charset="0"/>
                <a:ea typeface="Times New Roman" panose="02020603050405020304" pitchFamily="18" charset="0"/>
                <a:cs typeface="Times New Roman" panose="02020603050405020304" pitchFamily="18" charset="0"/>
              </a:rPr>
              <a:t> والتي تبعد مسافة </a:t>
            </a:r>
            <a:r>
              <a:rPr lang="en-US" sz="2000" dirty="0" smtClean="0">
                <a:effectLst/>
                <a:latin typeface="Times New Roman" panose="02020603050405020304" pitchFamily="18" charset="0"/>
                <a:ea typeface="Times New Roman" panose="02020603050405020304" pitchFamily="18" charset="0"/>
                <a:cs typeface="Arial" panose="020B0604020202020204" pitchFamily="34" charset="0"/>
              </a:rPr>
              <a:t>r</a:t>
            </a:r>
            <a:r>
              <a:rPr lang="ar-IQ" sz="2000" dirty="0" smtClean="0">
                <a:effectLst/>
                <a:latin typeface="Calibri" panose="020F0502020204030204" pitchFamily="34" charset="0"/>
                <a:ea typeface="Times New Roman" panose="02020603050405020304" pitchFamily="18" charset="0"/>
                <a:cs typeface="Times New Roman" panose="02020603050405020304" pitchFamily="18" charset="0"/>
              </a:rPr>
              <a:t>  من موصل طولة </a:t>
            </a:r>
            <a:r>
              <a:rPr lang="en-US" sz="2000" dirty="0" smtClean="0">
                <a:effectLst/>
                <a:latin typeface="Times New Roman" panose="02020603050405020304" pitchFamily="18" charset="0"/>
                <a:ea typeface="Times New Roman" panose="02020603050405020304" pitchFamily="18" charset="0"/>
                <a:cs typeface="Arial" panose="020B0604020202020204" pitchFamily="34" charset="0"/>
              </a:rPr>
              <a:t>l </a:t>
            </a:r>
            <a:r>
              <a:rPr lang="ar-IQ" sz="2000" dirty="0" smtClean="0">
                <a:effectLst/>
                <a:latin typeface="Calibri" panose="020F0502020204030204" pitchFamily="34" charset="0"/>
                <a:ea typeface="Times New Roman" panose="02020603050405020304" pitchFamily="18" charset="0"/>
                <a:cs typeface="Times New Roman" panose="02020603050405020304" pitchFamily="18" charset="0"/>
              </a:rPr>
              <a:t> والذي يقع على الاحداثي الصادي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00409" y="1657542"/>
                <a:ext cx="3697807" cy="639534"/>
              </a:xfrm>
              <a:prstGeom prst="rect">
                <a:avLst/>
              </a:prstGeom>
            </p:spPr>
            <p:txBody>
              <a:bodyPr wrap="none">
                <a:spAutoFit/>
              </a:bodyPr>
              <a:lstStyle/>
              <a:p>
                <a:pPr algn="l" rtl="0"/>
                <a14:m>
                  <m:oMath xmlns:m="http://schemas.openxmlformats.org/officeDocument/2006/math">
                    <m:r>
                      <m:rPr>
                        <m:nor/>
                      </m:rPr>
                      <a:rPr lang="en-US" sz="2000" b="0" i="0" smtClean="0">
                        <a:latin typeface="Times New Roman" panose="02020603050405020304" pitchFamily="18" charset="0"/>
                        <a:cs typeface="Times New Roman" panose="02020603050405020304" pitchFamily="18" charset="0"/>
                      </a:rPr>
                      <m:t>d</m:t>
                    </m:r>
                    <m:r>
                      <m:rPr>
                        <m:nor/>
                      </m:rPr>
                      <a:rPr lang="en-US" sz="2000" smtClean="0">
                        <a:latin typeface="Times New Roman" panose="02020603050405020304" pitchFamily="18" charset="0"/>
                        <a:cs typeface="Times New Roman" panose="02020603050405020304" pitchFamily="18" charset="0"/>
                      </a:rPr>
                      <m:t>B</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r>
                      <m:rPr>
                        <m:nor/>
                      </m:rPr>
                      <a:rPr lang="en-US" sz="2000">
                        <a:latin typeface="Times New Roman" panose="02020603050405020304" pitchFamily="18" charset="0"/>
                        <a:cs typeface="Times New Roman" panose="02020603050405020304" pitchFamily="18" charset="0"/>
                      </a:rPr>
                      <m:t> </m:t>
                    </m:r>
                    <m:f>
                      <m:fPr>
                        <m:ctrlPr>
                          <a:rPr lang="en-US" sz="2000" i="1" smtClean="0">
                            <a:latin typeface="Cambria Math" panose="02040503050406030204" pitchFamily="18" charset="0"/>
                          </a:rPr>
                        </m:ctrlPr>
                      </m:fPr>
                      <m:num>
                        <m:r>
                          <m:rPr>
                            <m:nor/>
                          </m:rPr>
                          <a:rPr lang="en-US" sz="2000" b="0" i="0" smtClean="0">
                            <a:latin typeface="Times New Roman" panose="02020603050405020304" pitchFamily="18" charset="0"/>
                            <a:cs typeface="Times New Roman" panose="02020603050405020304" pitchFamily="18" charset="0"/>
                          </a:rPr>
                          <m:t>i</m:t>
                        </m:r>
                        <m:r>
                          <m:rPr>
                            <m:nor/>
                          </m:rPr>
                          <a:rPr lang="en-US" sz="2000" b="0" i="0" smtClean="0">
                            <a:latin typeface="Times New Roman" panose="02020603050405020304" pitchFamily="18" charset="0"/>
                            <a:cs typeface="Times New Roman" panose="02020603050405020304" pitchFamily="18" charset="0"/>
                          </a:rPr>
                          <m:t> </m:t>
                        </m:r>
                        <m:r>
                          <m:rPr>
                            <m:nor/>
                          </m:rPr>
                          <a:rPr lang="en-US" sz="2000">
                            <a:latin typeface="Times New Roman" panose="02020603050405020304" pitchFamily="18" charset="0"/>
                            <a:cs typeface="Times New Roman" panose="02020603050405020304" pitchFamily="18" charset="0"/>
                          </a:rPr>
                          <m:t>d</m:t>
                        </m:r>
                        <m:r>
                          <m:rPr>
                            <m:nor/>
                          </m:rPr>
                          <a:rPr lang="en-US" sz="2000" b="0" i="0" smtClean="0">
                            <a:latin typeface="Times New Roman" panose="02020603050405020304" pitchFamily="18" charset="0"/>
                            <a:cs typeface="Times New Roman" panose="02020603050405020304" pitchFamily="18" charset="0"/>
                          </a:rPr>
                          <m:t>l</m:t>
                        </m:r>
                        <m:r>
                          <m:rPr>
                            <m:nor/>
                          </m:rPr>
                          <a:rPr lang="en-US" sz="2000">
                            <a:latin typeface="Times New Roman" panose="02020603050405020304" pitchFamily="18" charset="0"/>
                            <a:cs typeface="Times New Roman" panose="02020603050405020304" pitchFamily="18" charset="0"/>
                          </a:rPr>
                          <m:t> </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𝑅</m:t>
                            </m:r>
                          </m:e>
                        </m:acc>
                      </m:num>
                      <m:den>
                        <m:sSup>
                          <m:sSupPr>
                            <m:ctrlPr>
                              <a:rPr lang="en-US" sz="2000" i="1">
                                <a:latin typeface="Cambria Math" panose="02040503050406030204" pitchFamily="18" charset="0"/>
                              </a:rPr>
                            </m:ctrlPr>
                          </m:sSupPr>
                          <m:e>
                            <m:r>
                              <m:rPr>
                                <m:sty m:val="p"/>
                              </m:rPr>
                              <a:rPr lang="en-US" sz="2000" b="0" i="1" smtClean="0">
                                <a:latin typeface="Cambria Math" panose="02040503050406030204" pitchFamily="18" charset="0"/>
                                <a:cs typeface="Times New Roman" panose="02020603050405020304" pitchFamily="18" charset="0"/>
                              </a:rPr>
                              <m:t>R</m:t>
                            </m:r>
                          </m:e>
                          <m:sup>
                            <m:r>
                              <m:rPr>
                                <m:nor/>
                              </m:rPr>
                              <a:rPr lang="en-US" sz="2000" smtClean="0">
                                <a:latin typeface="Times New Roman" panose="02020603050405020304" pitchFamily="18" charset="0"/>
                                <a:cs typeface="Times New Roman" panose="02020603050405020304" pitchFamily="18" charset="0"/>
                              </a:rPr>
                              <m:t>2</m:t>
                            </m:r>
                          </m:sup>
                        </m:sSup>
                      </m:den>
                    </m:f>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1</a:t>
                </a:r>
                <a:endParaRPr lang="ar-IQ" sz="2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00409" y="1657542"/>
                <a:ext cx="3697807" cy="639534"/>
              </a:xfrm>
              <a:prstGeom prst="rect">
                <a:avLst/>
              </a:prstGeom>
              <a:blipFill rotWithShape="0">
                <a:blip r:embed="rId3"/>
                <a:stretch>
                  <a:fillRect r="-165"/>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00409" y="2390064"/>
                <a:ext cx="4709174" cy="439736"/>
              </a:xfrm>
              <a:prstGeom prst="rect">
                <a:avLst/>
              </a:prstGeom>
            </p:spPr>
            <p:txBody>
              <a:bodyPr wrap="none">
                <a:spAutoFit/>
              </a:bodyPr>
              <a:lstStyle/>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d</m:t>
                    </m:r>
                    <m:r>
                      <m:rPr>
                        <m:nor/>
                      </m:rPr>
                      <a:rPr lang="en-US" sz="2000" b="0" i="0" smtClean="0">
                        <a:latin typeface="Times New Roman" panose="02020603050405020304" pitchFamily="18" charset="0"/>
                        <a:cs typeface="Times New Roman" panose="02020603050405020304" pitchFamily="18" charset="0"/>
                      </a:rPr>
                      <m:t>l</m:t>
                    </m:r>
                    <m:r>
                      <m:rPr>
                        <m:nor/>
                      </m:rPr>
                      <a:rPr lang="en-US" sz="2000" smtClean="0">
                        <a:latin typeface="Times New Roman" panose="02020603050405020304" pitchFamily="18" charset="0"/>
                        <a:cs typeface="Times New Roman" panose="02020603050405020304" pitchFamily="18" charset="0"/>
                      </a:rPr>
                      <m:t> </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𝑅</m:t>
                        </m:r>
                      </m:e>
                    </m:acc>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𝑘</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d>
                      <m:dPr>
                        <m:begChr m:val="|"/>
                        <m:end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𝑑𝑙</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𝑅</m:t>
                            </m:r>
                          </m:e>
                        </m:acc>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e>
                    </m:d>
                  </m:oMath>
                </a14:m>
                <a:r>
                  <a:rPr lang="en-US" sz="2000" dirty="0" smtClean="0">
                    <a:latin typeface="Times New Roman" panose="02020603050405020304" pitchFamily="18" charset="0"/>
                    <a:cs typeface="Times New Roman" panose="02020603050405020304" pitchFamily="18" charset="0"/>
                  </a:rPr>
                  <a:t> = k (</a:t>
                </a:r>
                <a:r>
                  <a:rPr lang="en-US" sz="2000" dirty="0" err="1" smtClean="0">
                    <a:latin typeface="Times New Roman" panose="02020603050405020304" pitchFamily="18" charset="0"/>
                    <a:cs typeface="Times New Roman" panose="02020603050405020304" pitchFamily="18" charset="0"/>
                  </a:rPr>
                  <a:t>dy</a:t>
                </a:r>
                <a:r>
                  <a:rPr lang="en-US" sz="2000" dirty="0" smtClean="0">
                    <a:latin typeface="Times New Roman" panose="02020603050405020304" pitchFamily="18" charset="0"/>
                    <a:cs typeface="Times New Roman" panose="02020603050405020304" pitchFamily="18" charset="0"/>
                  </a:rPr>
                  <a:t> sin</a:t>
                </a:r>
                <a:r>
                  <a:rPr lang="el-GR" sz="2000" dirty="0" smtClean="0">
                    <a:latin typeface="Times New Roman" panose="02020603050405020304" pitchFamily="18" charset="0"/>
                    <a:cs typeface="Times New Roman" panose="02020603050405020304" pitchFamily="18" charset="0"/>
                  </a:rPr>
                  <a:t>ϴ</a:t>
                </a:r>
                <a:r>
                  <a:rPr lang="en-US" sz="2000" dirty="0" smtClean="0">
                    <a:latin typeface="Times New Roman" panose="02020603050405020304" pitchFamily="18" charset="0"/>
                    <a:cs typeface="Times New Roman" panose="02020603050405020304" pitchFamily="18" charset="0"/>
                  </a:rPr>
                  <a:t>)    …..3 </a:t>
                </a:r>
                <a:endParaRPr lang="ar-IQ" sz="2000"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00409" y="2390064"/>
                <a:ext cx="4709174" cy="439736"/>
              </a:xfrm>
              <a:prstGeom prst="rect">
                <a:avLst/>
              </a:prstGeom>
              <a:blipFill rotWithShape="0">
                <a:blip r:embed="rId4"/>
                <a:stretch>
                  <a:fillRect t="-5556" r="-388" b="-19444"/>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8841" y="2801544"/>
                <a:ext cx="5071132" cy="639534"/>
              </a:xfrm>
              <a:prstGeom prst="rect">
                <a:avLst/>
              </a:prstGeom>
            </p:spPr>
            <p:txBody>
              <a:bodyPr wrap="none">
                <a:spAutoFit/>
              </a:bodyPr>
              <a:lstStyle/>
              <a:p>
                <a:pPr algn="l" rtl="0"/>
                <a:r>
                  <a:rPr lang="en-US" sz="2000" b="0" dirty="0" smtClean="0">
                    <a:latin typeface="Times New Roman" panose="02020603050405020304" pitchFamily="18" charset="0"/>
                    <a:cs typeface="Times New Roman" panose="02020603050405020304" pitchFamily="18" charset="0"/>
                  </a:rPr>
                  <a:t>dB= </a:t>
                </a:r>
                <a14:m>
                  <m:oMath xmlns:m="http://schemas.openxmlformats.org/officeDocument/2006/math">
                    <m:r>
                      <m:rPr>
                        <m:nor/>
                      </m:rPr>
                      <a:rPr lang="en-US" sz="2000" b="0" i="0" smtClean="0">
                        <a:latin typeface="Times New Roman" panose="02020603050405020304" pitchFamily="18" charset="0"/>
                        <a:cs typeface="Times New Roman" panose="02020603050405020304" pitchFamily="18" charset="0"/>
                      </a:rPr>
                      <m:t>(</m:t>
                    </m:r>
                    <m:r>
                      <m:rPr>
                        <m:nor/>
                      </m:rPr>
                      <a:rPr lang="en-US" sz="2000" b="0" i="0" smtClean="0">
                        <a:latin typeface="Times New Roman" panose="02020603050405020304" pitchFamily="18" charset="0"/>
                        <a:cs typeface="Times New Roman" panose="02020603050405020304" pitchFamily="18" charset="0"/>
                      </a:rPr>
                      <m:t>dB</m:t>
                    </m:r>
                    <m:r>
                      <m:rPr>
                        <m:nor/>
                      </m:rPr>
                      <a:rPr lang="en-US" sz="2000" b="0" i="0" smtClean="0">
                        <a:latin typeface="Times New Roman" panose="02020603050405020304" pitchFamily="18" charset="0"/>
                        <a:cs typeface="Times New Roman" panose="02020603050405020304" pitchFamily="18" charset="0"/>
                      </a:rPr>
                      <m:t>)</m:t>
                    </m:r>
                    <m:r>
                      <m:rPr>
                        <m:nor/>
                      </m:rPr>
                      <a:rPr lang="en-US" sz="2000" b="0" i="0" smtClean="0">
                        <a:latin typeface="Times New Roman" panose="02020603050405020304" pitchFamily="18" charset="0"/>
                        <a:cs typeface="Times New Roman" panose="02020603050405020304" pitchFamily="18" charset="0"/>
                      </a:rPr>
                      <m:t>k</m:t>
                    </m:r>
                    <m:r>
                      <m:rPr>
                        <m:nor/>
                      </m:rPr>
                      <a:rPr lang="en-US" sz="2000" b="0" i="0" smtClean="0">
                        <a:latin typeface="Times New Roman" panose="02020603050405020304" pitchFamily="18" charset="0"/>
                        <a:cs typeface="Times New Roman" panose="02020603050405020304" pitchFamily="18" charset="0"/>
                      </a:rPr>
                      <m:t> </m:t>
                    </m:r>
                    <m:r>
                      <m:rPr>
                        <m:nor/>
                      </m:rPr>
                      <a:rPr lang="en-US" sz="2000" b="0" i="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smtClean="0">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r>
                      <m:rPr>
                        <m:nor/>
                      </m:rPr>
                      <a:rPr lang="en-US" sz="2000">
                        <a:latin typeface="Times New Roman" panose="02020603050405020304" pitchFamily="18" charset="0"/>
                        <a:cs typeface="Times New Roman" panose="02020603050405020304" pitchFamily="18" charset="0"/>
                      </a:rPr>
                      <m:t> </m:t>
                    </m:r>
                    <m:f>
                      <m:fPr>
                        <m:ctrlPr>
                          <a:rPr lang="en-US" sz="2000" i="1" smtClean="0">
                            <a:latin typeface="Cambria Math" panose="02040503050406030204" pitchFamily="18" charset="0"/>
                          </a:rPr>
                        </m:ctrlPr>
                      </m:fPr>
                      <m:num>
                        <m:r>
                          <m:rPr>
                            <m:nor/>
                          </m:rPr>
                          <a:rPr lang="en-US" sz="2000" b="0" i="0" smtClean="0">
                            <a:latin typeface="Times New Roman" panose="02020603050405020304" pitchFamily="18" charset="0"/>
                            <a:cs typeface="Times New Roman" panose="02020603050405020304" pitchFamily="18" charset="0"/>
                          </a:rPr>
                          <m:t>I</m:t>
                        </m:r>
                        <m:r>
                          <m:rPr>
                            <m:nor/>
                          </m:rPr>
                          <a:rPr lang="en-US" sz="2000" b="0" i="0" smtClean="0">
                            <a:latin typeface="Times New Roman" panose="02020603050405020304" pitchFamily="18" charset="0"/>
                            <a:cs typeface="Times New Roman" panose="02020603050405020304" pitchFamily="18" charset="0"/>
                          </a:rPr>
                          <m:t> </m:t>
                        </m:r>
                        <m:r>
                          <m:rPr>
                            <m:nor/>
                          </m:rPr>
                          <a:rPr lang="en-US" sz="2000" dirty="0" smtClean="0">
                            <a:latin typeface="Times New Roman" panose="02020603050405020304" pitchFamily="18" charset="0"/>
                            <a:cs typeface="Times New Roman" panose="02020603050405020304" pitchFamily="18" charset="0"/>
                          </a:rPr>
                          <m:t>d</m:t>
                        </m:r>
                        <m:r>
                          <m:rPr>
                            <m:nor/>
                          </m:rPr>
                          <a:rPr lang="en-US" sz="2000" b="0" i="0" dirty="0" smtClean="0">
                            <a:latin typeface="Times New Roman" panose="02020603050405020304" pitchFamily="18" charset="0"/>
                            <a:cs typeface="Times New Roman" panose="02020603050405020304" pitchFamily="18" charset="0"/>
                          </a:rPr>
                          <m:t>y</m:t>
                        </m:r>
                        <m:r>
                          <m:rPr>
                            <m:nor/>
                          </m:rPr>
                          <a:rPr lang="en-US" sz="2000" dirty="0" smtClean="0">
                            <a:latin typeface="Times New Roman" panose="02020603050405020304" pitchFamily="18" charset="0"/>
                            <a:cs typeface="Times New Roman" panose="02020603050405020304" pitchFamily="18" charset="0"/>
                          </a:rPr>
                          <m:t> </m:t>
                        </m:r>
                        <m:r>
                          <m:rPr>
                            <m:nor/>
                          </m:rPr>
                          <a:rPr lang="en-US" sz="2000" dirty="0" smtClean="0">
                            <a:latin typeface="Times New Roman" panose="02020603050405020304" pitchFamily="18" charset="0"/>
                            <a:cs typeface="Times New Roman" panose="02020603050405020304" pitchFamily="18" charset="0"/>
                          </a:rPr>
                          <m:t>sin</m:t>
                        </m:r>
                        <m:r>
                          <a:rPr lang="en-US" sz="2000" b="0" i="1" dirty="0" smtClean="0">
                            <a:latin typeface="Cambria Math" panose="02040503050406030204" pitchFamily="18" charset="0"/>
                            <a:cs typeface="Times New Roman" panose="02020603050405020304" pitchFamily="18" charset="0"/>
                          </a:rPr>
                          <m:t> </m:t>
                        </m:r>
                        <m:r>
                          <a:rPr lang="en-US" sz="2000" b="0" i="1" dirty="0" smtClean="0">
                            <a:latin typeface="Cambria Math" panose="02040503050406030204" pitchFamily="18" charset="0"/>
                            <a:ea typeface="Cambria Math" panose="02040503050406030204" pitchFamily="18" charset="0"/>
                            <a:cs typeface="Times New Roman" panose="02020603050405020304" pitchFamily="18" charset="0"/>
                          </a:rPr>
                          <m:t>𝜃</m:t>
                        </m:r>
                      </m:num>
                      <m:den>
                        <m:sSup>
                          <m:sSupPr>
                            <m:ctrlPr>
                              <a:rPr lang="en-US" sz="2000" i="1">
                                <a:latin typeface="Cambria Math" panose="02040503050406030204" pitchFamily="18" charset="0"/>
                              </a:rPr>
                            </m:ctrlPr>
                          </m:sSupPr>
                          <m:e>
                            <m:r>
                              <m:rPr>
                                <m:sty m:val="p"/>
                              </m:rPr>
                              <a:rPr lang="en-US" sz="2000" b="0" i="1" smtClean="0">
                                <a:latin typeface="Cambria Math" panose="02040503050406030204" pitchFamily="18" charset="0"/>
                                <a:cs typeface="Times New Roman" panose="02020603050405020304" pitchFamily="18" charset="0"/>
                              </a:rPr>
                              <m:t>R</m:t>
                            </m:r>
                          </m:e>
                          <m:sup>
                            <m:r>
                              <m:rPr>
                                <m:nor/>
                              </m:rPr>
                              <a:rPr lang="en-US" sz="2000" smtClean="0">
                                <a:latin typeface="Times New Roman" panose="02020603050405020304" pitchFamily="18" charset="0"/>
                                <a:cs typeface="Times New Roman" panose="02020603050405020304" pitchFamily="18" charset="0"/>
                              </a:rPr>
                              <m:t>2</m:t>
                            </m:r>
                          </m:sup>
                        </m:sSup>
                      </m:den>
                    </m:f>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nor/>
                      </m:rPr>
                      <a:rPr lang="en-US" sz="2000" dirty="0" smtClean="0">
                        <a:latin typeface="Times New Roman" panose="02020603050405020304" pitchFamily="18" charset="0"/>
                        <a:cs typeface="Times New Roman" panose="02020603050405020304" pitchFamily="18" charset="0"/>
                      </a:rPr>
                      <m:t>k</m:t>
                    </m:r>
                    <m:r>
                      <a:rPr lang="en-US" sz="2000" i="1" dirty="0" smtClean="0">
                        <a:latin typeface="Cambria Math" panose="020405030504060302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 4</a:t>
                </a:r>
                <a:endParaRPr lang="ar-IQ" sz="20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48841" y="2801544"/>
                <a:ext cx="5071132" cy="639534"/>
              </a:xfrm>
              <a:prstGeom prst="rect">
                <a:avLst/>
              </a:prstGeom>
              <a:blipFill rotWithShape="0">
                <a:blip r:embed="rId5"/>
                <a:stretch>
                  <a:fillRect l="-1322" r="-240"/>
                </a:stretch>
              </a:blipFill>
            </p:spPr>
            <p:txBody>
              <a:bodyPr/>
              <a:lstStyle/>
              <a:p>
                <a:r>
                  <a:rPr lang="ar-IQ">
                    <a:noFill/>
                  </a:rPr>
                  <a:t> </a:t>
                </a:r>
              </a:p>
            </p:txBody>
          </p:sp>
        </mc:Fallback>
      </mc:AlternateContent>
      <p:sp>
        <p:nvSpPr>
          <p:cNvPr id="10" name="Rectangle 9"/>
          <p:cNvSpPr/>
          <p:nvPr/>
        </p:nvSpPr>
        <p:spPr>
          <a:xfrm>
            <a:off x="179334" y="3401790"/>
            <a:ext cx="6596220" cy="646331"/>
          </a:xfrm>
          <a:prstGeom prst="rect">
            <a:avLst/>
          </a:prstGeom>
        </p:spPr>
        <p:txBody>
          <a:bodyPr wrap="square">
            <a:spAutoFit/>
          </a:bodyPr>
          <a:lstStyle/>
          <a:p>
            <a:r>
              <a:rPr lang="ar-IQ" dirty="0" smtClean="0">
                <a:effectLst/>
                <a:latin typeface="Calibri" panose="020F0502020204030204" pitchFamily="34" charset="0"/>
                <a:ea typeface="Times New Roman" panose="02020603050405020304" pitchFamily="18" charset="0"/>
                <a:cs typeface="Times New Roman" panose="02020603050405020304" pitchFamily="18" charset="0"/>
              </a:rPr>
              <a:t>ولان كل عناصر التيار تسبب مجالا في اتجاه </a:t>
            </a: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k</a:t>
            </a:r>
            <a:r>
              <a:rPr lang="ar-IQ" dirty="0" smtClean="0">
                <a:effectLst/>
                <a:latin typeface="Calibri" panose="020F0502020204030204" pitchFamily="34" charset="0"/>
                <a:ea typeface="Times New Roman" panose="02020603050405020304" pitchFamily="18" charset="0"/>
                <a:cs typeface="Times New Roman" panose="02020603050405020304" pitchFamily="18" charset="0"/>
              </a:rPr>
              <a:t> لذلك سنركز على المجال الناشئ عن عنصر التيار</a:t>
            </a:r>
            <a:endParaRPr lang="ar-IQ" dirty="0"/>
          </a:p>
        </p:txBody>
      </p:sp>
      <mc:AlternateContent xmlns:mc="http://schemas.openxmlformats.org/markup-compatibility/2006" xmlns:a14="http://schemas.microsoft.com/office/drawing/2010/main">
        <mc:Choice Requires="a14">
          <p:sp>
            <p:nvSpPr>
              <p:cNvPr id="11" name="Rectangle 10"/>
              <p:cNvSpPr/>
              <p:nvPr/>
            </p:nvSpPr>
            <p:spPr>
              <a:xfrm>
                <a:off x="248841" y="3850991"/>
                <a:ext cx="4153509" cy="639534"/>
              </a:xfrm>
              <a:prstGeom prst="rect">
                <a:avLst/>
              </a:prstGeom>
            </p:spPr>
            <p:txBody>
              <a:bodyPr wrap="none">
                <a:spAutoFit/>
              </a:bodyPr>
              <a:lstStyle/>
              <a:p>
                <a:pPr algn="l" rtl="0"/>
                <a:r>
                  <a:rPr lang="en-US" sz="2000" b="0" dirty="0" smtClean="0">
                    <a:latin typeface="Times New Roman" panose="02020603050405020304" pitchFamily="18" charset="0"/>
                    <a:cs typeface="Times New Roman" panose="02020603050405020304" pitchFamily="18" charset="0"/>
                  </a:rPr>
                  <a:t>dB= </a:t>
                </a:r>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smtClean="0">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r>
                      <m:rPr>
                        <m:nor/>
                      </m:rPr>
                      <a:rPr lang="en-US" sz="2000">
                        <a:latin typeface="Times New Roman" panose="02020603050405020304" pitchFamily="18" charset="0"/>
                        <a:cs typeface="Times New Roman" panose="02020603050405020304" pitchFamily="18" charset="0"/>
                      </a:rPr>
                      <m:t> </m:t>
                    </m:r>
                    <m:f>
                      <m:fPr>
                        <m:ctrlPr>
                          <a:rPr lang="en-US" sz="2000" i="1" smtClean="0">
                            <a:latin typeface="Cambria Math" panose="02040503050406030204" pitchFamily="18" charset="0"/>
                          </a:rPr>
                        </m:ctrlPr>
                      </m:fPr>
                      <m:num>
                        <m:r>
                          <m:rPr>
                            <m:nor/>
                          </m:rPr>
                          <a:rPr lang="en-US" sz="2000" b="0" smtClean="0">
                            <a:latin typeface="Times New Roman" panose="02020603050405020304" pitchFamily="18" charset="0"/>
                            <a:cs typeface="Times New Roman" panose="02020603050405020304" pitchFamily="18" charset="0"/>
                          </a:rPr>
                          <m:t> </m:t>
                        </m:r>
                        <m:r>
                          <m:rPr>
                            <m:nor/>
                          </m:rPr>
                          <a:rPr lang="en-US" sz="2000" dirty="0" smtClean="0">
                            <a:latin typeface="Times New Roman" panose="02020603050405020304" pitchFamily="18" charset="0"/>
                            <a:cs typeface="Times New Roman" panose="02020603050405020304" pitchFamily="18" charset="0"/>
                          </a:rPr>
                          <m:t>d</m:t>
                        </m:r>
                        <m:r>
                          <m:rPr>
                            <m:nor/>
                          </m:rPr>
                          <a:rPr lang="en-US" sz="2000" b="0" i="0" dirty="0" smtClean="0">
                            <a:latin typeface="Times New Roman" panose="02020603050405020304" pitchFamily="18" charset="0"/>
                            <a:cs typeface="Times New Roman" panose="02020603050405020304" pitchFamily="18" charset="0"/>
                          </a:rPr>
                          <m:t>y</m:t>
                        </m:r>
                        <m:r>
                          <m:rPr>
                            <m:nor/>
                          </m:rPr>
                          <a:rPr lang="en-US" sz="2000" dirty="0" smtClean="0">
                            <a:latin typeface="Times New Roman" panose="02020603050405020304" pitchFamily="18" charset="0"/>
                            <a:cs typeface="Times New Roman" panose="02020603050405020304" pitchFamily="18" charset="0"/>
                          </a:rPr>
                          <m:t> </m:t>
                        </m:r>
                        <m:r>
                          <m:rPr>
                            <m:nor/>
                          </m:rPr>
                          <a:rPr lang="en-US" sz="2000" dirty="0" smtClean="0">
                            <a:latin typeface="Times New Roman" panose="02020603050405020304" pitchFamily="18" charset="0"/>
                            <a:cs typeface="Times New Roman" panose="02020603050405020304" pitchFamily="18" charset="0"/>
                          </a:rPr>
                          <m:t>sin</m:t>
                        </m:r>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ea typeface="Cambria Math" panose="02040503050406030204" pitchFamily="18" charset="0"/>
                            <a:cs typeface="Times New Roman" panose="02020603050405020304" pitchFamily="18" charset="0"/>
                          </a:rPr>
                          <m:t>θ</m:t>
                        </m:r>
                      </m:num>
                      <m:den>
                        <m:sSup>
                          <m:sSupPr>
                            <m:ctrlPr>
                              <a:rPr lang="en-US" sz="2000" i="1">
                                <a:latin typeface="Cambria Math" panose="02040503050406030204" pitchFamily="18" charset="0"/>
                              </a:rPr>
                            </m:ctrlPr>
                          </m:sSupPr>
                          <m:e>
                            <m:r>
                              <m:rPr>
                                <m:sty m:val="p"/>
                              </m:rPr>
                              <a:rPr lang="en-US" sz="2000" b="0" i="1" smtClean="0">
                                <a:latin typeface="Cambria Math" panose="02040503050406030204" pitchFamily="18" charset="0"/>
                                <a:cs typeface="Times New Roman" panose="02020603050405020304" pitchFamily="18" charset="0"/>
                              </a:rPr>
                              <m:t>R</m:t>
                            </m:r>
                          </m:e>
                          <m:sup>
                            <m:r>
                              <m:rPr>
                                <m:nor/>
                              </m:rPr>
                              <a:rPr lang="en-US" sz="2000" smtClean="0">
                                <a:latin typeface="Times New Roman" panose="02020603050405020304" pitchFamily="18" charset="0"/>
                                <a:cs typeface="Times New Roman" panose="02020603050405020304" pitchFamily="18" charset="0"/>
                              </a:rPr>
                              <m:t>2</m:t>
                            </m:r>
                          </m:sup>
                        </m:sSup>
                      </m:den>
                    </m:f>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0" dirty="0" smtClean="0">
                        <a:latin typeface="Cambria Math" panose="020405030504060302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 5</a:t>
                </a:r>
                <a:endParaRPr lang="ar-IQ" sz="2000"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48841" y="3850991"/>
                <a:ext cx="4153509" cy="639534"/>
              </a:xfrm>
              <a:prstGeom prst="rect">
                <a:avLst/>
              </a:prstGeom>
              <a:blipFill rotWithShape="0">
                <a:blip r:embed="rId6"/>
                <a:stretch>
                  <a:fillRect l="-1615" r="-294"/>
                </a:stretch>
              </a:blipFill>
            </p:spPr>
            <p:txBody>
              <a:bodyPr/>
              <a:lstStyle/>
              <a:p>
                <a:r>
                  <a:rPr lang="ar-IQ">
                    <a:noFill/>
                  </a:rPr>
                  <a:t> </a:t>
                </a:r>
              </a:p>
            </p:txBody>
          </p:sp>
        </mc:Fallback>
      </mc:AlternateContent>
      <p:sp>
        <p:nvSpPr>
          <p:cNvPr id="12" name="Rectangle 11"/>
          <p:cNvSpPr/>
          <p:nvPr/>
        </p:nvSpPr>
        <p:spPr>
          <a:xfrm>
            <a:off x="179334" y="4557554"/>
            <a:ext cx="5731057" cy="369332"/>
          </a:xfrm>
          <a:prstGeom prst="rect">
            <a:avLst/>
          </a:prstGeom>
        </p:spPr>
        <p:txBody>
          <a:bodyPr wrap="none">
            <a:spAutoFit/>
          </a:bodyPr>
          <a:lstStyle/>
          <a:p>
            <a:r>
              <a:rPr lang="ar-IQ" dirty="0" smtClean="0">
                <a:effectLst/>
                <a:latin typeface="Calibri" panose="020F0502020204030204" pitchFamily="34" charset="0"/>
                <a:ea typeface="Times New Roman" panose="02020603050405020304" pitchFamily="18" charset="0"/>
                <a:cs typeface="Times New Roman" panose="02020603050405020304" pitchFamily="18" charset="0"/>
              </a:rPr>
              <a:t>ولإيجاد التكامل يجب ان نجد علاقة بين المتغيرات </a:t>
            </a:r>
            <a:r>
              <a:rPr lang="en-US" dirty="0" err="1" smtClean="0">
                <a:effectLst/>
                <a:latin typeface="Calibri" panose="020F0502020204030204" pitchFamily="34" charset="0"/>
                <a:ea typeface="Times New Roman" panose="02020603050405020304" pitchFamily="18" charset="0"/>
                <a:cs typeface="Times New Roman" panose="02020603050405020304" pitchFamily="18" charset="0"/>
              </a:rPr>
              <a:t>R,x</a:t>
            </a: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el-GR" dirty="0" smtClean="0">
                <a:effectLst/>
                <a:latin typeface="Calibri" panose="020F0502020204030204" pitchFamily="34" charset="0"/>
                <a:ea typeface="Times New Roman" panose="02020603050405020304" pitchFamily="18" charset="0"/>
                <a:cs typeface="Times New Roman" panose="02020603050405020304" pitchFamily="18" charset="0"/>
              </a:rPr>
              <a:t>θ</a:t>
            </a:r>
            <a:r>
              <a:rPr lang="ar-IQ" dirty="0" smtClean="0">
                <a:effectLst/>
                <a:latin typeface="Calibri" panose="020F0502020204030204" pitchFamily="34" charset="0"/>
                <a:ea typeface="Times New Roman" panose="02020603050405020304" pitchFamily="18" charset="0"/>
                <a:cs typeface="Times New Roman" panose="02020603050405020304" pitchFamily="18" charset="0"/>
              </a:rPr>
              <a:t> ومن الشكل نجد ان </a:t>
            </a:r>
            <a:endParaRPr lang="ar-IQ" dirty="0"/>
          </a:p>
        </p:txBody>
      </p:sp>
      <mc:AlternateContent xmlns:mc="http://schemas.openxmlformats.org/markup-compatibility/2006" xmlns:a14="http://schemas.microsoft.com/office/drawing/2010/main">
        <mc:Choice Requires="a14">
          <p:sp>
            <p:nvSpPr>
              <p:cNvPr id="13" name="Rectangle 12"/>
              <p:cNvSpPr/>
              <p:nvPr/>
            </p:nvSpPr>
            <p:spPr>
              <a:xfrm>
                <a:off x="300409" y="5048737"/>
                <a:ext cx="6945751" cy="619465"/>
              </a:xfrm>
              <a:prstGeom prst="rect">
                <a:avLst/>
              </a:prstGeom>
            </p:spPr>
            <p:txBody>
              <a:bodyPr wrap="square">
                <a:spAutoFit/>
              </a:bodyPr>
              <a:lstStyle/>
              <a:p>
                <a:pPr algn="l" rtl="0"/>
                <a14:m>
                  <m:oMathPara xmlns:m="http://schemas.openxmlformats.org/officeDocument/2006/math">
                    <m:oMathParaPr>
                      <m:jc m:val="left"/>
                    </m:oMathParaPr>
                    <m:oMath xmlns:m="http://schemas.openxmlformats.org/officeDocument/2006/math">
                      <m:r>
                        <m:rPr>
                          <m:sty m:val="p"/>
                        </m:rPr>
                        <a:rPr lang="ar-IQ" sz="2000" smtClean="0">
                          <a:latin typeface="Cambria Math" panose="02040503050406030204" pitchFamily="18" charset="0"/>
                        </a:rPr>
                        <m:t>s</m:t>
                      </m:r>
                      <m:r>
                        <m:rPr>
                          <m:sty m:val="p"/>
                        </m:rPr>
                        <a:rPr lang="ar-IQ" sz="2000" i="0">
                          <a:latin typeface="Cambria Math" panose="02040503050406030204" pitchFamily="18" charset="0"/>
                        </a:rPr>
                        <m:t>inθ</m:t>
                      </m:r>
                      <m:r>
                        <a:rPr lang="ar-IQ" sz="2000" i="0">
                          <a:latin typeface="Cambria Math" panose="02040503050406030204" pitchFamily="18" charset="0"/>
                        </a:rPr>
                        <m:t>= </m:t>
                      </m:r>
                      <m:f>
                        <m:fPr>
                          <m:ctrlPr>
                            <a:rPr lang="ar-IQ" sz="2000" i="1">
                              <a:latin typeface="Cambria Math" panose="02040503050406030204" pitchFamily="18" charset="0"/>
                            </a:rPr>
                          </m:ctrlPr>
                        </m:fPr>
                        <m:num>
                          <m:r>
                            <m:rPr>
                              <m:sty m:val="p"/>
                            </m:rPr>
                            <a:rPr lang="en-US" sz="2000" b="0" i="0" smtClean="0">
                              <a:latin typeface="Cambria Math" panose="02040503050406030204" pitchFamily="18" charset="0"/>
                            </a:rPr>
                            <m:t>r</m:t>
                          </m:r>
                        </m:num>
                        <m:den>
                          <m:r>
                            <m:rPr>
                              <m:sty m:val="p"/>
                            </m:rPr>
                            <a:rPr lang="en-US" sz="2000" b="0" i="1" smtClean="0">
                              <a:latin typeface="Cambria Math" panose="02040503050406030204" pitchFamily="18" charset="0"/>
                            </a:rPr>
                            <m:t>R</m:t>
                          </m:r>
                        </m:den>
                      </m:f>
                      <m:r>
                        <a:rPr lang="ar-IQ" sz="2000" i="0">
                          <a:latin typeface="Cambria Math" panose="02040503050406030204" pitchFamily="18" charset="0"/>
                        </a:rPr>
                        <m:t>  →</m:t>
                      </m:r>
                      <m:r>
                        <m:rPr>
                          <m:sty m:val="p"/>
                        </m:rPr>
                        <a:rPr lang="en-US" sz="2000" b="0" i="1" smtClean="0">
                          <a:latin typeface="Cambria Math" panose="02040503050406030204" pitchFamily="18" charset="0"/>
                        </a:rPr>
                        <m:t>R</m:t>
                      </m:r>
                      <m:r>
                        <a:rPr lang="ar-IQ" sz="2000" i="0">
                          <a:latin typeface="Cambria Math" panose="02040503050406030204" pitchFamily="18" charset="0"/>
                        </a:rPr>
                        <m:t> = </m:t>
                      </m:r>
                      <m:f>
                        <m:fPr>
                          <m:ctrlPr>
                            <a:rPr lang="ar-IQ" sz="2000" i="1">
                              <a:latin typeface="Cambria Math" panose="02040503050406030204" pitchFamily="18" charset="0"/>
                            </a:rPr>
                          </m:ctrlPr>
                        </m:fPr>
                        <m:num>
                          <m:r>
                            <m:rPr>
                              <m:sty m:val="p"/>
                            </m:rPr>
                            <a:rPr lang="en-US" sz="2000" b="0" i="0" smtClean="0">
                              <a:latin typeface="Cambria Math" panose="02040503050406030204" pitchFamily="18" charset="0"/>
                            </a:rPr>
                            <m:t>r</m:t>
                          </m:r>
                        </m:num>
                        <m:den>
                          <m:r>
                            <m:rPr>
                              <m:sty m:val="p"/>
                            </m:rPr>
                            <a:rPr lang="ar-IQ" sz="2000" i="0">
                              <a:latin typeface="Cambria Math" panose="02040503050406030204" pitchFamily="18" charset="0"/>
                            </a:rPr>
                            <m:t>sinθ</m:t>
                          </m:r>
                        </m:den>
                      </m:f>
                      <m:r>
                        <a:rPr lang="ar-IQ" sz="2000" i="0">
                          <a:latin typeface="Cambria Math" panose="02040503050406030204" pitchFamily="18" charset="0"/>
                        </a:rPr>
                        <m:t> →   </m:t>
                      </m:r>
                      <m:r>
                        <m:rPr>
                          <m:sty m:val="p"/>
                        </m:rPr>
                        <a:rPr lang="en-US" sz="2000" b="0" i="1" smtClean="0">
                          <a:latin typeface="Cambria Math" panose="02040503050406030204" pitchFamily="18" charset="0"/>
                        </a:rPr>
                        <m:t>R</m:t>
                      </m:r>
                      <m:r>
                        <a:rPr lang="ar-IQ" sz="2000" i="0">
                          <a:latin typeface="Cambria Math" panose="02040503050406030204" pitchFamily="18" charset="0"/>
                        </a:rPr>
                        <m:t>=</m:t>
                      </m:r>
                      <m:r>
                        <m:rPr>
                          <m:sty m:val="p"/>
                        </m:rPr>
                        <a:rPr lang="en-US" sz="2000" b="0" i="0" smtClean="0">
                          <a:latin typeface="Cambria Math" panose="02040503050406030204" pitchFamily="18" charset="0"/>
                        </a:rPr>
                        <m:t>r</m:t>
                      </m:r>
                      <m:r>
                        <a:rPr lang="ar-IQ" sz="2000" i="0">
                          <a:latin typeface="Cambria Math" panose="02040503050406030204" pitchFamily="18" charset="0"/>
                        </a:rPr>
                        <m:t> </m:t>
                      </m:r>
                      <m:r>
                        <m:rPr>
                          <m:sty m:val="p"/>
                        </m:rPr>
                        <a:rPr lang="ar-IQ" sz="2000" i="0">
                          <a:latin typeface="Cambria Math" panose="02040503050406030204" pitchFamily="18" charset="0"/>
                        </a:rPr>
                        <m:t>cscθ</m:t>
                      </m:r>
                      <m:r>
                        <a:rPr lang="en-US" sz="2000" b="0" i="0" smtClean="0">
                          <a:latin typeface="Cambria Math" panose="02040503050406030204" pitchFamily="18" charset="0"/>
                        </a:rPr>
                        <m:t>   ………. </m:t>
                      </m:r>
                      <m:r>
                        <a:rPr lang="en-US" sz="2000" b="0" i="0" smtClean="0">
                          <a:latin typeface="Cambria Math" panose="02040503050406030204" pitchFamily="18" charset="0"/>
                        </a:rPr>
                        <m:t>6</m:t>
                      </m:r>
                    </m:oMath>
                  </m:oMathPara>
                </a14:m>
                <a:endParaRPr lang="ar-IQ" sz="20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00409" y="5048737"/>
                <a:ext cx="6945751" cy="619465"/>
              </a:xfrm>
              <a:prstGeom prst="rect">
                <a:avLst/>
              </a:prstGeom>
              <a:blipFill rotWithShape="0">
                <a:blip r:embed="rId7"/>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85157" y="5743298"/>
                <a:ext cx="6490397" cy="850361"/>
              </a:xfrm>
              <a:prstGeom prst="rect">
                <a:avLst/>
              </a:prstGeom>
            </p:spPr>
            <p:txBody>
              <a:bodyPr wrap="square">
                <a:spAutoFit/>
              </a:bodyPr>
              <a:lstStyle/>
              <a:p>
                <a:pPr algn="l" rtl="0"/>
                <a14:m>
                  <m:oMath xmlns:m="http://schemas.openxmlformats.org/officeDocument/2006/math">
                    <m:r>
                      <m:rPr>
                        <m:sty m:val="p"/>
                      </m:rPr>
                      <a:rPr lang="en-US" sz="2000" b="0" i="0" smtClean="0">
                        <a:latin typeface="Cambria Math" panose="02040503050406030204" pitchFamily="18" charset="0"/>
                      </a:rPr>
                      <m:t>ta</m:t>
                    </m:r>
                    <m:r>
                      <m:rPr>
                        <m:sty m:val="p"/>
                      </m:rPr>
                      <a:rPr lang="ar-IQ" sz="2000" i="0">
                        <a:latin typeface="Cambria Math" panose="02040503050406030204" pitchFamily="18" charset="0"/>
                      </a:rPr>
                      <m:t>nθ</m:t>
                    </m:r>
                    <m:r>
                      <a:rPr lang="ar-IQ" sz="2000" i="0">
                        <a:latin typeface="Cambria Math" panose="02040503050406030204" pitchFamily="18" charset="0"/>
                      </a:rPr>
                      <m:t>= </m:t>
                    </m:r>
                    <m:f>
                      <m:fPr>
                        <m:ctrlPr>
                          <a:rPr lang="ar-IQ" sz="2000" i="1">
                            <a:latin typeface="Cambria Math" panose="02040503050406030204" pitchFamily="18" charset="0"/>
                          </a:rPr>
                        </m:ctrlPr>
                      </m:fPr>
                      <m:num>
                        <m:r>
                          <m:rPr>
                            <m:sty m:val="p"/>
                          </m:rPr>
                          <a:rPr lang="en-US" sz="2000" b="0" i="0" smtClean="0">
                            <a:latin typeface="Cambria Math" panose="02040503050406030204" pitchFamily="18" charset="0"/>
                          </a:rPr>
                          <m:t>r</m:t>
                        </m:r>
                      </m:num>
                      <m:den>
                        <m:r>
                          <a:rPr lang="en-US" sz="2000" b="0" i="0" smtClean="0">
                            <a:latin typeface="Cambria Math" panose="02040503050406030204" pitchFamily="18" charset="0"/>
                          </a:rPr>
                          <m:t>−</m:t>
                        </m:r>
                        <m:r>
                          <m:rPr>
                            <m:sty m:val="p"/>
                          </m:rPr>
                          <a:rPr lang="en-US" sz="2000" b="0" i="0" smtClean="0">
                            <a:latin typeface="Cambria Math" panose="02040503050406030204" pitchFamily="18" charset="0"/>
                          </a:rPr>
                          <m:t>y</m:t>
                        </m:r>
                      </m:den>
                    </m:f>
                    <m:r>
                      <a:rPr lang="ar-IQ" sz="2000" i="0">
                        <a:latin typeface="Cambria Math" panose="02040503050406030204" pitchFamily="18" charset="0"/>
                      </a:rPr>
                      <m:t>  →</m:t>
                    </m:r>
                    <m:r>
                      <m:rPr>
                        <m:sty m:val="p"/>
                      </m:rPr>
                      <a:rPr lang="en-US" sz="2000" b="0" i="0" smtClean="0">
                        <a:latin typeface="Cambria Math" panose="02040503050406030204" pitchFamily="18" charset="0"/>
                      </a:rPr>
                      <m:t>y</m:t>
                    </m:r>
                    <m:r>
                      <a:rPr lang="ar-IQ" sz="2000" i="0">
                        <a:latin typeface="Cambria Math" panose="02040503050406030204" pitchFamily="18" charset="0"/>
                      </a:rPr>
                      <m:t> = </m:t>
                    </m:r>
                    <m:f>
                      <m:fPr>
                        <m:ctrlPr>
                          <a:rPr lang="ar-IQ" sz="2000" i="1">
                            <a:latin typeface="Cambria Math" panose="02040503050406030204" pitchFamily="18" charset="0"/>
                          </a:rPr>
                        </m:ctrlPr>
                      </m:fPr>
                      <m:num>
                        <m:r>
                          <m:rPr>
                            <m:sty m:val="p"/>
                          </m:rPr>
                          <a:rPr lang="en-US" sz="2000" b="0" i="0" smtClean="0">
                            <a:latin typeface="Cambria Math" panose="02040503050406030204" pitchFamily="18" charset="0"/>
                          </a:rPr>
                          <m:t>r</m:t>
                        </m:r>
                      </m:num>
                      <m:den>
                        <m:r>
                          <m:rPr>
                            <m:sty m:val="p"/>
                          </m:rPr>
                          <a:rPr lang="en-US" sz="2000" b="0" i="0" smtClean="0">
                            <a:latin typeface="Cambria Math" panose="02040503050406030204" pitchFamily="18" charset="0"/>
                          </a:rPr>
                          <m:t>ta</m:t>
                        </m:r>
                        <m:r>
                          <m:rPr>
                            <m:sty m:val="p"/>
                          </m:rPr>
                          <a:rPr lang="ar-IQ" sz="2000" i="0">
                            <a:latin typeface="Cambria Math" panose="02040503050406030204" pitchFamily="18" charset="0"/>
                          </a:rPr>
                          <m:t>nθ</m:t>
                        </m:r>
                      </m:den>
                    </m:f>
                    <m:r>
                      <a:rPr lang="ar-IQ" sz="2000" i="0">
                        <a:latin typeface="Cambria Math" panose="02040503050406030204" pitchFamily="18" charset="0"/>
                      </a:rPr>
                      <m:t> →   </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y</m:t>
                    </m:r>
                    <m:r>
                      <a:rPr lang="ar-IQ" sz="2000" i="0">
                        <a:latin typeface="Cambria Math" panose="02040503050406030204" pitchFamily="18" charset="0"/>
                      </a:rPr>
                      <m:t>=</m:t>
                    </m:r>
                    <m:r>
                      <m:rPr>
                        <m:sty m:val="p"/>
                      </m:rPr>
                      <a:rPr lang="en-US" sz="2000" b="0" i="0" smtClean="0">
                        <a:latin typeface="Cambria Math" panose="02040503050406030204" pitchFamily="18" charset="0"/>
                      </a:rPr>
                      <m:t>r</m:t>
                    </m:r>
                    <m:r>
                      <a:rPr lang="ar-IQ" sz="2000" i="0">
                        <a:latin typeface="Cambria Math" panose="02040503050406030204" pitchFamily="18" charset="0"/>
                      </a:rPr>
                      <m:t> </m:t>
                    </m:r>
                    <m:r>
                      <m:rPr>
                        <m:sty m:val="p"/>
                      </m:rPr>
                      <a:rPr lang="ar-IQ" sz="2000" i="0">
                        <a:latin typeface="Cambria Math" panose="02040503050406030204" pitchFamily="18" charset="0"/>
                      </a:rPr>
                      <m:t>cotθ</m:t>
                    </m:r>
                  </m:oMath>
                </a14:m>
                <a:r>
                  <a:rPr lang="ar-IQ"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7</a:t>
                </a:r>
              </a:p>
              <a:p>
                <a:pPr algn="l" rtl="0"/>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dy</a:t>
                </a:r>
                <a:r>
                  <a:rPr lang="en-US" sz="2000" dirty="0" smtClean="0">
                    <a:latin typeface="Times New Roman" panose="02020603050405020304" pitchFamily="18" charset="0"/>
                    <a:cs typeface="Times New Roman" panose="02020603050405020304" pitchFamily="18" charset="0"/>
                  </a:rPr>
                  <a:t> = r csc</a:t>
                </a:r>
                <a:r>
                  <a:rPr lang="en-US" sz="2000" baseline="30000" dirty="0" smtClean="0">
                    <a:latin typeface="Times New Roman" panose="02020603050405020304" pitchFamily="18" charset="0"/>
                    <a:cs typeface="Times New Roman" panose="02020603050405020304" pitchFamily="18" charset="0"/>
                  </a:rPr>
                  <a:t>2</a:t>
                </a:r>
                <a:r>
                  <a:rPr lang="el-GR" sz="2000" dirty="0" smtClean="0">
                    <a:latin typeface="Times New Roman" panose="02020603050405020304" pitchFamily="18" charset="0"/>
                    <a:cs typeface="Times New Roman" panose="02020603050405020304" pitchFamily="18" charset="0"/>
                  </a:rPr>
                  <a:t>θ</a:t>
                </a:r>
                <a:r>
                  <a:rPr lang="en-US" sz="2000" dirty="0" smtClean="0">
                    <a:latin typeface="Times New Roman" panose="02020603050405020304" pitchFamily="18" charset="0"/>
                    <a:cs typeface="Times New Roman" panose="02020603050405020304" pitchFamily="18" charset="0"/>
                  </a:rPr>
                  <a:t> d</a:t>
                </a:r>
                <a:r>
                  <a:rPr lang="el-GR" sz="2000" dirty="0" smtClean="0">
                    <a:latin typeface="Times New Roman" panose="02020603050405020304" pitchFamily="18" charset="0"/>
                    <a:cs typeface="Times New Roman" panose="02020603050405020304" pitchFamily="18" charset="0"/>
                  </a:rPr>
                  <a:t>θ</a:t>
                </a:r>
                <a:r>
                  <a:rPr lang="en-US" sz="2000" dirty="0" smtClean="0">
                    <a:latin typeface="Times New Roman" panose="02020603050405020304" pitchFamily="18" charset="0"/>
                    <a:cs typeface="Times New Roman" panose="02020603050405020304" pitchFamily="18" charset="0"/>
                  </a:rPr>
                  <a:t>     …. 8</a:t>
                </a:r>
                <a:endParaRPr lang="ar-IQ" sz="20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85157" y="5743298"/>
                <a:ext cx="6490397" cy="850361"/>
              </a:xfrm>
              <a:prstGeom prst="rect">
                <a:avLst/>
              </a:prstGeom>
              <a:blipFill rotWithShape="0">
                <a:blip r:embed="rId8"/>
                <a:stretch>
                  <a:fillRect b="-11429"/>
                </a:stretch>
              </a:blipFill>
            </p:spPr>
            <p:txBody>
              <a:bodyPr/>
              <a:lstStyle/>
              <a:p>
                <a:r>
                  <a:rPr lang="ar-IQ">
                    <a:noFill/>
                  </a:rPr>
                  <a:t> </a:t>
                </a:r>
              </a:p>
            </p:txBody>
          </p:sp>
        </mc:Fallback>
      </mc:AlternateContent>
      <p:grpSp>
        <p:nvGrpSpPr>
          <p:cNvPr id="6" name="Group 5"/>
          <p:cNvGrpSpPr/>
          <p:nvPr/>
        </p:nvGrpSpPr>
        <p:grpSpPr>
          <a:xfrm>
            <a:off x="7096026" y="2135416"/>
            <a:ext cx="4333875" cy="4600575"/>
            <a:chOff x="7539038" y="2022148"/>
            <a:chExt cx="4333875" cy="4600575"/>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9038" y="2022148"/>
              <a:ext cx="4333875" cy="4600575"/>
            </a:xfrm>
            <a:prstGeom prst="rect">
              <a:avLst/>
            </a:prstGeom>
          </p:spPr>
        </p:pic>
        <p:sp>
          <p:nvSpPr>
            <p:cNvPr id="3" name="Rectangle 2"/>
            <p:cNvSpPr/>
            <p:nvPr/>
          </p:nvSpPr>
          <p:spPr>
            <a:xfrm>
              <a:off x="8523053" y="3507134"/>
              <a:ext cx="351378"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R</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9643844" y="3771122"/>
              <a:ext cx="292068"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r</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8661031" y="5512465"/>
              <a:ext cx="332142"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y</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8372969" y="5129944"/>
              <a:ext cx="332142"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y</a:t>
              </a:r>
              <a:endParaRPr lang="en-US" sz="2400" b="0" cap="none" spc="0" dirty="0">
                <a:ln w="0"/>
                <a:solidFill>
                  <a:schemeClr val="tx1"/>
                </a:solidFill>
                <a:effectLst>
                  <a:outerShdw blurRad="38100" dist="19050" dir="2700000" algn="tl" rotWithShape="0">
                    <a:schemeClr val="dk1">
                      <a:alpha val="40000"/>
                    </a:schemeClr>
                  </a:outerShdw>
                </a:effectLst>
              </a:endParaRPr>
            </a:p>
          </p:txBody>
        </p:sp>
      </p:grpSp>
      <p:pic>
        <p:nvPicPr>
          <p:cNvPr id="15" name="Picture 14" descr="\csc \theta =\frac{1}{\sin \theta} = \sec \left(\frac{\pi}{2} - \theta \right) \,"/>
          <p:cNvPicPr/>
          <p:nvPr/>
        </p:nvPicPr>
        <p:blipFill>
          <a:blip r:embed="rId10">
            <a:lum bright="-20000"/>
          </a:blip>
          <a:srcRect r="50474"/>
          <a:stretch>
            <a:fillRect/>
          </a:stretch>
        </p:blipFill>
        <p:spPr bwMode="auto">
          <a:xfrm rot="1760351">
            <a:off x="10170070" y="3313969"/>
            <a:ext cx="1616544" cy="775429"/>
          </a:xfrm>
          <a:prstGeom prst="rect">
            <a:avLst/>
          </a:prstGeom>
          <a:noFill/>
          <a:ln w="9525">
            <a:solidFill>
              <a:schemeClr val="tx1"/>
            </a:solidFill>
            <a:miter lim="800000"/>
            <a:headEnd/>
            <a:tailEnd/>
          </a:ln>
        </p:spPr>
      </p:pic>
      <p:pic>
        <p:nvPicPr>
          <p:cNvPr id="16" name="Picture 15" descr="\cot \theta = \frac{1}{\tan \theta} = \frac{\cos \theta}{\sin \theta} = \tan \left(\frac{\pi}{2} - \theta \right) \,"/>
          <p:cNvPicPr/>
          <p:nvPr/>
        </p:nvPicPr>
        <p:blipFill>
          <a:blip r:embed="rId11">
            <a:lum bright="-20000"/>
          </a:blip>
          <a:srcRect r="61905"/>
          <a:stretch>
            <a:fillRect/>
          </a:stretch>
        </p:blipFill>
        <p:spPr bwMode="auto">
          <a:xfrm rot="1678513">
            <a:off x="10345194" y="2074899"/>
            <a:ext cx="1726512" cy="835535"/>
          </a:xfrm>
          <a:prstGeom prst="rect">
            <a:avLst/>
          </a:prstGeom>
          <a:noFill/>
          <a:ln w="9525">
            <a:solidFill>
              <a:schemeClr val="tx1"/>
            </a:solidFill>
            <a:miter lim="800000"/>
            <a:headEnd/>
            <a:tailEnd/>
          </a:ln>
        </p:spPr>
      </p:pic>
      <p:sp>
        <p:nvSpPr>
          <p:cNvPr id="5" name="TextBox 4"/>
          <p:cNvSpPr txBox="1"/>
          <p:nvPr/>
        </p:nvSpPr>
        <p:spPr>
          <a:xfrm>
            <a:off x="6913418" y="2225061"/>
            <a:ext cx="4516483" cy="2913321"/>
          </a:xfrm>
          <a:prstGeom prst="rect">
            <a:avLst/>
          </a:prstGeom>
          <a:solidFill>
            <a:schemeClr val="bg1"/>
          </a:solidFill>
        </p:spPr>
        <p:txBody>
          <a:bodyPr wrap="square" rtlCol="1">
            <a:spAutoFit/>
          </a:bodyPr>
          <a:lstStyle/>
          <a:p>
            <a:endParaRPr lang="ar-IQ" dirty="0"/>
          </a:p>
        </p:txBody>
      </p:sp>
    </p:spTree>
    <p:extLst>
      <p:ext uri="{BB962C8B-B14F-4D97-AF65-F5344CB8AC3E}">
        <p14:creationId xmlns:p14="http://schemas.microsoft.com/office/powerpoint/2010/main" val="17288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grpId="0" nodeType="clickEffect">
                                  <p:stCondLst>
                                    <p:cond delay="0"/>
                                  </p:stCondLst>
                                  <p:childTnLst>
                                    <p:animEffect transition="out" filter="box(out)">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870" y="190076"/>
            <a:ext cx="3082895" cy="369332"/>
          </a:xfrm>
          <a:prstGeom prst="rect">
            <a:avLst/>
          </a:prstGeom>
        </p:spPr>
        <p:txBody>
          <a:bodyPr wrap="none">
            <a:spAutoFit/>
          </a:bodyPr>
          <a:lstStyle/>
          <a:p>
            <a:r>
              <a:rPr lang="ar-IQ" dirty="0" smtClean="0">
                <a:effectLst/>
                <a:latin typeface="Calibri" panose="020F0502020204030204" pitchFamily="34" charset="0"/>
                <a:ea typeface="Times New Roman" panose="02020603050405020304" pitchFamily="18" charset="0"/>
                <a:cs typeface="Times New Roman" panose="02020603050405020304" pitchFamily="18" charset="0"/>
              </a:rPr>
              <a:t>وبتعويض العلاقات 8  و6 في العلاقة 5 </a:t>
            </a:r>
            <a:endParaRPr lang="ar-IQ" dirty="0"/>
          </a:p>
        </p:txBody>
      </p:sp>
      <mc:AlternateContent xmlns:mc="http://schemas.openxmlformats.org/markup-compatibility/2006" xmlns:a14="http://schemas.microsoft.com/office/drawing/2010/main">
        <mc:Choice Requires="a14">
          <p:sp>
            <p:nvSpPr>
              <p:cNvPr id="5" name="Rectangle 4"/>
              <p:cNvSpPr/>
              <p:nvPr/>
            </p:nvSpPr>
            <p:spPr>
              <a:xfrm>
                <a:off x="203870" y="669679"/>
                <a:ext cx="5181034" cy="697307"/>
              </a:xfrm>
              <a:prstGeom prst="rect">
                <a:avLst/>
              </a:prstGeom>
            </p:spPr>
            <p:txBody>
              <a:bodyPr wrap="none">
                <a:spAutoFit/>
              </a:bodyPr>
              <a:lstStyle/>
              <a:p>
                <a:pPr algn="l" rtl="0"/>
                <a:r>
                  <a:rPr lang="en-US" sz="2000" b="0" dirty="0" smtClean="0">
                    <a:latin typeface="Times New Roman" panose="02020603050405020304" pitchFamily="18" charset="0"/>
                    <a:cs typeface="Times New Roman" panose="02020603050405020304" pitchFamily="18" charset="0"/>
                  </a:rPr>
                  <a:t>dB= </a:t>
                </a:r>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smtClean="0">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r>
                      <m:rPr>
                        <m:nor/>
                      </m:rPr>
                      <a:rPr lang="en-US" sz="2000">
                        <a:latin typeface="Times New Roman" panose="02020603050405020304" pitchFamily="18" charset="0"/>
                        <a:cs typeface="Times New Roman" panose="02020603050405020304" pitchFamily="18" charset="0"/>
                      </a:rPr>
                      <m:t> </m:t>
                    </m:r>
                    <m:f>
                      <m:fPr>
                        <m:ctrlPr>
                          <a:rPr lang="en-US" sz="2000" i="1" smtClean="0">
                            <a:latin typeface="Cambria Math" panose="02040503050406030204" pitchFamily="18" charset="0"/>
                          </a:rPr>
                        </m:ctrlPr>
                      </m:fPr>
                      <m:num>
                        <m:r>
                          <m:rPr>
                            <m:nor/>
                          </m:rPr>
                          <a:rPr lang="en-US" sz="2000" b="0" smtClean="0">
                            <a:latin typeface="Times New Roman" panose="02020603050405020304" pitchFamily="18" charset="0"/>
                            <a:cs typeface="Times New Roman" panose="02020603050405020304" pitchFamily="18" charset="0"/>
                          </a:rPr>
                          <m:t> </m:t>
                        </m:r>
                        <m:r>
                          <m:rPr>
                            <m:nor/>
                          </m:rPr>
                          <a:rPr lang="en-US" sz="2000" b="0" i="0" dirty="0" smtClean="0">
                            <a:latin typeface="Times New Roman" panose="02020603050405020304" pitchFamily="18" charset="0"/>
                            <a:cs typeface="Times New Roman" panose="02020603050405020304" pitchFamily="18" charset="0"/>
                          </a:rPr>
                          <m:t>(</m:t>
                        </m:r>
                        <m:r>
                          <m:rPr>
                            <m:nor/>
                          </m:rPr>
                          <a:rPr lang="en-US" sz="2000" b="0" i="0" dirty="0" smtClean="0">
                            <a:latin typeface="Times New Roman" panose="02020603050405020304" pitchFamily="18" charset="0"/>
                            <a:cs typeface="Times New Roman" panose="02020603050405020304" pitchFamily="18" charset="0"/>
                          </a:rPr>
                          <m:t>r</m:t>
                        </m:r>
                        <m:r>
                          <m:rPr>
                            <m:nor/>
                          </m:rPr>
                          <a:rPr lang="en-US" sz="2000" dirty="0" smtClean="0">
                            <a:latin typeface="Times New Roman" panose="02020603050405020304" pitchFamily="18" charset="0"/>
                            <a:cs typeface="Times New Roman" panose="02020603050405020304" pitchFamily="18" charset="0"/>
                          </a:rPr>
                          <m:t> </m:t>
                        </m:r>
                        <m:r>
                          <m:rPr>
                            <m:nor/>
                          </m:rPr>
                          <a:rPr lang="en-US" sz="2000" dirty="0" smtClean="0">
                            <a:latin typeface="Times New Roman" panose="02020603050405020304" pitchFamily="18" charset="0"/>
                            <a:cs typeface="Times New Roman" panose="02020603050405020304" pitchFamily="18" charset="0"/>
                          </a:rPr>
                          <m:t>csc</m:t>
                        </m:r>
                        <m:r>
                          <m:rPr>
                            <m:nor/>
                          </m:rPr>
                          <a:rPr lang="en-US" sz="2000" baseline="30000" dirty="0" smtClean="0">
                            <a:latin typeface="Times New Roman" panose="02020603050405020304" pitchFamily="18" charset="0"/>
                            <a:cs typeface="Times New Roman" panose="02020603050405020304" pitchFamily="18" charset="0"/>
                          </a:rPr>
                          <m:t>2</m:t>
                        </m:r>
                        <m:r>
                          <m:rPr>
                            <m:nor/>
                          </m:rPr>
                          <a:rPr lang="el-GR" sz="2000" dirty="0" smtClean="0">
                            <a:latin typeface="Times New Roman" panose="02020603050405020304" pitchFamily="18" charset="0"/>
                            <a:cs typeface="Times New Roman" panose="02020603050405020304" pitchFamily="18" charset="0"/>
                          </a:rPr>
                          <m:t>θ</m:t>
                        </m:r>
                        <m:r>
                          <m:rPr>
                            <m:nor/>
                          </m:rPr>
                          <a:rPr lang="en-US" sz="2000" dirty="0" smtClean="0">
                            <a:latin typeface="Times New Roman" panose="02020603050405020304" pitchFamily="18" charset="0"/>
                            <a:cs typeface="Times New Roman" panose="02020603050405020304" pitchFamily="18" charset="0"/>
                          </a:rPr>
                          <m:t> </m:t>
                        </m:r>
                        <m:r>
                          <m:rPr>
                            <m:nor/>
                          </m:rPr>
                          <a:rPr lang="en-US" sz="2000" dirty="0" smtClean="0">
                            <a:latin typeface="Times New Roman" panose="02020603050405020304" pitchFamily="18" charset="0"/>
                            <a:cs typeface="Times New Roman" panose="02020603050405020304" pitchFamily="18" charset="0"/>
                          </a:rPr>
                          <m:t>d</m:t>
                        </m:r>
                        <m:r>
                          <m:rPr>
                            <m:nor/>
                          </m:rPr>
                          <a:rPr lang="el-GR" sz="2000" dirty="0" smtClean="0">
                            <a:latin typeface="Times New Roman" panose="02020603050405020304" pitchFamily="18" charset="0"/>
                            <a:cs typeface="Times New Roman" panose="02020603050405020304" pitchFamily="18" charset="0"/>
                          </a:rPr>
                          <m:t>θ</m:t>
                        </m:r>
                        <m:r>
                          <m:rPr>
                            <m:nor/>
                          </m:rPr>
                          <a:rPr lang="en-US" sz="2000" b="0" i="0" dirty="0" smtClean="0">
                            <a:latin typeface="Times New Roman" panose="02020603050405020304" pitchFamily="18" charset="0"/>
                            <a:cs typeface="Times New Roman" panose="02020603050405020304" pitchFamily="18" charset="0"/>
                          </a:rPr>
                          <m:t>)</m:t>
                        </m:r>
                        <m:r>
                          <m:rPr>
                            <m:nor/>
                          </m:rPr>
                          <a:rPr lang="en-US" sz="2000" dirty="0" smtClean="0">
                            <a:latin typeface="Times New Roman" panose="02020603050405020304" pitchFamily="18" charset="0"/>
                            <a:cs typeface="Times New Roman" panose="02020603050405020304" pitchFamily="18" charset="0"/>
                          </a:rPr>
                          <m:t> </m:t>
                        </m:r>
                        <m:r>
                          <m:rPr>
                            <m:nor/>
                          </m:rPr>
                          <a:rPr lang="en-US" sz="2000" dirty="0" smtClean="0">
                            <a:latin typeface="Times New Roman" panose="02020603050405020304" pitchFamily="18" charset="0"/>
                            <a:cs typeface="Times New Roman" panose="02020603050405020304" pitchFamily="18" charset="0"/>
                          </a:rPr>
                          <m:t>sin</m:t>
                        </m:r>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ea typeface="Cambria Math" panose="02040503050406030204" pitchFamily="18" charset="0"/>
                            <a:cs typeface="Times New Roman" panose="02020603050405020304" pitchFamily="18" charset="0"/>
                          </a:rPr>
                          <m:t>θ</m:t>
                        </m:r>
                      </m:num>
                      <m:den>
                        <m:sSup>
                          <m:sSupPr>
                            <m:ctrlPr>
                              <a:rPr lang="en-US" sz="2000" i="1">
                                <a:latin typeface="Cambria Math" panose="02040503050406030204" pitchFamily="18" charset="0"/>
                              </a:rPr>
                            </m:ctrlPr>
                          </m:sSupPr>
                          <m:e>
                            <m:r>
                              <m:rPr>
                                <m:nor/>
                              </m:rPr>
                              <a:rPr lang="en-US" sz="2000" b="0" i="0" smtClean="0">
                                <a:latin typeface="Times New Roman" panose="02020603050405020304" pitchFamily="18" charset="0"/>
                                <a:cs typeface="Times New Roman" panose="02020603050405020304" pitchFamily="18" charset="0"/>
                              </a:rPr>
                              <m:t>(</m:t>
                            </m:r>
                            <m:r>
                              <m:rPr>
                                <m:sty m:val="p"/>
                              </m:rPr>
                              <a:rPr lang="en-US" sz="2000" b="0" i="0" smtClean="0">
                                <a:latin typeface="Cambria Math" panose="02040503050406030204" pitchFamily="18" charset="0"/>
                              </a:rPr>
                              <m:t>r</m:t>
                            </m:r>
                            <m:r>
                              <a:rPr lang="ar-IQ" sz="2000" i="0">
                                <a:latin typeface="Cambria Math" panose="02040503050406030204" pitchFamily="18" charset="0"/>
                              </a:rPr>
                              <m:t> </m:t>
                            </m:r>
                            <m:r>
                              <m:rPr>
                                <m:sty m:val="p"/>
                              </m:rPr>
                              <a:rPr lang="ar-IQ" sz="2000" i="0">
                                <a:latin typeface="Cambria Math" panose="02040503050406030204" pitchFamily="18" charset="0"/>
                              </a:rPr>
                              <m:t>cscθ</m:t>
                            </m:r>
                            <m:r>
                              <m:rPr>
                                <m:nor/>
                              </m:rPr>
                              <a:rPr lang="en-US" sz="2000" b="0" i="0" smtClean="0">
                                <a:latin typeface="Times New Roman" panose="02020603050405020304" pitchFamily="18" charset="0"/>
                                <a:cs typeface="Times New Roman" panose="02020603050405020304" pitchFamily="18" charset="0"/>
                              </a:rPr>
                              <m:t>)</m:t>
                            </m:r>
                          </m:e>
                          <m:sup>
                            <m:r>
                              <m:rPr>
                                <m:nor/>
                              </m:rPr>
                              <a:rPr lang="en-US" sz="2000" smtClean="0">
                                <a:latin typeface="Times New Roman" panose="02020603050405020304" pitchFamily="18" charset="0"/>
                                <a:cs typeface="Times New Roman" panose="02020603050405020304" pitchFamily="18" charset="0"/>
                              </a:rPr>
                              <m:t>2</m:t>
                            </m:r>
                          </m:sup>
                        </m:sSup>
                      </m:den>
                    </m:f>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0" dirty="0" smtClean="0">
                        <a:latin typeface="Cambria Math" panose="020405030504060302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 9</a:t>
                </a:r>
                <a:endParaRPr lang="ar-IQ" sz="2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03870" y="669679"/>
                <a:ext cx="5181034" cy="697307"/>
              </a:xfrm>
              <a:prstGeom prst="rect">
                <a:avLst/>
              </a:prstGeom>
              <a:blipFill rotWithShape="0">
                <a:blip r:embed="rId2"/>
                <a:stretch>
                  <a:fillRect l="-1176"/>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3870" y="1477257"/>
                <a:ext cx="5139356" cy="591316"/>
              </a:xfrm>
              <a:prstGeom prst="rect">
                <a:avLst/>
              </a:prstGeom>
            </p:spPr>
            <p:txBody>
              <a:bodyPr wrap="none">
                <a:spAutoFit/>
              </a:bodyPr>
              <a:lstStyle/>
              <a:p>
                <a:pPr algn="l" rtl="0"/>
                <a:r>
                  <a:rPr lang="en-US" sz="2000" b="0" dirty="0" smtClean="0">
                    <a:latin typeface="Times New Roman" panose="02020603050405020304" pitchFamily="18" charset="0"/>
                    <a:cs typeface="Times New Roman" panose="02020603050405020304" pitchFamily="18" charset="0"/>
                  </a:rPr>
                  <a:t>dB= </a:t>
                </a:r>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smtClean="0">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r>
                      <m:rPr>
                        <m:nor/>
                      </m:rPr>
                      <a:rPr lang="en-US" sz="2000">
                        <a:latin typeface="Times New Roman" panose="02020603050405020304" pitchFamily="18" charset="0"/>
                        <a:cs typeface="Times New Roman" panose="02020603050405020304" pitchFamily="18" charset="0"/>
                      </a:rPr>
                      <m:t> </m:t>
                    </m:r>
                    <m:f>
                      <m:fPr>
                        <m:ctrlPr>
                          <a:rPr lang="en-US" sz="2000" i="1" smtClean="0">
                            <a:latin typeface="Cambria Math" panose="02040503050406030204" pitchFamily="18" charset="0"/>
                          </a:rPr>
                        </m:ctrlPr>
                      </m:fPr>
                      <m:num>
                        <m:r>
                          <m:rPr>
                            <m:nor/>
                          </m:rPr>
                          <a:rPr lang="en-US" sz="2000" b="0" smtClean="0">
                            <a:latin typeface="Times New Roman" panose="02020603050405020304" pitchFamily="18" charset="0"/>
                            <a:cs typeface="Times New Roman" panose="02020603050405020304" pitchFamily="18" charset="0"/>
                          </a:rPr>
                          <m:t> </m:t>
                        </m:r>
                        <m:r>
                          <m:rPr>
                            <m:nor/>
                          </m:rPr>
                          <a:rPr lang="en-US" sz="2000" b="0" i="0" dirty="0" smtClean="0">
                            <a:latin typeface="Times New Roman" panose="02020603050405020304" pitchFamily="18" charset="0"/>
                            <a:cs typeface="Times New Roman" panose="02020603050405020304" pitchFamily="18" charset="0"/>
                          </a:rPr>
                          <m:t>r</m:t>
                        </m:r>
                        <m:r>
                          <m:rPr>
                            <m:nor/>
                          </m:rPr>
                          <a:rPr lang="en-US" sz="2000" dirty="0" smtClean="0">
                            <a:latin typeface="Times New Roman" panose="02020603050405020304" pitchFamily="18" charset="0"/>
                            <a:cs typeface="Times New Roman" panose="02020603050405020304" pitchFamily="18" charset="0"/>
                          </a:rPr>
                          <m:t> </m:t>
                        </m:r>
                        <m:r>
                          <m:rPr>
                            <m:nor/>
                          </m:rPr>
                          <a:rPr lang="en-US" sz="2000" dirty="0" smtClean="0">
                            <a:latin typeface="Times New Roman" panose="02020603050405020304" pitchFamily="18" charset="0"/>
                            <a:cs typeface="Times New Roman" panose="02020603050405020304" pitchFamily="18" charset="0"/>
                          </a:rPr>
                          <m:t>csc</m:t>
                        </m:r>
                        <m:r>
                          <m:rPr>
                            <m:nor/>
                          </m:rPr>
                          <a:rPr lang="en-US" sz="2000" baseline="30000" dirty="0" smtClean="0">
                            <a:latin typeface="Times New Roman" panose="02020603050405020304" pitchFamily="18" charset="0"/>
                            <a:cs typeface="Times New Roman" panose="02020603050405020304" pitchFamily="18" charset="0"/>
                          </a:rPr>
                          <m:t>2</m:t>
                        </m:r>
                        <m:r>
                          <m:rPr>
                            <m:nor/>
                          </m:rPr>
                          <a:rPr lang="el-GR" sz="2000" dirty="0" smtClean="0">
                            <a:latin typeface="Times New Roman" panose="02020603050405020304" pitchFamily="18" charset="0"/>
                            <a:cs typeface="Times New Roman" panose="02020603050405020304" pitchFamily="18" charset="0"/>
                          </a:rPr>
                          <m:t>θ</m:t>
                        </m:r>
                        <m:r>
                          <m:rPr>
                            <m:nor/>
                          </m:rPr>
                          <a:rPr lang="en-US" sz="2000" dirty="0" smtClean="0">
                            <a:latin typeface="Times New Roman" panose="02020603050405020304" pitchFamily="18" charset="0"/>
                            <a:cs typeface="Times New Roman" panose="02020603050405020304" pitchFamily="18" charset="0"/>
                          </a:rPr>
                          <m:t> </m:t>
                        </m:r>
                        <m:r>
                          <m:rPr>
                            <m:nor/>
                          </m:rPr>
                          <a:rPr lang="en-US" sz="2000" dirty="0" smtClean="0">
                            <a:latin typeface="Times New Roman" panose="02020603050405020304" pitchFamily="18" charset="0"/>
                            <a:cs typeface="Times New Roman" panose="02020603050405020304" pitchFamily="18" charset="0"/>
                          </a:rPr>
                          <m:t>d</m:t>
                        </m:r>
                        <m:r>
                          <m:rPr>
                            <m:nor/>
                          </m:rPr>
                          <a:rPr lang="el-GR" sz="2000" dirty="0" smtClean="0">
                            <a:latin typeface="Times New Roman" panose="02020603050405020304" pitchFamily="18" charset="0"/>
                            <a:cs typeface="Times New Roman" panose="02020603050405020304" pitchFamily="18" charset="0"/>
                          </a:rPr>
                          <m:t>θ</m:t>
                        </m:r>
                        <m:r>
                          <m:rPr>
                            <m:nor/>
                          </m:rPr>
                          <a:rPr lang="en-US" sz="2000" dirty="0" smtClean="0">
                            <a:latin typeface="Times New Roman" panose="02020603050405020304" pitchFamily="18" charset="0"/>
                            <a:cs typeface="Times New Roman" panose="02020603050405020304" pitchFamily="18" charset="0"/>
                          </a:rPr>
                          <m:t> </m:t>
                        </m:r>
                        <m:r>
                          <m:rPr>
                            <m:nor/>
                          </m:rPr>
                          <a:rPr lang="en-US" sz="2000" dirty="0" smtClean="0">
                            <a:latin typeface="Times New Roman" panose="02020603050405020304" pitchFamily="18" charset="0"/>
                            <a:cs typeface="Times New Roman" panose="02020603050405020304" pitchFamily="18" charset="0"/>
                          </a:rPr>
                          <m:t>sin</m:t>
                        </m:r>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ea typeface="Cambria Math" panose="02040503050406030204" pitchFamily="18" charset="0"/>
                            <a:cs typeface="Times New Roman" panose="02020603050405020304" pitchFamily="18" charset="0"/>
                          </a:rPr>
                          <m:t>θ</m:t>
                        </m:r>
                      </m:num>
                      <m:den>
                        <m:sSup>
                          <m:sSupPr>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en-US" sz="2000" b="0" i="1" smtClean="0">
                                <a:latin typeface="Cambria Math" panose="02040503050406030204" pitchFamily="18" charset="0"/>
                                <a:ea typeface="Cambria Math" panose="02040503050406030204" pitchFamily="18" charset="0"/>
                                <a:cs typeface="Times New Roman" panose="02020603050405020304" pitchFamily="18" charset="0"/>
                              </a:rPr>
                              <m:t>2</m:t>
                            </m:r>
                          </m:sup>
                        </m:sSup>
                        <m:r>
                          <m:rPr>
                            <m:nor/>
                          </m:rPr>
                          <a:rPr lang="en-US" sz="2000" dirty="0" smtClean="0">
                            <a:latin typeface="Times New Roman" panose="02020603050405020304" pitchFamily="18" charset="0"/>
                            <a:cs typeface="Times New Roman" panose="02020603050405020304" pitchFamily="18" charset="0"/>
                          </a:rPr>
                          <m:t>csc</m:t>
                        </m:r>
                        <m:r>
                          <m:rPr>
                            <m:nor/>
                          </m:rPr>
                          <a:rPr lang="en-US" sz="2000" baseline="30000" dirty="0" smtClean="0">
                            <a:latin typeface="Times New Roman" panose="02020603050405020304" pitchFamily="18" charset="0"/>
                            <a:cs typeface="Times New Roman" panose="02020603050405020304" pitchFamily="18" charset="0"/>
                          </a:rPr>
                          <m:t>2</m:t>
                        </m:r>
                        <m:r>
                          <m:rPr>
                            <m:nor/>
                          </m:rPr>
                          <a:rPr lang="el-GR" sz="2000" dirty="0" smtClean="0">
                            <a:latin typeface="Times New Roman" panose="02020603050405020304" pitchFamily="18" charset="0"/>
                            <a:cs typeface="Times New Roman" panose="02020603050405020304" pitchFamily="18" charset="0"/>
                          </a:rPr>
                          <m:t>θ</m:t>
                        </m:r>
                      </m:den>
                    </m:f>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0" dirty="0" smtClean="0">
                        <a:latin typeface="Cambria Math" panose="020405030504060302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 10</a:t>
                </a:r>
                <a:endParaRPr lang="ar-IQ" sz="20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03870" y="1477257"/>
                <a:ext cx="5139356" cy="591316"/>
              </a:xfrm>
              <a:prstGeom prst="rect">
                <a:avLst/>
              </a:prstGeom>
              <a:blipFill rotWithShape="0">
                <a:blip r:embed="rId3"/>
                <a:stretch>
                  <a:fillRect l="-1185" b="-5155"/>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97730" y="2391657"/>
                <a:ext cx="4352410" cy="590803"/>
              </a:xfrm>
              <a:prstGeom prst="rect">
                <a:avLst/>
              </a:prstGeom>
            </p:spPr>
            <p:txBody>
              <a:bodyPr wrap="none">
                <a:spAutoFit/>
              </a:bodyPr>
              <a:lstStyle/>
              <a:p>
                <a:pPr algn="l" rtl="0"/>
                <a:r>
                  <a:rPr lang="en-US" sz="2000" b="0" dirty="0" smtClean="0">
                    <a:latin typeface="Times New Roman" panose="02020603050405020304" pitchFamily="18" charset="0"/>
                    <a:cs typeface="Times New Roman" panose="02020603050405020304" pitchFamily="18" charset="0"/>
                  </a:rPr>
                  <a:t>dB= </a:t>
                </a:r>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smtClean="0">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r>
                      <m:rPr>
                        <m:nor/>
                      </m:rPr>
                      <a:rPr lang="en-US" sz="2000">
                        <a:latin typeface="Times New Roman" panose="02020603050405020304" pitchFamily="18" charset="0"/>
                        <a:cs typeface="Times New Roman" panose="02020603050405020304" pitchFamily="18" charset="0"/>
                      </a:rPr>
                      <m:t> </m:t>
                    </m:r>
                    <m:f>
                      <m:fPr>
                        <m:ctrlPr>
                          <a:rPr lang="en-US" sz="2000" i="1" smtClean="0">
                            <a:latin typeface="Cambria Math" panose="02040503050406030204" pitchFamily="18" charset="0"/>
                          </a:rPr>
                        </m:ctrlPr>
                      </m:fPr>
                      <m:num>
                        <m:r>
                          <m:rPr>
                            <m:nor/>
                          </m:rPr>
                          <a:rPr lang="en-US" sz="2000" b="0" smtClean="0">
                            <a:latin typeface="Times New Roman" panose="02020603050405020304" pitchFamily="18" charset="0"/>
                            <a:cs typeface="Times New Roman" panose="02020603050405020304" pitchFamily="18" charset="0"/>
                          </a:rPr>
                          <m:t> </m:t>
                        </m:r>
                        <m:r>
                          <m:rPr>
                            <m:nor/>
                          </m:rPr>
                          <a:rPr lang="en-US" sz="2000" dirty="0" smtClean="0">
                            <a:latin typeface="Times New Roman" panose="02020603050405020304" pitchFamily="18" charset="0"/>
                            <a:cs typeface="Times New Roman" panose="02020603050405020304" pitchFamily="18" charset="0"/>
                          </a:rPr>
                          <m:t>d</m:t>
                        </m:r>
                        <m:r>
                          <m:rPr>
                            <m:nor/>
                          </m:rPr>
                          <a:rPr lang="el-GR" sz="2000" dirty="0" smtClean="0">
                            <a:latin typeface="Times New Roman" panose="02020603050405020304" pitchFamily="18" charset="0"/>
                            <a:cs typeface="Times New Roman" panose="02020603050405020304" pitchFamily="18" charset="0"/>
                          </a:rPr>
                          <m:t>θ</m:t>
                        </m:r>
                        <m:r>
                          <m:rPr>
                            <m:nor/>
                          </m:rPr>
                          <a:rPr lang="en-US" sz="2000" dirty="0" smtClean="0">
                            <a:latin typeface="Times New Roman" panose="02020603050405020304" pitchFamily="18" charset="0"/>
                            <a:cs typeface="Times New Roman" panose="02020603050405020304" pitchFamily="18" charset="0"/>
                          </a:rPr>
                          <m:t> </m:t>
                        </m:r>
                        <m:r>
                          <m:rPr>
                            <m:nor/>
                          </m:rPr>
                          <a:rPr lang="en-US" sz="2000" dirty="0" smtClean="0">
                            <a:latin typeface="Times New Roman" panose="02020603050405020304" pitchFamily="18" charset="0"/>
                            <a:cs typeface="Times New Roman" panose="02020603050405020304" pitchFamily="18" charset="0"/>
                          </a:rPr>
                          <m:t>sin</m:t>
                        </m:r>
                        <m:r>
                          <a:rPr lang="en-US" sz="2000" b="0" i="0" dirty="0" smtClean="0">
                            <a:latin typeface="Cambria Math" panose="02040503050406030204" pitchFamily="18" charset="0"/>
                            <a:cs typeface="Times New Roman" panose="02020603050405020304" pitchFamily="18" charset="0"/>
                          </a:rPr>
                          <m:t> </m:t>
                        </m:r>
                        <m:r>
                          <m:rPr>
                            <m:sty m:val="p"/>
                          </m:rPr>
                          <a:rPr lang="en-US" sz="2000" b="0" i="0" dirty="0" smtClean="0">
                            <a:latin typeface="Cambria Math" panose="02040503050406030204" pitchFamily="18" charset="0"/>
                            <a:ea typeface="Cambria Math" panose="02040503050406030204" pitchFamily="18" charset="0"/>
                            <a:cs typeface="Times New Roman" panose="02020603050405020304" pitchFamily="18" charset="0"/>
                          </a:rPr>
                          <m:t>θ</m:t>
                        </m:r>
                      </m:num>
                      <m:den>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r</m:t>
                        </m:r>
                      </m:den>
                    </m:f>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0" dirty="0" smtClean="0">
                        <a:latin typeface="Cambria Math" panose="020405030504060302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 11</a:t>
                </a:r>
                <a:endParaRPr lang="ar-IQ" sz="2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7730" y="2391657"/>
                <a:ext cx="4352410" cy="590803"/>
              </a:xfrm>
              <a:prstGeom prst="rect">
                <a:avLst/>
              </a:prstGeom>
              <a:blipFill rotWithShape="0">
                <a:blip r:embed="rId4"/>
                <a:stretch>
                  <a:fillRect l="-1541" b="-5155"/>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67817" y="3305544"/>
                <a:ext cx="4473019" cy="540854"/>
              </a:xfrm>
              <a:prstGeom prst="rect">
                <a:avLst/>
              </a:prstGeom>
            </p:spPr>
            <p:txBody>
              <a:bodyPr wrap="none">
                <a:spAutoFit/>
              </a:bodyPr>
              <a:lstStyle/>
              <a:p>
                <a:pPr algn="l" rtl="0"/>
                <a:r>
                  <a:rPr lang="en-US" sz="2000" b="0" dirty="0" smtClean="0">
                    <a:latin typeface="Times New Roman" panose="02020603050405020304" pitchFamily="18" charset="0"/>
                    <a:cs typeface="Times New Roman" panose="02020603050405020304" pitchFamily="18" charset="0"/>
                  </a:rPr>
                  <a:t>dB= </a:t>
                </a:r>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smtClean="0">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r>
                          <m:rPr>
                            <m:nor/>
                          </m:rPr>
                          <a:rPr lang="en-US" sz="2000">
                            <a:latin typeface="Times New Roman" panose="02020603050405020304" pitchFamily="18" charset="0"/>
                            <a:cs typeface="Times New Roman" panose="02020603050405020304" pitchFamily="18" charset="0"/>
                          </a:rPr>
                          <m:t>r</m:t>
                        </m:r>
                      </m:den>
                    </m:f>
                    <m:r>
                      <m:rPr>
                        <m:nor/>
                      </m:rPr>
                      <a:rPr lang="en-US" sz="2000">
                        <a:latin typeface="Times New Roman" panose="020206030504050203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sin</a:t>
                </a:r>
                <a:r>
                  <a:rPr lang="el-GR" sz="2000" dirty="0" smtClean="0">
                    <a:latin typeface="Times New Roman" panose="02020603050405020304" pitchFamily="18" charset="0"/>
                    <a:cs typeface="Times New Roman" panose="02020603050405020304" pitchFamily="18" charset="0"/>
                  </a:rPr>
                  <a:t>θ</a:t>
                </a:r>
                <a:r>
                  <a:rPr lang="en-US" sz="2000" dirty="0" smtClean="0">
                    <a:latin typeface="Times New Roman" panose="02020603050405020304" pitchFamily="18" charset="0"/>
                    <a:cs typeface="Times New Roman" panose="02020603050405020304" pitchFamily="18" charset="0"/>
                  </a:rPr>
                  <a:t> d</a:t>
                </a:r>
                <a:r>
                  <a:rPr lang="el-GR" sz="2000" dirty="0" smtClean="0">
                    <a:latin typeface="Times New Roman" panose="02020603050405020304" pitchFamily="18" charset="0"/>
                    <a:cs typeface="Times New Roman" panose="02020603050405020304" pitchFamily="18" charset="0"/>
                  </a:rPr>
                  <a:t>θ</a:t>
                </a:r>
                <a:r>
                  <a:rPr lang="en-US" sz="2000" dirty="0" smtClean="0">
                    <a:latin typeface="Times New Roman" panose="02020603050405020304" pitchFamily="18" charset="0"/>
                    <a:cs typeface="Times New Roman" panose="02020603050405020304" pitchFamily="18" charset="0"/>
                  </a:rPr>
                  <a:t>     ……………….. 12</a:t>
                </a:r>
                <a:endParaRPr lang="ar-IQ" sz="2000"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67817" y="3305544"/>
                <a:ext cx="4473019" cy="540854"/>
              </a:xfrm>
              <a:prstGeom prst="rect">
                <a:avLst/>
              </a:prstGeom>
              <a:blipFill rotWithShape="0">
                <a:blip r:embed="rId5"/>
                <a:stretch>
                  <a:fillRect l="-1499" b="-6742"/>
                </a:stretch>
              </a:blipFill>
            </p:spPr>
            <p:txBody>
              <a:bodyPr/>
              <a:lstStyle/>
              <a:p>
                <a:r>
                  <a:rPr lang="ar-IQ">
                    <a:noFill/>
                  </a:rPr>
                  <a:t> </a:t>
                </a:r>
              </a:p>
            </p:txBody>
          </p:sp>
        </mc:Fallback>
      </mc:AlternateContent>
      <p:sp>
        <p:nvSpPr>
          <p:cNvPr id="9" name="Rectangle 8"/>
          <p:cNvSpPr/>
          <p:nvPr/>
        </p:nvSpPr>
        <p:spPr>
          <a:xfrm>
            <a:off x="203870" y="4049561"/>
            <a:ext cx="5675015" cy="646331"/>
          </a:xfrm>
          <a:prstGeom prst="rect">
            <a:avLst/>
          </a:prstGeom>
        </p:spPr>
        <p:txBody>
          <a:bodyPr wrap="none">
            <a:spAutoFit/>
          </a:bodyPr>
          <a:lstStyle/>
          <a:p>
            <a:r>
              <a:rPr lang="ar-IQ" dirty="0" smtClean="0">
                <a:effectLst/>
                <a:latin typeface="Calibri" panose="020F0502020204030204" pitchFamily="34" charset="0"/>
                <a:ea typeface="Times New Roman" panose="02020603050405020304" pitchFamily="18" charset="0"/>
                <a:cs typeface="Times New Roman" panose="02020603050405020304" pitchFamily="18" charset="0"/>
              </a:rPr>
              <a:t>ومن اجراء التكامل على العاقة الأخيرة للحصول على قيمة </a:t>
            </a: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B </a:t>
            </a:r>
            <a:r>
              <a:rPr lang="ar-IQ" dirty="0" smtClean="0">
                <a:effectLst/>
                <a:latin typeface="Calibri" panose="020F0502020204030204" pitchFamily="34" charset="0"/>
                <a:ea typeface="Times New Roman" panose="02020603050405020304" pitchFamily="18" charset="0"/>
                <a:cs typeface="Times New Roman" panose="02020603050405020304" pitchFamily="18" charset="0"/>
              </a:rPr>
              <a:t> عند النقطة </a:t>
            </a: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P </a:t>
            </a:r>
            <a:r>
              <a:rPr lang="ar-IQ" dirty="0" smtClean="0">
                <a:effectLst/>
                <a:latin typeface="Calibri" panose="020F0502020204030204" pitchFamily="34" charset="0"/>
                <a:ea typeface="Times New Roman" panose="02020603050405020304" pitchFamily="18" charset="0"/>
                <a:cs typeface="Times New Roman" panose="02020603050405020304" pitchFamily="18" charset="0"/>
              </a:rPr>
              <a:t> </a:t>
            </a:r>
          </a:p>
          <a:p>
            <a:r>
              <a:rPr lang="ar-IQ" dirty="0" smtClean="0">
                <a:latin typeface="Calibri" panose="020F0502020204030204" pitchFamily="34" charset="0"/>
                <a:cs typeface="Times New Roman" panose="02020603050405020304" pitchFamily="18" charset="0"/>
              </a:rPr>
              <a:t>حيث ان حدود التكامل هي من </a:t>
            </a:r>
            <a:r>
              <a:rPr lang="el-GR" dirty="0" smtClean="0">
                <a:latin typeface="Calibri" panose="020F0502020204030204" pitchFamily="34" charset="0"/>
                <a:cs typeface="Times New Roman" panose="02020603050405020304" pitchFamily="18" charset="0"/>
              </a:rPr>
              <a:t>α</a:t>
            </a:r>
            <a:r>
              <a:rPr lang="en-US" dirty="0" smtClean="0">
                <a:latin typeface="Calibri" panose="020F0502020204030204" pitchFamily="34" charset="0"/>
                <a:cs typeface="Times New Roman" panose="02020603050405020304" pitchFamily="18" charset="0"/>
              </a:rPr>
              <a:t>2</a:t>
            </a:r>
            <a:r>
              <a:rPr lang="ar-IQ" dirty="0" smtClean="0">
                <a:latin typeface="Calibri" panose="020F0502020204030204" pitchFamily="34" charset="0"/>
                <a:cs typeface="Times New Roman" panose="02020603050405020304" pitchFamily="18" charset="0"/>
              </a:rPr>
              <a:t> الى </a:t>
            </a:r>
            <a:r>
              <a:rPr lang="el-GR" dirty="0" smtClean="0">
                <a:latin typeface="Calibri" panose="020F0502020204030204" pitchFamily="34" charset="0"/>
                <a:cs typeface="Times New Roman" panose="02020603050405020304" pitchFamily="18" charset="0"/>
              </a:rPr>
              <a:t>α</a:t>
            </a:r>
            <a:r>
              <a:rPr lang="en-US" dirty="0">
                <a:latin typeface="Calibri" panose="020F0502020204030204" pitchFamily="34" charset="0"/>
                <a:cs typeface="Times New Roman" panose="02020603050405020304" pitchFamily="18" charset="0"/>
              </a:rPr>
              <a:t>1</a:t>
            </a:r>
            <a:r>
              <a:rPr lang="ar-IQ" dirty="0" smtClean="0">
                <a:latin typeface="Calibri" panose="020F0502020204030204" pitchFamily="34" charset="0"/>
                <a:cs typeface="Times New Roman" panose="02020603050405020304" pitchFamily="18" charset="0"/>
              </a:rPr>
              <a:t> وكما هو واضح بالشكل المجاور</a:t>
            </a:r>
            <a:endParaRPr lang="ar-IQ" dirty="0"/>
          </a:p>
        </p:txBody>
      </p:sp>
      <mc:AlternateContent xmlns:mc="http://schemas.openxmlformats.org/markup-compatibility/2006" xmlns:a14="http://schemas.microsoft.com/office/drawing/2010/main">
        <mc:Choice Requires="a14">
          <p:sp>
            <p:nvSpPr>
              <p:cNvPr id="11" name="Rectangle 10"/>
              <p:cNvSpPr/>
              <p:nvPr/>
            </p:nvSpPr>
            <p:spPr>
              <a:xfrm>
                <a:off x="297730" y="4963448"/>
                <a:ext cx="4228081" cy="644985"/>
              </a:xfrm>
              <a:prstGeom prst="rect">
                <a:avLst/>
              </a:prstGeom>
            </p:spPr>
            <p:txBody>
              <a:bodyPr wrap="none">
                <a:spAutoFit/>
              </a:bodyPr>
              <a:lstStyle/>
              <a:p>
                <a:pPr algn="l" rtl="0"/>
                <a:r>
                  <a:rPr lang="en-US" sz="1600" b="0" dirty="0" smtClean="0">
                    <a:latin typeface="Times New Roman" panose="02020603050405020304" pitchFamily="18" charset="0"/>
                    <a:cs typeface="Times New Roman" panose="02020603050405020304" pitchFamily="18" charset="0"/>
                  </a:rPr>
                  <a:t>B= </a:t>
                </a:r>
                <a14:m>
                  <m:oMath xmlns:m="http://schemas.openxmlformats.org/officeDocument/2006/math">
                    <m:r>
                      <m:rPr>
                        <m:nor/>
                      </m:rPr>
                      <a:rPr lang="en-US" sz="2400" smtClean="0">
                        <a:latin typeface="Times New Roman" panose="02020603050405020304" pitchFamily="18" charset="0"/>
                        <a:cs typeface="Times New Roman" panose="02020603050405020304" pitchFamily="18" charset="0"/>
                      </a:rPr>
                      <m:t> </m:t>
                    </m:r>
                    <m:f>
                      <m:fPr>
                        <m:ctrlPr>
                          <a:rPr lang="en-US" sz="2400" i="1">
                            <a:latin typeface="Cambria Math" panose="02040503050406030204" pitchFamily="18" charset="0"/>
                          </a:rPr>
                        </m:ctrlPr>
                      </m:fPr>
                      <m:num>
                        <m:sSub>
                          <m:sSubPr>
                            <m:ctrlPr>
                              <a:rPr lang="en-US" sz="2400" i="1" smtClean="0">
                                <a:latin typeface="Cambria Math" panose="02040503050406030204" pitchFamily="18" charset="0"/>
                              </a:rPr>
                            </m:ctrlPr>
                          </m:sSubPr>
                          <m:e>
                            <m:r>
                              <m:rPr>
                                <m:nor/>
                              </m:rPr>
                              <a:rPr lang="en-US" sz="2400">
                                <a:latin typeface="Times New Roman" panose="02020603050405020304" pitchFamily="18" charset="0"/>
                                <a:cs typeface="Times New Roman" panose="02020603050405020304" pitchFamily="18" charset="0"/>
                              </a:rPr>
                              <m:t>μ</m:t>
                            </m:r>
                          </m:e>
                          <m:sub>
                            <m:r>
                              <m:rPr>
                                <m:nor/>
                              </m:rPr>
                              <a:rPr lang="en-US" sz="2400">
                                <a:latin typeface="Times New Roman" panose="02020603050405020304" pitchFamily="18" charset="0"/>
                                <a:cs typeface="Times New Roman" panose="02020603050405020304" pitchFamily="18" charset="0"/>
                              </a:rPr>
                              <m:t>o</m:t>
                            </m:r>
                          </m:sub>
                        </m:sSub>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i</m:t>
                        </m:r>
                      </m:num>
                      <m:den>
                        <m:r>
                          <m:rPr>
                            <m:nor/>
                          </m:rPr>
                          <a:rPr lang="en-US" sz="2400">
                            <a:latin typeface="Times New Roman" panose="02020603050405020304" pitchFamily="18" charset="0"/>
                            <a:cs typeface="Times New Roman" panose="02020603050405020304" pitchFamily="18" charset="0"/>
                          </a:rPr>
                          <m:t>4</m:t>
                        </m:r>
                        <m:r>
                          <m:rPr>
                            <m:nor/>
                          </m:rPr>
                          <a:rPr lang="en-US" sz="2400">
                            <a:latin typeface="Times New Roman" panose="02020603050405020304" pitchFamily="18" charset="0"/>
                            <a:cs typeface="Times New Roman" panose="02020603050405020304" pitchFamily="18" charset="0"/>
                          </a:rPr>
                          <m:t>π</m:t>
                        </m:r>
                        <m:r>
                          <m:rPr>
                            <m:nor/>
                          </m:rPr>
                          <a:rPr lang="en-US" sz="2400">
                            <a:latin typeface="Times New Roman" panose="02020603050405020304" pitchFamily="18" charset="0"/>
                            <a:cs typeface="Times New Roman" panose="02020603050405020304" pitchFamily="18" charset="0"/>
                          </a:rPr>
                          <m:t>r</m:t>
                        </m:r>
                      </m:den>
                    </m:f>
                    <m:r>
                      <m:rPr>
                        <m:nor/>
                      </m:rPr>
                      <a:rPr lang="en-US" sz="2400">
                        <a:latin typeface="Times New Roman" panose="02020603050405020304" pitchFamily="18" charset="0"/>
                        <a:cs typeface="Times New Roman" panose="02020603050405020304" pitchFamily="18" charset="0"/>
                      </a:rPr>
                      <m:t> </m:t>
                    </m:r>
                    <m:nary>
                      <m:naryPr>
                        <m:ctrlPr>
                          <a:rPr lang="en-US" sz="2400" i="1" smtClean="0">
                            <a:latin typeface="Cambria Math" panose="02040503050406030204" pitchFamily="18" charset="0"/>
                            <a:cs typeface="Times New Roman" panose="02020603050405020304" pitchFamily="18" charset="0"/>
                          </a:rPr>
                        </m:ctrlPr>
                      </m:naryPr>
                      <m:sub>
                        <m:r>
                          <m:rPr>
                            <m:nor/>
                          </m:rPr>
                          <a:rPr lang="el-GR" dirty="0">
                            <a:latin typeface="Calibri" panose="020F0502020204030204" pitchFamily="34" charset="0"/>
                            <a:cs typeface="Times New Roman" panose="02020603050405020304" pitchFamily="18" charset="0"/>
                          </a:rPr>
                          <m:t>α</m:t>
                        </m:r>
                        <m:r>
                          <m:rPr>
                            <m:nor/>
                          </m:rPr>
                          <a:rPr lang="en-US" dirty="0">
                            <a:latin typeface="Calibri" panose="020F0502020204030204" pitchFamily="34" charset="0"/>
                            <a:cs typeface="Times New Roman" panose="02020603050405020304" pitchFamily="18" charset="0"/>
                          </a:rPr>
                          <m:t>2</m:t>
                        </m:r>
                      </m:sub>
                      <m:sup>
                        <m:r>
                          <m:rPr>
                            <m:nor/>
                          </m:rPr>
                          <a:rPr lang="el-GR" sz="2000" dirty="0">
                            <a:latin typeface="Calibri" panose="020F0502020204030204" pitchFamily="34" charset="0"/>
                            <a:cs typeface="Times New Roman" panose="02020603050405020304" pitchFamily="18" charset="0"/>
                          </a:rPr>
                          <m:t>α</m:t>
                        </m:r>
                        <m:r>
                          <m:rPr>
                            <m:nor/>
                          </m:rPr>
                          <a:rPr lang="en-US" sz="2000" dirty="0">
                            <a:latin typeface="Calibri" panose="020F0502020204030204" pitchFamily="34" charset="0"/>
                            <a:cs typeface="Times New Roman" panose="02020603050405020304" pitchFamily="18" charset="0"/>
                          </a:rPr>
                          <m:t>1</m:t>
                        </m:r>
                      </m:sup>
                      <m:e>
                        <m:r>
                          <m:rPr>
                            <m:nor/>
                          </m:rPr>
                          <a:rPr lang="en-US" sz="2400" dirty="0" smtClean="0">
                            <a:latin typeface="Times New Roman" panose="02020603050405020304" pitchFamily="18" charset="0"/>
                            <a:cs typeface="Times New Roman" panose="02020603050405020304" pitchFamily="18" charset="0"/>
                          </a:rPr>
                          <m:t>sin</m:t>
                        </m:r>
                        <m:r>
                          <m:rPr>
                            <m:nor/>
                          </m:rPr>
                          <a:rPr lang="el-GR" sz="2400" dirty="0" smtClean="0">
                            <a:latin typeface="Times New Roman" panose="02020603050405020304" pitchFamily="18" charset="0"/>
                            <a:cs typeface="Times New Roman" panose="02020603050405020304" pitchFamily="18" charset="0"/>
                          </a:rPr>
                          <m:t>θ</m:t>
                        </m:r>
                        <m:r>
                          <m:rPr>
                            <m:nor/>
                          </m:rPr>
                          <a:rPr lang="en-US" sz="2400" dirty="0" smtClean="0">
                            <a:latin typeface="Times New Roman" panose="02020603050405020304" pitchFamily="18" charset="0"/>
                            <a:cs typeface="Times New Roman" panose="02020603050405020304" pitchFamily="18" charset="0"/>
                          </a:rPr>
                          <m:t> </m:t>
                        </m:r>
                        <m:r>
                          <m:rPr>
                            <m:nor/>
                          </m:rPr>
                          <a:rPr lang="en-US" sz="2400" dirty="0" smtClean="0">
                            <a:latin typeface="Times New Roman" panose="02020603050405020304" pitchFamily="18" charset="0"/>
                            <a:cs typeface="Times New Roman" panose="02020603050405020304" pitchFamily="18" charset="0"/>
                          </a:rPr>
                          <m:t>d</m:t>
                        </m:r>
                        <m:r>
                          <m:rPr>
                            <m:nor/>
                          </m:rPr>
                          <a:rPr lang="el-GR" sz="2400" dirty="0" smtClean="0">
                            <a:latin typeface="Times New Roman" panose="02020603050405020304" pitchFamily="18" charset="0"/>
                            <a:cs typeface="Times New Roman" panose="02020603050405020304" pitchFamily="18" charset="0"/>
                          </a:rPr>
                          <m:t>θ</m:t>
                        </m:r>
                      </m:e>
                    </m:nary>
                  </m:oMath>
                </a14:m>
                <a:r>
                  <a:rPr lang="en-US" sz="1600" dirty="0" smtClean="0">
                    <a:latin typeface="Times New Roman" panose="02020603050405020304" pitchFamily="18" charset="0"/>
                    <a:cs typeface="Times New Roman" panose="02020603050405020304" pitchFamily="18" charset="0"/>
                  </a:rPr>
                  <a:t>……………….. 13</a:t>
                </a:r>
                <a:endParaRPr lang="ar-IQ" sz="1600"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97730" y="4963448"/>
                <a:ext cx="4228081" cy="644985"/>
              </a:xfrm>
              <a:prstGeom prst="rect">
                <a:avLst/>
              </a:prstGeom>
              <a:blipFill rotWithShape="0">
                <a:blip r:embed="rId6"/>
                <a:stretch>
                  <a:fillRect l="-866"/>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486823" y="5045844"/>
                <a:ext cx="3157574" cy="545342"/>
              </a:xfrm>
              <a:prstGeom prst="rect">
                <a:avLst/>
              </a:prstGeom>
            </p:spPr>
            <p:txBody>
              <a:bodyPr wrap="square">
                <a:spAutoFit/>
              </a:bodyPr>
              <a:lstStyle/>
              <a:p>
                <a:pPr algn="l" rtl="0"/>
                <a:r>
                  <a:rPr lang="en-US" sz="2000" b="0" dirty="0" smtClean="0">
                    <a:latin typeface="Times New Roman" panose="02020603050405020304" pitchFamily="18" charset="0"/>
                    <a:cs typeface="Times New Roman" panose="02020603050405020304" pitchFamily="18" charset="0"/>
                  </a:rPr>
                  <a:t>B= </a:t>
                </a:r>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smtClean="0">
                                <a:latin typeface="Cambria Math" panose="02040503050406030204" pitchFamily="18" charset="0"/>
                              </a:rPr>
                            </m:ctrlPr>
                          </m:sSubPr>
                          <m:e>
                            <m:r>
                              <m:rPr>
                                <m:nor/>
                              </m:rPr>
                              <a:rPr lang="en-US" sz="2000" b="0" i="0" smtClean="0">
                                <a:latin typeface="Cambria Math" panose="02040503050406030204" pitchFamily="18" charset="0"/>
                              </a:rPr>
                              <m:t>−</m:t>
                            </m:r>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r>
                          <m:rPr>
                            <m:nor/>
                          </m:rPr>
                          <a:rPr lang="en-US" sz="2000">
                            <a:latin typeface="Times New Roman" panose="02020603050405020304" pitchFamily="18" charset="0"/>
                            <a:cs typeface="Times New Roman" panose="02020603050405020304" pitchFamily="18" charset="0"/>
                          </a:rPr>
                          <m:t>r</m:t>
                        </m:r>
                      </m:den>
                    </m:f>
                    <m:r>
                      <m:rPr>
                        <m:nor/>
                      </m:rPr>
                      <a:rPr lang="en-US" sz="2000">
                        <a:latin typeface="Times New Roman" panose="020206030504050203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cos</a:t>
                </a:r>
                <a:r>
                  <a:rPr lang="el-GR" sz="2000" dirty="0">
                    <a:latin typeface="Calibri" panose="020F0502020204030204" pitchFamily="34" charset="0"/>
                    <a:cs typeface="Times New Roman" panose="02020603050405020304" pitchFamily="18" charset="0"/>
                  </a:rPr>
                  <a:t> </a:t>
                </a:r>
                <a:r>
                  <a:rPr lang="el-GR" sz="2000" dirty="0" smtClean="0">
                    <a:latin typeface="Calibri" panose="020F0502020204030204" pitchFamily="34" charset="0"/>
                    <a:cs typeface="Times New Roman" panose="02020603050405020304" pitchFamily="18" charset="0"/>
                  </a:rPr>
                  <a:t>α</a:t>
                </a:r>
                <a:r>
                  <a:rPr lang="en-US" sz="2000" dirty="0" smtClean="0">
                    <a:latin typeface="Calibri" panose="020F0502020204030204" pitchFamily="34"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cos</a:t>
                </a:r>
                <a:r>
                  <a:rPr lang="el-GR" sz="2000" dirty="0">
                    <a:latin typeface="Calibri" panose="020F0502020204030204" pitchFamily="34" charset="0"/>
                    <a:cs typeface="Times New Roman" panose="02020603050405020304" pitchFamily="18" charset="0"/>
                  </a:rPr>
                  <a:t> </a:t>
                </a:r>
                <a:r>
                  <a:rPr lang="el-GR" sz="2000" dirty="0" smtClean="0">
                    <a:latin typeface="Calibri" panose="020F0502020204030204" pitchFamily="34" charset="0"/>
                    <a:cs typeface="Times New Roman" panose="02020603050405020304" pitchFamily="18" charset="0"/>
                  </a:rPr>
                  <a:t>α</a:t>
                </a:r>
                <a:r>
                  <a:rPr lang="en-US" sz="2000" dirty="0" smtClean="0">
                    <a:latin typeface="Calibri" panose="020F0502020204030204" pitchFamily="34" charset="0"/>
                    <a:cs typeface="Times New Roman" panose="02020603050405020304" pitchFamily="18" charset="0"/>
                  </a:rPr>
                  <a:t>2</a:t>
                </a:r>
                <a:endParaRPr lang="ar-IQ" sz="20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486823" y="5045844"/>
                <a:ext cx="3157574" cy="545342"/>
              </a:xfrm>
              <a:prstGeom prst="rect">
                <a:avLst/>
              </a:prstGeom>
              <a:blipFill rotWithShape="0">
                <a:blip r:embed="rId7"/>
                <a:stretch>
                  <a:fillRect l="-1931" b="-7865"/>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58537" y="5686694"/>
                <a:ext cx="5893085" cy="794192"/>
              </a:xfrm>
              <a:prstGeom prst="rect">
                <a:avLst/>
              </a:prstGeom>
            </p:spPr>
            <p:txBody>
              <a:bodyPr wrap="square">
                <a:spAutoFit/>
              </a:bodyPr>
              <a:lstStyle/>
              <a:p>
                <a:pPr algn="l" rtl="0"/>
                <a14:m>
                  <m:oMathPara xmlns:m="http://schemas.openxmlformats.org/officeDocument/2006/math">
                    <m:oMathParaPr>
                      <m:jc m:val="left"/>
                    </m:oMathParaPr>
                    <m:oMath xmlns:m="http://schemas.openxmlformats.org/officeDocument/2006/math">
                      <m:r>
                        <m:rPr>
                          <m:nor/>
                        </m:rPr>
                        <a:rPr lang="ar-IQ" sz="2400" smtClean="0">
                          <a:latin typeface="Times New Roman" panose="02020603050405020304" pitchFamily="18" charset="0"/>
                          <a:cs typeface="Times New Roman" panose="02020603050405020304" pitchFamily="18" charset="0"/>
                        </a:rPr>
                        <m:t>B</m:t>
                      </m:r>
                      <m:r>
                        <m:rPr>
                          <m:nor/>
                        </m:rPr>
                        <a:rPr lang="ar-IQ" sz="2400" smtClean="0">
                          <a:latin typeface="Times New Roman" panose="02020603050405020304" pitchFamily="18" charset="0"/>
                          <a:cs typeface="Times New Roman" panose="02020603050405020304" pitchFamily="18" charset="0"/>
                        </a:rPr>
                        <m:t>=</m:t>
                      </m:r>
                      <m:r>
                        <m:rPr>
                          <m:nor/>
                        </m:rPr>
                        <a:rPr lang="ar-IQ" sz="2400" smtClean="0">
                          <a:latin typeface="Times New Roman" panose="02020603050405020304" pitchFamily="18" charset="0"/>
                          <a:cs typeface="Times New Roman" panose="02020603050405020304" pitchFamily="18" charset="0"/>
                        </a:rPr>
                        <m:t> </m:t>
                      </m:r>
                      <m:f>
                        <m:fPr>
                          <m:ctrlPr>
                            <a:rPr lang="ar-IQ" sz="2400" i="1">
                              <a:latin typeface="Cambria Math" panose="02040503050406030204" pitchFamily="18" charset="0"/>
                            </a:rPr>
                          </m:ctrlPr>
                        </m:fPr>
                        <m:num>
                          <m:sSub>
                            <m:sSubPr>
                              <m:ctrlPr>
                                <a:rPr lang="ar-IQ" sz="2400" i="1">
                                  <a:latin typeface="Cambria Math" panose="02040503050406030204" pitchFamily="18" charset="0"/>
                                </a:rPr>
                              </m:ctrlPr>
                            </m:sSubPr>
                            <m:e>
                              <m:r>
                                <m:rPr>
                                  <m:nor/>
                                </m:rPr>
                                <a:rPr lang="ar-IQ" sz="2400">
                                  <a:latin typeface="Times New Roman" panose="02020603050405020304" pitchFamily="18" charset="0"/>
                                  <a:cs typeface="Times New Roman" panose="02020603050405020304" pitchFamily="18" charset="0"/>
                                </a:rPr>
                                <m:t>μ</m:t>
                              </m:r>
                            </m:e>
                            <m:sub>
                              <m:r>
                                <m:rPr>
                                  <m:nor/>
                                </m:rPr>
                                <a:rPr lang="ar-IQ" sz="2400">
                                  <a:latin typeface="Times New Roman" panose="02020603050405020304" pitchFamily="18" charset="0"/>
                                  <a:cs typeface="Times New Roman" panose="02020603050405020304" pitchFamily="18" charset="0"/>
                                </a:rPr>
                                <m:t>o</m:t>
                              </m:r>
                            </m:sub>
                          </m:sSub>
                          <m:r>
                            <m:rPr>
                              <m:nor/>
                            </m:rPr>
                            <a:rPr lang="en-US" sz="2400" b="0" i="0" smtClean="0">
                              <a:latin typeface="Times New Roman" panose="02020603050405020304" pitchFamily="18" charset="0"/>
                              <a:cs typeface="Times New Roman" panose="02020603050405020304" pitchFamily="18" charset="0"/>
                            </a:rPr>
                            <m:t>i</m:t>
                          </m:r>
                        </m:num>
                        <m:den>
                          <m:r>
                            <m:rPr>
                              <m:nor/>
                            </m:rPr>
                            <a:rPr lang="en-US" sz="2400" b="0" i="0" smtClean="0">
                              <a:latin typeface="Times New Roman" panose="02020603050405020304" pitchFamily="18" charset="0"/>
                              <a:cs typeface="Times New Roman" panose="02020603050405020304" pitchFamily="18" charset="0"/>
                            </a:rPr>
                            <m:t>4</m:t>
                          </m:r>
                          <m:r>
                            <m:rPr>
                              <m:nor/>
                            </m:rPr>
                            <a:rPr lang="ar-IQ" sz="2400">
                              <a:latin typeface="Times New Roman" panose="02020603050405020304" pitchFamily="18" charset="0"/>
                              <a:cs typeface="Times New Roman" panose="02020603050405020304" pitchFamily="18" charset="0"/>
                            </a:rPr>
                            <m:t>π</m:t>
                          </m:r>
                          <m:r>
                            <m:rPr>
                              <m:nor/>
                            </m:rPr>
                            <a:rPr lang="en-US" sz="2400" b="0" i="0" smtClean="0">
                              <a:latin typeface="Times New Roman" panose="02020603050405020304" pitchFamily="18" charset="0"/>
                              <a:cs typeface="Times New Roman" panose="02020603050405020304" pitchFamily="18" charset="0"/>
                            </a:rPr>
                            <m:t>r</m:t>
                          </m:r>
                        </m:den>
                      </m:f>
                      <m:r>
                        <m:rPr>
                          <m:nor/>
                        </m:rPr>
                        <a:rPr lang="ar-IQ" sz="2400">
                          <a:latin typeface="Times New Roman" panose="02020603050405020304" pitchFamily="18" charset="0"/>
                          <a:cs typeface="Times New Roman" panose="02020603050405020304" pitchFamily="18" charset="0"/>
                        </a:rPr>
                        <m:t> </m:t>
                      </m:r>
                      <m:sSubSup>
                        <m:sSubSupPr>
                          <m:ctrlPr>
                            <a:rPr lang="ar-IQ" sz="2400" i="1">
                              <a:latin typeface="Cambria Math" panose="02040503050406030204" pitchFamily="18" charset="0"/>
                            </a:rPr>
                          </m:ctrlPr>
                        </m:sSubSupPr>
                        <m:e>
                          <m:r>
                            <m:rPr>
                              <m:nor/>
                            </m:rPr>
                            <a:rPr lang="ar-IQ" sz="2400" smtClean="0">
                              <a:latin typeface="Times New Roman" panose="02020603050405020304" pitchFamily="18" charset="0"/>
                              <a:cs typeface="Times New Roman" panose="02020603050405020304" pitchFamily="18" charset="0"/>
                            </a:rPr>
                            <m:t>[−</m:t>
                          </m:r>
                          <m:r>
                            <m:rPr>
                              <m:nor/>
                            </m:rPr>
                            <a:rPr lang="ar-IQ" sz="2400" smtClean="0">
                              <a:latin typeface="Times New Roman" panose="02020603050405020304" pitchFamily="18" charset="0"/>
                              <a:cs typeface="Times New Roman" panose="02020603050405020304" pitchFamily="18" charset="0"/>
                            </a:rPr>
                            <m:t>cos</m:t>
                          </m:r>
                          <m:r>
                            <m:rPr>
                              <m:nor/>
                            </m:rPr>
                            <a:rPr lang="ar-IQ" sz="2400" smtClean="0">
                              <a:latin typeface="Times New Roman" panose="02020603050405020304" pitchFamily="18" charset="0"/>
                              <a:cs typeface="Times New Roman" panose="02020603050405020304" pitchFamily="18" charset="0"/>
                            </a:rPr>
                            <m:t>θ</m:t>
                          </m:r>
                          <m:r>
                            <m:rPr>
                              <m:nor/>
                            </m:rPr>
                            <a:rPr lang="en-US" sz="2400" b="0" i="0" smtClean="0">
                              <a:latin typeface="Times New Roman" panose="02020603050405020304" pitchFamily="18" charset="0"/>
                              <a:cs typeface="Times New Roman" panose="02020603050405020304" pitchFamily="18" charset="0"/>
                            </a:rPr>
                            <m:t>]</m:t>
                          </m:r>
                        </m:e>
                        <m:sub>
                          <m:r>
                            <m:rPr>
                              <m:nor/>
                            </m:rPr>
                            <a:rPr lang="el-GR" dirty="0">
                              <a:latin typeface="Calibri" panose="020F0502020204030204" pitchFamily="34" charset="0"/>
                              <a:cs typeface="Times New Roman" panose="02020603050405020304" pitchFamily="18" charset="0"/>
                            </a:rPr>
                            <m:t>α</m:t>
                          </m:r>
                          <m:r>
                            <m:rPr>
                              <m:nor/>
                            </m:rPr>
                            <a:rPr lang="en-US" dirty="0">
                              <a:latin typeface="Calibri" panose="020F0502020204030204" pitchFamily="34" charset="0"/>
                              <a:cs typeface="Times New Roman" panose="02020603050405020304" pitchFamily="18" charset="0"/>
                            </a:rPr>
                            <m:t>2</m:t>
                          </m:r>
                        </m:sub>
                        <m:sup>
                          <m:r>
                            <m:rPr>
                              <m:nor/>
                            </m:rPr>
                            <a:rPr lang="el-GR" sz="2000" dirty="0">
                              <a:latin typeface="Calibri" panose="020F0502020204030204" pitchFamily="34" charset="0"/>
                              <a:cs typeface="Times New Roman" panose="02020603050405020304" pitchFamily="18" charset="0"/>
                            </a:rPr>
                            <m:t>α</m:t>
                          </m:r>
                          <m:r>
                            <m:rPr>
                              <m:nor/>
                            </m:rPr>
                            <a:rPr lang="en-US" sz="2000" dirty="0">
                              <a:latin typeface="Calibri" panose="020F0502020204030204" pitchFamily="34" charset="0"/>
                              <a:cs typeface="Times New Roman" panose="02020603050405020304" pitchFamily="18" charset="0"/>
                            </a:rPr>
                            <m:t>1</m:t>
                          </m:r>
                        </m:sup>
                      </m:sSubSup>
                    </m:oMath>
                  </m:oMathPara>
                </a14:m>
                <a:endParaRPr lang="ar-IQ" sz="16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58537" y="5686694"/>
                <a:ext cx="5893085" cy="794192"/>
              </a:xfrm>
              <a:prstGeom prst="rect">
                <a:avLst/>
              </a:prstGeom>
              <a:blipFill rotWithShape="0">
                <a:blip r:embed="rId8"/>
                <a:stretch>
                  <a:fillRect/>
                </a:stretch>
              </a:blipFill>
            </p:spPr>
            <p:txBody>
              <a:bodyPr/>
              <a:lstStyle/>
              <a:p>
                <a:r>
                  <a:rPr lang="ar-IQ">
                    <a:noFill/>
                  </a:rPr>
                  <a:t> </a:t>
                </a:r>
              </a:p>
            </p:txBody>
          </p:sp>
        </mc:Fallback>
      </mc:AlternateContent>
      <p:grpSp>
        <p:nvGrpSpPr>
          <p:cNvPr id="17" name="Group 16"/>
          <p:cNvGrpSpPr/>
          <p:nvPr/>
        </p:nvGrpSpPr>
        <p:grpSpPr>
          <a:xfrm>
            <a:off x="7838924" y="140275"/>
            <a:ext cx="4333875" cy="3401129"/>
            <a:chOff x="7838371" y="1944067"/>
            <a:chExt cx="4333875" cy="4600575"/>
          </a:xfrm>
        </p:grpSpPr>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8371" y="1944067"/>
              <a:ext cx="4333875" cy="4600575"/>
            </a:xfrm>
            <a:prstGeom prst="rect">
              <a:avLst/>
            </a:prstGeom>
          </p:spPr>
        </p:pic>
        <p:sp>
          <p:nvSpPr>
            <p:cNvPr id="19" name="Rectangle 18"/>
            <p:cNvSpPr/>
            <p:nvPr/>
          </p:nvSpPr>
          <p:spPr>
            <a:xfrm>
              <a:off x="8523053" y="3507134"/>
              <a:ext cx="351378"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R</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9643844" y="3771122"/>
              <a:ext cx="292068"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r</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8980812" y="5360775"/>
              <a:ext cx="332142"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y</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8372969" y="5129944"/>
              <a:ext cx="332142"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y</a:t>
              </a:r>
              <a:endParaRPr lang="en-US" sz="2400" b="0" cap="none" spc="0" dirty="0">
                <a:ln w="0"/>
                <a:solidFill>
                  <a:schemeClr val="tx1"/>
                </a:solidFill>
                <a:effectLst>
                  <a:outerShdw blurRad="38100" dist="19050" dir="2700000" algn="tl" rotWithShape="0">
                    <a:schemeClr val="dk1">
                      <a:alpha val="40000"/>
                    </a:schemeClr>
                  </a:outerShdw>
                </a:effectLst>
              </a:endParaRPr>
            </a:p>
          </p:txBody>
        </p:sp>
      </p:grpSp>
      <p:pic>
        <p:nvPicPr>
          <p:cNvPr id="13" name="Picture 12" descr="\int \sin{x}\, dx = -\cos{x} + C"/>
          <p:cNvPicPr/>
          <p:nvPr/>
        </p:nvPicPr>
        <p:blipFill>
          <a:blip r:embed="rId10">
            <a:lum bright="-30000" contrast="10000"/>
          </a:blip>
          <a:srcRect r="15647"/>
          <a:stretch>
            <a:fillRect/>
          </a:stretch>
        </p:blipFill>
        <p:spPr bwMode="auto">
          <a:xfrm rot="1099796">
            <a:off x="4881473" y="656248"/>
            <a:ext cx="3539493" cy="666235"/>
          </a:xfrm>
          <a:prstGeom prst="rect">
            <a:avLst/>
          </a:prstGeom>
          <a:noFill/>
          <a:ln w="9525">
            <a:solidFill>
              <a:schemeClr val="tx1"/>
            </a:solidFill>
            <a:miter lim="800000"/>
            <a:headEnd/>
            <a:tailEnd/>
          </a:ln>
        </p:spPr>
      </p:pic>
      <mc:AlternateContent xmlns:mc="http://schemas.openxmlformats.org/markup-compatibility/2006" xmlns:a14="http://schemas.microsoft.com/office/drawing/2010/main">
        <mc:Choice Requires="a14">
          <p:sp>
            <p:nvSpPr>
              <p:cNvPr id="15" name="Rectangle 14"/>
              <p:cNvSpPr/>
              <p:nvPr/>
            </p:nvSpPr>
            <p:spPr>
              <a:xfrm>
                <a:off x="6486823" y="4156343"/>
                <a:ext cx="5525883" cy="694485"/>
              </a:xfrm>
              <a:prstGeom prst="rect">
                <a:avLst/>
              </a:prstGeom>
            </p:spPr>
            <p:txBody>
              <a:bodyPr wrap="square">
                <a:spAutoFit/>
              </a:bodyPr>
              <a:lstStyle/>
              <a:p>
                <a:pPr algn="l" rtl="0"/>
                <a14:m>
                  <m:oMath xmlns:m="http://schemas.openxmlformats.org/officeDocument/2006/math">
                    <m:r>
                      <m:rPr>
                        <m:nor/>
                      </m:rPr>
                      <a:rPr lang="ar-IQ" sz="2400" smtClean="0">
                        <a:latin typeface="Times New Roman" panose="02020603050405020304" pitchFamily="18" charset="0"/>
                        <a:cs typeface="Times New Roman" panose="02020603050405020304" pitchFamily="18" charset="0"/>
                      </a:rPr>
                      <m:t>B</m:t>
                    </m:r>
                    <m:r>
                      <m:rPr>
                        <m:nor/>
                      </m:rPr>
                      <a:rPr lang="ar-IQ" sz="2400" smtClean="0">
                        <a:latin typeface="Times New Roman" panose="02020603050405020304" pitchFamily="18" charset="0"/>
                        <a:cs typeface="Times New Roman" panose="02020603050405020304" pitchFamily="18" charset="0"/>
                      </a:rPr>
                      <m:t>= </m:t>
                    </m:r>
                    <m:f>
                      <m:fPr>
                        <m:ctrlPr>
                          <a:rPr lang="ar-IQ" sz="2400" i="1">
                            <a:latin typeface="Cambria Math" panose="02040503050406030204" pitchFamily="18" charset="0"/>
                          </a:rPr>
                        </m:ctrlPr>
                      </m:fPr>
                      <m:num>
                        <m:sSub>
                          <m:sSubPr>
                            <m:ctrlPr>
                              <a:rPr lang="ar-IQ" sz="2400" i="1">
                                <a:latin typeface="Cambria Math" panose="02040503050406030204" pitchFamily="18" charset="0"/>
                              </a:rPr>
                            </m:ctrlPr>
                          </m:sSubPr>
                          <m:e>
                            <m:r>
                              <m:rPr>
                                <m:nor/>
                              </m:rPr>
                              <a:rPr lang="en-US" sz="2400" b="0" i="0" smtClean="0">
                                <a:latin typeface="Cambria Math" panose="02040503050406030204" pitchFamily="18" charset="0"/>
                              </a:rPr>
                              <m:t>−</m:t>
                            </m:r>
                            <m:r>
                              <m:rPr>
                                <m:nor/>
                              </m:rPr>
                              <a:rPr lang="ar-IQ" sz="2400">
                                <a:latin typeface="Times New Roman" panose="02020603050405020304" pitchFamily="18" charset="0"/>
                                <a:cs typeface="Times New Roman" panose="02020603050405020304" pitchFamily="18" charset="0"/>
                              </a:rPr>
                              <m:t>μ</m:t>
                            </m:r>
                          </m:e>
                          <m:sub>
                            <m:r>
                              <m:rPr>
                                <m:nor/>
                              </m:rPr>
                              <a:rPr lang="ar-IQ" sz="2400">
                                <a:latin typeface="Times New Roman" panose="02020603050405020304" pitchFamily="18" charset="0"/>
                                <a:cs typeface="Times New Roman" panose="02020603050405020304" pitchFamily="18" charset="0"/>
                              </a:rPr>
                              <m:t>o</m:t>
                            </m:r>
                          </m:sub>
                        </m:sSub>
                        <m:r>
                          <m:rPr>
                            <m:nor/>
                          </m:rPr>
                          <a:rPr lang="en-US" sz="2400" b="0" i="0" smtClean="0">
                            <a:latin typeface="Times New Roman" panose="02020603050405020304" pitchFamily="18" charset="0"/>
                            <a:cs typeface="Times New Roman" panose="02020603050405020304" pitchFamily="18" charset="0"/>
                          </a:rPr>
                          <m:t>i</m:t>
                        </m:r>
                      </m:num>
                      <m:den>
                        <m:r>
                          <m:rPr>
                            <m:nor/>
                          </m:rPr>
                          <a:rPr lang="en-US" sz="2400" b="0" i="0" smtClean="0">
                            <a:latin typeface="Times New Roman" panose="02020603050405020304" pitchFamily="18" charset="0"/>
                            <a:cs typeface="Times New Roman" panose="02020603050405020304" pitchFamily="18" charset="0"/>
                          </a:rPr>
                          <m:t>4</m:t>
                        </m:r>
                        <m:r>
                          <m:rPr>
                            <m:nor/>
                          </m:rPr>
                          <a:rPr lang="ar-IQ" sz="2400">
                            <a:latin typeface="Times New Roman" panose="02020603050405020304" pitchFamily="18" charset="0"/>
                            <a:cs typeface="Times New Roman" panose="02020603050405020304" pitchFamily="18" charset="0"/>
                          </a:rPr>
                          <m:t>π</m:t>
                        </m:r>
                        <m:r>
                          <m:rPr>
                            <m:nor/>
                          </m:rPr>
                          <a:rPr lang="en-US" sz="2400" b="0" i="0" smtClean="0">
                            <a:latin typeface="Times New Roman" panose="02020603050405020304" pitchFamily="18" charset="0"/>
                            <a:cs typeface="Times New Roman" panose="02020603050405020304" pitchFamily="18" charset="0"/>
                          </a:rPr>
                          <m:t>r</m:t>
                        </m:r>
                      </m:den>
                    </m:f>
                    <m:r>
                      <m:rPr>
                        <m:nor/>
                      </m:rPr>
                      <a:rPr lang="ar-IQ" sz="2400">
                        <a:latin typeface="Times New Roman" panose="02020603050405020304" pitchFamily="18" charset="0"/>
                        <a:cs typeface="Times New Roman" panose="02020603050405020304" pitchFamily="18" charset="0"/>
                      </a:rPr>
                      <m:t> </m:t>
                    </m:r>
                    <m:sSubSup>
                      <m:sSubSupPr>
                        <m:ctrlPr>
                          <a:rPr lang="ar-IQ" sz="2400" i="1">
                            <a:latin typeface="Cambria Math" panose="02040503050406030204" pitchFamily="18" charset="0"/>
                          </a:rPr>
                        </m:ctrlPr>
                      </m:sSubSupPr>
                      <m:e>
                        <m:r>
                          <m:rPr>
                            <m:nor/>
                          </m:rPr>
                          <a:rPr lang="ar-IQ" sz="2400" smtClean="0">
                            <a:latin typeface="Times New Roman" panose="02020603050405020304" pitchFamily="18" charset="0"/>
                            <a:cs typeface="Times New Roman" panose="02020603050405020304" pitchFamily="18" charset="0"/>
                          </a:rPr>
                          <m:t>[</m:t>
                        </m:r>
                        <m:r>
                          <m:rPr>
                            <m:nor/>
                          </m:rPr>
                          <a:rPr lang="ar-IQ" sz="2400" smtClean="0">
                            <a:latin typeface="Times New Roman" panose="02020603050405020304" pitchFamily="18" charset="0"/>
                            <a:cs typeface="Times New Roman" panose="02020603050405020304" pitchFamily="18" charset="0"/>
                          </a:rPr>
                          <m:t>cos</m:t>
                        </m:r>
                        <m:r>
                          <m:rPr>
                            <m:nor/>
                          </m:rPr>
                          <a:rPr lang="ar-IQ" sz="2400" smtClean="0">
                            <a:latin typeface="Times New Roman" panose="02020603050405020304" pitchFamily="18" charset="0"/>
                            <a:cs typeface="Times New Roman" panose="02020603050405020304" pitchFamily="18" charset="0"/>
                          </a:rPr>
                          <m:t>θ</m:t>
                        </m:r>
                        <m:r>
                          <m:rPr>
                            <m:nor/>
                          </m:rPr>
                          <a:rPr lang="en-US" sz="2400" b="0" i="0" smtClean="0">
                            <a:latin typeface="Times New Roman" panose="02020603050405020304" pitchFamily="18" charset="0"/>
                            <a:cs typeface="Times New Roman" panose="02020603050405020304" pitchFamily="18" charset="0"/>
                          </a:rPr>
                          <m:t>]</m:t>
                        </m:r>
                      </m:e>
                      <m:sub>
                        <m:r>
                          <m:rPr>
                            <m:nor/>
                          </m:rPr>
                          <a:rPr lang="el-GR" dirty="0">
                            <a:latin typeface="Calibri" panose="020F0502020204030204" pitchFamily="34" charset="0"/>
                            <a:cs typeface="Times New Roman" panose="02020603050405020304" pitchFamily="18" charset="0"/>
                          </a:rPr>
                          <m:t>α</m:t>
                        </m:r>
                        <m:r>
                          <m:rPr>
                            <m:nor/>
                          </m:rPr>
                          <a:rPr lang="en-US" dirty="0">
                            <a:latin typeface="Calibri" panose="020F0502020204030204" pitchFamily="34" charset="0"/>
                            <a:cs typeface="Times New Roman" panose="02020603050405020304" pitchFamily="18" charset="0"/>
                          </a:rPr>
                          <m:t>2</m:t>
                        </m:r>
                      </m:sub>
                      <m:sup>
                        <m:r>
                          <m:rPr>
                            <m:nor/>
                          </m:rPr>
                          <a:rPr lang="el-GR" sz="2000" dirty="0">
                            <a:latin typeface="Calibri" panose="020F0502020204030204" pitchFamily="34" charset="0"/>
                            <a:cs typeface="Times New Roman" panose="02020603050405020304" pitchFamily="18" charset="0"/>
                          </a:rPr>
                          <m:t>α</m:t>
                        </m:r>
                        <m:r>
                          <m:rPr>
                            <m:nor/>
                          </m:rPr>
                          <a:rPr lang="en-US" sz="2000" dirty="0">
                            <a:latin typeface="Calibri" panose="020F0502020204030204" pitchFamily="34" charset="0"/>
                            <a:cs typeface="Times New Roman" panose="02020603050405020304" pitchFamily="18" charset="0"/>
                          </a:rPr>
                          <m:t>1</m:t>
                        </m:r>
                      </m:sup>
                    </m:sSubSup>
                  </m:oMath>
                </a14:m>
                <a:r>
                  <a:rPr lang="en-US" sz="1600" dirty="0" smtClean="0">
                    <a:latin typeface="Times New Roman" panose="02020603050405020304" pitchFamily="18" charset="0"/>
                    <a:cs typeface="Times New Roman" panose="02020603050405020304" pitchFamily="18" charset="0"/>
                  </a:rPr>
                  <a:t>                ………. 14 </a:t>
                </a:r>
                <a:endParaRPr lang="ar-IQ" sz="1600" dirty="0">
                  <a:latin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486823" y="4156343"/>
                <a:ext cx="5525883" cy="694485"/>
              </a:xfrm>
              <a:prstGeom prst="rect">
                <a:avLst/>
              </a:prstGeom>
              <a:blipFill rotWithShape="0">
                <a:blip r:embed="rId11"/>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526901" y="5876127"/>
                <a:ext cx="5003614" cy="545342"/>
              </a:xfrm>
              <a:prstGeom prst="rect">
                <a:avLst/>
              </a:prstGeom>
            </p:spPr>
            <p:txBody>
              <a:bodyPr wrap="none">
                <a:spAutoFit/>
              </a:bodyPr>
              <a:lstStyle/>
              <a:p>
                <a:pPr algn="l" rtl="0"/>
                <a:r>
                  <a:rPr lang="en-US" sz="2000" b="0" dirty="0" smtClean="0">
                    <a:latin typeface="Times New Roman" panose="02020603050405020304" pitchFamily="18" charset="0"/>
                    <a:cs typeface="Times New Roman" panose="02020603050405020304" pitchFamily="18" charset="0"/>
                  </a:rPr>
                  <a:t>B= </a:t>
                </a:r>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smtClean="0">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a:rPr lang="en-US" sz="2000" b="0" i="0" smtClean="0">
                            <a:latin typeface="Cambria Math" panose="02040503050406030204" pitchFamily="18" charset="0"/>
                            <a:cs typeface="Times New Roman" panose="02020603050405020304" pitchFamily="18" charset="0"/>
                          </a:rPr>
                          <m:t> </m:t>
                        </m:r>
                        <m:r>
                          <m:rPr>
                            <m:sty m:val="p"/>
                          </m:rPr>
                          <a:rPr lang="en-US" sz="2000" b="0" i="0" smtClean="0">
                            <a:latin typeface="Cambria Math" panose="020405030504060302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r>
                          <m:rPr>
                            <m:nor/>
                          </m:rPr>
                          <a:rPr lang="en-US" sz="2000">
                            <a:latin typeface="Times New Roman" panose="02020603050405020304" pitchFamily="18" charset="0"/>
                            <a:cs typeface="Times New Roman" panose="02020603050405020304" pitchFamily="18" charset="0"/>
                          </a:rPr>
                          <m:t>r</m:t>
                        </m:r>
                      </m:den>
                    </m:f>
                    <m:r>
                      <m:rPr>
                        <m:nor/>
                      </m:rPr>
                      <a:rPr lang="en-US" sz="2000">
                        <a:latin typeface="Times New Roman" panose="020206030504050203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cos</a:t>
                </a:r>
                <a:r>
                  <a:rPr lang="el-GR" sz="2000" dirty="0">
                    <a:latin typeface="Calibri" panose="020F0502020204030204" pitchFamily="34" charset="0"/>
                    <a:cs typeface="Times New Roman" panose="02020603050405020304" pitchFamily="18" charset="0"/>
                  </a:rPr>
                  <a:t> </a:t>
                </a:r>
                <a:r>
                  <a:rPr lang="el-GR" sz="2000" dirty="0" smtClean="0">
                    <a:latin typeface="Calibri" panose="020F0502020204030204" pitchFamily="34" charset="0"/>
                    <a:cs typeface="Times New Roman" panose="02020603050405020304" pitchFamily="18" charset="0"/>
                  </a:rPr>
                  <a:t>α</a:t>
                </a:r>
                <a:r>
                  <a:rPr lang="en-US" sz="2000" dirty="0" smtClean="0">
                    <a:latin typeface="Calibri" panose="020F0502020204030204" pitchFamily="34"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cos</a:t>
                </a:r>
                <a:r>
                  <a:rPr lang="el-GR" sz="2000" dirty="0">
                    <a:latin typeface="Calibri" panose="020F0502020204030204" pitchFamily="34" charset="0"/>
                    <a:cs typeface="Times New Roman" panose="02020603050405020304" pitchFamily="18" charset="0"/>
                  </a:rPr>
                  <a:t> </a:t>
                </a:r>
                <a:r>
                  <a:rPr lang="el-GR" sz="2000" dirty="0" smtClean="0">
                    <a:latin typeface="Calibri" panose="020F0502020204030204" pitchFamily="34" charset="0"/>
                    <a:cs typeface="Times New Roman" panose="02020603050405020304" pitchFamily="18" charset="0"/>
                  </a:rPr>
                  <a:t>α</a:t>
                </a:r>
                <a:r>
                  <a:rPr lang="en-US" sz="2000" dirty="0" smtClean="0">
                    <a:latin typeface="Calibri" panose="020F0502020204030204" pitchFamily="34"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 15</a:t>
                </a:r>
                <a:endParaRPr lang="ar-IQ" sz="20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526901" y="5876127"/>
                <a:ext cx="5003614" cy="545342"/>
              </a:xfrm>
              <a:prstGeom prst="rect">
                <a:avLst/>
              </a:prstGeom>
              <a:blipFill rotWithShape="0">
                <a:blip r:embed="rId12"/>
                <a:stretch>
                  <a:fillRect l="-1341" b="-7865"/>
                </a:stretch>
              </a:blipFill>
            </p:spPr>
            <p:txBody>
              <a:bodyPr/>
              <a:lstStyle/>
              <a:p>
                <a:r>
                  <a:rPr lang="ar-IQ">
                    <a:noFill/>
                  </a:rPr>
                  <a:t> </a:t>
                </a:r>
              </a:p>
            </p:txBody>
          </p:sp>
        </mc:Fallback>
      </mc:AlternateContent>
      <p:grpSp>
        <p:nvGrpSpPr>
          <p:cNvPr id="28" name="Group 27"/>
          <p:cNvGrpSpPr/>
          <p:nvPr/>
        </p:nvGrpSpPr>
        <p:grpSpPr>
          <a:xfrm>
            <a:off x="7978588" y="669679"/>
            <a:ext cx="3853260" cy="1799638"/>
            <a:chOff x="7978588" y="669679"/>
            <a:chExt cx="3853260" cy="1799638"/>
          </a:xfrm>
        </p:grpSpPr>
        <p:grpSp>
          <p:nvGrpSpPr>
            <p:cNvPr id="25" name="Group 24"/>
            <p:cNvGrpSpPr/>
            <p:nvPr/>
          </p:nvGrpSpPr>
          <p:grpSpPr>
            <a:xfrm>
              <a:off x="7978588" y="669679"/>
              <a:ext cx="3429763" cy="1721978"/>
              <a:chOff x="7978588" y="669679"/>
              <a:chExt cx="3429763" cy="1721978"/>
            </a:xfrm>
          </p:grpSpPr>
          <p:cxnSp>
            <p:nvCxnSpPr>
              <p:cNvPr id="3" name="Straight Connector 2"/>
              <p:cNvCxnSpPr/>
              <p:nvPr/>
            </p:nvCxnSpPr>
            <p:spPr>
              <a:xfrm flipH="1">
                <a:off x="7978588" y="669679"/>
                <a:ext cx="1957877" cy="1721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964998" y="693369"/>
                <a:ext cx="1443353" cy="16982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8122548" y="2069207"/>
              <a:ext cx="460382" cy="400110"/>
            </a:xfrm>
            <a:prstGeom prst="rect">
              <a:avLst/>
            </a:prstGeom>
            <a:noFill/>
          </p:spPr>
          <p:txBody>
            <a:bodyPr wrap="none" lIns="91440" tIns="45720" rIns="91440" bIns="45720">
              <a:spAutoFit/>
            </a:bodyPr>
            <a:lstStyle/>
            <a:p>
              <a:pPr algn="ctr"/>
              <a:r>
                <a:rPr lang="el-GR" sz="2000" b="0" cap="none" spc="0" dirty="0" smtClean="0">
                  <a:ln w="0"/>
                  <a:solidFill>
                    <a:schemeClr val="tx1"/>
                  </a:solidFill>
                  <a:effectLst>
                    <a:outerShdw blurRad="38100" dist="19050" dir="2700000" algn="tl" rotWithShape="0">
                      <a:schemeClr val="dk1">
                        <a:alpha val="40000"/>
                      </a:schemeClr>
                    </a:outerShdw>
                  </a:effectLst>
                </a:rPr>
                <a:t>α</a:t>
              </a:r>
              <a:r>
                <a:rPr lang="en-US" sz="2000" b="0" cap="none" spc="0" dirty="0" smtClean="0">
                  <a:ln w="0"/>
                  <a:solidFill>
                    <a:schemeClr val="tx1"/>
                  </a:solidFill>
                  <a:effectLst>
                    <a:outerShdw blurRad="38100" dist="19050" dir="2700000" algn="tl" rotWithShape="0">
                      <a:schemeClr val="dk1">
                        <a:alpha val="40000"/>
                      </a:schemeClr>
                    </a:outerShdw>
                  </a:effectLst>
                </a:rPr>
                <a:t>2</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7" name="Rectangle 26"/>
            <p:cNvSpPr/>
            <p:nvPr/>
          </p:nvSpPr>
          <p:spPr>
            <a:xfrm>
              <a:off x="11371466" y="2069024"/>
              <a:ext cx="460382" cy="400110"/>
            </a:xfrm>
            <a:prstGeom prst="rect">
              <a:avLst/>
            </a:prstGeom>
            <a:noFill/>
          </p:spPr>
          <p:txBody>
            <a:bodyPr wrap="none" lIns="91440" tIns="45720" rIns="91440" bIns="45720">
              <a:spAutoFit/>
            </a:bodyPr>
            <a:lstStyle/>
            <a:p>
              <a:pPr algn="ctr"/>
              <a:r>
                <a:rPr lang="el-GR" sz="2000" b="0" cap="none" spc="0" dirty="0" smtClean="0">
                  <a:ln w="0"/>
                  <a:solidFill>
                    <a:schemeClr val="tx1"/>
                  </a:solidFill>
                  <a:effectLst>
                    <a:outerShdw blurRad="38100" dist="19050" dir="2700000" algn="tl" rotWithShape="0">
                      <a:schemeClr val="dk1">
                        <a:alpha val="40000"/>
                      </a:schemeClr>
                    </a:outerShdw>
                  </a:effectLst>
                </a:rPr>
                <a:t>α</a:t>
              </a:r>
              <a:r>
                <a:rPr lang="en-US" sz="2000" b="0" cap="none" spc="0" dirty="0" smtClean="0">
                  <a:ln w="0"/>
                  <a:solidFill>
                    <a:schemeClr val="tx1"/>
                  </a:solidFill>
                  <a:effectLst>
                    <a:outerShdw blurRad="38100" dist="19050" dir="2700000" algn="tl" rotWithShape="0">
                      <a:schemeClr val="dk1">
                        <a:alpha val="40000"/>
                      </a:schemeClr>
                    </a:outerShdw>
                  </a:effectLst>
                </a:rPr>
                <a:t>1</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4570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57188" y="295604"/>
                <a:ext cx="11415712" cy="1282402"/>
              </a:xfrm>
              <a:prstGeom prst="rect">
                <a:avLst/>
              </a:prstGeom>
            </p:spPr>
            <p:txBody>
              <a:bodyPr wrap="square">
                <a:spAutoFit/>
              </a:bodyPr>
              <a:lstStyle/>
              <a:p>
                <a:pPr>
                  <a:lnSpc>
                    <a:spcPct val="115000"/>
                  </a:lnSpc>
                  <a:spcAft>
                    <a:spcPts val="1000"/>
                  </a:spcAft>
                </a:pPr>
                <a:r>
                  <a:rPr lang="ar-IQ" sz="2000" b="1" u="sng" dirty="0" smtClean="0">
                    <a:effectLst/>
                    <a:latin typeface="Calibri" panose="020F0502020204030204" pitchFamily="34" charset="0"/>
                    <a:ea typeface="Times New Roman" panose="02020603050405020304" pitchFamily="18" charset="0"/>
                    <a:cs typeface="Times New Roman" panose="02020603050405020304" pitchFamily="18" charset="0"/>
                  </a:rPr>
                  <a:t>حالة خاصة: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1000"/>
                  </a:spcAft>
                </a:pPr>
                <a:r>
                  <a:rPr lang="ar-IQ" sz="2000" dirty="0">
                    <a:effectLst/>
                    <a:latin typeface="Calibri" panose="020F0502020204030204" pitchFamily="34" charset="0"/>
                    <a:ea typeface="Times New Roman" panose="02020603050405020304" pitchFamily="18" charset="0"/>
                    <a:cs typeface="Times New Roman" panose="02020603050405020304" pitchFamily="18" charset="0"/>
                  </a:rPr>
                  <a:t>عندما يكون السلك طويلا جدا و وتبعد نقطة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P </a:t>
                </a:r>
                <a:r>
                  <a:rPr lang="ar-IQ" sz="2000" dirty="0">
                    <a:effectLst/>
                    <a:latin typeface="Calibri" panose="020F0502020204030204" pitchFamily="34" charset="0"/>
                    <a:ea typeface="Times New Roman" panose="02020603050405020304" pitchFamily="18" charset="0"/>
                    <a:cs typeface="Times New Roman" panose="02020603050405020304" pitchFamily="18" charset="0"/>
                  </a:rPr>
                  <a:t> مسافة صغيرة جدا عن السلك  حيث ان ستكون قيمة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l-GR" sz="2000" i="1" smtClean="0">
                            <a:effectLst/>
                            <a:latin typeface="Cambria Math" panose="02040503050406030204" pitchFamily="18" charset="0"/>
                            <a:ea typeface="Times New Roman" panose="02020603050405020304" pitchFamily="18" charset="0"/>
                            <a:cs typeface="Times New Roman" panose="02020603050405020304" pitchFamily="18" charset="0"/>
                          </a:rPr>
                          <m:t>α</m:t>
                        </m:r>
                      </m:e>
                      <m:sub>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ar-IQ" sz="2000" dirty="0">
                    <a:effectLst/>
                    <a:latin typeface="Calibri" panose="020F0502020204030204" pitchFamily="34" charset="0"/>
                    <a:ea typeface="Times New Roman" panose="02020603050405020304" pitchFamily="18" charset="0"/>
                    <a:cs typeface="Times New Roman" panose="02020603050405020304" pitchFamily="18" charset="0"/>
                  </a:rPr>
                  <a:t> ) وقيمة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l-GR" sz="2000" i="1" smtClean="0">
                            <a:effectLst/>
                            <a:latin typeface="Cambria Math" panose="02040503050406030204" pitchFamily="18" charset="0"/>
                            <a:ea typeface="Times New Roman" panose="02020603050405020304" pitchFamily="18" charset="0"/>
                            <a:cs typeface="Times New Roman" panose="02020603050405020304" pitchFamily="18" charset="0"/>
                          </a:rPr>
                          <m:t>α</m:t>
                        </m:r>
                      </m:e>
                      <m:sub>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180</m:t>
                    </m:r>
                  </m:oMath>
                </a14:m>
                <a:r>
                  <a:rPr lang="ar-IQ" sz="2000" dirty="0">
                    <a:effectLst/>
                    <a:latin typeface="Calibri" panose="020F0502020204030204" pitchFamily="34" charset="0"/>
                    <a:ea typeface="Times New Roman" panose="02020603050405020304" pitchFamily="18" charset="0"/>
                    <a:cs typeface="Times New Roman" panose="02020603050405020304" pitchFamily="18" charset="0"/>
                  </a:rPr>
                  <a:t> )  فيمكن كتابة العلاقة </a:t>
                </a:r>
                <a:r>
                  <a:rPr lang="ar-IQ" sz="2000" dirty="0" smtClean="0">
                    <a:effectLst/>
                    <a:latin typeface="Calibri" panose="020F0502020204030204" pitchFamily="34" charset="0"/>
                    <a:ea typeface="Times New Roman" panose="02020603050405020304" pitchFamily="18" charset="0"/>
                    <a:cs typeface="Times New Roman" panose="02020603050405020304" pitchFamily="18" charset="0"/>
                  </a:rPr>
                  <a:t>15 </a:t>
                </a:r>
                <a:r>
                  <a:rPr lang="ar-IQ" sz="2000" dirty="0">
                    <a:effectLst/>
                    <a:latin typeface="Calibri" panose="020F0502020204030204" pitchFamily="34" charset="0"/>
                    <a:ea typeface="Times New Roman" panose="02020603050405020304" pitchFamily="18" charset="0"/>
                    <a:cs typeface="Times New Roman" panose="02020603050405020304" pitchFamily="18" charset="0"/>
                  </a:rPr>
                  <a:t>على النحو الاتي:</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57188" y="295604"/>
                <a:ext cx="11415712" cy="1282402"/>
              </a:xfrm>
              <a:prstGeom prst="rect">
                <a:avLst/>
              </a:prstGeom>
              <a:blipFill rotWithShape="0">
                <a:blip r:embed="rId2"/>
                <a:stretch>
                  <a:fillRect l="-962" t="-948" r="-534" b="-5213"/>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13794" y="1527237"/>
                <a:ext cx="2658044" cy="677173"/>
              </a:xfrm>
              <a:prstGeom prst="rect">
                <a:avLst/>
              </a:prstGeom>
            </p:spPr>
            <p:txBody>
              <a:bodyPr wrap="square">
                <a:spAutoFit/>
              </a:bodyPr>
              <a:lstStyle/>
              <a:p>
                <a:pPr algn="l" rtl="0"/>
                <a14:m>
                  <m:oMathPara xmlns:m="http://schemas.openxmlformats.org/officeDocument/2006/math">
                    <m:oMathParaPr>
                      <m:jc m:val="left"/>
                    </m:oMathParaPr>
                    <m:oMath xmlns:m="http://schemas.openxmlformats.org/officeDocument/2006/math">
                      <m:r>
                        <m:rPr>
                          <m:nor/>
                        </m:rPr>
                        <a:rPr lang="ar-IQ" sz="2000" smtClean="0">
                          <a:latin typeface="Times New Roman" panose="02020603050405020304" pitchFamily="18" charset="0"/>
                          <a:cs typeface="Times New Roman" panose="02020603050405020304" pitchFamily="18" charset="0"/>
                        </a:rPr>
                        <m:t>B</m:t>
                      </m:r>
                      <m:r>
                        <m:rPr>
                          <m:nor/>
                        </m:rPr>
                        <a:rPr lang="ar-IQ" sz="2000" smtClean="0">
                          <a:latin typeface="Times New Roman" panose="02020603050405020304" pitchFamily="18" charset="0"/>
                          <a:cs typeface="Times New Roman" panose="02020603050405020304" pitchFamily="18" charset="0"/>
                        </a:rPr>
                        <m:t>=</m:t>
                      </m:r>
                      <m:r>
                        <m:rPr>
                          <m:nor/>
                        </m:rPr>
                        <a:rPr lang="ar-IQ" sz="2000" smtClean="0">
                          <a:latin typeface="Times New Roman" panose="02020603050405020304" pitchFamily="18" charset="0"/>
                          <a:cs typeface="Times New Roman" panose="02020603050405020304" pitchFamily="18" charset="0"/>
                        </a:rPr>
                        <m:t> </m:t>
                      </m:r>
                      <m:f>
                        <m:fPr>
                          <m:ctrlPr>
                            <a:rPr lang="ar-IQ" sz="2000" i="1">
                              <a:latin typeface="Cambria Math" panose="02040503050406030204" pitchFamily="18" charset="0"/>
                            </a:rPr>
                          </m:ctrlPr>
                        </m:fPr>
                        <m:num>
                          <m:sSub>
                            <m:sSubPr>
                              <m:ctrlPr>
                                <a:rPr lang="ar-IQ" sz="2000" i="1">
                                  <a:latin typeface="Cambria Math" panose="02040503050406030204" pitchFamily="18" charset="0"/>
                                </a:rPr>
                              </m:ctrlPr>
                            </m:sSubPr>
                            <m:e>
                              <m:r>
                                <m:rPr>
                                  <m:nor/>
                                </m:rPr>
                                <a:rPr lang="ar-IQ" sz="2000">
                                  <a:latin typeface="Times New Roman" panose="02020603050405020304" pitchFamily="18" charset="0"/>
                                  <a:cs typeface="Times New Roman" panose="02020603050405020304" pitchFamily="18" charset="0"/>
                                </a:rPr>
                                <m:t>μ</m:t>
                              </m:r>
                            </m:e>
                            <m:sub>
                              <m:r>
                                <m:rPr>
                                  <m:nor/>
                                </m:rPr>
                                <a:rPr lang="ar-IQ"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num>
                        <m:den>
                          <m:r>
                            <m:rPr>
                              <m:nor/>
                            </m:rPr>
                            <a:rPr lang="en-US" sz="2000" b="0" i="0" smtClean="0">
                              <a:latin typeface="Cambria Math" panose="02040503050406030204" pitchFamily="18" charset="0"/>
                              <a:cs typeface="Times New Roman" panose="02020603050405020304" pitchFamily="18" charset="0"/>
                            </a:rPr>
                            <m:t>2</m:t>
                          </m:r>
                          <m:r>
                            <m:rPr>
                              <m:nor/>
                            </m:rPr>
                            <a:rPr lang="ar-IQ" sz="2000">
                              <a:latin typeface="Times New Roman" panose="02020603050405020304" pitchFamily="18" charset="0"/>
                              <a:cs typeface="Times New Roman" panose="02020603050405020304" pitchFamily="18" charset="0"/>
                            </a:rPr>
                            <m:t>π</m:t>
                          </m:r>
                          <m:r>
                            <m:rPr>
                              <m:nor/>
                            </m:rPr>
                            <a:rPr lang="en-US" sz="2000" b="0" i="0" smtClean="0">
                              <a:latin typeface="Times New Roman" panose="02020603050405020304" pitchFamily="18" charset="0"/>
                              <a:cs typeface="Times New Roman" panose="02020603050405020304" pitchFamily="18" charset="0"/>
                            </a:rPr>
                            <m:t>r</m:t>
                          </m:r>
                        </m:den>
                      </m:f>
                      <m:r>
                        <a:rPr lang="ar-IQ" sz="2000" b="0" i="0" smtClean="0">
                          <a:latin typeface="Cambria Math" panose="02040503050406030204" pitchFamily="18" charset="0"/>
                        </a:rPr>
                        <m:t> </m:t>
                      </m:r>
                      <m:r>
                        <a:rPr lang="en-US" sz="2000" b="0" i="0" smtClean="0">
                          <a:latin typeface="Cambria Math" panose="02040503050406030204" pitchFamily="18" charset="0"/>
                        </a:rPr>
                        <m:t>………. </m:t>
                      </m:r>
                      <m:r>
                        <a:rPr lang="en-US" sz="2000" b="0" i="0" smtClean="0">
                          <a:latin typeface="Cambria Math" panose="02040503050406030204" pitchFamily="18" charset="0"/>
                        </a:rPr>
                        <m:t>16</m:t>
                      </m:r>
                    </m:oMath>
                  </m:oMathPara>
                </a14:m>
                <a:endParaRPr lang="ar-IQ" sz="2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13794" y="1527237"/>
                <a:ext cx="2658044" cy="677173"/>
              </a:xfrm>
              <a:prstGeom prst="rect">
                <a:avLst/>
              </a:prstGeom>
              <a:blipFill rotWithShape="0">
                <a:blip r:embed="rId3"/>
                <a:stretch>
                  <a:fillRect/>
                </a:stretch>
              </a:blipFill>
            </p:spPr>
            <p:txBody>
              <a:bodyPr/>
              <a:lstStyle/>
              <a:p>
                <a:r>
                  <a:rPr lang="ar-IQ">
                    <a:noFill/>
                  </a:rPr>
                  <a:t> </a:t>
                </a:r>
              </a:p>
            </p:txBody>
          </p:sp>
        </mc:Fallback>
      </mc:AlternateContent>
      <p:pic>
        <p:nvPicPr>
          <p:cNvPr id="6" name="Picture 5"/>
          <p:cNvPicPr/>
          <p:nvPr/>
        </p:nvPicPr>
        <p:blipFill rotWithShape="1">
          <a:blip r:embed="rId4">
            <a:grayscl/>
          </a:blip>
          <a:srcRect l="20160" t="4892" r="19706"/>
          <a:stretch/>
        </p:blipFill>
        <p:spPr bwMode="auto">
          <a:xfrm>
            <a:off x="150422" y="3436043"/>
            <a:ext cx="2133601" cy="3380509"/>
          </a:xfrm>
          <a:prstGeom prst="rect">
            <a:avLst/>
          </a:prstGeom>
          <a:noFill/>
          <a:ln w="9525">
            <a:noFill/>
            <a:miter lim="800000"/>
            <a:headEnd/>
            <a:tailEnd/>
          </a:ln>
        </p:spPr>
      </p:pic>
      <p:sp>
        <p:nvSpPr>
          <p:cNvPr id="7" name="Rectangle 6"/>
          <p:cNvSpPr/>
          <p:nvPr/>
        </p:nvSpPr>
        <p:spPr>
          <a:xfrm>
            <a:off x="4258873" y="4922551"/>
            <a:ext cx="7429500" cy="1369606"/>
          </a:xfrm>
          <a:prstGeom prst="rect">
            <a:avLst/>
          </a:prstGeom>
        </p:spPr>
        <p:txBody>
          <a:bodyPr wrap="square">
            <a:spAutoFit/>
          </a:bodyPr>
          <a:lstStyle/>
          <a:p>
            <a:pPr algn="just">
              <a:lnSpc>
                <a:spcPct val="115000"/>
              </a:lnSpc>
            </a:pPr>
            <a:r>
              <a:rPr lang="ar-IQ" sz="2000" b="1" u="sng" dirty="0" smtClean="0">
                <a:effectLst/>
                <a:latin typeface="Times New Roman" panose="02020603050405020304" pitchFamily="18" charset="0"/>
                <a:ea typeface="Times New Roman" panose="02020603050405020304" pitchFamily="18" charset="0"/>
                <a:cs typeface="Times New Roman" panose="02020603050405020304" pitchFamily="18" charset="0"/>
              </a:rPr>
              <a:t>ملاحظة</a:t>
            </a:r>
            <a:r>
              <a:rPr lang="ar-IQ"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ar-IQ"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يمكن إيجاد اتجاه المجال المغناطيسي الناشئ عن سلك مستقيم باستخدام قاعدة اليد اليمنى حيث يوضع اتجاه الابهام باتجاه التيار الكهربائي وبذلك سوف تشير لفة الأصابع الى اتجاه المجال المغناطيسي وكما موضح بالشكل.</a:t>
            </a:r>
            <a:endParaRPr lang="ar-IQ" sz="2000"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2671330" y="1735478"/>
            <a:ext cx="4333875" cy="3401129"/>
            <a:chOff x="7838371" y="1944067"/>
            <a:chExt cx="4333875" cy="4600575"/>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8371" y="1944067"/>
              <a:ext cx="4333875" cy="4600575"/>
            </a:xfrm>
            <a:prstGeom prst="rect">
              <a:avLst/>
            </a:prstGeom>
          </p:spPr>
        </p:pic>
        <p:sp>
          <p:nvSpPr>
            <p:cNvPr id="10" name="Rectangle 9"/>
            <p:cNvSpPr/>
            <p:nvPr/>
          </p:nvSpPr>
          <p:spPr>
            <a:xfrm>
              <a:off x="8523053" y="3507134"/>
              <a:ext cx="351378"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R</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9643844" y="3771122"/>
              <a:ext cx="292068"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r</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8661031" y="5512465"/>
              <a:ext cx="332142"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y</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8372969" y="5129944"/>
              <a:ext cx="332142"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y</a:t>
              </a:r>
              <a:endParaRPr lang="en-US" sz="2400" b="0" cap="none" spc="0" dirty="0">
                <a:ln w="0"/>
                <a:solidFill>
                  <a:schemeClr val="tx1"/>
                </a:solidFill>
                <a:effectLst>
                  <a:outerShdw blurRad="38100" dist="19050" dir="2700000" algn="tl" rotWithShape="0">
                    <a:schemeClr val="dk1">
                      <a:alpha val="40000"/>
                    </a:schemeClr>
                  </a:outerShdw>
                </a:effectLst>
              </a:endParaRPr>
            </a:p>
          </p:txBody>
        </p:sp>
      </p:grpSp>
      <p:grpSp>
        <p:nvGrpSpPr>
          <p:cNvPr id="14" name="Group 13"/>
          <p:cNvGrpSpPr/>
          <p:nvPr/>
        </p:nvGrpSpPr>
        <p:grpSpPr>
          <a:xfrm>
            <a:off x="2796707" y="2264882"/>
            <a:ext cx="3853260" cy="1799638"/>
            <a:chOff x="7978588" y="669679"/>
            <a:chExt cx="3853260" cy="1799638"/>
          </a:xfrm>
        </p:grpSpPr>
        <p:grpSp>
          <p:nvGrpSpPr>
            <p:cNvPr id="15" name="Group 14"/>
            <p:cNvGrpSpPr/>
            <p:nvPr/>
          </p:nvGrpSpPr>
          <p:grpSpPr>
            <a:xfrm>
              <a:off x="7978588" y="669679"/>
              <a:ext cx="3429763" cy="1721978"/>
              <a:chOff x="7978588" y="669679"/>
              <a:chExt cx="3429763" cy="1721978"/>
            </a:xfrm>
          </p:grpSpPr>
          <p:cxnSp>
            <p:nvCxnSpPr>
              <p:cNvPr id="18" name="Straight Connector 17"/>
              <p:cNvCxnSpPr/>
              <p:nvPr/>
            </p:nvCxnSpPr>
            <p:spPr>
              <a:xfrm flipH="1">
                <a:off x="7978588" y="669679"/>
                <a:ext cx="1957877" cy="17219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964998" y="693369"/>
                <a:ext cx="1443353" cy="16982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8122548" y="2069207"/>
              <a:ext cx="460382" cy="400110"/>
            </a:xfrm>
            <a:prstGeom prst="rect">
              <a:avLst/>
            </a:prstGeom>
            <a:noFill/>
          </p:spPr>
          <p:txBody>
            <a:bodyPr wrap="none" lIns="91440" tIns="45720" rIns="91440" bIns="45720">
              <a:spAutoFit/>
            </a:bodyPr>
            <a:lstStyle/>
            <a:p>
              <a:pPr algn="ctr"/>
              <a:r>
                <a:rPr lang="el-GR" sz="2000" b="0" cap="none" spc="0" dirty="0" smtClean="0">
                  <a:ln w="0"/>
                  <a:solidFill>
                    <a:schemeClr val="tx1"/>
                  </a:solidFill>
                  <a:effectLst>
                    <a:outerShdw blurRad="38100" dist="19050" dir="2700000" algn="tl" rotWithShape="0">
                      <a:schemeClr val="dk1">
                        <a:alpha val="40000"/>
                      </a:schemeClr>
                    </a:outerShdw>
                  </a:effectLst>
                </a:rPr>
                <a:t>α</a:t>
              </a:r>
              <a:r>
                <a:rPr lang="en-US" sz="2000" b="0" cap="none" spc="0" dirty="0" smtClean="0">
                  <a:ln w="0"/>
                  <a:solidFill>
                    <a:schemeClr val="tx1"/>
                  </a:solidFill>
                  <a:effectLst>
                    <a:outerShdw blurRad="38100" dist="19050" dir="2700000" algn="tl" rotWithShape="0">
                      <a:schemeClr val="dk1">
                        <a:alpha val="40000"/>
                      </a:schemeClr>
                    </a:outerShdw>
                  </a:effectLst>
                </a:rPr>
                <a:t>2</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11371466" y="2069024"/>
              <a:ext cx="460382" cy="400110"/>
            </a:xfrm>
            <a:prstGeom prst="rect">
              <a:avLst/>
            </a:prstGeom>
            <a:noFill/>
          </p:spPr>
          <p:txBody>
            <a:bodyPr wrap="none" lIns="91440" tIns="45720" rIns="91440" bIns="45720">
              <a:spAutoFit/>
            </a:bodyPr>
            <a:lstStyle/>
            <a:p>
              <a:pPr algn="ctr"/>
              <a:r>
                <a:rPr lang="el-GR" sz="2000" b="0" cap="none" spc="0" dirty="0" smtClean="0">
                  <a:ln w="0"/>
                  <a:solidFill>
                    <a:schemeClr val="tx1"/>
                  </a:solidFill>
                  <a:effectLst>
                    <a:outerShdw blurRad="38100" dist="19050" dir="2700000" algn="tl" rotWithShape="0">
                      <a:schemeClr val="dk1">
                        <a:alpha val="40000"/>
                      </a:schemeClr>
                    </a:outerShdw>
                  </a:effectLst>
                </a:rPr>
                <a:t>α</a:t>
              </a:r>
              <a:r>
                <a:rPr lang="en-US" sz="2000" b="0" cap="none" spc="0" dirty="0" smtClean="0">
                  <a:ln w="0"/>
                  <a:solidFill>
                    <a:schemeClr val="tx1"/>
                  </a:solidFill>
                  <a:effectLst>
                    <a:outerShdw blurRad="38100" dist="19050" dir="2700000" algn="tl" rotWithShape="0">
                      <a:schemeClr val="dk1">
                        <a:alpha val="40000"/>
                      </a:schemeClr>
                    </a:outerShdw>
                  </a:effectLst>
                </a:rPr>
                <a:t>1</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grpSp>
        <p:nvGrpSpPr>
          <p:cNvPr id="20" name="Group 19"/>
          <p:cNvGrpSpPr/>
          <p:nvPr/>
        </p:nvGrpSpPr>
        <p:grpSpPr>
          <a:xfrm>
            <a:off x="7439025" y="1578006"/>
            <a:ext cx="4333875" cy="3401129"/>
            <a:chOff x="7838371" y="1944067"/>
            <a:chExt cx="4333875" cy="4600575"/>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8371" y="1944067"/>
              <a:ext cx="4333875" cy="4600575"/>
            </a:xfrm>
            <a:prstGeom prst="rect">
              <a:avLst/>
            </a:prstGeom>
          </p:spPr>
        </p:pic>
        <p:sp>
          <p:nvSpPr>
            <p:cNvPr id="22" name="Rectangle 21"/>
            <p:cNvSpPr/>
            <p:nvPr/>
          </p:nvSpPr>
          <p:spPr>
            <a:xfrm>
              <a:off x="8523053" y="3507134"/>
              <a:ext cx="351378"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R</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9643844" y="3771122"/>
              <a:ext cx="292068"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r</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4" name="Rectangle 23"/>
            <p:cNvSpPr/>
            <p:nvPr/>
          </p:nvSpPr>
          <p:spPr>
            <a:xfrm>
              <a:off x="8661031" y="5512465"/>
              <a:ext cx="332142"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y</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p:cNvSpPr/>
            <p:nvPr/>
          </p:nvSpPr>
          <p:spPr>
            <a:xfrm>
              <a:off x="8372969" y="5129944"/>
              <a:ext cx="332142"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y</a:t>
              </a:r>
              <a:endParaRPr lang="en-US" sz="2400" b="0" cap="none" spc="0" dirty="0">
                <a:ln w="0"/>
                <a:solidFill>
                  <a:schemeClr val="tx1"/>
                </a:solidFill>
                <a:effectLst>
                  <a:outerShdw blurRad="38100" dist="19050" dir="2700000" algn="tl" rotWithShape="0">
                    <a:schemeClr val="dk1">
                      <a:alpha val="40000"/>
                    </a:schemeClr>
                  </a:outerShdw>
                </a:effectLst>
              </a:endParaRPr>
            </a:p>
          </p:txBody>
        </p:sp>
      </p:grpSp>
      <p:sp>
        <p:nvSpPr>
          <p:cNvPr id="32" name="TextBox 31"/>
          <p:cNvSpPr txBox="1"/>
          <p:nvPr/>
        </p:nvSpPr>
        <p:spPr>
          <a:xfrm>
            <a:off x="7775033" y="1670237"/>
            <a:ext cx="3230997" cy="2124000"/>
          </a:xfrm>
          <a:prstGeom prst="rect">
            <a:avLst/>
          </a:prstGeom>
          <a:solidFill>
            <a:schemeClr val="bg1"/>
          </a:solidFill>
        </p:spPr>
        <p:txBody>
          <a:bodyPr wrap="square" rtlCol="1">
            <a:spAutoFit/>
          </a:bodyPr>
          <a:lstStyle/>
          <a:p>
            <a:endParaRPr lang="ar-IQ" dirty="0"/>
          </a:p>
        </p:txBody>
      </p:sp>
      <p:grpSp>
        <p:nvGrpSpPr>
          <p:cNvPr id="26" name="Group 25"/>
          <p:cNvGrpSpPr/>
          <p:nvPr/>
        </p:nvGrpSpPr>
        <p:grpSpPr>
          <a:xfrm>
            <a:off x="7564402" y="3346278"/>
            <a:ext cx="3819130" cy="615937"/>
            <a:chOff x="7978588" y="-659911"/>
            <a:chExt cx="3819130" cy="4564946"/>
          </a:xfrm>
        </p:grpSpPr>
        <p:grpSp>
          <p:nvGrpSpPr>
            <p:cNvPr id="27" name="Group 26"/>
            <p:cNvGrpSpPr/>
            <p:nvPr/>
          </p:nvGrpSpPr>
          <p:grpSpPr>
            <a:xfrm>
              <a:off x="7978588" y="1183103"/>
              <a:ext cx="3429763" cy="1721978"/>
              <a:chOff x="7978588" y="1183103"/>
              <a:chExt cx="3429763" cy="1721978"/>
            </a:xfrm>
          </p:grpSpPr>
          <p:cxnSp>
            <p:nvCxnSpPr>
              <p:cNvPr id="30" name="Straight Connector 29"/>
              <p:cNvCxnSpPr/>
              <p:nvPr/>
            </p:nvCxnSpPr>
            <p:spPr>
              <a:xfrm flipH="1">
                <a:off x="7978588" y="1183103"/>
                <a:ext cx="1957877" cy="17219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936465" y="1183103"/>
                <a:ext cx="1471886" cy="151660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28" name="Rectangle 27"/>
            <p:cNvSpPr/>
            <p:nvPr/>
          </p:nvSpPr>
          <p:spPr>
            <a:xfrm>
              <a:off x="9133926" y="939666"/>
              <a:ext cx="524790" cy="2965369"/>
            </a:xfrm>
            <a:prstGeom prst="rect">
              <a:avLst/>
            </a:prstGeom>
            <a:noFill/>
            <a:ln w="38100">
              <a:noFill/>
            </a:ln>
          </p:spPr>
          <p:txBody>
            <a:bodyPr wrap="square" lIns="91440" tIns="45720" rIns="91440" bIns="45720">
              <a:spAutoFit/>
            </a:bodyPr>
            <a:lstStyle/>
            <a:p>
              <a:pPr algn="ctr"/>
              <a:r>
                <a:rPr lang="el-GR" sz="2000" b="0" cap="none" spc="0" dirty="0" smtClean="0">
                  <a:ln w="0"/>
                  <a:solidFill>
                    <a:srgbClr val="FF0000"/>
                  </a:solidFill>
                  <a:effectLst>
                    <a:outerShdw blurRad="38100" dist="19050" dir="2700000" algn="tl" rotWithShape="0">
                      <a:schemeClr val="dk1">
                        <a:alpha val="40000"/>
                      </a:schemeClr>
                    </a:outerShdw>
                  </a:effectLst>
                </a:rPr>
                <a:t>α</a:t>
              </a:r>
              <a:r>
                <a:rPr lang="en-US" sz="2000" b="0" cap="none" spc="0" dirty="0" smtClean="0">
                  <a:ln w="0"/>
                  <a:solidFill>
                    <a:srgbClr val="FF0000"/>
                  </a:solidFill>
                  <a:effectLst>
                    <a:outerShdw blurRad="38100" dist="19050" dir="2700000" algn="tl" rotWithShape="0">
                      <a:schemeClr val="dk1">
                        <a:alpha val="40000"/>
                      </a:schemeClr>
                    </a:outerShdw>
                  </a:effectLst>
                </a:rPr>
                <a:t>2</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29" name="Rectangle 28"/>
            <p:cNvSpPr/>
            <p:nvPr/>
          </p:nvSpPr>
          <p:spPr>
            <a:xfrm>
              <a:off x="11337336" y="-659911"/>
              <a:ext cx="460382" cy="2965369"/>
            </a:xfrm>
            <a:prstGeom prst="rect">
              <a:avLst/>
            </a:prstGeom>
            <a:noFill/>
            <a:ln w="38100">
              <a:noFill/>
            </a:ln>
          </p:spPr>
          <p:txBody>
            <a:bodyPr wrap="none" lIns="91440" tIns="45720" rIns="91440" bIns="45720">
              <a:spAutoFit/>
            </a:bodyPr>
            <a:lstStyle/>
            <a:p>
              <a:pPr algn="ctr"/>
              <a:r>
                <a:rPr lang="el-GR" sz="2000" b="0" cap="none" spc="0" dirty="0" smtClean="0">
                  <a:ln w="0"/>
                  <a:solidFill>
                    <a:srgbClr val="FF0000"/>
                  </a:solidFill>
                  <a:effectLst>
                    <a:outerShdw blurRad="38100" dist="19050" dir="2700000" algn="tl" rotWithShape="0">
                      <a:schemeClr val="dk1">
                        <a:alpha val="40000"/>
                      </a:schemeClr>
                    </a:outerShdw>
                  </a:effectLst>
                </a:rPr>
                <a:t>α</a:t>
              </a:r>
              <a:r>
                <a:rPr lang="en-US" sz="2000" b="0" cap="none" spc="0" dirty="0" smtClean="0">
                  <a:ln w="0"/>
                  <a:solidFill>
                    <a:srgbClr val="FF0000"/>
                  </a:solidFill>
                  <a:effectLst>
                    <a:outerShdw blurRad="38100" dist="19050" dir="2700000" algn="tl" rotWithShape="0">
                      <a:schemeClr val="dk1">
                        <a:alpha val="40000"/>
                      </a:schemeClr>
                    </a:outerShdw>
                  </a:effectLst>
                </a:rPr>
                <a:t>1</a:t>
              </a:r>
              <a:endParaRPr lang="en-US" sz="2000" b="0" cap="none" spc="0" dirty="0">
                <a:ln w="0"/>
                <a:solidFill>
                  <a:srgbClr val="FF0000"/>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02588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7487" y="391210"/>
            <a:ext cx="9086850" cy="461665"/>
          </a:xfrm>
          <a:prstGeom prst="rect">
            <a:avLst/>
          </a:prstGeom>
        </p:spPr>
        <p:txBody>
          <a:bodyPr wrap="square">
            <a:spAutoFit/>
          </a:bodyPr>
          <a:lstStyle/>
          <a:p>
            <a:pPr lvl="0"/>
            <a:r>
              <a:rPr lang="ar-IQ" sz="2400" b="1" dirty="0" smtClean="0">
                <a:latin typeface="Times New Roman" panose="02020603050405020304" pitchFamily="18" charset="0"/>
                <a:cs typeface="Times New Roman" panose="02020603050405020304" pitchFamily="18" charset="0"/>
              </a:rPr>
              <a:t>2- المجال المغناطيسي حول موصل (سلك) </a:t>
            </a:r>
            <a:r>
              <a:rPr lang="ar-IQ" sz="2400" b="1" u="sng" dirty="0" smtClean="0">
                <a:latin typeface="Times New Roman" panose="02020603050405020304" pitchFamily="18" charset="0"/>
                <a:cs typeface="Times New Roman" panose="02020603050405020304" pitchFamily="18" charset="0"/>
              </a:rPr>
              <a:t>رفيع منحني </a:t>
            </a:r>
            <a:r>
              <a:rPr lang="ar-IQ" sz="2400" b="1" dirty="0" smtClean="0">
                <a:latin typeface="Times New Roman" panose="02020603050405020304" pitchFamily="18" charset="0"/>
                <a:cs typeface="Times New Roman" panose="02020603050405020304" pitchFamily="18" charset="0"/>
              </a:rPr>
              <a:t>يسري خلاله تيار كهربائي </a:t>
            </a:r>
            <a:endParaRPr lang="en-US" sz="2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15389" t="8999" b="11827"/>
          <a:stretch/>
        </p:blipFill>
        <p:spPr>
          <a:xfrm>
            <a:off x="6959844" y="2143125"/>
            <a:ext cx="4183584" cy="3571875"/>
          </a:xfrm>
          <a:prstGeom prst="rect">
            <a:avLst/>
          </a:prstGeom>
        </p:spPr>
      </p:pic>
      <p:sp>
        <p:nvSpPr>
          <p:cNvPr id="6" name="Rectangle 5"/>
          <p:cNvSpPr/>
          <p:nvPr/>
        </p:nvSpPr>
        <p:spPr>
          <a:xfrm>
            <a:off x="185739" y="994687"/>
            <a:ext cx="11658598" cy="707886"/>
          </a:xfrm>
          <a:prstGeom prst="rect">
            <a:avLst/>
          </a:prstGeom>
        </p:spPr>
        <p:txBody>
          <a:bodyPr wrap="square">
            <a:spAutoFit/>
          </a:bodyPr>
          <a:lstStyle/>
          <a:p>
            <a:pPr lvl="0"/>
            <a:r>
              <a:rPr lang="ar-IQ" sz="2000" dirty="0" smtClean="0">
                <a:latin typeface="Times New Roman" panose="02020603050405020304" pitchFamily="18" charset="0"/>
                <a:cs typeface="Times New Roman" panose="02020603050405020304" pitchFamily="18" charset="0"/>
              </a:rPr>
              <a:t>يلاحظ من الشكل ان كل عنصر من عناصر السلك </a:t>
            </a:r>
            <a:r>
              <a:rPr lang="en-US" sz="2000" dirty="0" smtClean="0">
                <a:latin typeface="Times New Roman" panose="02020603050405020304" pitchFamily="18" charset="0"/>
                <a:cs typeface="Times New Roman" panose="02020603050405020304" pitchFamily="18" charset="0"/>
              </a:rPr>
              <a:t>AC</a:t>
            </a:r>
            <a:r>
              <a:rPr lang="ar-IQ" sz="2000" dirty="0" smtClean="0">
                <a:latin typeface="Times New Roman" panose="02020603050405020304" pitchFamily="18" charset="0"/>
                <a:cs typeface="Times New Roman" panose="02020603050405020304" pitchFamily="18" charset="0"/>
              </a:rPr>
              <a:t> يقع على مسافة متساوية من النقطة </a:t>
            </a:r>
            <a:r>
              <a:rPr lang="en-US" sz="2000" dirty="0" smtClean="0">
                <a:latin typeface="Times New Roman" panose="02020603050405020304" pitchFamily="18" charset="0"/>
                <a:cs typeface="Times New Roman" panose="02020603050405020304" pitchFamily="18" charset="0"/>
              </a:rPr>
              <a:t>o</a:t>
            </a:r>
            <a:r>
              <a:rPr lang="ar-IQ" sz="2000" dirty="0" smtClean="0">
                <a:latin typeface="Times New Roman" panose="02020603050405020304" pitchFamily="18" charset="0"/>
                <a:cs typeface="Times New Roman" panose="02020603050405020304" pitchFamily="18" charset="0"/>
              </a:rPr>
              <a:t> وبذلك تكون كل نقطة من نقاط السلك عمودية على متجهة النقطة </a:t>
            </a:r>
            <a:r>
              <a:rPr lang="en-US" sz="2000" dirty="0" smtClean="0">
                <a:latin typeface="Times New Roman" panose="02020603050405020304" pitchFamily="18" charset="0"/>
                <a:cs typeface="Times New Roman" panose="02020603050405020304" pitchFamily="18" charset="0"/>
              </a:rPr>
              <a:t>o</a:t>
            </a:r>
            <a:r>
              <a:rPr lang="ar-IQ" sz="2000" dirty="0" smtClean="0">
                <a:latin typeface="Times New Roman" panose="02020603050405020304" pitchFamily="18" charset="0"/>
                <a:cs typeface="Times New Roman" panose="02020603050405020304" pitchFamily="18" charset="0"/>
              </a:rPr>
              <a:t> حيث ان</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428822" y="2439540"/>
                <a:ext cx="3697807" cy="639534"/>
              </a:xfrm>
              <a:prstGeom prst="rect">
                <a:avLst/>
              </a:prstGeom>
            </p:spPr>
            <p:txBody>
              <a:bodyPr wrap="none">
                <a:spAutoFit/>
              </a:bodyPr>
              <a:lstStyle/>
              <a:p>
                <a:pPr algn="l" rtl="0"/>
                <a14:m>
                  <m:oMath xmlns:m="http://schemas.openxmlformats.org/officeDocument/2006/math">
                    <m:r>
                      <m:rPr>
                        <m:nor/>
                      </m:rPr>
                      <a:rPr lang="en-US" sz="2000" b="0" i="0" smtClean="0">
                        <a:latin typeface="Times New Roman" panose="02020603050405020304" pitchFamily="18" charset="0"/>
                        <a:cs typeface="Times New Roman" panose="02020603050405020304" pitchFamily="18" charset="0"/>
                      </a:rPr>
                      <m:t>d</m:t>
                    </m:r>
                    <m:r>
                      <m:rPr>
                        <m:nor/>
                      </m:rPr>
                      <a:rPr lang="en-US" sz="2000" smtClean="0">
                        <a:latin typeface="Times New Roman" panose="02020603050405020304" pitchFamily="18" charset="0"/>
                        <a:cs typeface="Times New Roman" panose="02020603050405020304" pitchFamily="18" charset="0"/>
                      </a:rPr>
                      <m:t>B</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r>
                      <m:rPr>
                        <m:nor/>
                      </m:rPr>
                      <a:rPr lang="en-US" sz="2000">
                        <a:latin typeface="Times New Roman" panose="02020603050405020304" pitchFamily="18" charset="0"/>
                        <a:cs typeface="Times New Roman" panose="02020603050405020304" pitchFamily="18" charset="0"/>
                      </a:rPr>
                      <m:t> </m:t>
                    </m:r>
                    <m:f>
                      <m:fPr>
                        <m:ctrlPr>
                          <a:rPr lang="en-US" sz="2000" i="1" smtClean="0">
                            <a:latin typeface="Cambria Math" panose="02040503050406030204" pitchFamily="18" charset="0"/>
                          </a:rPr>
                        </m:ctrlPr>
                      </m:fPr>
                      <m:num>
                        <m:r>
                          <m:rPr>
                            <m:nor/>
                          </m:rPr>
                          <a:rPr lang="en-US" sz="2000" b="0" i="0" smtClean="0">
                            <a:latin typeface="Cambria Math" panose="02040503050406030204" pitchFamily="18" charset="0"/>
                          </a:rPr>
                          <m:t>i</m:t>
                        </m:r>
                        <m:r>
                          <m:rPr>
                            <m:nor/>
                          </m:rPr>
                          <a:rPr lang="en-US" sz="2000" b="0" i="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d</m:t>
                        </m:r>
                        <m:r>
                          <m:rPr>
                            <m:nor/>
                          </m:rPr>
                          <a:rPr lang="en-US" sz="2000" b="0" i="0" smtClean="0">
                            <a:latin typeface="Times New Roman" panose="02020603050405020304" pitchFamily="18" charset="0"/>
                            <a:cs typeface="Times New Roman" panose="02020603050405020304" pitchFamily="18" charset="0"/>
                          </a:rPr>
                          <m:t>s</m:t>
                        </m:r>
                        <m:r>
                          <m:rPr>
                            <m:nor/>
                          </m:rPr>
                          <a:rPr lang="en-US" sz="2000">
                            <a:latin typeface="Times New Roman" panose="02020603050405020304" pitchFamily="18" charset="0"/>
                            <a:cs typeface="Times New Roman" panose="02020603050405020304" pitchFamily="18" charset="0"/>
                          </a:rPr>
                          <m:t> </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𝑅</m:t>
                            </m:r>
                          </m:e>
                        </m:acc>
                      </m:num>
                      <m:den>
                        <m:sSup>
                          <m:sSupPr>
                            <m:ctrlPr>
                              <a:rPr lang="en-US" sz="2000" i="1">
                                <a:latin typeface="Cambria Math" panose="02040503050406030204" pitchFamily="18" charset="0"/>
                              </a:rPr>
                            </m:ctrlPr>
                          </m:sSupPr>
                          <m:e>
                            <m:r>
                              <m:rPr>
                                <m:sty m:val="p"/>
                              </m:rPr>
                              <a:rPr lang="en-US" sz="2000" b="0" i="1" smtClean="0">
                                <a:latin typeface="Cambria Math" panose="02040503050406030204" pitchFamily="18" charset="0"/>
                                <a:cs typeface="Times New Roman" panose="02020603050405020304" pitchFamily="18" charset="0"/>
                              </a:rPr>
                              <m:t>R</m:t>
                            </m:r>
                          </m:e>
                          <m:sup>
                            <m:r>
                              <m:rPr>
                                <m:nor/>
                              </m:rPr>
                              <a:rPr lang="en-US" sz="2000" smtClean="0">
                                <a:latin typeface="Times New Roman" panose="02020603050405020304" pitchFamily="18" charset="0"/>
                                <a:cs typeface="Times New Roman" panose="02020603050405020304" pitchFamily="18" charset="0"/>
                              </a:rPr>
                              <m:t>2</m:t>
                            </m:r>
                          </m:sup>
                        </m:sSup>
                      </m:den>
                    </m:f>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1</a:t>
                </a:r>
                <a:endParaRPr lang="ar-IQ" sz="2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28822" y="2439540"/>
                <a:ext cx="3697807" cy="639534"/>
              </a:xfrm>
              <a:prstGeom prst="rect">
                <a:avLst/>
              </a:prstGeom>
              <a:blipFill rotWithShape="0">
                <a:blip r:embed="rId3"/>
                <a:stretch>
                  <a:fillRect r="-988"/>
                </a:stretch>
              </a:blipFill>
            </p:spPr>
            <p:txBody>
              <a:bodyPr/>
              <a:lstStyle/>
              <a:p>
                <a:r>
                  <a:rPr lang="ar-IQ">
                    <a:noFill/>
                  </a:rPr>
                  <a:t> </a:t>
                </a:r>
              </a:p>
            </p:txBody>
          </p:sp>
        </mc:Fallback>
      </mc:AlternateContent>
      <p:sp>
        <p:nvSpPr>
          <p:cNvPr id="8" name="Rectangle 7"/>
          <p:cNvSpPr/>
          <p:nvPr/>
        </p:nvSpPr>
        <p:spPr>
          <a:xfrm>
            <a:off x="292375" y="2039430"/>
            <a:ext cx="1857178" cy="400110"/>
          </a:xfrm>
          <a:prstGeom prst="rect">
            <a:avLst/>
          </a:prstGeom>
        </p:spPr>
        <p:txBody>
          <a:bodyPr wrap="square">
            <a:spAutoFit/>
          </a:bodyPr>
          <a:lstStyle/>
          <a:p>
            <a:pPr lvl="0"/>
            <a:r>
              <a:rPr lang="ar-IQ" sz="2000" dirty="0" smtClean="0">
                <a:latin typeface="Times New Roman" panose="02020603050405020304" pitchFamily="18" charset="0"/>
                <a:cs typeface="Times New Roman" panose="02020603050405020304" pitchFamily="18" charset="0"/>
              </a:rPr>
              <a:t>وباستخدام العلاقة 1</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428822" y="1556077"/>
                <a:ext cx="2782108" cy="439736"/>
              </a:xfrm>
              <a:prstGeom prst="rect">
                <a:avLst/>
              </a:prstGeom>
            </p:spPr>
            <p:txBody>
              <a:bodyPr wrap="none">
                <a:spAutoFit/>
              </a:bodyPr>
              <a:lstStyle/>
              <a:p>
                <a:pPr algn="l" rtl="0"/>
                <a14:m>
                  <m:oMath xmlns:m="http://schemas.openxmlformats.org/officeDocument/2006/math">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d>
                      <m:dPr>
                        <m:begChr m:val="|"/>
                        <m:end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𝑑𝑠</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𝑅</m:t>
                            </m:r>
                          </m:e>
                        </m:acc>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e>
                    </m:d>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ds</m:t>
                    </m:r>
                  </m:oMath>
                </a14:m>
                <a:r>
                  <a:rPr lang="en-US" sz="2000" dirty="0" smtClean="0">
                    <a:latin typeface="Times New Roman" panose="02020603050405020304" pitchFamily="18" charset="0"/>
                    <a:cs typeface="Times New Roman" panose="02020603050405020304" pitchFamily="18" charset="0"/>
                  </a:rPr>
                  <a:t> ……. 17  </a:t>
                </a:r>
                <a:endParaRPr lang="ar-IQ" sz="20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8822" y="1556077"/>
                <a:ext cx="2782108" cy="439736"/>
              </a:xfrm>
              <a:prstGeom prst="rect">
                <a:avLst/>
              </a:prstGeom>
              <a:blipFill rotWithShape="0">
                <a:blip r:embed="rId4"/>
                <a:stretch>
                  <a:fillRect t="-5556" r="-1313" b="-19444"/>
                </a:stretch>
              </a:blipFill>
            </p:spPr>
            <p:txBody>
              <a:bodyPr/>
              <a:lstStyle/>
              <a:p>
                <a:r>
                  <a:rPr lang="ar-IQ">
                    <a:noFill/>
                  </a:rPr>
                  <a:t> </a:t>
                </a:r>
              </a:p>
            </p:txBody>
          </p:sp>
        </mc:Fallback>
      </mc:AlternateContent>
      <p:sp>
        <p:nvSpPr>
          <p:cNvPr id="10" name="Rectangle 9"/>
          <p:cNvSpPr/>
          <p:nvPr/>
        </p:nvSpPr>
        <p:spPr>
          <a:xfrm>
            <a:off x="384837" y="3138764"/>
            <a:ext cx="1672254" cy="369332"/>
          </a:xfrm>
          <a:prstGeom prst="rect">
            <a:avLst/>
          </a:prstGeom>
        </p:spPr>
        <p:txBody>
          <a:bodyPr wrap="none">
            <a:spAutoFit/>
          </a:bodyPr>
          <a:lstStyle/>
          <a:p>
            <a:pPr lvl="0"/>
            <a:r>
              <a:rPr lang="ar-IQ" dirty="0" smtClean="0">
                <a:latin typeface="Times New Roman" panose="02020603050405020304" pitchFamily="18" charset="0"/>
                <a:cs typeface="Times New Roman" panose="02020603050405020304" pitchFamily="18" charset="0"/>
              </a:rPr>
              <a:t>وبتعويض 17 في 1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85613" y="3572218"/>
                <a:ext cx="3587649" cy="639534"/>
              </a:xfrm>
              <a:prstGeom prst="rect">
                <a:avLst/>
              </a:prstGeom>
            </p:spPr>
            <p:txBody>
              <a:bodyPr wrap="none">
                <a:spAutoFit/>
              </a:bodyPr>
              <a:lstStyle/>
              <a:p>
                <a:pPr algn="l" rtl="0"/>
                <a14:m>
                  <m:oMath xmlns:m="http://schemas.openxmlformats.org/officeDocument/2006/math">
                    <m:r>
                      <m:rPr>
                        <m:nor/>
                      </m:rPr>
                      <a:rPr lang="en-US" sz="2000" b="0" i="0" smtClean="0">
                        <a:latin typeface="Times New Roman" panose="02020603050405020304" pitchFamily="18" charset="0"/>
                        <a:cs typeface="Times New Roman" panose="02020603050405020304" pitchFamily="18" charset="0"/>
                      </a:rPr>
                      <m:t>d</m:t>
                    </m:r>
                    <m:r>
                      <m:rPr>
                        <m:nor/>
                      </m:rPr>
                      <a:rPr lang="en-US" sz="2000" smtClean="0">
                        <a:latin typeface="Times New Roman" panose="02020603050405020304" pitchFamily="18" charset="0"/>
                        <a:cs typeface="Times New Roman" panose="02020603050405020304" pitchFamily="18" charset="0"/>
                      </a:rPr>
                      <m:t>B</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den>
                    </m:f>
                    <m:r>
                      <m:rPr>
                        <m:nor/>
                      </m:rPr>
                      <a:rPr lang="en-US" sz="2000">
                        <a:latin typeface="Times New Roman" panose="02020603050405020304" pitchFamily="18" charset="0"/>
                        <a:cs typeface="Times New Roman" panose="02020603050405020304" pitchFamily="18" charset="0"/>
                      </a:rPr>
                      <m:t> </m:t>
                    </m:r>
                    <m:f>
                      <m:fPr>
                        <m:ctrlPr>
                          <a:rPr lang="en-US" sz="2000" i="1" smtClean="0">
                            <a:latin typeface="Cambria Math" panose="02040503050406030204" pitchFamily="18" charset="0"/>
                          </a:rPr>
                        </m:ctrlPr>
                      </m:fPr>
                      <m:num>
                        <m:r>
                          <m:rPr>
                            <m:nor/>
                          </m:rPr>
                          <a:rPr lang="en-US" sz="2000" b="0" i="0" smtClean="0">
                            <a:latin typeface="Times New Roman" panose="02020603050405020304" pitchFamily="18" charset="0"/>
                            <a:cs typeface="Times New Roman" panose="02020603050405020304" pitchFamily="18" charset="0"/>
                          </a:rPr>
                          <m:t> </m:t>
                        </m:r>
                        <m:r>
                          <m:rPr>
                            <m:nor/>
                          </m:rPr>
                          <a:rPr lang="en-US" sz="2000" smtClean="0">
                            <a:latin typeface="Times New Roman" panose="02020603050405020304" pitchFamily="18" charset="0"/>
                            <a:cs typeface="Times New Roman" panose="02020603050405020304" pitchFamily="18" charset="0"/>
                          </a:rPr>
                          <m:t>d</m:t>
                        </m:r>
                        <m:r>
                          <m:rPr>
                            <m:nor/>
                          </m:rPr>
                          <a:rPr lang="en-US" sz="2000" b="0" i="0" smtClean="0">
                            <a:latin typeface="Times New Roman" panose="02020603050405020304" pitchFamily="18" charset="0"/>
                            <a:cs typeface="Times New Roman" panose="02020603050405020304" pitchFamily="18" charset="0"/>
                          </a:rPr>
                          <m:t>s</m:t>
                        </m:r>
                        <m:r>
                          <m:rPr>
                            <m:nor/>
                          </m:rPr>
                          <a:rPr lang="en-US" sz="2000">
                            <a:latin typeface="Times New Roman" panose="02020603050405020304" pitchFamily="18" charset="0"/>
                            <a:cs typeface="Times New Roman" panose="02020603050405020304" pitchFamily="18" charset="0"/>
                          </a:rPr>
                          <m:t> </m:t>
                        </m:r>
                      </m:num>
                      <m:den>
                        <m:sSup>
                          <m:sSupPr>
                            <m:ctrlPr>
                              <a:rPr lang="en-US" sz="2000" i="1">
                                <a:latin typeface="Cambria Math" panose="02040503050406030204" pitchFamily="18" charset="0"/>
                              </a:rPr>
                            </m:ctrlPr>
                          </m:sSupPr>
                          <m:e>
                            <m:r>
                              <m:rPr>
                                <m:nor/>
                              </m:rPr>
                              <a:rPr lang="en-US" sz="2000" b="0" i="0" smtClean="0">
                                <a:latin typeface="Times New Roman" panose="02020603050405020304" pitchFamily="18" charset="0"/>
                                <a:cs typeface="Times New Roman" panose="02020603050405020304" pitchFamily="18" charset="0"/>
                              </a:rPr>
                              <m:t>R</m:t>
                            </m:r>
                          </m:e>
                          <m:sup>
                            <m:r>
                              <m:rPr>
                                <m:nor/>
                              </m:rPr>
                              <a:rPr lang="en-US" sz="2000" smtClean="0">
                                <a:latin typeface="Times New Roman" panose="02020603050405020304" pitchFamily="18" charset="0"/>
                                <a:cs typeface="Times New Roman" panose="02020603050405020304" pitchFamily="18" charset="0"/>
                              </a:rPr>
                              <m:t>2</m:t>
                            </m:r>
                          </m:sup>
                        </m:sSup>
                      </m:den>
                    </m:f>
                  </m:oMath>
                </a14:m>
                <a:r>
                  <a:rPr lang="en-US" sz="2000" dirty="0" smtClean="0">
                    <a:latin typeface="Times New Roman" panose="02020603050405020304" pitchFamily="18" charset="0"/>
                    <a:cs typeface="Times New Roman" panose="02020603050405020304" pitchFamily="18" charset="0"/>
                  </a:rPr>
                  <a:t>……………….. 18</a:t>
                </a:r>
                <a:endParaRPr lang="ar-IQ" sz="2000"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85613" y="3572218"/>
                <a:ext cx="3587649" cy="639534"/>
              </a:xfrm>
              <a:prstGeom prst="rect">
                <a:avLst/>
              </a:prstGeom>
              <a:blipFill rotWithShape="0">
                <a:blip r:embed="rId5"/>
                <a:stretch>
                  <a:fillRect r="-509"/>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28822" y="4755544"/>
                <a:ext cx="3776483" cy="646395"/>
              </a:xfrm>
              <a:prstGeom prst="rect">
                <a:avLst/>
              </a:prstGeom>
            </p:spPr>
            <p:txBody>
              <a:bodyPr wrap="none">
                <a:spAutoFit/>
              </a:bodyPr>
              <a:lstStyle/>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sSup>
                          <m:sSupPr>
                            <m:ctrlPr>
                              <a:rPr lang="en-US" sz="2000" i="1" smtClean="0">
                                <a:latin typeface="Cambria Math" panose="02040503050406030204" pitchFamily="18" charset="0"/>
                              </a:rPr>
                            </m:ctrlPr>
                          </m:sSupPr>
                          <m:e>
                            <m:r>
                              <m:rPr>
                                <m:nor/>
                              </m:rPr>
                              <a:rPr lang="en-US" sz="2000" b="0" i="0" smtClean="0">
                                <a:latin typeface="Times New Roman" panose="02020603050405020304" pitchFamily="18" charset="0"/>
                                <a:cs typeface="Times New Roman" panose="02020603050405020304" pitchFamily="18" charset="0"/>
                              </a:rPr>
                              <m:t>R</m:t>
                            </m:r>
                          </m:e>
                          <m:sup>
                            <m:r>
                              <m:rPr>
                                <m:nor/>
                              </m:rPr>
                              <a:rPr lang="en-US" sz="2000" smtClean="0">
                                <a:latin typeface="Times New Roman" panose="02020603050405020304" pitchFamily="18" charset="0"/>
                                <a:cs typeface="Times New Roman" panose="02020603050405020304" pitchFamily="18" charset="0"/>
                              </a:rPr>
                              <m:t>2</m:t>
                            </m:r>
                          </m:sup>
                        </m:sSup>
                      </m:den>
                    </m:f>
                    <m:r>
                      <m:rPr>
                        <m:nor/>
                      </m:rPr>
                      <a:rPr lang="en-US" sz="2000">
                        <a:latin typeface="Times New Roman" panose="02020603050405020304" pitchFamily="18" charset="0"/>
                        <a:cs typeface="Times New Roman" panose="02020603050405020304" pitchFamily="18" charset="0"/>
                      </a:rPr>
                      <m:t> </m:t>
                    </m:r>
                    <m:nary>
                      <m:naryPr>
                        <m:limLoc m:val="undOvr"/>
                        <m:subHide m:val="on"/>
                        <m:supHide m:val="on"/>
                        <m:ctrlPr>
                          <a:rPr lang="en-US" sz="2000" i="1" smtClean="0">
                            <a:latin typeface="Cambria Math" panose="02040503050406030204" pitchFamily="18" charset="0"/>
                            <a:cs typeface="Times New Roman" panose="02020603050405020304" pitchFamily="18" charset="0"/>
                          </a:rPr>
                        </m:ctrlPr>
                      </m:naryPr>
                      <m:sub/>
                      <m:sup/>
                      <m:e>
                        <m:r>
                          <a:rPr lang="en-US" sz="2000" b="0" i="1" smtClean="0">
                            <a:latin typeface="Cambria Math" panose="02040503050406030204" pitchFamily="18" charset="0"/>
                            <a:cs typeface="Times New Roman" panose="02020603050405020304" pitchFamily="18" charset="0"/>
                          </a:rPr>
                          <m:t>𝑑𝑠</m:t>
                        </m:r>
                      </m:e>
                    </m:nary>
                  </m:oMath>
                </a14:m>
                <a:r>
                  <a:rPr lang="en-US" sz="2000" dirty="0" smtClean="0">
                    <a:latin typeface="Times New Roman" panose="02020603050405020304" pitchFamily="18" charset="0"/>
                    <a:cs typeface="Times New Roman" panose="02020603050405020304" pitchFamily="18" charset="0"/>
                  </a:rPr>
                  <a:t>……………….. 19</a:t>
                </a:r>
                <a:endParaRPr lang="ar-IQ" sz="20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28822" y="4755544"/>
                <a:ext cx="3776483" cy="646395"/>
              </a:xfrm>
              <a:prstGeom prst="rect">
                <a:avLst/>
              </a:prstGeom>
              <a:blipFill rotWithShape="0">
                <a:blip r:embed="rId6"/>
                <a:stretch>
                  <a:fillRect r="-806"/>
                </a:stretch>
              </a:blipFill>
            </p:spPr>
            <p:txBody>
              <a:bodyPr/>
              <a:lstStyle/>
              <a:p>
                <a:r>
                  <a:rPr lang="ar-IQ">
                    <a:noFill/>
                  </a:rPr>
                  <a:t> </a:t>
                </a:r>
              </a:p>
            </p:txBody>
          </p:sp>
        </mc:Fallback>
      </mc:AlternateContent>
      <p:sp>
        <p:nvSpPr>
          <p:cNvPr id="13" name="Rectangle 12"/>
          <p:cNvSpPr/>
          <p:nvPr/>
        </p:nvSpPr>
        <p:spPr>
          <a:xfrm>
            <a:off x="292375" y="4348990"/>
            <a:ext cx="3214342" cy="369332"/>
          </a:xfrm>
          <a:prstGeom prst="rect">
            <a:avLst/>
          </a:prstGeom>
        </p:spPr>
        <p:txBody>
          <a:bodyPr wrap="none">
            <a:spAutoFit/>
          </a:bodyPr>
          <a:lstStyle/>
          <a:p>
            <a:pPr lvl="0"/>
            <a:r>
              <a:rPr lang="ar-IQ" dirty="0" smtClean="0">
                <a:latin typeface="Times New Roman" panose="02020603050405020304" pitchFamily="18" charset="0"/>
                <a:cs typeface="Times New Roman" panose="02020603050405020304" pitchFamily="18" charset="0"/>
              </a:rPr>
              <a:t>وبما ان </a:t>
            </a:r>
            <a:r>
              <a:rPr lang="en-US" dirty="0" smtClean="0">
                <a:latin typeface="Times New Roman" panose="02020603050405020304" pitchFamily="18" charset="0"/>
                <a:cs typeface="Times New Roman" panose="02020603050405020304" pitchFamily="18" charset="0"/>
              </a:rPr>
              <a:t>R </a:t>
            </a:r>
            <a:r>
              <a:rPr lang="ar-IQ" dirty="0" smtClean="0">
                <a:latin typeface="Times New Roman" panose="02020603050405020304" pitchFamily="18" charset="0"/>
                <a:cs typeface="Times New Roman" panose="02020603050405020304" pitchFamily="18" charset="0"/>
              </a:rPr>
              <a:t>و </a:t>
            </a:r>
            <a:r>
              <a:rPr lang="en-US" dirty="0" err="1" smtClean="0">
                <a:latin typeface="Times New Roman" panose="02020603050405020304" pitchFamily="18" charset="0"/>
                <a:cs typeface="Times New Roman" panose="02020603050405020304" pitchFamily="18" charset="0"/>
              </a:rPr>
              <a:t>i</a:t>
            </a:r>
            <a:r>
              <a:rPr lang="ar-IQ" dirty="0" smtClean="0">
                <a:latin typeface="Times New Roman" panose="02020603050405020304" pitchFamily="18" charset="0"/>
                <a:cs typeface="Times New Roman" panose="02020603050405020304" pitchFamily="18" charset="0"/>
              </a:rPr>
              <a:t> ثوابت يمكن اجراء </a:t>
            </a:r>
            <a:r>
              <a:rPr lang="ar-IQ" dirty="0" err="1" smtClean="0">
                <a:latin typeface="Times New Roman" panose="02020603050405020304" pitchFamily="18" charset="0"/>
                <a:cs typeface="Times New Roman" panose="02020603050405020304" pitchFamily="18" charset="0"/>
              </a:rPr>
              <a:t>التكلمل</a:t>
            </a:r>
            <a:r>
              <a:rPr lang="ar-IQ"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428822" y="5516618"/>
                <a:ext cx="3698769" cy="646395"/>
              </a:xfrm>
              <a:prstGeom prst="rect">
                <a:avLst/>
              </a:prstGeom>
            </p:spPr>
            <p:txBody>
              <a:bodyPr wrap="none">
                <a:spAutoFit/>
              </a:bodyPr>
              <a:lstStyle/>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sSup>
                          <m:sSupPr>
                            <m:ctrlPr>
                              <a:rPr lang="en-US" sz="2000" i="1" smtClean="0">
                                <a:latin typeface="Cambria Math" panose="02040503050406030204" pitchFamily="18" charset="0"/>
                              </a:rPr>
                            </m:ctrlPr>
                          </m:sSupPr>
                          <m:e>
                            <m:r>
                              <m:rPr>
                                <m:nor/>
                              </m:rPr>
                              <a:rPr lang="en-US" sz="2000" b="0" i="0" smtClean="0">
                                <a:latin typeface="Times New Roman" panose="02020603050405020304" pitchFamily="18" charset="0"/>
                                <a:cs typeface="Times New Roman" panose="02020603050405020304" pitchFamily="18" charset="0"/>
                              </a:rPr>
                              <m:t>R</m:t>
                            </m:r>
                          </m:e>
                          <m:sup>
                            <m:r>
                              <m:rPr>
                                <m:nor/>
                              </m:rPr>
                              <a:rPr lang="en-US" sz="2000" smtClean="0">
                                <a:latin typeface="Times New Roman" panose="02020603050405020304" pitchFamily="18" charset="0"/>
                                <a:cs typeface="Times New Roman" panose="02020603050405020304" pitchFamily="18" charset="0"/>
                              </a:rPr>
                              <m:t>2</m:t>
                            </m:r>
                          </m:sup>
                        </m:sSup>
                      </m:den>
                    </m:f>
                    <m:r>
                      <m:rPr>
                        <m:nor/>
                      </m:rPr>
                      <a:rPr lang="en-US" sz="2000" b="0" i="0" smtClean="0">
                        <a:latin typeface="Cambria Math" panose="02040503050406030204" pitchFamily="18" charset="0"/>
                        <a:cs typeface="Times New Roman" panose="02020603050405020304" pitchFamily="18" charset="0"/>
                      </a:rPr>
                      <m:t>s</m:t>
                    </m:r>
                  </m:oMath>
                </a14:m>
                <a:r>
                  <a:rPr lang="en-US" sz="2000" dirty="0" smtClean="0">
                    <a:latin typeface="Times New Roman" panose="02020603050405020304" pitchFamily="18" charset="0"/>
                    <a:cs typeface="Times New Roman" panose="02020603050405020304" pitchFamily="18" charset="0"/>
                  </a:rPr>
                  <a:t>      ……………….. 20</a:t>
                </a:r>
                <a:endParaRPr lang="ar-IQ" sz="20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28822" y="5516618"/>
                <a:ext cx="3698769" cy="646395"/>
              </a:xfrm>
              <a:prstGeom prst="rect">
                <a:avLst/>
              </a:prstGeom>
              <a:blipFill rotWithShape="0">
                <a:blip r:embed="rId7"/>
                <a:stretch>
                  <a:fillRect r="-824"/>
                </a:stretch>
              </a:blipFill>
            </p:spPr>
            <p:txBody>
              <a:bodyPr/>
              <a:lstStyle/>
              <a:p>
                <a:r>
                  <a:rPr lang="ar-IQ">
                    <a:noFill/>
                  </a:rPr>
                  <a:t> </a:t>
                </a:r>
              </a:p>
            </p:txBody>
          </p:sp>
        </mc:Fallback>
      </mc:AlternateContent>
      <p:sp>
        <p:nvSpPr>
          <p:cNvPr id="15" name="Rectangle 14"/>
          <p:cNvSpPr/>
          <p:nvPr/>
        </p:nvSpPr>
        <p:spPr>
          <a:xfrm>
            <a:off x="664722" y="6263919"/>
            <a:ext cx="2784737" cy="369332"/>
          </a:xfrm>
          <a:prstGeom prst="rect">
            <a:avLst/>
          </a:prstGeom>
        </p:spPr>
        <p:txBody>
          <a:bodyPr wrap="none">
            <a:spAutoFit/>
          </a:bodyPr>
          <a:lstStyle/>
          <a:p>
            <a:pPr lvl="0"/>
            <a:r>
              <a:rPr lang="ar-IQ" dirty="0" smtClean="0">
                <a:latin typeface="Times New Roman" panose="02020603050405020304" pitchFamily="18" charset="0"/>
                <a:cs typeface="Times New Roman" panose="02020603050405020304" pitchFamily="18" charset="0"/>
              </a:rPr>
              <a:t>ومن الشكل نلاحظ ان </a:t>
            </a:r>
            <a:r>
              <a:rPr lang="en-US" dirty="0" smtClean="0">
                <a:latin typeface="Times New Roman" panose="02020603050405020304" pitchFamily="18" charset="0"/>
                <a:cs typeface="Times New Roman" panose="02020603050405020304" pitchFamily="18" charset="0"/>
              </a:rPr>
              <a:t>S=R</a:t>
            </a:r>
            <a:r>
              <a:rPr lang="el-GR" dirty="0" smtClean="0">
                <a:latin typeface="Times New Roman" panose="02020603050405020304" pitchFamily="18" charset="0"/>
                <a:cs typeface="Times New Roman" panose="02020603050405020304" pitchFamily="18" charset="0"/>
              </a:rPr>
              <a:t>θ</a:t>
            </a:r>
            <a:r>
              <a:rPr lang="en-US" dirty="0" smtClean="0">
                <a:latin typeface="Times New Roman" panose="02020603050405020304" pitchFamily="18" charset="0"/>
                <a:cs typeface="Times New Roman" panose="02020603050405020304" pitchFamily="18" charset="0"/>
              </a:rPr>
              <a:t> </a:t>
            </a:r>
            <a:r>
              <a:rPr lang="ar-IQ" dirty="0" smtClean="0">
                <a:latin typeface="Times New Roman" panose="02020603050405020304" pitchFamily="18" charset="0"/>
                <a:cs typeface="Times New Roman" panose="02020603050405020304" pitchFamily="18" charset="0"/>
              </a:rPr>
              <a:t> لذلك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4676517" y="4969860"/>
                <a:ext cx="3374963" cy="646395"/>
              </a:xfrm>
              <a:prstGeom prst="rect">
                <a:avLst/>
              </a:prstGeom>
            </p:spPr>
            <p:txBody>
              <a:bodyPr wrap="none">
                <a:spAutoFit/>
              </a:bodyPr>
              <a:lstStyle/>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sSup>
                          <m:sSupPr>
                            <m:ctrlPr>
                              <a:rPr lang="en-US" sz="2000" i="1" smtClean="0">
                                <a:latin typeface="Cambria Math" panose="02040503050406030204" pitchFamily="18" charset="0"/>
                              </a:rPr>
                            </m:ctrlPr>
                          </m:sSupPr>
                          <m:e>
                            <m:r>
                              <m:rPr>
                                <m:nor/>
                              </m:rPr>
                              <a:rPr lang="en-US" sz="2000" b="0" i="0" smtClean="0">
                                <a:latin typeface="Times New Roman" panose="02020603050405020304" pitchFamily="18" charset="0"/>
                                <a:cs typeface="Times New Roman" panose="02020603050405020304" pitchFamily="18" charset="0"/>
                              </a:rPr>
                              <m:t>R</m:t>
                            </m:r>
                          </m:e>
                          <m:sup>
                            <m:r>
                              <m:rPr>
                                <m:nor/>
                              </m:rPr>
                              <a:rPr lang="en-US" sz="2000" smtClean="0">
                                <a:latin typeface="Times New Roman" panose="02020603050405020304" pitchFamily="18" charset="0"/>
                                <a:cs typeface="Times New Roman" panose="02020603050405020304" pitchFamily="18" charset="0"/>
                              </a:rPr>
                              <m:t>2</m:t>
                            </m:r>
                          </m:sup>
                        </m:sSup>
                      </m:den>
                    </m:f>
                    <m:r>
                      <m:rPr>
                        <m:nor/>
                      </m:rPr>
                      <a:rPr lang="en-US" sz="2000" b="0" i="0" smtClean="0">
                        <a:latin typeface="Cambria Math" panose="02040503050406030204" pitchFamily="18" charset="0"/>
                        <a:cs typeface="Times New Roman" panose="02020603050405020304" pitchFamily="18" charset="0"/>
                      </a:rPr>
                      <m:t>R</m:t>
                    </m:r>
                    <m:r>
                      <m:rPr>
                        <m:sty m:val="p"/>
                      </m:rPr>
                      <a:rPr lang="el-GR" sz="2000" b="0" i="1" smtClean="0">
                        <a:latin typeface="Cambria Math" panose="02040503050406030204" pitchFamily="18" charset="0"/>
                        <a:cs typeface="Times New Roman" panose="02020603050405020304" pitchFamily="18" charset="0"/>
                      </a:rPr>
                      <m:t>θ</m:t>
                    </m:r>
                  </m:oMath>
                </a14:m>
                <a:r>
                  <a:rPr lang="en-US" sz="2000" dirty="0" smtClean="0">
                    <a:latin typeface="Times New Roman" panose="02020603050405020304" pitchFamily="18" charset="0"/>
                    <a:cs typeface="Times New Roman" panose="02020603050405020304" pitchFamily="18" charset="0"/>
                  </a:rPr>
                  <a:t>      ………….. 21</a:t>
                </a:r>
                <a:endParaRPr lang="ar-IQ" sz="20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676517" y="4969860"/>
                <a:ext cx="3374963" cy="646395"/>
              </a:xfrm>
              <a:prstGeom prst="rect">
                <a:avLst/>
              </a:prstGeom>
              <a:blipFill rotWithShape="0">
                <a:blip r:embed="rId8"/>
                <a:stretch>
                  <a:fillRect r="-903"/>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683907" y="5757063"/>
                <a:ext cx="3439596" cy="594137"/>
              </a:xfrm>
              <a:prstGeom prst="rect">
                <a:avLst/>
              </a:prstGeom>
            </p:spPr>
            <p:txBody>
              <a:bodyPr wrap="none">
                <a:spAutoFit/>
              </a:bodyPr>
              <a:lstStyle/>
              <a:p>
                <a:pPr algn="l" rtl="0"/>
                <a14:m>
                  <m:oMath xmlns:m="http://schemas.openxmlformats.org/officeDocument/2006/math">
                    <m:r>
                      <m:rPr>
                        <m:nor/>
                      </m:rPr>
                      <a:rPr lang="en-US" sz="2000" smtClean="0">
                        <a:latin typeface="Times New Roman" panose="02020603050405020304" pitchFamily="18" charset="0"/>
                        <a:cs typeface="Times New Roman" panose="02020603050405020304" pitchFamily="18" charset="0"/>
                      </a:rPr>
                      <m:t>B</m:t>
                    </m:r>
                    <m:r>
                      <m:rPr>
                        <m:nor/>
                      </m:rPr>
                      <a:rPr lang="en-US" sz="2000" smtClean="0">
                        <a:latin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m:rPr>
                                <m:nor/>
                              </m:rPr>
                              <a:rPr lang="en-US" sz="2000">
                                <a:latin typeface="Times New Roman" panose="02020603050405020304" pitchFamily="18" charset="0"/>
                                <a:cs typeface="Times New Roman" panose="02020603050405020304" pitchFamily="18" charset="0"/>
                              </a:rPr>
                              <m:t>μ</m:t>
                            </m:r>
                          </m:e>
                          <m:sub>
                            <m:r>
                              <m:rPr>
                                <m:nor/>
                              </m:rPr>
                              <a:rPr lang="en-US" sz="2000">
                                <a:latin typeface="Times New Roman" panose="02020603050405020304" pitchFamily="18" charset="0"/>
                                <a:cs typeface="Times New Roman" panose="02020603050405020304" pitchFamily="18" charset="0"/>
                              </a:rPr>
                              <m:t>o</m:t>
                            </m:r>
                          </m:sub>
                        </m:sSub>
                        <m:r>
                          <m:rPr>
                            <m:nor/>
                          </m:rPr>
                          <a:rPr lang="en-US" sz="2000" b="0" i="0" smtClean="0">
                            <a:latin typeface="Times New Roman" panose="02020603050405020304" pitchFamily="18" charset="0"/>
                            <a:cs typeface="Times New Roman" panose="02020603050405020304" pitchFamily="18" charset="0"/>
                          </a:rPr>
                          <m:t>i</m:t>
                        </m:r>
                        <m:r>
                          <m:rPr>
                            <m:sty m:val="p"/>
                          </m:rPr>
                          <a:rPr lang="el-GR" sz="2000" b="0" i="1" smtClean="0">
                            <a:latin typeface="Cambria Math" panose="02040503050406030204" pitchFamily="18" charset="0"/>
                            <a:cs typeface="Times New Roman" panose="02020603050405020304" pitchFamily="18" charset="0"/>
                          </a:rPr>
                          <m:t>θ</m:t>
                        </m:r>
                      </m:num>
                      <m:den>
                        <m:r>
                          <m:rPr>
                            <m:nor/>
                          </m:rPr>
                          <a:rPr lang="en-US" sz="2000">
                            <a:latin typeface="Times New Roman" panose="02020603050405020304" pitchFamily="18" charset="0"/>
                            <a:cs typeface="Times New Roman" panose="02020603050405020304" pitchFamily="18" charset="0"/>
                          </a:rPr>
                          <m:t>4</m:t>
                        </m:r>
                        <m:r>
                          <m:rPr>
                            <m:nor/>
                          </m:rPr>
                          <a:rPr lang="en-US" sz="2000">
                            <a:latin typeface="Times New Roman" panose="02020603050405020304" pitchFamily="18" charset="0"/>
                            <a:cs typeface="Times New Roman" panose="02020603050405020304" pitchFamily="18" charset="0"/>
                          </a:rPr>
                          <m:t>π</m:t>
                        </m:r>
                        <m:r>
                          <a:rPr lang="en-US" sz="2000" b="0" i="1" smtClean="0">
                            <a:latin typeface="Cambria Math" panose="02040503050406030204" pitchFamily="18" charset="0"/>
                            <a:cs typeface="Times New Roman" panose="02020603050405020304" pitchFamily="18" charset="0"/>
                          </a:rPr>
                          <m:t>𝑅</m:t>
                        </m:r>
                      </m:den>
                    </m:f>
                  </m:oMath>
                </a14:m>
                <a:r>
                  <a:rPr lang="en-US" sz="2000" dirty="0" smtClean="0">
                    <a:latin typeface="Times New Roman" panose="02020603050405020304" pitchFamily="18" charset="0"/>
                    <a:cs typeface="Times New Roman" panose="02020603050405020304" pitchFamily="18" charset="0"/>
                  </a:rPr>
                  <a:t>      ……………….. 22</a:t>
                </a:r>
                <a:endParaRPr lang="ar-IQ" sz="20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683907" y="5757063"/>
                <a:ext cx="3439596" cy="594137"/>
              </a:xfrm>
              <a:prstGeom prst="rect">
                <a:avLst/>
              </a:prstGeom>
              <a:blipFill rotWithShape="0">
                <a:blip r:embed="rId9"/>
                <a:stretch>
                  <a:fillRect r="-885" b="-5102"/>
                </a:stretch>
              </a:blipFill>
            </p:spPr>
            <p:txBody>
              <a:bodyPr/>
              <a:lstStyle/>
              <a:p>
                <a:r>
                  <a:rPr lang="ar-IQ">
                    <a:noFill/>
                  </a:rPr>
                  <a:t> </a:t>
                </a:r>
              </a:p>
            </p:txBody>
          </p:sp>
        </mc:Fallback>
      </mc:AlternateContent>
      <p:cxnSp>
        <p:nvCxnSpPr>
          <p:cNvPr id="19" name="Straight Connector 18"/>
          <p:cNvCxnSpPr/>
          <p:nvPr/>
        </p:nvCxnSpPr>
        <p:spPr>
          <a:xfrm>
            <a:off x="4205305" y="3686172"/>
            <a:ext cx="0" cy="30861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643508" y="6402940"/>
            <a:ext cx="2743060" cy="369332"/>
          </a:xfrm>
          <a:prstGeom prst="rect">
            <a:avLst/>
          </a:prstGeom>
        </p:spPr>
        <p:txBody>
          <a:bodyPr wrap="none">
            <a:spAutoFit/>
          </a:bodyPr>
          <a:lstStyle/>
          <a:p>
            <a:pPr lvl="0"/>
            <a:r>
              <a:rPr lang="ar-IQ" dirty="0" smtClean="0">
                <a:latin typeface="Times New Roman" panose="02020603050405020304" pitchFamily="18" charset="0"/>
                <a:cs typeface="Times New Roman" panose="02020603050405020304" pitchFamily="18" charset="0"/>
              </a:rPr>
              <a:t>علما ان </a:t>
            </a:r>
            <a:r>
              <a:rPr lang="el-GR" dirty="0" smtClean="0">
                <a:latin typeface="Times New Roman" panose="02020603050405020304" pitchFamily="18" charset="0"/>
                <a:cs typeface="Times New Roman" panose="02020603050405020304" pitchFamily="18" charset="0"/>
              </a:rPr>
              <a:t>θ</a:t>
            </a:r>
            <a:r>
              <a:rPr lang="ar-IQ" dirty="0" smtClean="0">
                <a:latin typeface="Times New Roman" panose="02020603050405020304" pitchFamily="18" charset="0"/>
                <a:cs typeface="Times New Roman" panose="02020603050405020304" pitchFamily="18" charset="0"/>
              </a:rPr>
              <a:t> مقاسة بالوحدات الدائرية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48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764" y="284674"/>
            <a:ext cx="11042072" cy="2728952"/>
          </a:xfrm>
          <a:prstGeom prst="rect">
            <a:avLst/>
          </a:prstGeom>
        </p:spPr>
        <p:txBody>
          <a:bodyPr wrap="square">
            <a:spAutoFit/>
          </a:bodyPr>
          <a:lstStyle/>
          <a:p>
            <a:pPr>
              <a:lnSpc>
                <a:spcPct val="115000"/>
              </a:lnSpc>
              <a:spcAft>
                <a:spcPts val="1000"/>
              </a:spcAft>
            </a:pPr>
            <a:r>
              <a:rPr lang="ar-IQ" sz="2000" b="1" u="sng" dirty="0" smtClean="0">
                <a:latin typeface="Calibri" panose="020F0502020204030204" pitchFamily="34" charset="0"/>
                <a:ea typeface="Times New Roman" panose="02020603050405020304" pitchFamily="18" charset="0"/>
              </a:rPr>
              <a:t>مثال 1: </a:t>
            </a:r>
            <a:endParaRPr lang="en-US" sz="2000" dirty="0">
              <a:latin typeface="Calibri" panose="020F0502020204030204" pitchFamily="34" charset="0"/>
              <a:ea typeface="Times New Roman" panose="02020603050405020304" pitchFamily="18" charset="0"/>
            </a:endParaRPr>
          </a:p>
          <a:p>
            <a:pPr>
              <a:lnSpc>
                <a:spcPct val="115000"/>
              </a:lnSpc>
              <a:spcAft>
                <a:spcPts val="1000"/>
              </a:spcAft>
            </a:pPr>
            <a:r>
              <a:rPr lang="ar-IQ" sz="2000" dirty="0" smtClean="0">
                <a:latin typeface="Calibri" panose="020F0502020204030204" pitchFamily="34" charset="0"/>
                <a:ea typeface="Times New Roman" panose="02020603050405020304" pitchFamily="18" charset="0"/>
              </a:rPr>
              <a:t>السلك </a:t>
            </a:r>
            <a:r>
              <a:rPr lang="en-US" sz="2000" dirty="0" err="1" smtClean="0">
                <a:latin typeface="Calibri" panose="020F0502020204030204" pitchFamily="34" charset="0"/>
                <a:ea typeface="Times New Roman" panose="02020603050405020304" pitchFamily="18" charset="0"/>
              </a:rPr>
              <a:t>ab</a:t>
            </a:r>
            <a:r>
              <a:rPr lang="en-US" sz="2000" dirty="0" smtClean="0">
                <a:latin typeface="Calibri" panose="020F0502020204030204" pitchFamily="34" charset="0"/>
                <a:ea typeface="Times New Roman" panose="02020603050405020304" pitchFamily="18" charset="0"/>
              </a:rPr>
              <a:t> </a:t>
            </a:r>
            <a:r>
              <a:rPr lang="ar-IQ" sz="2000" dirty="0" smtClean="0">
                <a:latin typeface="Calibri" panose="020F0502020204030204" pitchFamily="34" charset="0"/>
                <a:ea typeface="Times New Roman" panose="02020603050405020304" pitchFamily="18" charset="0"/>
              </a:rPr>
              <a:t> مستقيم طوله </a:t>
            </a:r>
            <a:r>
              <a:rPr lang="en-US" sz="2000" dirty="0" smtClean="0">
                <a:latin typeface="Calibri" panose="020F0502020204030204" pitchFamily="34" charset="0"/>
                <a:ea typeface="Times New Roman" panose="02020603050405020304" pitchFamily="18" charset="0"/>
              </a:rPr>
              <a:t>1.6m </a:t>
            </a:r>
            <a:r>
              <a:rPr lang="ar-IQ" sz="2000" dirty="0" smtClean="0">
                <a:latin typeface="Calibri" panose="020F0502020204030204" pitchFamily="34" charset="0"/>
                <a:ea typeface="Times New Roman" panose="02020603050405020304" pitchFamily="18" charset="0"/>
              </a:rPr>
              <a:t> يسري خلاله تيار كهربائي شدته </a:t>
            </a:r>
            <a:r>
              <a:rPr lang="en-US" sz="2000" dirty="0" smtClean="0">
                <a:latin typeface="Calibri" panose="020F0502020204030204" pitchFamily="34" charset="0"/>
                <a:ea typeface="Times New Roman" panose="02020603050405020304" pitchFamily="18" charset="0"/>
              </a:rPr>
              <a:t>5A</a:t>
            </a:r>
            <a:r>
              <a:rPr lang="ar-IQ" sz="2000" dirty="0" smtClean="0">
                <a:latin typeface="Calibri" panose="020F0502020204030204" pitchFamily="34" charset="0"/>
                <a:ea typeface="Times New Roman" panose="02020603050405020304" pitchFamily="18" charset="0"/>
              </a:rPr>
              <a:t> بالاتجاه </a:t>
            </a:r>
            <a:r>
              <a:rPr lang="en-US" sz="2000" dirty="0" err="1" smtClean="0">
                <a:latin typeface="Calibri" panose="020F0502020204030204" pitchFamily="34" charset="0"/>
                <a:ea typeface="Times New Roman" panose="02020603050405020304" pitchFamily="18" charset="0"/>
              </a:rPr>
              <a:t>ab</a:t>
            </a:r>
            <a:r>
              <a:rPr lang="ar-IQ" sz="2000" dirty="0" smtClean="0">
                <a:latin typeface="Calibri" panose="020F0502020204030204" pitchFamily="34" charset="0"/>
                <a:ea typeface="Times New Roman" panose="02020603050405020304" pitchFamily="18" charset="0"/>
              </a:rPr>
              <a:t> جد </a:t>
            </a:r>
            <a:r>
              <a:rPr lang="en-US" sz="2000" dirty="0" smtClean="0">
                <a:latin typeface="Calibri" panose="020F0502020204030204" pitchFamily="34" charset="0"/>
                <a:ea typeface="Times New Roman" panose="02020603050405020304" pitchFamily="18" charset="0"/>
              </a:rPr>
              <a:t>B</a:t>
            </a:r>
            <a:r>
              <a:rPr lang="ar-IQ" sz="2000" dirty="0" smtClean="0">
                <a:latin typeface="Calibri" panose="020F0502020204030204" pitchFamily="34" charset="0"/>
                <a:ea typeface="Times New Roman" panose="02020603050405020304" pitchFamily="18" charset="0"/>
              </a:rPr>
              <a:t> في نقطة </a:t>
            </a:r>
            <a:r>
              <a:rPr lang="en-US" sz="2000" dirty="0" smtClean="0">
                <a:latin typeface="Calibri" panose="020F0502020204030204" pitchFamily="34" charset="0"/>
                <a:ea typeface="Times New Roman" panose="02020603050405020304" pitchFamily="18" charset="0"/>
              </a:rPr>
              <a:t>p</a:t>
            </a:r>
            <a:r>
              <a:rPr lang="ar-IQ" sz="2000" dirty="0" smtClean="0">
                <a:latin typeface="Calibri" panose="020F0502020204030204" pitchFamily="34" charset="0"/>
                <a:ea typeface="Times New Roman" panose="02020603050405020304" pitchFamily="18" charset="0"/>
              </a:rPr>
              <a:t> التي تبعد عن السلك مسافة </a:t>
            </a:r>
            <a:r>
              <a:rPr lang="en-US" sz="2000" dirty="0" smtClean="0">
                <a:latin typeface="Calibri" panose="020F0502020204030204" pitchFamily="34" charset="0"/>
                <a:ea typeface="Times New Roman" panose="02020603050405020304" pitchFamily="18" charset="0"/>
              </a:rPr>
              <a:t>60cm</a:t>
            </a:r>
            <a:r>
              <a:rPr lang="ar-IQ" sz="2000" dirty="0" smtClean="0">
                <a:latin typeface="Calibri" panose="020F0502020204030204" pitchFamily="34" charset="0"/>
                <a:ea typeface="Times New Roman" panose="02020603050405020304" pitchFamily="18" charset="0"/>
              </a:rPr>
              <a:t> عندما تكون </a:t>
            </a:r>
            <a:r>
              <a:rPr lang="en-US" sz="2000" dirty="0" smtClean="0">
                <a:latin typeface="Calibri" panose="020F0502020204030204" pitchFamily="34" charset="0"/>
                <a:ea typeface="Times New Roman" panose="02020603050405020304" pitchFamily="18" charset="0"/>
              </a:rPr>
              <a:t>p</a:t>
            </a:r>
            <a:r>
              <a:rPr lang="ar-IQ" sz="2000" dirty="0" smtClean="0">
                <a:latin typeface="Calibri" panose="020F0502020204030204" pitchFamily="34" charset="0"/>
                <a:ea typeface="Times New Roman" panose="02020603050405020304" pitchFamily="18" charset="0"/>
              </a:rPr>
              <a:t> واقعة</a:t>
            </a:r>
          </a:p>
          <a:p>
            <a:pPr>
              <a:lnSpc>
                <a:spcPct val="115000"/>
              </a:lnSpc>
              <a:spcAft>
                <a:spcPts val="1000"/>
              </a:spcAft>
            </a:pPr>
            <a:r>
              <a:rPr lang="ar-IQ" sz="2000" b="1" dirty="0" smtClean="0">
                <a:latin typeface="Calibri" panose="020F0502020204030204" pitchFamily="34" charset="0"/>
              </a:rPr>
              <a:t>1- على العمود المنتصف للسلك </a:t>
            </a:r>
          </a:p>
          <a:p>
            <a:pPr>
              <a:lnSpc>
                <a:spcPct val="115000"/>
              </a:lnSpc>
              <a:spcAft>
                <a:spcPts val="1000"/>
              </a:spcAft>
            </a:pPr>
            <a:r>
              <a:rPr lang="ar-IQ" sz="2000" dirty="0" smtClean="0">
                <a:latin typeface="Calibri" panose="020F0502020204030204" pitchFamily="34" charset="0"/>
              </a:rPr>
              <a:t>2- واقعة على العمود المقام من الطرف </a:t>
            </a:r>
            <a:r>
              <a:rPr lang="en-US" sz="2000" dirty="0" smtClean="0">
                <a:latin typeface="Calibri" panose="020F0502020204030204" pitchFamily="34" charset="0"/>
              </a:rPr>
              <a:t>a</a:t>
            </a:r>
            <a:r>
              <a:rPr lang="ar-IQ" sz="2000" dirty="0" smtClean="0">
                <a:latin typeface="Calibri" panose="020F0502020204030204" pitchFamily="34" charset="0"/>
              </a:rPr>
              <a:t> </a:t>
            </a:r>
          </a:p>
          <a:p>
            <a:pPr>
              <a:lnSpc>
                <a:spcPct val="115000"/>
              </a:lnSpc>
              <a:spcAft>
                <a:spcPts val="1000"/>
              </a:spcAft>
            </a:pPr>
            <a:r>
              <a:rPr lang="ar-IQ" sz="2000" dirty="0" smtClean="0">
                <a:latin typeface="Calibri" panose="020F0502020204030204" pitchFamily="34" charset="0"/>
              </a:rPr>
              <a:t>3- واقعة على العمود المقام من نقطة على امتداد </a:t>
            </a:r>
            <a:r>
              <a:rPr lang="en-US" sz="2000" dirty="0" err="1" smtClean="0">
                <a:latin typeface="Calibri" panose="020F0502020204030204" pitchFamily="34" charset="0"/>
              </a:rPr>
              <a:t>ab</a:t>
            </a:r>
            <a:r>
              <a:rPr lang="ar-IQ" sz="2000" dirty="0" smtClean="0">
                <a:latin typeface="Calibri" panose="020F0502020204030204" pitchFamily="34" charset="0"/>
              </a:rPr>
              <a:t> وتبعد عن </a:t>
            </a:r>
            <a:r>
              <a:rPr lang="en-US" sz="2000" dirty="0" smtClean="0">
                <a:latin typeface="Calibri" panose="020F0502020204030204" pitchFamily="34" charset="0"/>
              </a:rPr>
              <a:t>a</a:t>
            </a:r>
            <a:r>
              <a:rPr lang="ar-IQ" sz="2000" dirty="0" smtClean="0">
                <a:latin typeface="Calibri" panose="020F0502020204030204" pitchFamily="34" charset="0"/>
              </a:rPr>
              <a:t> مسافة </a:t>
            </a:r>
            <a:r>
              <a:rPr lang="en-US" sz="2000" dirty="0" smtClean="0">
                <a:latin typeface="Calibri" panose="020F0502020204030204" pitchFamily="34" charset="0"/>
              </a:rPr>
              <a:t>40cm</a:t>
            </a:r>
            <a:r>
              <a:rPr lang="ar-IQ" sz="2000" dirty="0" smtClean="0">
                <a:latin typeface="Calibri" panose="020F0502020204030204" pitchFamily="34" charset="0"/>
              </a:rPr>
              <a:t> </a:t>
            </a:r>
            <a:endParaRPr lang="ar-IQ" sz="2000" dirty="0"/>
          </a:p>
        </p:txBody>
      </p:sp>
      <mc:AlternateContent xmlns:mc="http://schemas.openxmlformats.org/markup-compatibility/2006" xmlns:a14="http://schemas.microsoft.com/office/drawing/2010/main">
        <mc:Choice Requires="a14">
          <p:sp>
            <p:nvSpPr>
              <p:cNvPr id="7" name="Rectangle 6"/>
              <p:cNvSpPr/>
              <p:nvPr/>
            </p:nvSpPr>
            <p:spPr>
              <a:xfrm>
                <a:off x="215807" y="1729977"/>
                <a:ext cx="8179343" cy="4824078"/>
              </a:xfrm>
              <a:prstGeom prst="rect">
                <a:avLst/>
              </a:prstGeom>
            </p:spPr>
            <p:txBody>
              <a:bodyPr wrap="square">
                <a:spAutoFit/>
              </a:bodyPr>
              <a:lstStyle/>
              <a:p>
                <a:pPr algn="l" rtl="0"/>
                <a:r>
                  <a:rPr lang="en-US" sz="2000" dirty="0" smtClean="0">
                    <a:cs typeface="+mj-cs"/>
                  </a:rPr>
                  <a:t>l = 1.6 m</a:t>
                </a:r>
              </a:p>
              <a:p>
                <a:pPr algn="l" rtl="0"/>
                <a:r>
                  <a:rPr lang="en-US" sz="2000" dirty="0" err="1" smtClean="0">
                    <a:cs typeface="+mj-cs"/>
                  </a:rPr>
                  <a:t>i</a:t>
                </a:r>
                <a:r>
                  <a:rPr lang="en-US" sz="2000" dirty="0" smtClean="0">
                    <a:cs typeface="+mj-cs"/>
                  </a:rPr>
                  <a:t> = 5 A</a:t>
                </a:r>
              </a:p>
              <a:p>
                <a:pPr algn="l" rtl="0"/>
                <a:r>
                  <a:rPr lang="en-US" sz="2000" dirty="0" smtClean="0">
                    <a:cs typeface="+mj-cs"/>
                  </a:rPr>
                  <a:t>B = ?</a:t>
                </a:r>
              </a:p>
              <a:p>
                <a:pPr algn="l" rtl="0"/>
                <a:r>
                  <a:rPr lang="en-US" sz="2000" dirty="0" smtClean="0">
                    <a:cs typeface="+mj-cs"/>
                  </a:rPr>
                  <a:t>r = 0.6 m</a:t>
                </a:r>
              </a:p>
              <a:p>
                <a:pPr algn="l" rtl="0"/>
                <a:r>
                  <a:rPr lang="en-US" sz="2000" dirty="0" smtClean="0">
                    <a:cs typeface="+mj-cs"/>
                  </a:rPr>
                  <a:t> </a:t>
                </a:r>
                <a:r>
                  <a:rPr lang="en-US" sz="2000" dirty="0">
                    <a:latin typeface="Times New Roman" panose="02020603050405020304" pitchFamily="18" charset="0"/>
                    <a:cs typeface="+mj-cs"/>
                  </a:rPr>
                  <a:t>B= </a:t>
                </a:r>
                <a14:m>
                  <m:oMath xmlns:m="http://schemas.openxmlformats.org/officeDocument/2006/math">
                    <m:r>
                      <m:rPr>
                        <m:nor/>
                      </m:rPr>
                      <a:rPr lang="en-US" sz="2000">
                        <a:latin typeface="Times New Roman" panose="02020603050405020304" pitchFamily="18" charset="0"/>
                        <a:cs typeface="+mj-cs"/>
                      </a:rPr>
                      <m:t> </m:t>
                    </m:r>
                    <m:f>
                      <m:fPr>
                        <m:ctrlPr>
                          <a:rPr lang="en-US" sz="2000" i="1">
                            <a:latin typeface="Cambria Math" panose="02040503050406030204" pitchFamily="18" charset="0"/>
                            <a:cs typeface="+mj-cs"/>
                          </a:rPr>
                        </m:ctrlPr>
                      </m:fPr>
                      <m:num>
                        <m:sSub>
                          <m:sSubPr>
                            <m:ctrlPr>
                              <a:rPr lang="en-US" sz="2000" i="1">
                                <a:latin typeface="Cambria Math" panose="02040503050406030204" pitchFamily="18" charset="0"/>
                                <a:cs typeface="+mj-cs"/>
                              </a:rPr>
                            </m:ctrlPr>
                          </m:sSubPr>
                          <m:e>
                            <m:r>
                              <m:rPr>
                                <m:nor/>
                              </m:rPr>
                              <a:rPr lang="en-US" sz="2000">
                                <a:latin typeface="Times New Roman" panose="02020603050405020304" pitchFamily="18" charset="0"/>
                                <a:cs typeface="+mj-cs"/>
                              </a:rPr>
                              <m:t>μ</m:t>
                            </m:r>
                          </m:e>
                          <m:sub>
                            <m:r>
                              <m:rPr>
                                <m:nor/>
                              </m:rPr>
                              <a:rPr lang="en-US" sz="2000">
                                <a:latin typeface="Times New Roman" panose="02020603050405020304" pitchFamily="18" charset="0"/>
                                <a:cs typeface="+mj-cs"/>
                              </a:rPr>
                              <m:t>o</m:t>
                            </m:r>
                          </m:sub>
                        </m:sSub>
                        <m:r>
                          <a:rPr lang="en-US" sz="2000">
                            <a:latin typeface="Cambria Math" panose="02040503050406030204" pitchFamily="18" charset="0"/>
                            <a:cs typeface="+mj-cs"/>
                          </a:rPr>
                          <m:t> </m:t>
                        </m:r>
                        <m:r>
                          <m:rPr>
                            <m:sty m:val="p"/>
                          </m:rPr>
                          <a:rPr lang="en-US" sz="2000">
                            <a:latin typeface="Cambria Math" panose="02040503050406030204" pitchFamily="18" charset="0"/>
                            <a:cs typeface="+mj-cs"/>
                          </a:rPr>
                          <m:t>i</m:t>
                        </m:r>
                      </m:num>
                      <m:den>
                        <m:r>
                          <m:rPr>
                            <m:nor/>
                          </m:rPr>
                          <a:rPr lang="en-US" sz="2000">
                            <a:latin typeface="Times New Roman" panose="02020603050405020304" pitchFamily="18" charset="0"/>
                            <a:cs typeface="+mj-cs"/>
                          </a:rPr>
                          <m:t>4</m:t>
                        </m:r>
                        <m:r>
                          <m:rPr>
                            <m:nor/>
                          </m:rPr>
                          <a:rPr lang="en-US" sz="2000">
                            <a:latin typeface="Times New Roman" panose="02020603050405020304" pitchFamily="18" charset="0"/>
                            <a:cs typeface="+mj-cs"/>
                          </a:rPr>
                          <m:t>π</m:t>
                        </m:r>
                        <m:r>
                          <m:rPr>
                            <m:nor/>
                          </m:rPr>
                          <a:rPr lang="en-US" sz="2000">
                            <a:latin typeface="Times New Roman" panose="02020603050405020304" pitchFamily="18" charset="0"/>
                            <a:cs typeface="+mj-cs"/>
                          </a:rPr>
                          <m:t>r</m:t>
                        </m:r>
                      </m:den>
                    </m:f>
                    <m:r>
                      <m:rPr>
                        <m:nor/>
                      </m:rPr>
                      <a:rPr lang="en-US" sz="2000">
                        <a:latin typeface="Times New Roman" panose="02020603050405020304" pitchFamily="18" charset="0"/>
                        <a:cs typeface="+mj-cs"/>
                      </a:rPr>
                      <m:t> </m:t>
                    </m:r>
                  </m:oMath>
                </a14:m>
                <a:r>
                  <a:rPr lang="en-US" sz="2000" dirty="0">
                    <a:latin typeface="Times New Roman" panose="02020603050405020304" pitchFamily="18" charset="0"/>
                    <a:cs typeface="+mj-cs"/>
                  </a:rPr>
                  <a:t>(</a:t>
                </a:r>
                <a:r>
                  <a:rPr lang="en-US" sz="2000" dirty="0" err="1">
                    <a:latin typeface="Times New Roman" panose="02020603050405020304" pitchFamily="18" charset="0"/>
                    <a:cs typeface="+mj-cs"/>
                  </a:rPr>
                  <a:t>cos</a:t>
                </a:r>
                <a:r>
                  <a:rPr lang="el-GR" sz="2000" dirty="0">
                    <a:latin typeface="Calibri" panose="020F0502020204030204" pitchFamily="34" charset="0"/>
                    <a:cs typeface="+mj-cs"/>
                  </a:rPr>
                  <a:t> α</a:t>
                </a:r>
                <a:r>
                  <a:rPr lang="en-US" sz="2000" dirty="0">
                    <a:latin typeface="Calibri" panose="020F0502020204030204" pitchFamily="34" charset="0"/>
                    <a:cs typeface="+mj-cs"/>
                  </a:rPr>
                  <a:t>2</a:t>
                </a:r>
                <a:r>
                  <a:rPr lang="en-US" sz="2000" dirty="0">
                    <a:latin typeface="Times New Roman" panose="02020603050405020304" pitchFamily="18" charset="0"/>
                    <a:cs typeface="+mj-cs"/>
                  </a:rPr>
                  <a:t> – </a:t>
                </a:r>
                <a:r>
                  <a:rPr lang="en-US" sz="2000" dirty="0" err="1">
                    <a:latin typeface="Times New Roman" panose="02020603050405020304" pitchFamily="18" charset="0"/>
                    <a:cs typeface="+mj-cs"/>
                  </a:rPr>
                  <a:t>cos</a:t>
                </a:r>
                <a:r>
                  <a:rPr lang="el-GR" sz="2000" dirty="0">
                    <a:latin typeface="Calibri" panose="020F0502020204030204" pitchFamily="34" charset="0"/>
                    <a:cs typeface="+mj-cs"/>
                  </a:rPr>
                  <a:t> α</a:t>
                </a:r>
                <a:r>
                  <a:rPr lang="en-US" sz="2000" dirty="0">
                    <a:latin typeface="Calibri" panose="020F0502020204030204" pitchFamily="34" charset="0"/>
                    <a:cs typeface="+mj-cs"/>
                  </a:rPr>
                  <a:t>1</a:t>
                </a:r>
                <a:r>
                  <a:rPr lang="en-US" sz="2000" dirty="0">
                    <a:latin typeface="Times New Roman" panose="02020603050405020304" pitchFamily="18" charset="0"/>
                    <a:cs typeface="+mj-cs"/>
                  </a:rPr>
                  <a:t>)……………….. 15</a:t>
                </a:r>
                <a:endParaRPr lang="ar-IQ" sz="2000" dirty="0">
                  <a:latin typeface="Times New Roman" panose="02020603050405020304" pitchFamily="18" charset="0"/>
                  <a:cs typeface="+mj-cs"/>
                </a:endParaRPr>
              </a:p>
              <a:p>
                <a:pPr algn="l" rtl="0"/>
                <a:endParaRPr lang="en-US" sz="2000" dirty="0" smtClean="0">
                  <a:cs typeface="+mj-cs"/>
                </a:endParaRPr>
              </a:p>
              <a:p>
                <a:pPr algn="l" rtl="0"/>
                <a14:m>
                  <m:oMath xmlns:m="http://schemas.openxmlformats.org/officeDocument/2006/math">
                    <m:r>
                      <m:rPr>
                        <m:sty m:val="p"/>
                      </m:rPr>
                      <a:rPr lang="en-US" sz="2000" b="0" i="0" smtClean="0">
                        <a:latin typeface="Cambria Math" panose="02040503050406030204" pitchFamily="18" charset="0"/>
                        <a:cs typeface="+mj-cs"/>
                      </a:rPr>
                      <m:t>R</m:t>
                    </m:r>
                    <m:r>
                      <a:rPr lang="en-US" sz="2000" b="0" i="0" smtClean="0">
                        <a:latin typeface="Cambria Math" panose="02040503050406030204" pitchFamily="18" charset="0"/>
                        <a:cs typeface="+mj-cs"/>
                      </a:rPr>
                      <m:t>= </m:t>
                    </m:r>
                    <m:rad>
                      <m:radPr>
                        <m:degHide m:val="on"/>
                        <m:ctrlPr>
                          <a:rPr lang="en-US" sz="2000" b="0" i="1" smtClean="0">
                            <a:latin typeface="Cambria Math" panose="02040503050406030204" pitchFamily="18" charset="0"/>
                            <a:cs typeface="+mj-cs"/>
                          </a:rPr>
                        </m:ctrlPr>
                      </m:radPr>
                      <m:deg/>
                      <m:e>
                        <m:sSup>
                          <m:sSupPr>
                            <m:ctrlPr>
                              <a:rPr lang="en-US" sz="2000" b="0" i="1" smtClean="0">
                                <a:latin typeface="Cambria Math" panose="02040503050406030204" pitchFamily="18" charset="0"/>
                                <a:cs typeface="+mj-cs"/>
                              </a:rPr>
                            </m:ctrlPr>
                          </m:sSupPr>
                          <m:e>
                            <m:r>
                              <a:rPr lang="en-US" sz="2000" b="0" i="0" smtClean="0">
                                <a:latin typeface="Cambria Math" panose="02040503050406030204" pitchFamily="18" charset="0"/>
                                <a:cs typeface="+mj-cs"/>
                              </a:rPr>
                              <m:t>(</m:t>
                            </m:r>
                            <m:r>
                              <a:rPr lang="en-US" sz="2000" b="0" i="0" smtClean="0">
                                <a:latin typeface="Cambria Math" panose="02040503050406030204" pitchFamily="18" charset="0"/>
                                <a:cs typeface="+mj-cs"/>
                              </a:rPr>
                              <m:t>0</m:t>
                            </m:r>
                            <m:r>
                              <a:rPr lang="en-US" sz="2000" b="0" i="0" smtClean="0">
                                <a:latin typeface="Cambria Math" panose="02040503050406030204" pitchFamily="18" charset="0"/>
                                <a:cs typeface="+mj-cs"/>
                              </a:rPr>
                              <m:t>.</m:t>
                            </m:r>
                            <m:r>
                              <a:rPr lang="en-US" sz="2000" b="0" i="0" smtClean="0">
                                <a:latin typeface="Cambria Math" panose="02040503050406030204" pitchFamily="18" charset="0"/>
                                <a:cs typeface="+mj-cs"/>
                              </a:rPr>
                              <m:t>8</m:t>
                            </m:r>
                            <m:r>
                              <a:rPr lang="en-US" sz="2000" b="0" i="0" smtClean="0">
                                <a:latin typeface="Cambria Math" panose="02040503050406030204" pitchFamily="18" charset="0"/>
                                <a:cs typeface="+mj-cs"/>
                              </a:rPr>
                              <m:t>)</m:t>
                            </m:r>
                          </m:e>
                          <m:sup>
                            <m:r>
                              <a:rPr lang="en-US" sz="2000" b="0" i="0" smtClean="0">
                                <a:latin typeface="Cambria Math" panose="02040503050406030204" pitchFamily="18" charset="0"/>
                                <a:cs typeface="+mj-cs"/>
                              </a:rPr>
                              <m:t>2</m:t>
                            </m:r>
                          </m:sup>
                        </m:sSup>
                        <m:r>
                          <a:rPr lang="en-US" sz="2000" b="0" i="0" smtClean="0">
                            <a:latin typeface="Cambria Math" panose="02040503050406030204" pitchFamily="18" charset="0"/>
                            <a:cs typeface="+mj-cs"/>
                          </a:rPr>
                          <m:t>+</m:t>
                        </m:r>
                        <m:sSup>
                          <m:sSupPr>
                            <m:ctrlPr>
                              <a:rPr lang="en-US" sz="2000" b="0" i="1" smtClean="0">
                                <a:latin typeface="Cambria Math" panose="02040503050406030204" pitchFamily="18" charset="0"/>
                                <a:cs typeface="+mj-cs"/>
                              </a:rPr>
                            </m:ctrlPr>
                          </m:sSupPr>
                          <m:e>
                            <m:r>
                              <a:rPr lang="en-US" sz="2000" b="0" i="0" smtClean="0">
                                <a:latin typeface="Cambria Math" panose="02040503050406030204" pitchFamily="18" charset="0"/>
                                <a:cs typeface="+mj-cs"/>
                              </a:rPr>
                              <m:t>(</m:t>
                            </m:r>
                            <m:r>
                              <a:rPr lang="en-US" sz="2000" b="0" i="0" smtClean="0">
                                <a:latin typeface="Cambria Math" panose="02040503050406030204" pitchFamily="18" charset="0"/>
                                <a:cs typeface="+mj-cs"/>
                              </a:rPr>
                              <m:t>0</m:t>
                            </m:r>
                            <m:r>
                              <a:rPr lang="en-US" sz="2000" b="0" i="0" smtClean="0">
                                <a:latin typeface="Cambria Math" panose="02040503050406030204" pitchFamily="18" charset="0"/>
                                <a:cs typeface="+mj-cs"/>
                              </a:rPr>
                              <m:t>.</m:t>
                            </m:r>
                            <m:r>
                              <a:rPr lang="en-US" sz="2000" b="0" i="0" smtClean="0">
                                <a:latin typeface="Cambria Math" panose="02040503050406030204" pitchFamily="18" charset="0"/>
                                <a:cs typeface="+mj-cs"/>
                              </a:rPr>
                              <m:t>6</m:t>
                            </m:r>
                            <m:r>
                              <a:rPr lang="en-US" sz="2000" b="0" i="0" smtClean="0">
                                <a:latin typeface="Cambria Math" panose="02040503050406030204" pitchFamily="18" charset="0"/>
                                <a:cs typeface="+mj-cs"/>
                              </a:rPr>
                              <m:t>)</m:t>
                            </m:r>
                          </m:e>
                          <m:sup>
                            <m:r>
                              <a:rPr lang="en-US" sz="2000" b="0" i="0" smtClean="0">
                                <a:latin typeface="Cambria Math" panose="02040503050406030204" pitchFamily="18" charset="0"/>
                                <a:cs typeface="+mj-cs"/>
                              </a:rPr>
                              <m:t>2</m:t>
                            </m:r>
                          </m:sup>
                        </m:sSup>
                      </m:e>
                    </m:rad>
                  </m:oMath>
                </a14:m>
                <a:r>
                  <a:rPr lang="en-US" sz="2000" dirty="0" smtClean="0">
                    <a:cs typeface="+mj-cs"/>
                  </a:rPr>
                  <a:t> = 1 m</a:t>
                </a:r>
              </a:p>
              <a:p>
                <a:pPr algn="l" rtl="0"/>
                <a:r>
                  <a:rPr lang="en-US" sz="2400" dirty="0" err="1" smtClean="0">
                    <a:cs typeface="+mj-cs"/>
                  </a:rPr>
                  <a:t>cos</a:t>
                </a:r>
                <a:r>
                  <a:rPr lang="el-GR" sz="2400" dirty="0" smtClean="0">
                    <a:cs typeface="+mj-cs"/>
                  </a:rPr>
                  <a:t>α</a:t>
                </a:r>
                <a:r>
                  <a:rPr lang="en-US" sz="2400" baseline="-25000" dirty="0" smtClean="0">
                    <a:cs typeface="+mj-cs"/>
                  </a:rPr>
                  <a:t>1</a:t>
                </a:r>
                <a:r>
                  <a:rPr lang="en-US" sz="2400" dirty="0" smtClean="0">
                    <a:cs typeface="+mj-cs"/>
                  </a:rPr>
                  <a:t> = </a:t>
                </a:r>
                <a14:m>
                  <m:oMath xmlns:m="http://schemas.openxmlformats.org/officeDocument/2006/math">
                    <m:f>
                      <m:fPr>
                        <m:ctrlPr>
                          <a:rPr lang="en-US" sz="2400" i="1" smtClean="0">
                            <a:latin typeface="Cambria Math" panose="02040503050406030204" pitchFamily="18" charset="0"/>
                            <a:cs typeface="+mj-cs"/>
                          </a:rPr>
                        </m:ctrlPr>
                      </m:fPr>
                      <m:num>
                        <m:r>
                          <a:rPr lang="en-US" sz="2400" b="0" i="1" smtClean="0">
                            <a:latin typeface="Cambria Math" panose="02040503050406030204" pitchFamily="18" charset="0"/>
                            <a:cs typeface="+mj-cs"/>
                          </a:rPr>
                          <m:t>0</m:t>
                        </m:r>
                        <m:r>
                          <a:rPr lang="en-US" sz="2400" b="0" i="1" smtClean="0">
                            <a:latin typeface="Cambria Math" panose="02040503050406030204" pitchFamily="18" charset="0"/>
                            <a:cs typeface="+mj-cs"/>
                          </a:rPr>
                          <m:t>.</m:t>
                        </m:r>
                        <m:r>
                          <a:rPr lang="en-US" sz="2400" b="0" i="1" smtClean="0">
                            <a:latin typeface="Cambria Math" panose="02040503050406030204" pitchFamily="18" charset="0"/>
                            <a:cs typeface="+mj-cs"/>
                          </a:rPr>
                          <m:t>8</m:t>
                        </m:r>
                      </m:num>
                      <m:den>
                        <m:r>
                          <a:rPr lang="en-US" sz="2400" b="0" i="1" smtClean="0">
                            <a:latin typeface="Cambria Math" panose="02040503050406030204" pitchFamily="18" charset="0"/>
                            <a:cs typeface="+mj-cs"/>
                          </a:rPr>
                          <m:t>1</m:t>
                        </m:r>
                      </m:den>
                    </m:f>
                    <m:r>
                      <a:rPr lang="en-US" sz="2400" b="0" i="1" smtClean="0">
                        <a:latin typeface="Cambria Math" panose="02040503050406030204" pitchFamily="18" charset="0"/>
                        <a:cs typeface="+mj-cs"/>
                      </a:rPr>
                      <m:t> =</m:t>
                    </m:r>
                  </m:oMath>
                </a14:m>
                <a:r>
                  <a:rPr lang="en-US" sz="2400" dirty="0" smtClean="0">
                    <a:cs typeface="+mj-cs"/>
                  </a:rPr>
                  <a:t> - 0.8 </a:t>
                </a:r>
              </a:p>
              <a:p>
                <a:pPr algn="l" rtl="0"/>
                <a:r>
                  <a:rPr lang="en-US" sz="2000" dirty="0" err="1">
                    <a:cs typeface="+mj-cs"/>
                  </a:rPr>
                  <a:t>cos</a:t>
                </a:r>
                <a:r>
                  <a:rPr lang="el-GR" sz="2000" dirty="0" smtClean="0">
                    <a:cs typeface="+mj-cs"/>
                  </a:rPr>
                  <a:t>α</a:t>
                </a:r>
                <a:r>
                  <a:rPr lang="en-US" sz="2000" baseline="-25000" dirty="0" smtClean="0">
                    <a:cs typeface="+mj-cs"/>
                  </a:rPr>
                  <a:t>2</a:t>
                </a:r>
                <a:r>
                  <a:rPr lang="en-US" sz="2000" dirty="0" smtClean="0">
                    <a:cs typeface="+mj-cs"/>
                  </a:rPr>
                  <a:t> </a:t>
                </a:r>
                <a:r>
                  <a:rPr lang="en-US" sz="2000" dirty="0">
                    <a:cs typeface="+mj-cs"/>
                  </a:rPr>
                  <a:t>= </a:t>
                </a:r>
                <a:r>
                  <a:rPr lang="en-US" sz="2000" dirty="0" smtClean="0">
                    <a:cs typeface="+mj-cs"/>
                  </a:rPr>
                  <a:t>+0.8 </a:t>
                </a:r>
              </a:p>
              <a:p>
                <a:pPr algn="l" rtl="0"/>
                <a:r>
                  <a:rPr lang="en-US" sz="2400" dirty="0">
                    <a:latin typeface="Times New Roman" panose="02020603050405020304" pitchFamily="18" charset="0"/>
                    <a:cs typeface="+mj-cs"/>
                  </a:rPr>
                  <a:t>B= </a:t>
                </a:r>
                <a14:m>
                  <m:oMath xmlns:m="http://schemas.openxmlformats.org/officeDocument/2006/math">
                    <m:r>
                      <m:rPr>
                        <m:nor/>
                      </m:rPr>
                      <a:rPr lang="en-US" sz="2400">
                        <a:latin typeface="Times New Roman" panose="02020603050405020304" pitchFamily="18" charset="0"/>
                        <a:cs typeface="+mj-cs"/>
                      </a:rPr>
                      <m:t> </m:t>
                    </m:r>
                    <m:f>
                      <m:fPr>
                        <m:ctrlPr>
                          <a:rPr lang="en-US" sz="2400" i="1">
                            <a:latin typeface="Cambria Math" panose="02040503050406030204" pitchFamily="18" charset="0"/>
                            <a:cs typeface="+mj-cs"/>
                          </a:rPr>
                        </m:ctrlPr>
                      </m:fPr>
                      <m:num>
                        <m:sSub>
                          <m:sSubPr>
                            <m:ctrlPr>
                              <a:rPr lang="en-US" sz="2400" i="1">
                                <a:latin typeface="Cambria Math" panose="02040503050406030204" pitchFamily="18" charset="0"/>
                                <a:cs typeface="+mj-cs"/>
                              </a:rPr>
                            </m:ctrlPr>
                          </m:sSubPr>
                          <m:e>
                            <m:r>
                              <m:rPr>
                                <m:nor/>
                              </m:rPr>
                              <a:rPr lang="en-US" sz="2400">
                                <a:latin typeface="Times New Roman" panose="02020603050405020304" pitchFamily="18" charset="0"/>
                                <a:cs typeface="+mj-cs"/>
                              </a:rPr>
                              <m:t>μ</m:t>
                            </m:r>
                          </m:e>
                          <m:sub>
                            <m:r>
                              <m:rPr>
                                <m:nor/>
                              </m:rPr>
                              <a:rPr lang="en-US" sz="2400">
                                <a:latin typeface="Times New Roman" panose="02020603050405020304" pitchFamily="18" charset="0"/>
                                <a:cs typeface="+mj-cs"/>
                              </a:rPr>
                              <m:t>o</m:t>
                            </m:r>
                          </m:sub>
                        </m:sSub>
                        <m:r>
                          <a:rPr lang="en-US" sz="2400">
                            <a:latin typeface="Cambria Math" panose="02040503050406030204" pitchFamily="18" charset="0"/>
                            <a:cs typeface="+mj-cs"/>
                          </a:rPr>
                          <m:t> </m:t>
                        </m:r>
                        <m:r>
                          <m:rPr>
                            <m:sty m:val="p"/>
                          </m:rPr>
                          <a:rPr lang="en-US" sz="2400">
                            <a:latin typeface="Cambria Math" panose="02040503050406030204" pitchFamily="18" charset="0"/>
                            <a:cs typeface="+mj-cs"/>
                          </a:rPr>
                          <m:t>i</m:t>
                        </m:r>
                      </m:num>
                      <m:den>
                        <m:r>
                          <m:rPr>
                            <m:nor/>
                          </m:rPr>
                          <a:rPr lang="en-US" sz="2400">
                            <a:latin typeface="Times New Roman" panose="02020603050405020304" pitchFamily="18" charset="0"/>
                            <a:cs typeface="+mj-cs"/>
                          </a:rPr>
                          <m:t>4</m:t>
                        </m:r>
                        <m:r>
                          <m:rPr>
                            <m:nor/>
                          </m:rPr>
                          <a:rPr lang="en-US" sz="2400">
                            <a:latin typeface="Times New Roman" panose="02020603050405020304" pitchFamily="18" charset="0"/>
                            <a:cs typeface="+mj-cs"/>
                          </a:rPr>
                          <m:t>π</m:t>
                        </m:r>
                        <m:r>
                          <m:rPr>
                            <m:nor/>
                          </m:rPr>
                          <a:rPr lang="en-US" sz="2400">
                            <a:latin typeface="Times New Roman" panose="02020603050405020304" pitchFamily="18" charset="0"/>
                            <a:cs typeface="+mj-cs"/>
                          </a:rPr>
                          <m:t>r</m:t>
                        </m:r>
                      </m:den>
                    </m:f>
                    <m:r>
                      <m:rPr>
                        <m:nor/>
                      </m:rPr>
                      <a:rPr lang="en-US" sz="2400">
                        <a:latin typeface="Times New Roman" panose="02020603050405020304" pitchFamily="18" charset="0"/>
                        <a:cs typeface="+mj-cs"/>
                      </a:rPr>
                      <m:t> </m:t>
                    </m:r>
                  </m:oMath>
                </a14:m>
                <a:r>
                  <a:rPr lang="en-US" sz="2400" dirty="0">
                    <a:latin typeface="Times New Roman" panose="02020603050405020304" pitchFamily="18" charset="0"/>
                    <a:cs typeface="+mj-cs"/>
                  </a:rPr>
                  <a:t>(</a:t>
                </a:r>
                <a:r>
                  <a:rPr lang="en-US" sz="2400" dirty="0" err="1">
                    <a:latin typeface="Times New Roman" panose="02020603050405020304" pitchFamily="18" charset="0"/>
                    <a:cs typeface="+mj-cs"/>
                  </a:rPr>
                  <a:t>cos</a:t>
                </a:r>
                <a:r>
                  <a:rPr lang="el-GR" sz="2400" dirty="0">
                    <a:latin typeface="Calibri" panose="020F0502020204030204" pitchFamily="34" charset="0"/>
                    <a:cs typeface="+mj-cs"/>
                  </a:rPr>
                  <a:t> α</a:t>
                </a:r>
                <a:r>
                  <a:rPr lang="en-US" sz="2400" dirty="0">
                    <a:latin typeface="Calibri" panose="020F0502020204030204" pitchFamily="34" charset="0"/>
                    <a:cs typeface="+mj-cs"/>
                  </a:rPr>
                  <a:t>2</a:t>
                </a:r>
                <a:r>
                  <a:rPr lang="en-US" sz="2400" dirty="0">
                    <a:latin typeface="Times New Roman" panose="02020603050405020304" pitchFamily="18" charset="0"/>
                    <a:cs typeface="+mj-cs"/>
                  </a:rPr>
                  <a:t> – </a:t>
                </a:r>
                <a:r>
                  <a:rPr lang="en-US" sz="2400" dirty="0" err="1">
                    <a:latin typeface="Times New Roman" panose="02020603050405020304" pitchFamily="18" charset="0"/>
                    <a:cs typeface="+mj-cs"/>
                  </a:rPr>
                  <a:t>cos</a:t>
                </a:r>
                <a:r>
                  <a:rPr lang="el-GR" sz="2400" dirty="0">
                    <a:latin typeface="Calibri" panose="020F0502020204030204" pitchFamily="34" charset="0"/>
                    <a:cs typeface="+mj-cs"/>
                  </a:rPr>
                  <a:t> α</a:t>
                </a:r>
                <a:r>
                  <a:rPr lang="en-US" sz="2400" dirty="0">
                    <a:latin typeface="Calibri" panose="020F0502020204030204" pitchFamily="34" charset="0"/>
                    <a:cs typeface="+mj-cs"/>
                  </a:rPr>
                  <a:t>1</a:t>
                </a:r>
                <a:r>
                  <a:rPr lang="en-US" sz="2000" dirty="0">
                    <a:latin typeface="Times New Roman" panose="02020603050405020304" pitchFamily="18" charset="0"/>
                    <a:cs typeface="+mj-cs"/>
                  </a:rPr>
                  <a:t>)……………….. 15</a:t>
                </a:r>
                <a:endParaRPr lang="ar-IQ" sz="2000" dirty="0">
                  <a:latin typeface="Times New Roman" panose="02020603050405020304" pitchFamily="18" charset="0"/>
                  <a:cs typeface="+mj-cs"/>
                </a:endParaRPr>
              </a:p>
              <a:p>
                <a:pPr algn="l" rtl="0"/>
                <a:r>
                  <a:rPr lang="en-US" sz="2400" dirty="0">
                    <a:latin typeface="Times New Roman" panose="02020603050405020304" pitchFamily="18" charset="0"/>
                    <a:cs typeface="+mj-cs"/>
                  </a:rPr>
                  <a:t>B= </a:t>
                </a:r>
                <a14:m>
                  <m:oMath xmlns:m="http://schemas.openxmlformats.org/officeDocument/2006/math">
                    <m:f>
                      <m:fPr>
                        <m:ctrlPr>
                          <a:rPr lang="en-US" sz="2400" i="1">
                            <a:latin typeface="Cambria Math" panose="02040503050406030204" pitchFamily="18" charset="0"/>
                            <a:cs typeface="+mj-cs"/>
                          </a:rPr>
                        </m:ctrlPr>
                      </m:fPr>
                      <m:num>
                        <m:r>
                          <a:rPr lang="en-US" sz="2400" i="1">
                            <a:latin typeface="Cambria Math" panose="02040503050406030204" pitchFamily="18" charset="0"/>
                            <a:cs typeface="+mj-cs"/>
                          </a:rPr>
                          <m:t>(</m:t>
                        </m:r>
                        <m:r>
                          <a:rPr lang="en-US" sz="2400" i="1">
                            <a:latin typeface="Cambria Math" panose="02040503050406030204" pitchFamily="18" charset="0"/>
                            <a:cs typeface="+mj-cs"/>
                          </a:rPr>
                          <m:t>4</m:t>
                        </m:r>
                        <m:r>
                          <a:rPr lang="en-US" sz="2400">
                            <a:latin typeface="Cambria Math" panose="02040503050406030204" pitchFamily="18" charset="0"/>
                            <a:cs typeface="+mj-cs"/>
                          </a:rPr>
                          <m:t>)(</m:t>
                        </m:r>
                        <m:r>
                          <m:rPr>
                            <m:sty m:val="p"/>
                          </m:rPr>
                          <a:rPr lang="el-GR" sz="2400" i="1">
                            <a:latin typeface="Cambria Math" panose="02040503050406030204" pitchFamily="18" charset="0"/>
                            <a:cs typeface="+mj-cs"/>
                          </a:rPr>
                          <m:t>π</m:t>
                        </m:r>
                        <m:r>
                          <a:rPr lang="en-US" sz="2400" i="1">
                            <a:latin typeface="Cambria Math" panose="02040503050406030204" pitchFamily="18" charset="0"/>
                            <a:cs typeface="+mj-cs"/>
                          </a:rPr>
                          <m:t>)(</m:t>
                        </m:r>
                        <m:sSup>
                          <m:sSupPr>
                            <m:ctrlPr>
                              <a:rPr lang="en-US" sz="2400" i="1">
                                <a:latin typeface="Cambria Math" panose="02040503050406030204" pitchFamily="18" charset="0"/>
                                <a:cs typeface="+mj-cs"/>
                              </a:rPr>
                            </m:ctrlPr>
                          </m:sSupPr>
                          <m:e>
                            <m:r>
                              <a:rPr lang="en-US" sz="2400" i="1">
                                <a:latin typeface="Cambria Math" panose="02040503050406030204" pitchFamily="18" charset="0"/>
                                <a:cs typeface="+mj-cs"/>
                              </a:rPr>
                              <m:t>10</m:t>
                            </m:r>
                          </m:e>
                          <m:sup>
                            <m:r>
                              <a:rPr lang="en-US" sz="2400" b="0" i="1" smtClean="0">
                                <a:latin typeface="Cambria Math" panose="02040503050406030204" pitchFamily="18" charset="0"/>
                                <a:cs typeface="+mj-cs"/>
                              </a:rPr>
                              <m:t>−</m:t>
                            </m:r>
                            <m:r>
                              <a:rPr lang="en-US" sz="2400" i="1">
                                <a:latin typeface="Cambria Math" panose="02040503050406030204" pitchFamily="18" charset="0"/>
                                <a:cs typeface="+mj-cs"/>
                              </a:rPr>
                              <m:t>7</m:t>
                            </m:r>
                          </m:sup>
                        </m:sSup>
                        <m:r>
                          <a:rPr lang="en-US" sz="2400" i="1">
                            <a:latin typeface="Cambria Math" panose="02040503050406030204" pitchFamily="18" charset="0"/>
                            <a:cs typeface="+mj-cs"/>
                          </a:rPr>
                          <m:t>)(</m:t>
                        </m:r>
                        <m:r>
                          <a:rPr lang="en-US" sz="2400" i="1">
                            <a:latin typeface="Cambria Math" panose="02040503050406030204" pitchFamily="18" charset="0"/>
                            <a:cs typeface="+mj-cs"/>
                          </a:rPr>
                          <m:t>5</m:t>
                        </m:r>
                        <m:r>
                          <a:rPr lang="en-US" sz="2400" i="1">
                            <a:latin typeface="Cambria Math" panose="02040503050406030204" pitchFamily="18" charset="0"/>
                            <a:cs typeface="+mj-cs"/>
                          </a:rPr>
                          <m:t>)</m:t>
                        </m:r>
                      </m:num>
                      <m:den>
                        <m:r>
                          <m:rPr>
                            <m:nor/>
                          </m:rPr>
                          <a:rPr lang="en-US" sz="2400">
                            <a:latin typeface="Times New Roman" panose="02020603050405020304" pitchFamily="18" charset="0"/>
                            <a:cs typeface="+mj-cs"/>
                          </a:rPr>
                          <m:t>4</m:t>
                        </m:r>
                        <m:r>
                          <m:rPr>
                            <m:nor/>
                          </m:rPr>
                          <a:rPr lang="en-US" sz="2400">
                            <a:latin typeface="Times New Roman" panose="02020603050405020304" pitchFamily="18" charset="0"/>
                            <a:cs typeface="+mj-cs"/>
                          </a:rPr>
                          <m:t>π</m:t>
                        </m:r>
                        <m:r>
                          <a:rPr lang="en-US" sz="2400" i="1">
                            <a:latin typeface="Cambria Math" panose="02040503050406030204" pitchFamily="18" charset="0"/>
                            <a:cs typeface="+mj-cs"/>
                          </a:rPr>
                          <m:t>(</m:t>
                        </m:r>
                        <m:r>
                          <a:rPr lang="en-US" sz="2400" i="1">
                            <a:latin typeface="Cambria Math" panose="02040503050406030204" pitchFamily="18" charset="0"/>
                            <a:cs typeface="+mj-cs"/>
                          </a:rPr>
                          <m:t>0</m:t>
                        </m:r>
                        <m:r>
                          <a:rPr lang="en-US" sz="2400" i="1">
                            <a:latin typeface="Cambria Math" panose="02040503050406030204" pitchFamily="18" charset="0"/>
                            <a:cs typeface="+mj-cs"/>
                          </a:rPr>
                          <m:t>.</m:t>
                        </m:r>
                        <m:r>
                          <a:rPr lang="en-US" sz="2400" i="1">
                            <a:latin typeface="Cambria Math" panose="02040503050406030204" pitchFamily="18" charset="0"/>
                            <a:cs typeface="+mj-cs"/>
                          </a:rPr>
                          <m:t>6</m:t>
                        </m:r>
                        <m:r>
                          <a:rPr lang="en-US" sz="2400" i="1">
                            <a:latin typeface="Cambria Math" panose="02040503050406030204" pitchFamily="18" charset="0"/>
                            <a:cs typeface="+mj-cs"/>
                          </a:rPr>
                          <m:t>)</m:t>
                        </m:r>
                      </m:den>
                    </m:f>
                    <m:r>
                      <a:rPr lang="en-US" sz="2400" i="1">
                        <a:latin typeface="Cambria Math" panose="02040503050406030204" pitchFamily="18" charset="0"/>
                        <a:cs typeface="+mj-cs"/>
                      </a:rPr>
                      <m:t> </m:t>
                    </m:r>
                  </m:oMath>
                </a14:m>
                <a:r>
                  <a:rPr lang="en-US" sz="2400" dirty="0" smtClean="0">
                    <a:latin typeface="Times New Roman" panose="02020603050405020304" pitchFamily="18" charset="0"/>
                    <a:cs typeface="+mj-cs"/>
                  </a:rPr>
                  <a:t> (0.8 </a:t>
                </a:r>
                <a:r>
                  <a:rPr lang="en-US" sz="2400" dirty="0">
                    <a:latin typeface="Times New Roman" panose="02020603050405020304" pitchFamily="18" charset="0"/>
                    <a:cs typeface="+mj-cs"/>
                  </a:rPr>
                  <a:t>– </a:t>
                </a:r>
                <a:r>
                  <a:rPr lang="en-US" sz="2400" dirty="0" smtClean="0">
                    <a:latin typeface="Times New Roman" panose="02020603050405020304" pitchFamily="18" charset="0"/>
                    <a:cs typeface="+mj-cs"/>
                  </a:rPr>
                  <a:t>(-0.8))</a:t>
                </a:r>
              </a:p>
              <a:p>
                <a:pPr algn="l" rtl="0"/>
                <a:r>
                  <a:rPr lang="en-US" sz="2400" dirty="0" smtClean="0">
                    <a:latin typeface="Times New Roman" panose="02020603050405020304" pitchFamily="18" charset="0"/>
                    <a:cs typeface="+mj-cs"/>
                  </a:rPr>
                  <a:t>B= 1.33 </a:t>
                </a:r>
                <a:r>
                  <a:rPr lang="el-GR" sz="2400" dirty="0" smtClean="0">
                    <a:latin typeface="Times New Roman" panose="02020603050405020304" pitchFamily="18" charset="0"/>
                    <a:cs typeface="+mj-cs"/>
                  </a:rPr>
                  <a:t>μ</a:t>
                </a:r>
                <a:r>
                  <a:rPr lang="en-US" sz="2400" dirty="0" smtClean="0">
                    <a:latin typeface="Times New Roman" panose="02020603050405020304" pitchFamily="18" charset="0"/>
                    <a:cs typeface="+mj-cs"/>
                  </a:rPr>
                  <a:t>T </a:t>
                </a:r>
                <a:r>
                  <a:rPr lang="en-US" sz="2000" dirty="0">
                    <a:latin typeface="Times New Roman" panose="02020603050405020304" pitchFamily="18" charset="0"/>
                  </a:rPr>
                  <a:t>toward reader</a:t>
                </a:r>
                <a:endParaRPr lang="ar-IQ" sz="2000" dirty="0">
                  <a:cs typeface="+mj-cs"/>
                </a:endParaRPr>
              </a:p>
            </p:txBody>
          </p:sp>
        </mc:Choice>
        <mc:Fallback xmlns="">
          <p:sp>
            <p:nvSpPr>
              <p:cNvPr id="7" name="Rectangle 6"/>
              <p:cNvSpPr>
                <a:spLocks noRot="1" noChangeAspect="1" noMove="1" noResize="1" noEditPoints="1" noAdjustHandles="1" noChangeArrowheads="1" noChangeShapeType="1" noTextEdit="1"/>
              </p:cNvSpPr>
              <p:nvPr/>
            </p:nvSpPr>
            <p:spPr>
              <a:xfrm>
                <a:off x="215807" y="1729977"/>
                <a:ext cx="8179343" cy="4824078"/>
              </a:xfrm>
              <a:prstGeom prst="rect">
                <a:avLst/>
              </a:prstGeom>
              <a:blipFill rotWithShape="0">
                <a:blip r:embed="rId2"/>
                <a:stretch>
                  <a:fillRect l="-1118" t="-759" b="-2023"/>
                </a:stretch>
              </a:blipFill>
            </p:spPr>
            <p:txBody>
              <a:bodyPr/>
              <a:lstStyle/>
              <a:p>
                <a:r>
                  <a:rPr lang="ar-IQ">
                    <a:noFill/>
                  </a:rPr>
                  <a:t> </a:t>
                </a:r>
              </a:p>
            </p:txBody>
          </p:sp>
        </mc:Fallback>
      </mc:AlternateContent>
      <p:grpSp>
        <p:nvGrpSpPr>
          <p:cNvPr id="28" name="Group 27"/>
          <p:cNvGrpSpPr/>
          <p:nvPr/>
        </p:nvGrpSpPr>
        <p:grpSpPr>
          <a:xfrm>
            <a:off x="4921242" y="3577954"/>
            <a:ext cx="6933251" cy="2739857"/>
            <a:chOff x="5572410" y="3702649"/>
            <a:chExt cx="6933251" cy="2739857"/>
          </a:xfrm>
        </p:grpSpPr>
        <p:sp>
          <p:nvSpPr>
            <p:cNvPr id="2" name="Isosceles Triangle 1"/>
            <p:cNvSpPr/>
            <p:nvPr/>
          </p:nvSpPr>
          <p:spPr>
            <a:xfrm>
              <a:off x="5680363" y="4102759"/>
              <a:ext cx="6096000" cy="191192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5" name="Straight Connector 4"/>
            <p:cNvCxnSpPr>
              <a:stCxn id="2" idx="0"/>
              <a:endCxn id="2" idx="3"/>
            </p:cNvCxnSpPr>
            <p:nvPr/>
          </p:nvCxnSpPr>
          <p:spPr>
            <a:xfrm>
              <a:off x="8728363" y="4102759"/>
              <a:ext cx="0" cy="19119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880235" y="4658612"/>
              <a:ext cx="324128"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R</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10399290" y="4658612"/>
              <a:ext cx="324128"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R</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8566299" y="3702649"/>
              <a:ext cx="324128"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p</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7285407" y="5614576"/>
              <a:ext cx="713658"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0.8m</a:t>
              </a:r>
              <a:endParaRPr lang="en-US" sz="2000" b="0" cap="none" spc="0" dirty="0">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18" name="Rectangle 17"/>
                <p:cNvSpPr/>
                <p:nvPr/>
              </p:nvSpPr>
              <p:spPr>
                <a:xfrm>
                  <a:off x="6112712" y="5642286"/>
                  <a:ext cx="598357" cy="400110"/>
                </a:xfrm>
                <a:prstGeom prst="rect">
                  <a:avLst/>
                </a:prstGeom>
                <a:noFill/>
              </p:spPr>
              <p:txBody>
                <a:bodyPr wrap="square" lIns="91440" tIns="45720" rIns="91440" bIns="45720">
                  <a:spAutoFit/>
                </a:bodyPr>
                <a:lstStyle/>
                <a:p>
                  <a:pPr algn="ctr"/>
                  <a14:m>
                    <m:oMathPara xmlns:m="http://schemas.openxmlformats.org/officeDocument/2006/math">
                      <m:oMathParaPr>
                        <m:jc m:val="left"/>
                      </m:oMathParaPr>
                      <m:oMath xmlns:m="http://schemas.openxmlformats.org/officeDocument/2006/math">
                        <m:r>
                          <m:rPr>
                            <m:sty m:val="p"/>
                          </m:rPr>
                          <a:rPr lang="el-GR"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α</m:t>
                        </m:r>
                        <m:r>
                          <a:rPr lang="en-US"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2</m:t>
                        </m:r>
                      </m:oMath>
                    </m:oMathPara>
                  </a14:m>
                  <a:endParaRPr lang="en-US" sz="20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18" name="Rectangle 17"/>
                <p:cNvSpPr>
                  <a:spLocks noRot="1" noChangeAspect="1" noMove="1" noResize="1" noEditPoints="1" noAdjustHandles="1" noChangeArrowheads="1" noChangeShapeType="1" noTextEdit="1"/>
                </p:cNvSpPr>
                <p:nvPr/>
              </p:nvSpPr>
              <p:spPr>
                <a:xfrm>
                  <a:off x="6112712" y="5642286"/>
                  <a:ext cx="598357" cy="400110"/>
                </a:xfrm>
                <a:prstGeom prst="rect">
                  <a:avLst/>
                </a:prstGeom>
                <a:blipFill rotWithShape="0">
                  <a:blip r:embed="rId3"/>
                  <a:stretch>
                    <a:fillRect/>
                  </a:stretch>
                </a:blipFill>
              </p:spPr>
              <p:txBody>
                <a:bodyPr/>
                <a:lstStyle/>
                <a:p>
                  <a:r>
                    <a:rPr lang="ar-IQ">
                      <a:noFill/>
                    </a:rPr>
                    <a:t> </a:t>
                  </a:r>
                </a:p>
              </p:txBody>
            </p:sp>
          </mc:Fallback>
        </mc:AlternateContent>
        <p:sp>
          <p:nvSpPr>
            <p:cNvPr id="20" name="Rectangle 19"/>
            <p:cNvSpPr/>
            <p:nvPr/>
          </p:nvSpPr>
          <p:spPr>
            <a:xfrm>
              <a:off x="8429082" y="4983673"/>
              <a:ext cx="274434"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r</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8726286" y="4983673"/>
              <a:ext cx="713658"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0.6m</a:t>
              </a:r>
              <a:endParaRPr lang="en-US" sz="2000" b="0" cap="none" spc="0" dirty="0">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22" name="Rectangle 21"/>
                <p:cNvSpPr/>
                <p:nvPr/>
              </p:nvSpPr>
              <p:spPr>
                <a:xfrm>
                  <a:off x="11693358" y="5645771"/>
                  <a:ext cx="598357" cy="400110"/>
                </a:xfrm>
                <a:prstGeom prst="rect">
                  <a:avLst/>
                </a:prstGeom>
                <a:noFill/>
              </p:spPr>
              <p:txBody>
                <a:bodyPr wrap="square" lIns="91440" tIns="45720" rIns="91440" bIns="45720">
                  <a:spAutoFit/>
                </a:bodyPr>
                <a:lstStyle/>
                <a:p>
                  <a:pPr algn="ctr"/>
                  <a14:m>
                    <m:oMathPara xmlns:m="http://schemas.openxmlformats.org/officeDocument/2006/math">
                      <m:oMathParaPr>
                        <m:jc m:val="left"/>
                      </m:oMathParaPr>
                      <m:oMath xmlns:m="http://schemas.openxmlformats.org/officeDocument/2006/math">
                        <m:r>
                          <m:rPr>
                            <m:sty m:val="p"/>
                          </m:rPr>
                          <a:rPr lang="el-GR"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α</m:t>
                        </m:r>
                        <m:r>
                          <a:rPr lang="en-US"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oMath>
                    </m:oMathPara>
                  </a14:m>
                  <a:endParaRPr lang="en-US" sz="20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22" name="Rectangle 21"/>
                <p:cNvSpPr>
                  <a:spLocks noRot="1" noChangeAspect="1" noMove="1" noResize="1" noEditPoints="1" noAdjustHandles="1" noChangeArrowheads="1" noChangeShapeType="1" noTextEdit="1"/>
                </p:cNvSpPr>
                <p:nvPr/>
              </p:nvSpPr>
              <p:spPr>
                <a:xfrm>
                  <a:off x="11693358" y="5645771"/>
                  <a:ext cx="598357" cy="400110"/>
                </a:xfrm>
                <a:prstGeom prst="rect">
                  <a:avLst/>
                </a:prstGeom>
                <a:blipFill rotWithShape="0">
                  <a:blip r:embed="rId4"/>
                  <a:stretch>
                    <a:fillRect/>
                  </a:stretch>
                </a:blipFill>
              </p:spPr>
              <p:txBody>
                <a:bodyPr/>
                <a:lstStyle/>
                <a:p>
                  <a:r>
                    <a:rPr lang="ar-IQ">
                      <a:noFill/>
                    </a:rPr>
                    <a:t> </a:t>
                  </a:r>
                </a:p>
              </p:txBody>
            </p:sp>
          </mc:Fallback>
        </mc:AlternateContent>
        <p:sp>
          <p:nvSpPr>
            <p:cNvPr id="23" name="Rectangle 22"/>
            <p:cNvSpPr/>
            <p:nvPr/>
          </p:nvSpPr>
          <p:spPr>
            <a:xfrm>
              <a:off x="9223571" y="5614576"/>
              <a:ext cx="713658"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0.8m</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4" name="Rectangle 23"/>
            <p:cNvSpPr/>
            <p:nvPr/>
          </p:nvSpPr>
          <p:spPr>
            <a:xfrm>
              <a:off x="5572410" y="6042396"/>
              <a:ext cx="324128"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b</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p:cNvSpPr/>
            <p:nvPr/>
          </p:nvSpPr>
          <p:spPr>
            <a:xfrm>
              <a:off x="11647161" y="5988791"/>
              <a:ext cx="308098"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a</a:t>
              </a:r>
              <a:endParaRPr lang="en-US" sz="2000" b="0" cap="none" spc="0" dirty="0">
                <a:ln w="0"/>
                <a:solidFill>
                  <a:schemeClr val="tx1"/>
                </a:solidFill>
                <a:effectLst>
                  <a:outerShdw blurRad="38100" dist="19050" dir="2700000" algn="tl" rotWithShape="0">
                    <a:schemeClr val="dk1">
                      <a:alpha val="40000"/>
                    </a:schemeClr>
                  </a:outerShdw>
                </a:effectLst>
              </a:endParaRPr>
            </a:p>
          </p:txBody>
        </p:sp>
        <p:cxnSp>
          <p:nvCxnSpPr>
            <p:cNvPr id="27" name="Straight Connector 26"/>
            <p:cNvCxnSpPr>
              <a:stCxn id="2" idx="2"/>
            </p:cNvCxnSpPr>
            <p:nvPr/>
          </p:nvCxnSpPr>
          <p:spPr>
            <a:xfrm>
              <a:off x="5680363" y="6014686"/>
              <a:ext cx="6825298"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124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5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fade">
                                      <p:cBhvr>
                                        <p:cTn id="52" dur="500"/>
                                        <p:tgtEl>
                                          <p:spTgt spid="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fade">
                                      <p:cBhvr>
                                        <p:cTn id="57" dur="500"/>
                                        <p:tgtEl>
                                          <p:spTgt spid="7">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9" end="9"/>
                                            </p:txEl>
                                          </p:spTgt>
                                        </p:tgtEl>
                                        <p:attrNameLst>
                                          <p:attrName>style.visibility</p:attrName>
                                        </p:attrNameLst>
                                      </p:cBhvr>
                                      <p:to>
                                        <p:strVal val="visible"/>
                                      </p:to>
                                    </p:set>
                                    <p:animEffect transition="in" filter="fade">
                                      <p:cBhvr>
                                        <p:cTn id="62" dur="500"/>
                                        <p:tgtEl>
                                          <p:spTgt spid="7">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Effect transition="in" filter="fade">
                                      <p:cBhvr>
                                        <p:cTn id="67" dur="500"/>
                                        <p:tgtEl>
                                          <p:spTgt spid="7">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11" end="11"/>
                                            </p:txEl>
                                          </p:spTgt>
                                        </p:tgtEl>
                                        <p:attrNameLst>
                                          <p:attrName>style.visibility</p:attrName>
                                        </p:attrNameLst>
                                      </p:cBhvr>
                                      <p:to>
                                        <p:strVal val="visible"/>
                                      </p:to>
                                    </p:set>
                                    <p:animEffect transition="in" filter="fade">
                                      <p:cBhvr>
                                        <p:cTn id="72" dur="500"/>
                                        <p:tgtEl>
                                          <p:spTgt spid="7">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500"/>
                                        <p:tgtEl>
                                          <p:spTgt spid="4">
                                            <p:txEl>
                                              <p:pRg st="3" end="3"/>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Effect transition="in" filter="fade">
                                      <p:cBhvr>
                                        <p:cTn id="8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764" y="284674"/>
            <a:ext cx="11042072" cy="2728952"/>
          </a:xfrm>
          <a:prstGeom prst="rect">
            <a:avLst/>
          </a:prstGeom>
        </p:spPr>
        <p:txBody>
          <a:bodyPr wrap="square">
            <a:spAutoFit/>
          </a:bodyPr>
          <a:lstStyle/>
          <a:p>
            <a:pPr>
              <a:lnSpc>
                <a:spcPct val="115000"/>
              </a:lnSpc>
              <a:spcAft>
                <a:spcPts val="1000"/>
              </a:spcAft>
            </a:pPr>
            <a:r>
              <a:rPr lang="ar-IQ" sz="2000" b="1" u="sng" dirty="0" smtClean="0">
                <a:latin typeface="Calibri" panose="020F0502020204030204" pitchFamily="34" charset="0"/>
                <a:ea typeface="Times New Roman" panose="02020603050405020304" pitchFamily="18" charset="0"/>
              </a:rPr>
              <a:t>مثال 1: </a:t>
            </a:r>
            <a:endParaRPr lang="en-US" sz="2000" dirty="0">
              <a:latin typeface="Calibri" panose="020F0502020204030204" pitchFamily="34" charset="0"/>
              <a:ea typeface="Times New Roman" panose="02020603050405020304" pitchFamily="18" charset="0"/>
            </a:endParaRPr>
          </a:p>
          <a:p>
            <a:pPr>
              <a:lnSpc>
                <a:spcPct val="115000"/>
              </a:lnSpc>
              <a:spcAft>
                <a:spcPts val="1000"/>
              </a:spcAft>
            </a:pPr>
            <a:r>
              <a:rPr lang="ar-IQ" sz="2000" dirty="0" smtClean="0">
                <a:latin typeface="Calibri" panose="020F0502020204030204" pitchFamily="34" charset="0"/>
                <a:ea typeface="Times New Roman" panose="02020603050405020304" pitchFamily="18" charset="0"/>
              </a:rPr>
              <a:t>السلك </a:t>
            </a:r>
            <a:r>
              <a:rPr lang="en-US" sz="2000" dirty="0" err="1" smtClean="0">
                <a:latin typeface="Calibri" panose="020F0502020204030204" pitchFamily="34" charset="0"/>
                <a:ea typeface="Times New Roman" panose="02020603050405020304" pitchFamily="18" charset="0"/>
              </a:rPr>
              <a:t>ab</a:t>
            </a:r>
            <a:r>
              <a:rPr lang="en-US" sz="2000" dirty="0" smtClean="0">
                <a:latin typeface="Calibri" panose="020F0502020204030204" pitchFamily="34" charset="0"/>
                <a:ea typeface="Times New Roman" panose="02020603050405020304" pitchFamily="18" charset="0"/>
              </a:rPr>
              <a:t> </a:t>
            </a:r>
            <a:r>
              <a:rPr lang="ar-IQ" sz="2000" dirty="0" smtClean="0">
                <a:latin typeface="Calibri" panose="020F0502020204030204" pitchFamily="34" charset="0"/>
                <a:ea typeface="Times New Roman" panose="02020603050405020304" pitchFamily="18" charset="0"/>
              </a:rPr>
              <a:t> مستقيم طوله </a:t>
            </a:r>
            <a:r>
              <a:rPr lang="en-US" sz="2000" dirty="0" smtClean="0">
                <a:latin typeface="Calibri" panose="020F0502020204030204" pitchFamily="34" charset="0"/>
                <a:ea typeface="Times New Roman" panose="02020603050405020304" pitchFamily="18" charset="0"/>
              </a:rPr>
              <a:t>1.6m </a:t>
            </a:r>
            <a:r>
              <a:rPr lang="ar-IQ" sz="2000" dirty="0" smtClean="0">
                <a:latin typeface="Calibri" panose="020F0502020204030204" pitchFamily="34" charset="0"/>
                <a:ea typeface="Times New Roman" panose="02020603050405020304" pitchFamily="18" charset="0"/>
              </a:rPr>
              <a:t> يسري خلاله تيار كهربائي شدته </a:t>
            </a:r>
            <a:r>
              <a:rPr lang="en-US" sz="2000" dirty="0" smtClean="0">
                <a:latin typeface="Calibri" panose="020F0502020204030204" pitchFamily="34" charset="0"/>
                <a:ea typeface="Times New Roman" panose="02020603050405020304" pitchFamily="18" charset="0"/>
              </a:rPr>
              <a:t>5A</a:t>
            </a:r>
            <a:r>
              <a:rPr lang="ar-IQ" sz="2000" dirty="0" smtClean="0">
                <a:latin typeface="Calibri" panose="020F0502020204030204" pitchFamily="34" charset="0"/>
                <a:ea typeface="Times New Roman" panose="02020603050405020304" pitchFamily="18" charset="0"/>
              </a:rPr>
              <a:t> بالاتجاه </a:t>
            </a:r>
            <a:r>
              <a:rPr lang="en-US" sz="2000" dirty="0" err="1" smtClean="0">
                <a:latin typeface="Calibri" panose="020F0502020204030204" pitchFamily="34" charset="0"/>
                <a:ea typeface="Times New Roman" panose="02020603050405020304" pitchFamily="18" charset="0"/>
              </a:rPr>
              <a:t>ab</a:t>
            </a:r>
            <a:r>
              <a:rPr lang="ar-IQ" sz="2000" dirty="0" smtClean="0">
                <a:latin typeface="Calibri" panose="020F0502020204030204" pitchFamily="34" charset="0"/>
                <a:ea typeface="Times New Roman" panose="02020603050405020304" pitchFamily="18" charset="0"/>
              </a:rPr>
              <a:t> جد </a:t>
            </a:r>
            <a:r>
              <a:rPr lang="en-US" sz="2000" dirty="0" smtClean="0">
                <a:latin typeface="Calibri" panose="020F0502020204030204" pitchFamily="34" charset="0"/>
                <a:ea typeface="Times New Roman" panose="02020603050405020304" pitchFamily="18" charset="0"/>
              </a:rPr>
              <a:t>B</a:t>
            </a:r>
            <a:r>
              <a:rPr lang="ar-IQ" sz="2000" dirty="0" smtClean="0">
                <a:latin typeface="Calibri" panose="020F0502020204030204" pitchFamily="34" charset="0"/>
                <a:ea typeface="Times New Roman" panose="02020603050405020304" pitchFamily="18" charset="0"/>
              </a:rPr>
              <a:t> في نقطة </a:t>
            </a:r>
            <a:r>
              <a:rPr lang="en-US" sz="2000" dirty="0" smtClean="0">
                <a:latin typeface="Calibri" panose="020F0502020204030204" pitchFamily="34" charset="0"/>
                <a:ea typeface="Times New Roman" panose="02020603050405020304" pitchFamily="18" charset="0"/>
              </a:rPr>
              <a:t>p</a:t>
            </a:r>
            <a:r>
              <a:rPr lang="ar-IQ" sz="2000" dirty="0" smtClean="0">
                <a:latin typeface="Calibri" panose="020F0502020204030204" pitchFamily="34" charset="0"/>
                <a:ea typeface="Times New Roman" panose="02020603050405020304" pitchFamily="18" charset="0"/>
              </a:rPr>
              <a:t> التي تبعد عن السلك مسافة </a:t>
            </a:r>
            <a:r>
              <a:rPr lang="en-US" sz="2000" dirty="0" smtClean="0">
                <a:latin typeface="Calibri" panose="020F0502020204030204" pitchFamily="34" charset="0"/>
                <a:ea typeface="Times New Roman" panose="02020603050405020304" pitchFamily="18" charset="0"/>
              </a:rPr>
              <a:t>60cm</a:t>
            </a:r>
            <a:r>
              <a:rPr lang="ar-IQ" sz="2000" dirty="0" smtClean="0">
                <a:latin typeface="Calibri" panose="020F0502020204030204" pitchFamily="34" charset="0"/>
                <a:ea typeface="Times New Roman" panose="02020603050405020304" pitchFamily="18" charset="0"/>
              </a:rPr>
              <a:t> عندما تكون </a:t>
            </a:r>
            <a:r>
              <a:rPr lang="en-US" sz="2000" dirty="0" smtClean="0">
                <a:latin typeface="Calibri" panose="020F0502020204030204" pitchFamily="34" charset="0"/>
                <a:ea typeface="Times New Roman" panose="02020603050405020304" pitchFamily="18" charset="0"/>
              </a:rPr>
              <a:t>p</a:t>
            </a:r>
            <a:r>
              <a:rPr lang="ar-IQ" sz="2000" dirty="0" smtClean="0">
                <a:latin typeface="Calibri" panose="020F0502020204030204" pitchFamily="34" charset="0"/>
                <a:ea typeface="Times New Roman" panose="02020603050405020304" pitchFamily="18" charset="0"/>
              </a:rPr>
              <a:t> واقعة</a:t>
            </a:r>
          </a:p>
          <a:p>
            <a:pPr>
              <a:lnSpc>
                <a:spcPct val="115000"/>
              </a:lnSpc>
              <a:spcAft>
                <a:spcPts val="1000"/>
              </a:spcAft>
            </a:pPr>
            <a:r>
              <a:rPr lang="ar-IQ" sz="2000" dirty="0" smtClean="0">
                <a:latin typeface="Calibri" panose="020F0502020204030204" pitchFamily="34" charset="0"/>
              </a:rPr>
              <a:t>1- على العمود المنتصف للسلك </a:t>
            </a:r>
          </a:p>
          <a:p>
            <a:pPr>
              <a:lnSpc>
                <a:spcPct val="115000"/>
              </a:lnSpc>
              <a:spcAft>
                <a:spcPts val="1000"/>
              </a:spcAft>
            </a:pPr>
            <a:r>
              <a:rPr lang="ar-IQ" sz="2000" b="1" dirty="0" smtClean="0">
                <a:latin typeface="Calibri" panose="020F0502020204030204" pitchFamily="34" charset="0"/>
              </a:rPr>
              <a:t>2- واقعة على العمود المقام من الطرف </a:t>
            </a:r>
            <a:r>
              <a:rPr lang="en-US" sz="2000" b="1" dirty="0" smtClean="0">
                <a:latin typeface="Calibri" panose="020F0502020204030204" pitchFamily="34" charset="0"/>
              </a:rPr>
              <a:t>a</a:t>
            </a:r>
            <a:r>
              <a:rPr lang="ar-IQ" sz="2000" b="1" dirty="0" smtClean="0">
                <a:latin typeface="Calibri" panose="020F0502020204030204" pitchFamily="34" charset="0"/>
              </a:rPr>
              <a:t> </a:t>
            </a:r>
          </a:p>
          <a:p>
            <a:pPr>
              <a:lnSpc>
                <a:spcPct val="115000"/>
              </a:lnSpc>
              <a:spcAft>
                <a:spcPts val="1000"/>
              </a:spcAft>
            </a:pPr>
            <a:r>
              <a:rPr lang="ar-IQ" sz="2000" dirty="0" smtClean="0">
                <a:latin typeface="Calibri" panose="020F0502020204030204" pitchFamily="34" charset="0"/>
              </a:rPr>
              <a:t>3- واقعة على العمود المقام من نقطة على امتداد </a:t>
            </a:r>
            <a:r>
              <a:rPr lang="en-US" sz="2000" dirty="0" err="1" smtClean="0">
                <a:latin typeface="Calibri" panose="020F0502020204030204" pitchFamily="34" charset="0"/>
              </a:rPr>
              <a:t>ab</a:t>
            </a:r>
            <a:r>
              <a:rPr lang="ar-IQ" sz="2000" dirty="0" smtClean="0">
                <a:latin typeface="Calibri" panose="020F0502020204030204" pitchFamily="34" charset="0"/>
              </a:rPr>
              <a:t> وتبعد عن </a:t>
            </a:r>
            <a:r>
              <a:rPr lang="en-US" sz="2000" dirty="0" smtClean="0">
                <a:latin typeface="Calibri" panose="020F0502020204030204" pitchFamily="34" charset="0"/>
              </a:rPr>
              <a:t>a</a:t>
            </a:r>
            <a:r>
              <a:rPr lang="ar-IQ" sz="2000" dirty="0" smtClean="0">
                <a:latin typeface="Calibri" panose="020F0502020204030204" pitchFamily="34" charset="0"/>
              </a:rPr>
              <a:t> مسافة </a:t>
            </a:r>
            <a:r>
              <a:rPr lang="en-US" sz="2000" dirty="0" smtClean="0">
                <a:latin typeface="Calibri" panose="020F0502020204030204" pitchFamily="34" charset="0"/>
              </a:rPr>
              <a:t>40cm</a:t>
            </a:r>
            <a:r>
              <a:rPr lang="ar-IQ" sz="2000" dirty="0" smtClean="0">
                <a:latin typeface="Calibri" panose="020F0502020204030204" pitchFamily="34" charset="0"/>
              </a:rPr>
              <a:t> </a:t>
            </a:r>
            <a:endParaRPr lang="ar-IQ" sz="2000" dirty="0"/>
          </a:p>
        </p:txBody>
      </p:sp>
      <mc:AlternateContent xmlns:mc="http://schemas.openxmlformats.org/markup-compatibility/2006" xmlns:a14="http://schemas.microsoft.com/office/drawing/2010/main">
        <mc:Choice Requires="a14">
          <p:sp>
            <p:nvSpPr>
              <p:cNvPr id="7" name="Rectangle 6"/>
              <p:cNvSpPr/>
              <p:nvPr/>
            </p:nvSpPr>
            <p:spPr>
              <a:xfrm>
                <a:off x="215807" y="1729977"/>
                <a:ext cx="8179343" cy="4883132"/>
              </a:xfrm>
              <a:prstGeom prst="rect">
                <a:avLst/>
              </a:prstGeom>
            </p:spPr>
            <p:txBody>
              <a:bodyPr wrap="square">
                <a:spAutoFit/>
              </a:bodyPr>
              <a:lstStyle/>
              <a:p>
                <a:pPr algn="l" rtl="0"/>
                <a:r>
                  <a:rPr lang="en-US" sz="2000" dirty="0" smtClean="0">
                    <a:cs typeface="+mj-cs"/>
                  </a:rPr>
                  <a:t>l = 1.6 m</a:t>
                </a:r>
              </a:p>
              <a:p>
                <a:pPr algn="l" rtl="0"/>
                <a:r>
                  <a:rPr lang="en-US" sz="2000" dirty="0" err="1" smtClean="0">
                    <a:cs typeface="+mj-cs"/>
                  </a:rPr>
                  <a:t>i</a:t>
                </a:r>
                <a:r>
                  <a:rPr lang="en-US" sz="2000" dirty="0" smtClean="0">
                    <a:cs typeface="+mj-cs"/>
                  </a:rPr>
                  <a:t> = 5 A</a:t>
                </a:r>
              </a:p>
              <a:p>
                <a:pPr algn="l" rtl="0"/>
                <a:r>
                  <a:rPr lang="en-US" sz="2000" dirty="0" smtClean="0">
                    <a:cs typeface="+mj-cs"/>
                  </a:rPr>
                  <a:t>B = ?</a:t>
                </a:r>
              </a:p>
              <a:p>
                <a:pPr algn="l" rtl="0"/>
                <a:r>
                  <a:rPr lang="en-US" sz="2000" dirty="0" smtClean="0">
                    <a:cs typeface="+mj-cs"/>
                  </a:rPr>
                  <a:t>r = 0.6 m</a:t>
                </a:r>
              </a:p>
              <a:p>
                <a:pPr algn="l" rtl="0"/>
                <a:r>
                  <a:rPr lang="en-US" sz="2000" dirty="0" smtClean="0">
                    <a:cs typeface="+mj-cs"/>
                  </a:rPr>
                  <a:t> </a:t>
                </a:r>
                <a:r>
                  <a:rPr lang="en-US" sz="2000" dirty="0">
                    <a:latin typeface="Times New Roman" panose="02020603050405020304" pitchFamily="18" charset="0"/>
                    <a:cs typeface="+mj-cs"/>
                  </a:rPr>
                  <a:t>B= </a:t>
                </a:r>
                <a14:m>
                  <m:oMath xmlns:m="http://schemas.openxmlformats.org/officeDocument/2006/math">
                    <m:r>
                      <m:rPr>
                        <m:nor/>
                      </m:rPr>
                      <a:rPr lang="en-US" sz="2000">
                        <a:latin typeface="Times New Roman" panose="02020603050405020304" pitchFamily="18" charset="0"/>
                        <a:cs typeface="+mj-cs"/>
                      </a:rPr>
                      <m:t> </m:t>
                    </m:r>
                    <m:f>
                      <m:fPr>
                        <m:ctrlPr>
                          <a:rPr lang="en-US" sz="2000" i="1">
                            <a:latin typeface="Cambria Math" panose="02040503050406030204" pitchFamily="18" charset="0"/>
                            <a:cs typeface="+mj-cs"/>
                          </a:rPr>
                        </m:ctrlPr>
                      </m:fPr>
                      <m:num>
                        <m:sSub>
                          <m:sSubPr>
                            <m:ctrlPr>
                              <a:rPr lang="en-US" sz="2000" i="1">
                                <a:latin typeface="Cambria Math" panose="02040503050406030204" pitchFamily="18" charset="0"/>
                                <a:cs typeface="+mj-cs"/>
                              </a:rPr>
                            </m:ctrlPr>
                          </m:sSubPr>
                          <m:e>
                            <m:r>
                              <m:rPr>
                                <m:nor/>
                              </m:rPr>
                              <a:rPr lang="en-US" sz="2000">
                                <a:latin typeface="Times New Roman" panose="02020603050405020304" pitchFamily="18" charset="0"/>
                                <a:cs typeface="+mj-cs"/>
                              </a:rPr>
                              <m:t>μ</m:t>
                            </m:r>
                          </m:e>
                          <m:sub>
                            <m:r>
                              <m:rPr>
                                <m:nor/>
                              </m:rPr>
                              <a:rPr lang="en-US" sz="2000">
                                <a:latin typeface="Times New Roman" panose="02020603050405020304" pitchFamily="18" charset="0"/>
                                <a:cs typeface="+mj-cs"/>
                              </a:rPr>
                              <m:t>o</m:t>
                            </m:r>
                          </m:sub>
                        </m:sSub>
                        <m:r>
                          <a:rPr lang="en-US" sz="2000">
                            <a:latin typeface="Cambria Math" panose="02040503050406030204" pitchFamily="18" charset="0"/>
                            <a:cs typeface="+mj-cs"/>
                          </a:rPr>
                          <m:t> </m:t>
                        </m:r>
                        <m:r>
                          <m:rPr>
                            <m:sty m:val="p"/>
                          </m:rPr>
                          <a:rPr lang="en-US" sz="2000">
                            <a:latin typeface="Cambria Math" panose="02040503050406030204" pitchFamily="18" charset="0"/>
                            <a:cs typeface="+mj-cs"/>
                          </a:rPr>
                          <m:t>i</m:t>
                        </m:r>
                      </m:num>
                      <m:den>
                        <m:r>
                          <m:rPr>
                            <m:nor/>
                          </m:rPr>
                          <a:rPr lang="en-US" sz="2000">
                            <a:latin typeface="Times New Roman" panose="02020603050405020304" pitchFamily="18" charset="0"/>
                            <a:cs typeface="+mj-cs"/>
                          </a:rPr>
                          <m:t>4</m:t>
                        </m:r>
                        <m:r>
                          <m:rPr>
                            <m:nor/>
                          </m:rPr>
                          <a:rPr lang="en-US" sz="2000">
                            <a:latin typeface="Times New Roman" panose="02020603050405020304" pitchFamily="18" charset="0"/>
                            <a:cs typeface="+mj-cs"/>
                          </a:rPr>
                          <m:t>π</m:t>
                        </m:r>
                        <m:r>
                          <m:rPr>
                            <m:nor/>
                          </m:rPr>
                          <a:rPr lang="en-US" sz="2000">
                            <a:latin typeface="Times New Roman" panose="02020603050405020304" pitchFamily="18" charset="0"/>
                            <a:cs typeface="+mj-cs"/>
                          </a:rPr>
                          <m:t>r</m:t>
                        </m:r>
                      </m:den>
                    </m:f>
                    <m:r>
                      <m:rPr>
                        <m:nor/>
                      </m:rPr>
                      <a:rPr lang="en-US" sz="2000">
                        <a:latin typeface="Times New Roman" panose="02020603050405020304" pitchFamily="18" charset="0"/>
                        <a:cs typeface="+mj-cs"/>
                      </a:rPr>
                      <m:t> </m:t>
                    </m:r>
                  </m:oMath>
                </a14:m>
                <a:r>
                  <a:rPr lang="en-US" sz="2000" dirty="0">
                    <a:latin typeface="Times New Roman" panose="02020603050405020304" pitchFamily="18" charset="0"/>
                    <a:cs typeface="+mj-cs"/>
                  </a:rPr>
                  <a:t>(</a:t>
                </a:r>
                <a:r>
                  <a:rPr lang="en-US" sz="2000" dirty="0" err="1">
                    <a:latin typeface="Times New Roman" panose="02020603050405020304" pitchFamily="18" charset="0"/>
                    <a:cs typeface="+mj-cs"/>
                  </a:rPr>
                  <a:t>cos</a:t>
                </a:r>
                <a:r>
                  <a:rPr lang="el-GR" sz="2000" dirty="0">
                    <a:latin typeface="Calibri" panose="020F0502020204030204" pitchFamily="34" charset="0"/>
                    <a:cs typeface="+mj-cs"/>
                  </a:rPr>
                  <a:t> α</a:t>
                </a:r>
                <a:r>
                  <a:rPr lang="en-US" sz="2000" dirty="0">
                    <a:latin typeface="Calibri" panose="020F0502020204030204" pitchFamily="34" charset="0"/>
                    <a:cs typeface="+mj-cs"/>
                  </a:rPr>
                  <a:t>2</a:t>
                </a:r>
                <a:r>
                  <a:rPr lang="en-US" sz="2000" dirty="0">
                    <a:latin typeface="Times New Roman" panose="02020603050405020304" pitchFamily="18" charset="0"/>
                    <a:cs typeface="+mj-cs"/>
                  </a:rPr>
                  <a:t> – </a:t>
                </a:r>
                <a:r>
                  <a:rPr lang="en-US" sz="2000" dirty="0" err="1">
                    <a:latin typeface="Times New Roman" panose="02020603050405020304" pitchFamily="18" charset="0"/>
                    <a:cs typeface="+mj-cs"/>
                  </a:rPr>
                  <a:t>cos</a:t>
                </a:r>
                <a:r>
                  <a:rPr lang="el-GR" sz="2000" dirty="0">
                    <a:latin typeface="Calibri" panose="020F0502020204030204" pitchFamily="34" charset="0"/>
                    <a:cs typeface="+mj-cs"/>
                  </a:rPr>
                  <a:t> α</a:t>
                </a:r>
                <a:r>
                  <a:rPr lang="en-US" sz="2000" dirty="0">
                    <a:latin typeface="Calibri" panose="020F0502020204030204" pitchFamily="34" charset="0"/>
                    <a:cs typeface="+mj-cs"/>
                  </a:rPr>
                  <a:t>1</a:t>
                </a:r>
                <a:r>
                  <a:rPr lang="en-US" sz="2000" dirty="0">
                    <a:latin typeface="Times New Roman" panose="02020603050405020304" pitchFamily="18" charset="0"/>
                    <a:cs typeface="+mj-cs"/>
                  </a:rPr>
                  <a:t>)……………….. 15</a:t>
                </a:r>
                <a:endParaRPr lang="ar-IQ" sz="2000" dirty="0">
                  <a:latin typeface="Times New Roman" panose="02020603050405020304" pitchFamily="18" charset="0"/>
                  <a:cs typeface="+mj-cs"/>
                </a:endParaRPr>
              </a:p>
              <a:p>
                <a:pPr algn="l" rtl="0"/>
                <a:endParaRPr lang="en-US" sz="2000" dirty="0" smtClean="0">
                  <a:cs typeface="+mj-cs"/>
                </a:endParaRPr>
              </a:p>
              <a:p>
                <a:pPr algn="l" rtl="0"/>
                <a14:m>
                  <m:oMath xmlns:m="http://schemas.openxmlformats.org/officeDocument/2006/math">
                    <m:r>
                      <m:rPr>
                        <m:sty m:val="p"/>
                      </m:rPr>
                      <a:rPr lang="en-US" sz="2000" b="0" i="0" smtClean="0">
                        <a:latin typeface="Cambria Math" panose="02040503050406030204" pitchFamily="18" charset="0"/>
                        <a:cs typeface="+mj-cs"/>
                      </a:rPr>
                      <m:t>R</m:t>
                    </m:r>
                    <m:r>
                      <a:rPr lang="en-US" sz="2000" b="0" i="0" smtClean="0">
                        <a:latin typeface="Cambria Math" panose="02040503050406030204" pitchFamily="18" charset="0"/>
                        <a:cs typeface="+mj-cs"/>
                      </a:rPr>
                      <m:t>= </m:t>
                    </m:r>
                    <m:rad>
                      <m:radPr>
                        <m:degHide m:val="on"/>
                        <m:ctrlPr>
                          <a:rPr lang="en-US" sz="2000" b="0" i="1" smtClean="0">
                            <a:latin typeface="Cambria Math" panose="02040503050406030204" pitchFamily="18" charset="0"/>
                            <a:cs typeface="+mj-cs"/>
                          </a:rPr>
                        </m:ctrlPr>
                      </m:radPr>
                      <m:deg/>
                      <m:e>
                        <m:sSup>
                          <m:sSupPr>
                            <m:ctrlPr>
                              <a:rPr lang="en-US" sz="2000" b="0" i="1" smtClean="0">
                                <a:latin typeface="Cambria Math" panose="02040503050406030204" pitchFamily="18" charset="0"/>
                                <a:cs typeface="+mj-cs"/>
                              </a:rPr>
                            </m:ctrlPr>
                          </m:sSupPr>
                          <m:e>
                            <m:r>
                              <a:rPr lang="en-US" sz="2000" b="0" i="0" smtClean="0">
                                <a:latin typeface="Cambria Math" panose="02040503050406030204" pitchFamily="18" charset="0"/>
                                <a:cs typeface="+mj-cs"/>
                              </a:rPr>
                              <m:t>(</m:t>
                            </m:r>
                            <m:r>
                              <a:rPr lang="en-US" sz="2000" b="0" i="0" smtClean="0">
                                <a:latin typeface="Cambria Math" panose="02040503050406030204" pitchFamily="18" charset="0"/>
                                <a:cs typeface="+mj-cs"/>
                              </a:rPr>
                              <m:t>1</m:t>
                            </m:r>
                            <m:r>
                              <a:rPr lang="en-US" sz="2000" b="0" i="0" smtClean="0">
                                <a:latin typeface="Cambria Math" panose="02040503050406030204" pitchFamily="18" charset="0"/>
                                <a:cs typeface="+mj-cs"/>
                              </a:rPr>
                              <m:t>.</m:t>
                            </m:r>
                            <m:r>
                              <a:rPr lang="en-US" sz="2000" b="0" i="0" smtClean="0">
                                <a:latin typeface="Cambria Math" panose="02040503050406030204" pitchFamily="18" charset="0"/>
                                <a:cs typeface="+mj-cs"/>
                              </a:rPr>
                              <m:t>6</m:t>
                            </m:r>
                            <m:r>
                              <a:rPr lang="en-US" sz="2000" b="0" i="0" smtClean="0">
                                <a:latin typeface="Cambria Math" panose="02040503050406030204" pitchFamily="18" charset="0"/>
                                <a:cs typeface="+mj-cs"/>
                              </a:rPr>
                              <m:t>)</m:t>
                            </m:r>
                          </m:e>
                          <m:sup>
                            <m:r>
                              <a:rPr lang="en-US" sz="2000" b="0" i="0" smtClean="0">
                                <a:latin typeface="Cambria Math" panose="02040503050406030204" pitchFamily="18" charset="0"/>
                                <a:cs typeface="+mj-cs"/>
                              </a:rPr>
                              <m:t>2</m:t>
                            </m:r>
                          </m:sup>
                        </m:sSup>
                        <m:r>
                          <a:rPr lang="en-US" sz="2000" b="0" i="0" smtClean="0">
                            <a:latin typeface="Cambria Math" panose="02040503050406030204" pitchFamily="18" charset="0"/>
                            <a:cs typeface="+mj-cs"/>
                          </a:rPr>
                          <m:t>+</m:t>
                        </m:r>
                        <m:sSup>
                          <m:sSupPr>
                            <m:ctrlPr>
                              <a:rPr lang="en-US" sz="2000" b="0" i="1" smtClean="0">
                                <a:latin typeface="Cambria Math" panose="02040503050406030204" pitchFamily="18" charset="0"/>
                                <a:cs typeface="+mj-cs"/>
                              </a:rPr>
                            </m:ctrlPr>
                          </m:sSupPr>
                          <m:e>
                            <m:r>
                              <a:rPr lang="en-US" sz="2000" b="0" i="0" smtClean="0">
                                <a:latin typeface="Cambria Math" panose="02040503050406030204" pitchFamily="18" charset="0"/>
                                <a:cs typeface="+mj-cs"/>
                              </a:rPr>
                              <m:t>(</m:t>
                            </m:r>
                            <m:r>
                              <a:rPr lang="en-US" sz="2000" b="0" i="0" smtClean="0">
                                <a:latin typeface="Cambria Math" panose="02040503050406030204" pitchFamily="18" charset="0"/>
                                <a:cs typeface="+mj-cs"/>
                              </a:rPr>
                              <m:t>0</m:t>
                            </m:r>
                            <m:r>
                              <a:rPr lang="en-US" sz="2000" b="0" i="0" smtClean="0">
                                <a:latin typeface="Cambria Math" panose="02040503050406030204" pitchFamily="18" charset="0"/>
                                <a:cs typeface="+mj-cs"/>
                              </a:rPr>
                              <m:t>.</m:t>
                            </m:r>
                            <m:r>
                              <a:rPr lang="en-US" sz="2000" b="0" i="0" smtClean="0">
                                <a:latin typeface="Cambria Math" panose="02040503050406030204" pitchFamily="18" charset="0"/>
                                <a:cs typeface="+mj-cs"/>
                              </a:rPr>
                              <m:t>6</m:t>
                            </m:r>
                            <m:r>
                              <a:rPr lang="en-US" sz="2000" b="0" i="0" smtClean="0">
                                <a:latin typeface="Cambria Math" panose="02040503050406030204" pitchFamily="18" charset="0"/>
                                <a:cs typeface="+mj-cs"/>
                              </a:rPr>
                              <m:t>)</m:t>
                            </m:r>
                          </m:e>
                          <m:sup>
                            <m:r>
                              <a:rPr lang="en-US" sz="2000" b="0" i="0" smtClean="0">
                                <a:latin typeface="Cambria Math" panose="02040503050406030204" pitchFamily="18" charset="0"/>
                                <a:cs typeface="+mj-cs"/>
                              </a:rPr>
                              <m:t>2</m:t>
                            </m:r>
                          </m:sup>
                        </m:sSup>
                      </m:e>
                    </m:rad>
                  </m:oMath>
                </a14:m>
                <a:r>
                  <a:rPr lang="en-US" sz="2000" dirty="0" smtClean="0">
                    <a:cs typeface="+mj-cs"/>
                  </a:rPr>
                  <a:t> = 1.7 m</a:t>
                </a:r>
              </a:p>
              <a:p>
                <a:pPr algn="l" rtl="0"/>
                <a:r>
                  <a:rPr lang="en-US" sz="2400" dirty="0" err="1" smtClean="0">
                    <a:cs typeface="+mj-cs"/>
                  </a:rPr>
                  <a:t>cos</a:t>
                </a:r>
                <a:r>
                  <a:rPr lang="el-GR" sz="2400" dirty="0" smtClean="0">
                    <a:cs typeface="+mj-cs"/>
                  </a:rPr>
                  <a:t>α</a:t>
                </a:r>
                <a:r>
                  <a:rPr lang="en-US" sz="2400" baseline="-25000" dirty="0" smtClean="0">
                    <a:cs typeface="+mj-cs"/>
                  </a:rPr>
                  <a:t>1</a:t>
                </a:r>
                <a:r>
                  <a:rPr lang="en-US" sz="2400" dirty="0" smtClean="0">
                    <a:cs typeface="+mj-cs"/>
                  </a:rPr>
                  <a:t> = 0</a:t>
                </a:r>
              </a:p>
              <a:p>
                <a:pPr algn="l" rtl="0"/>
                <a:r>
                  <a:rPr lang="en-US" sz="2000" dirty="0" err="1">
                    <a:cs typeface="+mj-cs"/>
                  </a:rPr>
                  <a:t>cos</a:t>
                </a:r>
                <a:r>
                  <a:rPr lang="el-GR" sz="2000" dirty="0" smtClean="0">
                    <a:cs typeface="+mj-cs"/>
                  </a:rPr>
                  <a:t>α</a:t>
                </a:r>
                <a:r>
                  <a:rPr lang="en-US" sz="2000" baseline="-25000" dirty="0" smtClean="0">
                    <a:cs typeface="+mj-cs"/>
                  </a:rPr>
                  <a:t>2</a:t>
                </a:r>
                <a:r>
                  <a:rPr lang="en-US" sz="2000" dirty="0" smtClean="0">
                    <a:cs typeface="+mj-cs"/>
                  </a:rPr>
                  <a:t> </a:t>
                </a:r>
                <a:r>
                  <a:rPr lang="en-US" sz="2000" dirty="0">
                    <a:cs typeface="+mj-cs"/>
                  </a:rPr>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6</m:t>
                        </m:r>
                      </m:num>
                      <m:den>
                        <m:r>
                          <a:rPr lang="en-US" sz="2000" b="0" i="1" smtClean="0">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7</m:t>
                        </m:r>
                      </m:den>
                    </m:f>
                  </m:oMath>
                </a14:m>
                <a:r>
                  <a:rPr lang="en-US" sz="2000" dirty="0" smtClean="0">
                    <a:cs typeface="+mj-cs"/>
                  </a:rPr>
                  <a:t>= +0.935 </a:t>
                </a:r>
              </a:p>
              <a:p>
                <a:pPr algn="l" rtl="0"/>
                <a:r>
                  <a:rPr lang="en-US" sz="2400" dirty="0">
                    <a:latin typeface="Times New Roman" panose="02020603050405020304" pitchFamily="18" charset="0"/>
                    <a:cs typeface="+mj-cs"/>
                  </a:rPr>
                  <a:t>B= </a:t>
                </a:r>
                <a14:m>
                  <m:oMath xmlns:m="http://schemas.openxmlformats.org/officeDocument/2006/math">
                    <m:r>
                      <m:rPr>
                        <m:nor/>
                      </m:rPr>
                      <a:rPr lang="en-US" sz="2400">
                        <a:latin typeface="Times New Roman" panose="02020603050405020304" pitchFamily="18" charset="0"/>
                        <a:cs typeface="+mj-cs"/>
                      </a:rPr>
                      <m:t> </m:t>
                    </m:r>
                    <m:f>
                      <m:fPr>
                        <m:ctrlPr>
                          <a:rPr lang="en-US" sz="2400" i="1">
                            <a:latin typeface="Cambria Math" panose="02040503050406030204" pitchFamily="18" charset="0"/>
                            <a:cs typeface="+mj-cs"/>
                          </a:rPr>
                        </m:ctrlPr>
                      </m:fPr>
                      <m:num>
                        <m:sSub>
                          <m:sSubPr>
                            <m:ctrlPr>
                              <a:rPr lang="en-US" sz="2400" i="1">
                                <a:latin typeface="Cambria Math" panose="02040503050406030204" pitchFamily="18" charset="0"/>
                                <a:cs typeface="+mj-cs"/>
                              </a:rPr>
                            </m:ctrlPr>
                          </m:sSubPr>
                          <m:e>
                            <m:r>
                              <m:rPr>
                                <m:nor/>
                              </m:rPr>
                              <a:rPr lang="en-US" sz="2400">
                                <a:latin typeface="Times New Roman" panose="02020603050405020304" pitchFamily="18" charset="0"/>
                                <a:cs typeface="+mj-cs"/>
                              </a:rPr>
                              <m:t>μ</m:t>
                            </m:r>
                          </m:e>
                          <m:sub>
                            <m:r>
                              <m:rPr>
                                <m:nor/>
                              </m:rPr>
                              <a:rPr lang="en-US" sz="2400">
                                <a:latin typeface="Times New Roman" panose="02020603050405020304" pitchFamily="18" charset="0"/>
                                <a:cs typeface="+mj-cs"/>
                              </a:rPr>
                              <m:t>o</m:t>
                            </m:r>
                          </m:sub>
                        </m:sSub>
                        <m:r>
                          <a:rPr lang="en-US" sz="2400">
                            <a:latin typeface="Cambria Math" panose="02040503050406030204" pitchFamily="18" charset="0"/>
                            <a:cs typeface="+mj-cs"/>
                          </a:rPr>
                          <m:t> </m:t>
                        </m:r>
                        <m:r>
                          <m:rPr>
                            <m:sty m:val="p"/>
                          </m:rPr>
                          <a:rPr lang="en-US" sz="2400">
                            <a:latin typeface="Cambria Math" panose="02040503050406030204" pitchFamily="18" charset="0"/>
                            <a:cs typeface="+mj-cs"/>
                          </a:rPr>
                          <m:t>i</m:t>
                        </m:r>
                      </m:num>
                      <m:den>
                        <m:r>
                          <m:rPr>
                            <m:nor/>
                          </m:rPr>
                          <a:rPr lang="en-US" sz="2400">
                            <a:latin typeface="Times New Roman" panose="02020603050405020304" pitchFamily="18" charset="0"/>
                            <a:cs typeface="+mj-cs"/>
                          </a:rPr>
                          <m:t>4</m:t>
                        </m:r>
                        <m:r>
                          <m:rPr>
                            <m:nor/>
                          </m:rPr>
                          <a:rPr lang="en-US" sz="2400">
                            <a:latin typeface="Times New Roman" panose="02020603050405020304" pitchFamily="18" charset="0"/>
                            <a:cs typeface="+mj-cs"/>
                          </a:rPr>
                          <m:t>π</m:t>
                        </m:r>
                        <m:r>
                          <m:rPr>
                            <m:nor/>
                          </m:rPr>
                          <a:rPr lang="en-US" sz="2400">
                            <a:latin typeface="Times New Roman" panose="02020603050405020304" pitchFamily="18" charset="0"/>
                            <a:cs typeface="+mj-cs"/>
                          </a:rPr>
                          <m:t>r</m:t>
                        </m:r>
                      </m:den>
                    </m:f>
                    <m:r>
                      <m:rPr>
                        <m:nor/>
                      </m:rPr>
                      <a:rPr lang="en-US" sz="2400">
                        <a:latin typeface="Times New Roman" panose="02020603050405020304" pitchFamily="18" charset="0"/>
                        <a:cs typeface="+mj-cs"/>
                      </a:rPr>
                      <m:t> </m:t>
                    </m:r>
                  </m:oMath>
                </a14:m>
                <a:r>
                  <a:rPr lang="en-US" sz="2400" dirty="0">
                    <a:latin typeface="Times New Roman" panose="02020603050405020304" pitchFamily="18" charset="0"/>
                    <a:cs typeface="+mj-cs"/>
                  </a:rPr>
                  <a:t>(</a:t>
                </a:r>
                <a:r>
                  <a:rPr lang="en-US" sz="2400" dirty="0" err="1">
                    <a:latin typeface="Times New Roman" panose="02020603050405020304" pitchFamily="18" charset="0"/>
                    <a:cs typeface="+mj-cs"/>
                  </a:rPr>
                  <a:t>cos</a:t>
                </a:r>
                <a:r>
                  <a:rPr lang="el-GR" sz="2400" dirty="0">
                    <a:latin typeface="Calibri" panose="020F0502020204030204" pitchFamily="34" charset="0"/>
                    <a:cs typeface="+mj-cs"/>
                  </a:rPr>
                  <a:t> α</a:t>
                </a:r>
                <a:r>
                  <a:rPr lang="en-US" sz="2400" dirty="0">
                    <a:latin typeface="Calibri" panose="020F0502020204030204" pitchFamily="34" charset="0"/>
                    <a:cs typeface="+mj-cs"/>
                  </a:rPr>
                  <a:t>2</a:t>
                </a:r>
                <a:r>
                  <a:rPr lang="en-US" sz="2400" dirty="0">
                    <a:latin typeface="Times New Roman" panose="02020603050405020304" pitchFamily="18" charset="0"/>
                    <a:cs typeface="+mj-cs"/>
                  </a:rPr>
                  <a:t> – </a:t>
                </a:r>
                <a:r>
                  <a:rPr lang="en-US" sz="2400" dirty="0" err="1">
                    <a:latin typeface="Times New Roman" panose="02020603050405020304" pitchFamily="18" charset="0"/>
                    <a:cs typeface="+mj-cs"/>
                  </a:rPr>
                  <a:t>cos</a:t>
                </a:r>
                <a:r>
                  <a:rPr lang="el-GR" sz="2400" dirty="0">
                    <a:latin typeface="Calibri" panose="020F0502020204030204" pitchFamily="34" charset="0"/>
                    <a:cs typeface="+mj-cs"/>
                  </a:rPr>
                  <a:t> α</a:t>
                </a:r>
                <a:r>
                  <a:rPr lang="en-US" sz="2400" dirty="0">
                    <a:latin typeface="Calibri" panose="020F0502020204030204" pitchFamily="34" charset="0"/>
                    <a:cs typeface="+mj-cs"/>
                  </a:rPr>
                  <a:t>1</a:t>
                </a:r>
                <a:r>
                  <a:rPr lang="en-US" sz="2000" dirty="0">
                    <a:latin typeface="Times New Roman" panose="02020603050405020304" pitchFamily="18" charset="0"/>
                    <a:cs typeface="+mj-cs"/>
                  </a:rPr>
                  <a:t>)……………….. 15</a:t>
                </a:r>
                <a:endParaRPr lang="ar-IQ" sz="2000" dirty="0">
                  <a:latin typeface="Times New Roman" panose="02020603050405020304" pitchFamily="18" charset="0"/>
                  <a:cs typeface="+mj-cs"/>
                </a:endParaRPr>
              </a:p>
              <a:p>
                <a:pPr algn="l" rtl="0"/>
                <a:r>
                  <a:rPr lang="en-US" sz="2400" dirty="0">
                    <a:latin typeface="Times New Roman" panose="02020603050405020304" pitchFamily="18" charset="0"/>
                    <a:cs typeface="+mj-cs"/>
                  </a:rPr>
                  <a:t>B= </a:t>
                </a:r>
                <a14:m>
                  <m:oMath xmlns:m="http://schemas.openxmlformats.org/officeDocument/2006/math">
                    <m:f>
                      <m:fPr>
                        <m:ctrlPr>
                          <a:rPr lang="en-US" sz="2400" i="1">
                            <a:latin typeface="Cambria Math" panose="02040503050406030204" pitchFamily="18" charset="0"/>
                            <a:cs typeface="+mj-cs"/>
                          </a:rPr>
                        </m:ctrlPr>
                      </m:fPr>
                      <m:num>
                        <m:r>
                          <a:rPr lang="en-US" sz="2400" i="1">
                            <a:latin typeface="Cambria Math" panose="02040503050406030204" pitchFamily="18" charset="0"/>
                            <a:cs typeface="+mj-cs"/>
                          </a:rPr>
                          <m:t>(</m:t>
                        </m:r>
                        <m:r>
                          <a:rPr lang="en-US" sz="2400" i="1">
                            <a:latin typeface="Cambria Math" panose="02040503050406030204" pitchFamily="18" charset="0"/>
                            <a:cs typeface="+mj-cs"/>
                          </a:rPr>
                          <m:t>4</m:t>
                        </m:r>
                        <m:r>
                          <a:rPr lang="en-US" sz="2400">
                            <a:latin typeface="Cambria Math" panose="02040503050406030204" pitchFamily="18" charset="0"/>
                            <a:cs typeface="+mj-cs"/>
                          </a:rPr>
                          <m:t>)(</m:t>
                        </m:r>
                        <m:r>
                          <m:rPr>
                            <m:sty m:val="p"/>
                          </m:rPr>
                          <a:rPr lang="el-GR" sz="2400" i="1">
                            <a:latin typeface="Cambria Math" panose="02040503050406030204" pitchFamily="18" charset="0"/>
                            <a:cs typeface="+mj-cs"/>
                          </a:rPr>
                          <m:t>π</m:t>
                        </m:r>
                        <m:r>
                          <a:rPr lang="en-US" sz="2400" i="1">
                            <a:latin typeface="Cambria Math" panose="02040503050406030204" pitchFamily="18" charset="0"/>
                            <a:cs typeface="+mj-cs"/>
                          </a:rPr>
                          <m:t>)(</m:t>
                        </m:r>
                        <m:sSup>
                          <m:sSupPr>
                            <m:ctrlPr>
                              <a:rPr lang="en-US" sz="2400" i="1">
                                <a:latin typeface="Cambria Math" panose="02040503050406030204" pitchFamily="18" charset="0"/>
                                <a:cs typeface="+mj-cs"/>
                              </a:rPr>
                            </m:ctrlPr>
                          </m:sSupPr>
                          <m:e>
                            <m:r>
                              <a:rPr lang="en-US" sz="2400" i="1">
                                <a:latin typeface="Cambria Math" panose="02040503050406030204" pitchFamily="18" charset="0"/>
                                <a:cs typeface="+mj-cs"/>
                              </a:rPr>
                              <m:t>10</m:t>
                            </m:r>
                          </m:e>
                          <m:sup>
                            <m:r>
                              <a:rPr lang="en-US" sz="2400" b="0" i="1" smtClean="0">
                                <a:latin typeface="Cambria Math" panose="02040503050406030204" pitchFamily="18" charset="0"/>
                                <a:cs typeface="+mj-cs"/>
                              </a:rPr>
                              <m:t>−</m:t>
                            </m:r>
                            <m:r>
                              <a:rPr lang="en-US" sz="2400" i="1">
                                <a:latin typeface="Cambria Math" panose="02040503050406030204" pitchFamily="18" charset="0"/>
                                <a:cs typeface="+mj-cs"/>
                              </a:rPr>
                              <m:t>7</m:t>
                            </m:r>
                          </m:sup>
                        </m:sSup>
                        <m:r>
                          <a:rPr lang="en-US" sz="2400" i="1">
                            <a:latin typeface="Cambria Math" panose="02040503050406030204" pitchFamily="18" charset="0"/>
                            <a:cs typeface="+mj-cs"/>
                          </a:rPr>
                          <m:t>)(</m:t>
                        </m:r>
                        <m:r>
                          <a:rPr lang="en-US" sz="2400" i="1">
                            <a:latin typeface="Cambria Math" panose="02040503050406030204" pitchFamily="18" charset="0"/>
                            <a:cs typeface="+mj-cs"/>
                          </a:rPr>
                          <m:t>5</m:t>
                        </m:r>
                        <m:r>
                          <a:rPr lang="en-US" sz="2400" i="1">
                            <a:latin typeface="Cambria Math" panose="02040503050406030204" pitchFamily="18" charset="0"/>
                            <a:cs typeface="+mj-cs"/>
                          </a:rPr>
                          <m:t>)</m:t>
                        </m:r>
                      </m:num>
                      <m:den>
                        <m:r>
                          <m:rPr>
                            <m:nor/>
                          </m:rPr>
                          <a:rPr lang="en-US" sz="2400">
                            <a:latin typeface="Times New Roman" panose="02020603050405020304" pitchFamily="18" charset="0"/>
                            <a:cs typeface="+mj-cs"/>
                          </a:rPr>
                          <m:t>4</m:t>
                        </m:r>
                        <m:r>
                          <m:rPr>
                            <m:nor/>
                          </m:rPr>
                          <a:rPr lang="en-US" sz="2400">
                            <a:latin typeface="Times New Roman" panose="02020603050405020304" pitchFamily="18" charset="0"/>
                            <a:cs typeface="+mj-cs"/>
                          </a:rPr>
                          <m:t>π</m:t>
                        </m:r>
                        <m:r>
                          <a:rPr lang="en-US" sz="2400" i="1">
                            <a:latin typeface="Cambria Math" panose="02040503050406030204" pitchFamily="18" charset="0"/>
                            <a:cs typeface="+mj-cs"/>
                          </a:rPr>
                          <m:t>(</m:t>
                        </m:r>
                        <m:r>
                          <a:rPr lang="en-US" sz="2400" i="1">
                            <a:latin typeface="Cambria Math" panose="02040503050406030204" pitchFamily="18" charset="0"/>
                            <a:cs typeface="+mj-cs"/>
                          </a:rPr>
                          <m:t>0</m:t>
                        </m:r>
                        <m:r>
                          <a:rPr lang="en-US" sz="2400" i="1">
                            <a:latin typeface="Cambria Math" panose="02040503050406030204" pitchFamily="18" charset="0"/>
                            <a:cs typeface="+mj-cs"/>
                          </a:rPr>
                          <m:t>.</m:t>
                        </m:r>
                        <m:r>
                          <a:rPr lang="en-US" sz="2400" i="1">
                            <a:latin typeface="Cambria Math" panose="02040503050406030204" pitchFamily="18" charset="0"/>
                            <a:cs typeface="+mj-cs"/>
                          </a:rPr>
                          <m:t>6</m:t>
                        </m:r>
                        <m:r>
                          <a:rPr lang="en-US" sz="2400" i="1">
                            <a:latin typeface="Cambria Math" panose="02040503050406030204" pitchFamily="18" charset="0"/>
                            <a:cs typeface="+mj-cs"/>
                          </a:rPr>
                          <m:t>)</m:t>
                        </m:r>
                      </m:den>
                    </m:f>
                    <m:r>
                      <a:rPr lang="en-US" sz="2400" i="1">
                        <a:latin typeface="Cambria Math" panose="02040503050406030204" pitchFamily="18" charset="0"/>
                        <a:cs typeface="+mj-cs"/>
                      </a:rPr>
                      <m:t> </m:t>
                    </m:r>
                  </m:oMath>
                </a14:m>
                <a:r>
                  <a:rPr lang="en-US" sz="2400" dirty="0" smtClean="0">
                    <a:latin typeface="Times New Roman" panose="02020603050405020304" pitchFamily="18" charset="0"/>
                    <a:cs typeface="+mj-cs"/>
                  </a:rPr>
                  <a:t> (0.935 – 0 )</a:t>
                </a:r>
              </a:p>
              <a:p>
                <a:pPr algn="l" rtl="0"/>
                <a:r>
                  <a:rPr lang="en-US" sz="2400" dirty="0" smtClean="0">
                    <a:latin typeface="Times New Roman" panose="02020603050405020304" pitchFamily="18" charset="0"/>
                    <a:cs typeface="+mj-cs"/>
                  </a:rPr>
                  <a:t>B= 0.78 </a:t>
                </a:r>
                <a:r>
                  <a:rPr lang="el-GR" sz="2400" dirty="0" smtClean="0">
                    <a:latin typeface="Times New Roman" panose="02020603050405020304" pitchFamily="18" charset="0"/>
                    <a:cs typeface="+mj-cs"/>
                  </a:rPr>
                  <a:t>μ</a:t>
                </a:r>
                <a:r>
                  <a:rPr lang="en-US" sz="2400" dirty="0" smtClean="0">
                    <a:latin typeface="Times New Roman" panose="02020603050405020304" pitchFamily="18" charset="0"/>
                    <a:cs typeface="+mj-cs"/>
                  </a:rPr>
                  <a:t>T  toward reader</a:t>
                </a:r>
                <a:endParaRPr lang="ar-IQ" sz="2000" dirty="0">
                  <a:cs typeface="+mj-cs"/>
                </a:endParaRPr>
              </a:p>
            </p:txBody>
          </p:sp>
        </mc:Choice>
        <mc:Fallback xmlns="">
          <p:sp>
            <p:nvSpPr>
              <p:cNvPr id="7" name="Rectangle 6"/>
              <p:cNvSpPr>
                <a:spLocks noRot="1" noChangeAspect="1" noMove="1" noResize="1" noEditPoints="1" noAdjustHandles="1" noChangeArrowheads="1" noChangeShapeType="1" noTextEdit="1"/>
              </p:cNvSpPr>
              <p:nvPr/>
            </p:nvSpPr>
            <p:spPr>
              <a:xfrm>
                <a:off x="215807" y="1729977"/>
                <a:ext cx="8179343" cy="4883132"/>
              </a:xfrm>
              <a:prstGeom prst="rect">
                <a:avLst/>
              </a:prstGeom>
              <a:blipFill rotWithShape="0">
                <a:blip r:embed="rId2"/>
                <a:stretch>
                  <a:fillRect l="-1118" t="-749" b="-250"/>
                </a:stretch>
              </a:blipFill>
            </p:spPr>
            <p:txBody>
              <a:bodyPr/>
              <a:lstStyle/>
              <a:p>
                <a:r>
                  <a:rPr lang="ar-IQ">
                    <a:noFill/>
                  </a:rPr>
                  <a:t> </a:t>
                </a:r>
              </a:p>
            </p:txBody>
          </p:sp>
        </mc:Fallback>
      </mc:AlternateContent>
      <p:grpSp>
        <p:nvGrpSpPr>
          <p:cNvPr id="10" name="Group 9"/>
          <p:cNvGrpSpPr/>
          <p:nvPr/>
        </p:nvGrpSpPr>
        <p:grpSpPr>
          <a:xfrm>
            <a:off x="6658607" y="3500735"/>
            <a:ext cx="5034629" cy="2724422"/>
            <a:chOff x="6658607" y="3500735"/>
            <a:chExt cx="5034629" cy="2724422"/>
          </a:xfrm>
        </p:grpSpPr>
        <p:sp>
          <p:nvSpPr>
            <p:cNvPr id="3" name="Right Triangle 2"/>
            <p:cNvSpPr/>
            <p:nvPr/>
          </p:nvSpPr>
          <p:spPr>
            <a:xfrm flipH="1">
              <a:off x="6830289" y="3962400"/>
              <a:ext cx="3934690" cy="1801092"/>
            </a:xfrm>
            <a:prstGeom prst="rtTriangl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IQ"/>
            </a:p>
          </p:txBody>
        </p:sp>
        <p:sp>
          <p:nvSpPr>
            <p:cNvPr id="6" name="Rectangle 5"/>
            <p:cNvSpPr/>
            <p:nvPr/>
          </p:nvSpPr>
          <p:spPr>
            <a:xfrm>
              <a:off x="10593297" y="3500735"/>
              <a:ext cx="3433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P</a:t>
              </a:r>
              <a:endParaRPr lang="en-US" sz="2400" b="0" cap="none" spc="0" dirty="0">
                <a:ln w="0"/>
                <a:solidFill>
                  <a:schemeClr val="tx1"/>
                </a:solidFill>
                <a:effectLst>
                  <a:outerShdw blurRad="38100" dist="19050" dir="2700000" algn="tl" rotWithShape="0">
                    <a:schemeClr val="dk1">
                      <a:alpha val="40000"/>
                    </a:schemeClr>
                  </a:outerShdw>
                </a:effectLst>
              </a:endParaRPr>
            </a:p>
          </p:txBody>
        </p:sp>
        <p:cxnSp>
          <p:nvCxnSpPr>
            <p:cNvPr id="9" name="Straight Arrow Connector 8"/>
            <p:cNvCxnSpPr>
              <a:stCxn id="3" idx="4"/>
            </p:cNvCxnSpPr>
            <p:nvPr/>
          </p:nvCxnSpPr>
          <p:spPr>
            <a:xfrm>
              <a:off x="6830289" y="5763492"/>
              <a:ext cx="486294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0596008" y="5763492"/>
              <a:ext cx="3433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a</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30" name="Rectangle 29"/>
            <p:cNvSpPr/>
            <p:nvPr/>
          </p:nvSpPr>
          <p:spPr>
            <a:xfrm>
              <a:off x="6658607" y="5763491"/>
              <a:ext cx="3433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b</a:t>
              </a:r>
              <a:endParaRPr lang="en-US" sz="2400" b="0" cap="none" spc="0" dirty="0">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31" name="Rectangle 30"/>
                <p:cNvSpPr/>
                <p:nvPr/>
              </p:nvSpPr>
              <p:spPr>
                <a:xfrm>
                  <a:off x="7347921" y="5404948"/>
                  <a:ext cx="598357" cy="400110"/>
                </a:xfrm>
                <a:prstGeom prst="rect">
                  <a:avLst/>
                </a:prstGeom>
                <a:noFill/>
              </p:spPr>
              <p:txBody>
                <a:bodyPr wrap="square" lIns="91440" tIns="45720" rIns="91440" bIns="45720">
                  <a:spAutoFit/>
                </a:bodyPr>
                <a:lstStyle/>
                <a:p>
                  <a:pPr algn="ctr"/>
                  <a14:m>
                    <m:oMathPara xmlns:m="http://schemas.openxmlformats.org/officeDocument/2006/math">
                      <m:oMathParaPr>
                        <m:jc m:val="left"/>
                      </m:oMathParaPr>
                      <m:oMath xmlns:m="http://schemas.openxmlformats.org/officeDocument/2006/math">
                        <m:r>
                          <m:rPr>
                            <m:sty m:val="p"/>
                          </m:rPr>
                          <a:rPr lang="el-GR"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α</m:t>
                        </m:r>
                        <m:r>
                          <a:rPr lang="en-US"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2</m:t>
                        </m:r>
                      </m:oMath>
                    </m:oMathPara>
                  </a14:m>
                  <a:endParaRPr lang="en-US" sz="20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31" name="Rectangle 30"/>
                <p:cNvSpPr>
                  <a:spLocks noRot="1" noChangeAspect="1" noMove="1" noResize="1" noEditPoints="1" noAdjustHandles="1" noChangeArrowheads="1" noChangeShapeType="1" noTextEdit="1"/>
                </p:cNvSpPr>
                <p:nvPr/>
              </p:nvSpPr>
              <p:spPr>
                <a:xfrm>
                  <a:off x="7347921" y="5404948"/>
                  <a:ext cx="598357" cy="400110"/>
                </a:xfrm>
                <a:prstGeom prst="rect">
                  <a:avLst/>
                </a:prstGeom>
                <a:blipFill rotWithShape="0">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0756330" y="5384958"/>
                  <a:ext cx="598357" cy="400110"/>
                </a:xfrm>
                <a:prstGeom prst="rect">
                  <a:avLst/>
                </a:prstGeom>
                <a:noFill/>
              </p:spPr>
              <p:txBody>
                <a:bodyPr wrap="square" lIns="91440" tIns="45720" rIns="91440" bIns="45720">
                  <a:spAutoFit/>
                </a:bodyPr>
                <a:lstStyle/>
                <a:p>
                  <a:pPr algn="ctr"/>
                  <a14:m>
                    <m:oMathPara xmlns:m="http://schemas.openxmlformats.org/officeDocument/2006/math">
                      <m:oMathParaPr>
                        <m:jc m:val="left"/>
                      </m:oMathParaPr>
                      <m:oMath xmlns:m="http://schemas.openxmlformats.org/officeDocument/2006/math">
                        <m:r>
                          <m:rPr>
                            <m:sty m:val="p"/>
                          </m:rPr>
                          <a:rPr lang="el-GR"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α</m:t>
                        </m:r>
                        <m:r>
                          <a:rPr lang="en-US"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oMath>
                    </m:oMathPara>
                  </a14:m>
                  <a:endParaRPr lang="en-US" sz="20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32" name="Rectangle 31"/>
                <p:cNvSpPr>
                  <a:spLocks noRot="1" noChangeAspect="1" noMove="1" noResize="1" noEditPoints="1" noAdjustHandles="1" noChangeArrowheads="1" noChangeShapeType="1" noTextEdit="1"/>
                </p:cNvSpPr>
                <p:nvPr/>
              </p:nvSpPr>
              <p:spPr>
                <a:xfrm>
                  <a:off x="10756330" y="5384958"/>
                  <a:ext cx="598357" cy="400110"/>
                </a:xfrm>
                <a:prstGeom prst="rect">
                  <a:avLst/>
                </a:prstGeom>
                <a:blipFill rotWithShape="0">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806001" y="5391093"/>
                  <a:ext cx="598357" cy="400110"/>
                </a:xfrm>
                <a:prstGeom prst="rect">
                  <a:avLst/>
                </a:prstGeom>
                <a:noFill/>
              </p:spPr>
              <p:txBody>
                <a:bodyPr wrap="square" lIns="91440" tIns="45720" rIns="91440" bIns="45720">
                  <a:spAutoFit/>
                </a:bodyPr>
                <a:lstStyle/>
                <a:p>
                  <a:pPr algn="ctr"/>
                  <a14:m>
                    <m:oMathPara xmlns:m="http://schemas.openxmlformats.org/officeDocument/2006/math">
                      <m:oMathParaPr>
                        <m:jc m:val="left"/>
                      </m:oMathParaPr>
                      <m:oMath xmlns:m="http://schemas.openxmlformats.org/officeDocument/2006/math">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6</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m:rPr>
                            <m:sty m:val="p"/>
                          </m:rP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m:t>
                        </m:r>
                      </m:oMath>
                    </m:oMathPara>
                  </a14:m>
                  <a:endParaRPr lang="en-US" sz="20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33" name="Rectangle 32"/>
                <p:cNvSpPr>
                  <a:spLocks noRot="1" noChangeAspect="1" noMove="1" noResize="1" noEditPoints="1" noAdjustHandles="1" noChangeArrowheads="1" noChangeShapeType="1" noTextEdit="1"/>
                </p:cNvSpPr>
                <p:nvPr/>
              </p:nvSpPr>
              <p:spPr>
                <a:xfrm>
                  <a:off x="8806001" y="5391093"/>
                  <a:ext cx="598357" cy="400110"/>
                </a:xfrm>
                <a:prstGeom prst="rect">
                  <a:avLst/>
                </a:prstGeom>
                <a:blipFill rotWithShape="0">
                  <a:blip r:embed="rId5"/>
                  <a:stretch>
                    <a:fillRect l="-2041" r="-30612"/>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765068" y="4682806"/>
                  <a:ext cx="598357" cy="400110"/>
                </a:xfrm>
                <a:prstGeom prst="rect">
                  <a:avLst/>
                </a:prstGeom>
                <a:noFill/>
              </p:spPr>
              <p:txBody>
                <a:bodyPr wrap="square" lIns="91440" tIns="45720" rIns="91440" bIns="45720">
                  <a:spAutoFit/>
                </a:bodyPr>
                <a:lstStyle/>
                <a:p>
                  <a:pPr algn="ctr"/>
                  <a14:m>
                    <m:oMathPara xmlns:m="http://schemas.openxmlformats.org/officeDocument/2006/math">
                      <m:oMathParaPr>
                        <m:jc m:val="left"/>
                      </m:oMathParaPr>
                      <m:oMath xmlns:m="http://schemas.openxmlformats.org/officeDocument/2006/math">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0</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6</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m:rPr>
                            <m:sty m:val="p"/>
                          </m:rP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m:t>
                        </m:r>
                      </m:oMath>
                    </m:oMathPara>
                  </a14:m>
                  <a:endParaRPr lang="en-US" sz="20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34" name="Rectangle 33"/>
                <p:cNvSpPr>
                  <a:spLocks noRot="1" noChangeAspect="1" noMove="1" noResize="1" noEditPoints="1" noAdjustHandles="1" noChangeArrowheads="1" noChangeShapeType="1" noTextEdit="1"/>
                </p:cNvSpPr>
                <p:nvPr/>
              </p:nvSpPr>
              <p:spPr>
                <a:xfrm>
                  <a:off x="10765068" y="4682806"/>
                  <a:ext cx="598357" cy="400110"/>
                </a:xfrm>
                <a:prstGeom prst="rect">
                  <a:avLst/>
                </a:prstGeom>
                <a:blipFill rotWithShape="0">
                  <a:blip r:embed="rId6"/>
                  <a:stretch>
                    <a:fillRect l="-1020" r="-30612"/>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10507473" y="4682806"/>
                  <a:ext cx="598357" cy="400110"/>
                </a:xfrm>
                <a:prstGeom prst="rect">
                  <a:avLst/>
                </a:prstGeom>
                <a:noFill/>
              </p:spPr>
              <p:txBody>
                <a:bodyPr wrap="square" lIns="91440" tIns="45720" rIns="91440" bIns="45720">
                  <a:spAutoFit/>
                </a:bodyPr>
                <a:lstStyle/>
                <a:p>
                  <a:pPr algn="ctr"/>
                  <a14:m>
                    <m:oMathPara xmlns:m="http://schemas.openxmlformats.org/officeDocument/2006/math">
                      <m:oMathParaPr>
                        <m:jc m:val="left"/>
                      </m:oMathParaPr>
                      <m:oMath xmlns:m="http://schemas.openxmlformats.org/officeDocument/2006/math">
                        <m:r>
                          <m:rPr>
                            <m:sty m:val="p"/>
                          </m:rP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r</m:t>
                        </m:r>
                      </m:oMath>
                    </m:oMathPara>
                  </a14:m>
                  <a:endParaRPr lang="en-US" sz="20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35" name="Rectangle 34"/>
                <p:cNvSpPr>
                  <a:spLocks noRot="1" noChangeAspect="1" noMove="1" noResize="1" noEditPoints="1" noAdjustHandles="1" noChangeArrowheads="1" noChangeShapeType="1" noTextEdit="1"/>
                </p:cNvSpPr>
                <p:nvPr/>
              </p:nvSpPr>
              <p:spPr>
                <a:xfrm>
                  <a:off x="10507473" y="4682806"/>
                  <a:ext cx="598357" cy="400110"/>
                </a:xfrm>
                <a:prstGeom prst="rect">
                  <a:avLst/>
                </a:prstGeom>
                <a:blipFill rotWithShape="0">
                  <a:blip r:embed="rId7"/>
                  <a:stretch>
                    <a:fillRect/>
                  </a:stretch>
                </a:blipFill>
              </p:spPr>
              <p:txBody>
                <a:bodyPr/>
                <a:lstStyle/>
                <a:p>
                  <a:r>
                    <a:rPr lang="ar-IQ">
                      <a:noFill/>
                    </a:rPr>
                    <a:t> </a:t>
                  </a:r>
                </a:p>
              </p:txBody>
            </p:sp>
          </mc:Fallback>
        </mc:AlternateContent>
      </p:grpSp>
    </p:spTree>
    <p:extLst>
      <p:ext uri="{BB962C8B-B14F-4D97-AF65-F5344CB8AC3E}">
        <p14:creationId xmlns:p14="http://schemas.microsoft.com/office/powerpoint/2010/main" val="31027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500"/>
                                        <p:tgtEl>
                                          <p:spTgt spid="7">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500"/>
                                        <p:tgtEl>
                                          <p:spTgt spid="7">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xEl>
                                              <p:pRg st="7" end="7"/>
                                            </p:txEl>
                                          </p:spTgt>
                                        </p:tgtEl>
                                        <p:attrNameLst>
                                          <p:attrName>style.visibility</p:attrName>
                                        </p:attrNameLst>
                                      </p:cBhvr>
                                      <p:to>
                                        <p:strVal val="visible"/>
                                      </p:to>
                                    </p:set>
                                    <p:animEffect transition="in" filter="fade">
                                      <p:cBhvr>
                                        <p:cTn id="50" dur="500"/>
                                        <p:tgtEl>
                                          <p:spTgt spid="7">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Effect transition="in" filter="fade">
                                      <p:cBhvr>
                                        <p:cTn id="55" dur="500"/>
                                        <p:tgtEl>
                                          <p:spTgt spid="7">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xEl>
                                              <p:pRg st="9" end="9"/>
                                            </p:txEl>
                                          </p:spTgt>
                                        </p:tgtEl>
                                        <p:attrNameLst>
                                          <p:attrName>style.visibility</p:attrName>
                                        </p:attrNameLst>
                                      </p:cBhvr>
                                      <p:to>
                                        <p:strVal val="visible"/>
                                      </p:to>
                                    </p:set>
                                    <p:animEffect transition="in" filter="fade">
                                      <p:cBhvr>
                                        <p:cTn id="60" dur="500"/>
                                        <p:tgtEl>
                                          <p:spTgt spid="7">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7">
                                            <p:txEl>
                                              <p:pRg st="10" end="10"/>
                                            </p:txEl>
                                          </p:spTgt>
                                        </p:tgtEl>
                                        <p:attrNameLst>
                                          <p:attrName>style.visibility</p:attrName>
                                        </p:attrNameLst>
                                      </p:cBhvr>
                                      <p:to>
                                        <p:strVal val="visible"/>
                                      </p:to>
                                    </p:set>
                                    <p:animEffect transition="in" filter="fade">
                                      <p:cBhvr>
                                        <p:cTn id="65" dur="500"/>
                                        <p:tgtEl>
                                          <p:spTgt spid="7">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
                                            <p:txEl>
                                              <p:pRg st="11" end="11"/>
                                            </p:txEl>
                                          </p:spTgt>
                                        </p:tgtEl>
                                        <p:attrNameLst>
                                          <p:attrName>style.visibility</p:attrName>
                                        </p:attrNameLst>
                                      </p:cBhvr>
                                      <p:to>
                                        <p:strVal val="visible"/>
                                      </p:to>
                                    </p:set>
                                    <p:animEffect transition="in" filter="fade">
                                      <p:cBhvr>
                                        <p:cTn id="70" dur="500"/>
                                        <p:tgtEl>
                                          <p:spTgt spid="7">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
                                            <p:txEl>
                                              <p:pRg st="4" end="4"/>
                                            </p:txEl>
                                          </p:spTgt>
                                        </p:tgtEl>
                                        <p:attrNameLst>
                                          <p:attrName>style.visibility</p:attrName>
                                        </p:attrNameLst>
                                      </p:cBhvr>
                                      <p:to>
                                        <p:strVal val="visible"/>
                                      </p:to>
                                    </p:set>
                                    <p:animEffect transition="in" filter="fade">
                                      <p:cBhvr>
                                        <p:cTn id="7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764" y="284674"/>
            <a:ext cx="11042072" cy="2728952"/>
          </a:xfrm>
          <a:prstGeom prst="rect">
            <a:avLst/>
          </a:prstGeom>
        </p:spPr>
        <p:txBody>
          <a:bodyPr wrap="square">
            <a:spAutoFit/>
          </a:bodyPr>
          <a:lstStyle/>
          <a:p>
            <a:pPr>
              <a:lnSpc>
                <a:spcPct val="115000"/>
              </a:lnSpc>
              <a:spcAft>
                <a:spcPts val="1000"/>
              </a:spcAft>
            </a:pPr>
            <a:r>
              <a:rPr lang="ar-IQ" sz="2000" b="1" u="sng" dirty="0" smtClean="0">
                <a:latin typeface="Calibri" panose="020F0502020204030204" pitchFamily="34" charset="0"/>
                <a:ea typeface="Times New Roman" panose="02020603050405020304" pitchFamily="18" charset="0"/>
              </a:rPr>
              <a:t>مثال 1: </a:t>
            </a:r>
            <a:endParaRPr lang="en-US" sz="2000" dirty="0">
              <a:latin typeface="Calibri" panose="020F0502020204030204" pitchFamily="34" charset="0"/>
              <a:ea typeface="Times New Roman" panose="02020603050405020304" pitchFamily="18" charset="0"/>
            </a:endParaRPr>
          </a:p>
          <a:p>
            <a:pPr>
              <a:lnSpc>
                <a:spcPct val="115000"/>
              </a:lnSpc>
              <a:spcAft>
                <a:spcPts val="1000"/>
              </a:spcAft>
            </a:pPr>
            <a:r>
              <a:rPr lang="ar-IQ" sz="2000" dirty="0" smtClean="0">
                <a:latin typeface="Calibri" panose="020F0502020204030204" pitchFamily="34" charset="0"/>
                <a:ea typeface="Times New Roman" panose="02020603050405020304" pitchFamily="18" charset="0"/>
              </a:rPr>
              <a:t>السلك </a:t>
            </a:r>
            <a:r>
              <a:rPr lang="en-US" sz="2000" dirty="0" err="1" smtClean="0">
                <a:latin typeface="Calibri" panose="020F0502020204030204" pitchFamily="34" charset="0"/>
                <a:ea typeface="Times New Roman" panose="02020603050405020304" pitchFamily="18" charset="0"/>
              </a:rPr>
              <a:t>ab</a:t>
            </a:r>
            <a:r>
              <a:rPr lang="en-US" sz="2000" dirty="0" smtClean="0">
                <a:latin typeface="Calibri" panose="020F0502020204030204" pitchFamily="34" charset="0"/>
                <a:ea typeface="Times New Roman" panose="02020603050405020304" pitchFamily="18" charset="0"/>
              </a:rPr>
              <a:t> </a:t>
            </a:r>
            <a:r>
              <a:rPr lang="ar-IQ" sz="2000" dirty="0" smtClean="0">
                <a:latin typeface="Calibri" panose="020F0502020204030204" pitchFamily="34" charset="0"/>
                <a:ea typeface="Times New Roman" panose="02020603050405020304" pitchFamily="18" charset="0"/>
              </a:rPr>
              <a:t> مستقيم طوله </a:t>
            </a:r>
            <a:r>
              <a:rPr lang="en-US" sz="2000" dirty="0" smtClean="0">
                <a:latin typeface="Calibri" panose="020F0502020204030204" pitchFamily="34" charset="0"/>
                <a:ea typeface="Times New Roman" panose="02020603050405020304" pitchFamily="18" charset="0"/>
              </a:rPr>
              <a:t>1.6m </a:t>
            </a:r>
            <a:r>
              <a:rPr lang="ar-IQ" sz="2000" dirty="0" smtClean="0">
                <a:latin typeface="Calibri" panose="020F0502020204030204" pitchFamily="34" charset="0"/>
                <a:ea typeface="Times New Roman" panose="02020603050405020304" pitchFamily="18" charset="0"/>
              </a:rPr>
              <a:t> يسري خلاله تيار كهربائي شدته </a:t>
            </a:r>
            <a:r>
              <a:rPr lang="en-US" sz="2000" dirty="0" smtClean="0">
                <a:latin typeface="Calibri" panose="020F0502020204030204" pitchFamily="34" charset="0"/>
                <a:ea typeface="Times New Roman" panose="02020603050405020304" pitchFamily="18" charset="0"/>
              </a:rPr>
              <a:t>5A</a:t>
            </a:r>
            <a:r>
              <a:rPr lang="ar-IQ" sz="2000" dirty="0" smtClean="0">
                <a:latin typeface="Calibri" panose="020F0502020204030204" pitchFamily="34" charset="0"/>
                <a:ea typeface="Times New Roman" panose="02020603050405020304" pitchFamily="18" charset="0"/>
              </a:rPr>
              <a:t> بالاتجاه </a:t>
            </a:r>
            <a:r>
              <a:rPr lang="en-US" sz="2000" dirty="0" err="1" smtClean="0">
                <a:latin typeface="Calibri" panose="020F0502020204030204" pitchFamily="34" charset="0"/>
                <a:ea typeface="Times New Roman" panose="02020603050405020304" pitchFamily="18" charset="0"/>
              </a:rPr>
              <a:t>ab</a:t>
            </a:r>
            <a:r>
              <a:rPr lang="ar-IQ" sz="2000" dirty="0" smtClean="0">
                <a:latin typeface="Calibri" panose="020F0502020204030204" pitchFamily="34" charset="0"/>
                <a:ea typeface="Times New Roman" panose="02020603050405020304" pitchFamily="18" charset="0"/>
              </a:rPr>
              <a:t> جد </a:t>
            </a:r>
            <a:r>
              <a:rPr lang="en-US" sz="2000" dirty="0" smtClean="0">
                <a:latin typeface="Calibri" panose="020F0502020204030204" pitchFamily="34" charset="0"/>
                <a:ea typeface="Times New Roman" panose="02020603050405020304" pitchFamily="18" charset="0"/>
              </a:rPr>
              <a:t>B</a:t>
            </a:r>
            <a:r>
              <a:rPr lang="ar-IQ" sz="2000" dirty="0" smtClean="0">
                <a:latin typeface="Calibri" panose="020F0502020204030204" pitchFamily="34" charset="0"/>
                <a:ea typeface="Times New Roman" panose="02020603050405020304" pitchFamily="18" charset="0"/>
              </a:rPr>
              <a:t> في نقطة </a:t>
            </a:r>
            <a:r>
              <a:rPr lang="en-US" sz="2000" dirty="0" smtClean="0">
                <a:latin typeface="Calibri" panose="020F0502020204030204" pitchFamily="34" charset="0"/>
                <a:ea typeface="Times New Roman" panose="02020603050405020304" pitchFamily="18" charset="0"/>
              </a:rPr>
              <a:t>p</a:t>
            </a:r>
            <a:r>
              <a:rPr lang="ar-IQ" sz="2000" dirty="0" smtClean="0">
                <a:latin typeface="Calibri" panose="020F0502020204030204" pitchFamily="34" charset="0"/>
                <a:ea typeface="Times New Roman" panose="02020603050405020304" pitchFamily="18" charset="0"/>
              </a:rPr>
              <a:t> التي تبعد عن السلك مسافة </a:t>
            </a:r>
            <a:r>
              <a:rPr lang="en-US" sz="2000" dirty="0" smtClean="0">
                <a:latin typeface="Calibri" panose="020F0502020204030204" pitchFamily="34" charset="0"/>
                <a:ea typeface="Times New Roman" panose="02020603050405020304" pitchFamily="18" charset="0"/>
              </a:rPr>
              <a:t>60cm</a:t>
            </a:r>
            <a:r>
              <a:rPr lang="ar-IQ" sz="2000" dirty="0" smtClean="0">
                <a:latin typeface="Calibri" panose="020F0502020204030204" pitchFamily="34" charset="0"/>
                <a:ea typeface="Times New Roman" panose="02020603050405020304" pitchFamily="18" charset="0"/>
              </a:rPr>
              <a:t> عندما تكون </a:t>
            </a:r>
            <a:r>
              <a:rPr lang="en-US" sz="2000" dirty="0" smtClean="0">
                <a:latin typeface="Calibri" panose="020F0502020204030204" pitchFamily="34" charset="0"/>
                <a:ea typeface="Times New Roman" panose="02020603050405020304" pitchFamily="18" charset="0"/>
              </a:rPr>
              <a:t>p</a:t>
            </a:r>
            <a:r>
              <a:rPr lang="ar-IQ" sz="2000" dirty="0" smtClean="0">
                <a:latin typeface="Calibri" panose="020F0502020204030204" pitchFamily="34" charset="0"/>
                <a:ea typeface="Times New Roman" panose="02020603050405020304" pitchFamily="18" charset="0"/>
              </a:rPr>
              <a:t> واقعة</a:t>
            </a:r>
          </a:p>
          <a:p>
            <a:pPr>
              <a:lnSpc>
                <a:spcPct val="115000"/>
              </a:lnSpc>
              <a:spcAft>
                <a:spcPts val="1000"/>
              </a:spcAft>
            </a:pPr>
            <a:r>
              <a:rPr lang="ar-IQ" sz="2000" dirty="0" smtClean="0">
                <a:latin typeface="Calibri" panose="020F0502020204030204" pitchFamily="34" charset="0"/>
              </a:rPr>
              <a:t>1- على العمود المنتصف للسلك </a:t>
            </a:r>
          </a:p>
          <a:p>
            <a:pPr>
              <a:lnSpc>
                <a:spcPct val="115000"/>
              </a:lnSpc>
              <a:spcAft>
                <a:spcPts val="1000"/>
              </a:spcAft>
            </a:pPr>
            <a:r>
              <a:rPr lang="ar-IQ" sz="2000" dirty="0" smtClean="0">
                <a:latin typeface="Calibri" panose="020F0502020204030204" pitchFamily="34" charset="0"/>
              </a:rPr>
              <a:t>2- واقعة على العمود المقام من الطرف </a:t>
            </a:r>
            <a:r>
              <a:rPr lang="en-US" sz="2000" dirty="0" smtClean="0">
                <a:latin typeface="Calibri" panose="020F0502020204030204" pitchFamily="34" charset="0"/>
              </a:rPr>
              <a:t>a</a:t>
            </a:r>
            <a:r>
              <a:rPr lang="ar-IQ" sz="2000" dirty="0" smtClean="0">
                <a:latin typeface="Calibri" panose="020F0502020204030204" pitchFamily="34" charset="0"/>
              </a:rPr>
              <a:t> </a:t>
            </a:r>
          </a:p>
          <a:p>
            <a:pPr>
              <a:lnSpc>
                <a:spcPct val="115000"/>
              </a:lnSpc>
              <a:spcAft>
                <a:spcPts val="1000"/>
              </a:spcAft>
            </a:pPr>
            <a:r>
              <a:rPr lang="ar-IQ" sz="2000" b="1" dirty="0" smtClean="0">
                <a:latin typeface="Calibri" panose="020F0502020204030204" pitchFamily="34" charset="0"/>
              </a:rPr>
              <a:t>3- واقعة على العمود المقام من نقطة على امتداد </a:t>
            </a:r>
            <a:r>
              <a:rPr lang="en-US" sz="2000" b="1" dirty="0" err="1" smtClean="0">
                <a:latin typeface="Calibri" panose="020F0502020204030204" pitchFamily="34" charset="0"/>
              </a:rPr>
              <a:t>ab</a:t>
            </a:r>
            <a:r>
              <a:rPr lang="ar-IQ" sz="2000" b="1" dirty="0" smtClean="0">
                <a:latin typeface="Calibri" panose="020F0502020204030204" pitchFamily="34" charset="0"/>
              </a:rPr>
              <a:t> وتبعد عن </a:t>
            </a:r>
            <a:r>
              <a:rPr lang="en-US" sz="2000" b="1" dirty="0" smtClean="0">
                <a:latin typeface="Calibri" panose="020F0502020204030204" pitchFamily="34" charset="0"/>
              </a:rPr>
              <a:t>a</a:t>
            </a:r>
            <a:r>
              <a:rPr lang="ar-IQ" sz="2000" b="1" dirty="0" smtClean="0">
                <a:latin typeface="Calibri" panose="020F0502020204030204" pitchFamily="34" charset="0"/>
              </a:rPr>
              <a:t> مسافة </a:t>
            </a:r>
            <a:r>
              <a:rPr lang="en-US" sz="2000" b="1" dirty="0" smtClean="0">
                <a:latin typeface="Calibri" panose="020F0502020204030204" pitchFamily="34" charset="0"/>
              </a:rPr>
              <a:t>40cm</a:t>
            </a:r>
            <a:r>
              <a:rPr lang="ar-IQ" sz="2000" b="1" dirty="0" smtClean="0">
                <a:latin typeface="Calibri" panose="020F0502020204030204" pitchFamily="34" charset="0"/>
              </a:rPr>
              <a:t> </a:t>
            </a:r>
            <a:endParaRPr lang="ar-IQ" sz="2000" b="1" dirty="0"/>
          </a:p>
        </p:txBody>
      </p:sp>
      <mc:AlternateContent xmlns:mc="http://schemas.openxmlformats.org/markup-compatibility/2006" xmlns:a14="http://schemas.microsoft.com/office/drawing/2010/main">
        <mc:Choice Requires="a14">
          <p:sp>
            <p:nvSpPr>
              <p:cNvPr id="7" name="Rectangle 6"/>
              <p:cNvSpPr/>
              <p:nvPr/>
            </p:nvSpPr>
            <p:spPr>
              <a:xfrm>
                <a:off x="224323" y="1535196"/>
                <a:ext cx="8179343" cy="5322804"/>
              </a:xfrm>
              <a:prstGeom prst="rect">
                <a:avLst/>
              </a:prstGeom>
            </p:spPr>
            <p:txBody>
              <a:bodyPr wrap="square">
                <a:spAutoFit/>
              </a:bodyPr>
              <a:lstStyle/>
              <a:p>
                <a:pPr algn="l" rtl="0"/>
                <a:r>
                  <a:rPr lang="en-US" sz="2000" dirty="0" smtClean="0">
                    <a:cs typeface="+mj-cs"/>
                  </a:rPr>
                  <a:t>l = 1.6 m</a:t>
                </a:r>
              </a:p>
              <a:p>
                <a:pPr algn="l" rtl="0"/>
                <a:r>
                  <a:rPr lang="en-US" sz="2000" dirty="0" err="1" smtClean="0">
                    <a:cs typeface="+mj-cs"/>
                  </a:rPr>
                  <a:t>i</a:t>
                </a:r>
                <a:r>
                  <a:rPr lang="en-US" sz="2000" dirty="0" smtClean="0">
                    <a:cs typeface="+mj-cs"/>
                  </a:rPr>
                  <a:t> = 5 A</a:t>
                </a:r>
              </a:p>
              <a:p>
                <a:pPr algn="l" rtl="0"/>
                <a:r>
                  <a:rPr lang="en-US" sz="2000" dirty="0" smtClean="0">
                    <a:cs typeface="+mj-cs"/>
                  </a:rPr>
                  <a:t>B = ?</a:t>
                </a:r>
              </a:p>
              <a:p>
                <a:pPr algn="l" rtl="0"/>
                <a:r>
                  <a:rPr lang="en-US" sz="2000" dirty="0" smtClean="0">
                    <a:cs typeface="+mj-cs"/>
                  </a:rPr>
                  <a:t>r = 0.6 m</a:t>
                </a:r>
              </a:p>
              <a:p>
                <a:pPr algn="l" rtl="0"/>
                <a:r>
                  <a:rPr lang="en-US" sz="2000" dirty="0" smtClean="0">
                    <a:cs typeface="+mj-cs"/>
                  </a:rPr>
                  <a:t> </a:t>
                </a:r>
                <a:r>
                  <a:rPr lang="en-US" sz="2000" dirty="0">
                    <a:latin typeface="Times New Roman" panose="02020603050405020304" pitchFamily="18" charset="0"/>
                    <a:cs typeface="+mj-cs"/>
                  </a:rPr>
                  <a:t>B= </a:t>
                </a:r>
                <a14:m>
                  <m:oMath xmlns:m="http://schemas.openxmlformats.org/officeDocument/2006/math">
                    <m:r>
                      <m:rPr>
                        <m:nor/>
                      </m:rPr>
                      <a:rPr lang="en-US" sz="2000">
                        <a:latin typeface="Times New Roman" panose="02020603050405020304" pitchFamily="18" charset="0"/>
                        <a:cs typeface="+mj-cs"/>
                      </a:rPr>
                      <m:t> </m:t>
                    </m:r>
                    <m:f>
                      <m:fPr>
                        <m:ctrlPr>
                          <a:rPr lang="en-US" sz="2000" i="1">
                            <a:latin typeface="Cambria Math" panose="02040503050406030204" pitchFamily="18" charset="0"/>
                            <a:cs typeface="+mj-cs"/>
                          </a:rPr>
                        </m:ctrlPr>
                      </m:fPr>
                      <m:num>
                        <m:sSub>
                          <m:sSubPr>
                            <m:ctrlPr>
                              <a:rPr lang="en-US" sz="2000" i="1">
                                <a:latin typeface="Cambria Math" panose="02040503050406030204" pitchFamily="18" charset="0"/>
                                <a:cs typeface="+mj-cs"/>
                              </a:rPr>
                            </m:ctrlPr>
                          </m:sSubPr>
                          <m:e>
                            <m:r>
                              <m:rPr>
                                <m:nor/>
                              </m:rPr>
                              <a:rPr lang="en-US" sz="2000">
                                <a:latin typeface="Times New Roman" panose="02020603050405020304" pitchFamily="18" charset="0"/>
                                <a:cs typeface="+mj-cs"/>
                              </a:rPr>
                              <m:t>μ</m:t>
                            </m:r>
                          </m:e>
                          <m:sub>
                            <m:r>
                              <m:rPr>
                                <m:nor/>
                              </m:rPr>
                              <a:rPr lang="en-US" sz="2000">
                                <a:latin typeface="Times New Roman" panose="02020603050405020304" pitchFamily="18" charset="0"/>
                                <a:cs typeface="+mj-cs"/>
                              </a:rPr>
                              <m:t>o</m:t>
                            </m:r>
                          </m:sub>
                        </m:sSub>
                        <m:r>
                          <a:rPr lang="en-US" sz="2000">
                            <a:latin typeface="Cambria Math" panose="02040503050406030204" pitchFamily="18" charset="0"/>
                            <a:cs typeface="+mj-cs"/>
                          </a:rPr>
                          <m:t> </m:t>
                        </m:r>
                        <m:r>
                          <m:rPr>
                            <m:sty m:val="p"/>
                          </m:rPr>
                          <a:rPr lang="en-US" sz="2000">
                            <a:latin typeface="Cambria Math" panose="02040503050406030204" pitchFamily="18" charset="0"/>
                            <a:cs typeface="+mj-cs"/>
                          </a:rPr>
                          <m:t>i</m:t>
                        </m:r>
                      </m:num>
                      <m:den>
                        <m:r>
                          <m:rPr>
                            <m:nor/>
                          </m:rPr>
                          <a:rPr lang="en-US" sz="2000">
                            <a:latin typeface="Times New Roman" panose="02020603050405020304" pitchFamily="18" charset="0"/>
                            <a:cs typeface="+mj-cs"/>
                          </a:rPr>
                          <m:t>4</m:t>
                        </m:r>
                        <m:r>
                          <m:rPr>
                            <m:nor/>
                          </m:rPr>
                          <a:rPr lang="en-US" sz="2000">
                            <a:latin typeface="Times New Roman" panose="02020603050405020304" pitchFamily="18" charset="0"/>
                            <a:cs typeface="+mj-cs"/>
                          </a:rPr>
                          <m:t>π</m:t>
                        </m:r>
                        <m:r>
                          <m:rPr>
                            <m:nor/>
                          </m:rPr>
                          <a:rPr lang="en-US" sz="2000">
                            <a:latin typeface="Times New Roman" panose="02020603050405020304" pitchFamily="18" charset="0"/>
                            <a:cs typeface="+mj-cs"/>
                          </a:rPr>
                          <m:t>r</m:t>
                        </m:r>
                      </m:den>
                    </m:f>
                    <m:r>
                      <m:rPr>
                        <m:nor/>
                      </m:rPr>
                      <a:rPr lang="en-US" sz="2000">
                        <a:latin typeface="Times New Roman" panose="02020603050405020304" pitchFamily="18" charset="0"/>
                        <a:cs typeface="+mj-cs"/>
                      </a:rPr>
                      <m:t> </m:t>
                    </m:r>
                  </m:oMath>
                </a14:m>
                <a:r>
                  <a:rPr lang="en-US" sz="2000" dirty="0">
                    <a:latin typeface="Times New Roman" panose="02020603050405020304" pitchFamily="18" charset="0"/>
                    <a:cs typeface="+mj-cs"/>
                  </a:rPr>
                  <a:t>(</a:t>
                </a:r>
                <a:r>
                  <a:rPr lang="en-US" sz="2000" dirty="0" err="1">
                    <a:latin typeface="Times New Roman" panose="02020603050405020304" pitchFamily="18" charset="0"/>
                    <a:cs typeface="+mj-cs"/>
                  </a:rPr>
                  <a:t>cos</a:t>
                </a:r>
                <a:r>
                  <a:rPr lang="el-GR" sz="2000" dirty="0">
                    <a:latin typeface="Calibri" panose="020F0502020204030204" pitchFamily="34" charset="0"/>
                    <a:cs typeface="+mj-cs"/>
                  </a:rPr>
                  <a:t> α</a:t>
                </a:r>
                <a:r>
                  <a:rPr lang="en-US" sz="2000" dirty="0">
                    <a:latin typeface="Calibri" panose="020F0502020204030204" pitchFamily="34" charset="0"/>
                    <a:cs typeface="+mj-cs"/>
                  </a:rPr>
                  <a:t>2</a:t>
                </a:r>
                <a:r>
                  <a:rPr lang="en-US" sz="2000" dirty="0">
                    <a:latin typeface="Times New Roman" panose="02020603050405020304" pitchFamily="18" charset="0"/>
                    <a:cs typeface="+mj-cs"/>
                  </a:rPr>
                  <a:t> – </a:t>
                </a:r>
                <a:r>
                  <a:rPr lang="en-US" sz="2000" dirty="0" err="1">
                    <a:latin typeface="Times New Roman" panose="02020603050405020304" pitchFamily="18" charset="0"/>
                    <a:cs typeface="+mj-cs"/>
                  </a:rPr>
                  <a:t>cos</a:t>
                </a:r>
                <a:r>
                  <a:rPr lang="el-GR" sz="2000" dirty="0">
                    <a:latin typeface="Calibri" panose="020F0502020204030204" pitchFamily="34" charset="0"/>
                    <a:cs typeface="+mj-cs"/>
                  </a:rPr>
                  <a:t> α</a:t>
                </a:r>
                <a:r>
                  <a:rPr lang="en-US" sz="2000" dirty="0">
                    <a:latin typeface="Calibri" panose="020F0502020204030204" pitchFamily="34" charset="0"/>
                    <a:cs typeface="+mj-cs"/>
                  </a:rPr>
                  <a:t>1</a:t>
                </a:r>
                <a:r>
                  <a:rPr lang="en-US" sz="2000" dirty="0">
                    <a:latin typeface="Times New Roman" panose="02020603050405020304" pitchFamily="18" charset="0"/>
                    <a:cs typeface="+mj-cs"/>
                  </a:rPr>
                  <a:t>)……………….. 15</a:t>
                </a:r>
                <a:endParaRPr lang="ar-IQ" sz="2000" dirty="0">
                  <a:latin typeface="Times New Roman" panose="02020603050405020304" pitchFamily="18" charset="0"/>
                  <a:cs typeface="+mj-cs"/>
                </a:endParaRPr>
              </a:p>
              <a:p>
                <a:pPr algn="l" rtl="0"/>
                <a:endParaRPr lang="en-US" sz="2000" dirty="0" smtClean="0">
                  <a:cs typeface="+mj-cs"/>
                </a:endParaRPr>
              </a:p>
              <a:p>
                <a:pPr algn="l" rtl="0"/>
                <a14:m>
                  <m:oMath xmlns:m="http://schemas.openxmlformats.org/officeDocument/2006/math">
                    <m:r>
                      <m:rPr>
                        <m:sty m:val="p"/>
                      </m:rPr>
                      <a:rPr lang="en-US" sz="2000" b="0" i="0" smtClean="0">
                        <a:latin typeface="Cambria Math" panose="02040503050406030204" pitchFamily="18" charset="0"/>
                        <a:cs typeface="+mj-cs"/>
                      </a:rPr>
                      <m:t>R</m:t>
                    </m:r>
                    <m:r>
                      <a:rPr lang="en-US" sz="2000" b="0" i="0" smtClean="0">
                        <a:latin typeface="Cambria Math" panose="02040503050406030204" pitchFamily="18" charset="0"/>
                        <a:cs typeface="+mj-cs"/>
                      </a:rPr>
                      <m:t>1</m:t>
                    </m:r>
                    <m:r>
                      <a:rPr lang="en-US" sz="2000" b="0" i="0" smtClean="0">
                        <a:latin typeface="Cambria Math" panose="02040503050406030204" pitchFamily="18" charset="0"/>
                        <a:cs typeface="+mj-cs"/>
                      </a:rPr>
                      <m:t>= </m:t>
                    </m:r>
                    <m:rad>
                      <m:radPr>
                        <m:degHide m:val="on"/>
                        <m:ctrlPr>
                          <a:rPr lang="en-US" sz="2000" b="0" i="1" smtClean="0">
                            <a:latin typeface="Cambria Math" panose="02040503050406030204" pitchFamily="18" charset="0"/>
                            <a:cs typeface="+mj-cs"/>
                          </a:rPr>
                        </m:ctrlPr>
                      </m:radPr>
                      <m:deg/>
                      <m:e>
                        <m:sSup>
                          <m:sSupPr>
                            <m:ctrlPr>
                              <a:rPr lang="en-US" sz="2000" b="0" i="1" smtClean="0">
                                <a:latin typeface="Cambria Math" panose="02040503050406030204" pitchFamily="18" charset="0"/>
                                <a:cs typeface="+mj-cs"/>
                              </a:rPr>
                            </m:ctrlPr>
                          </m:sSupPr>
                          <m:e>
                            <m:r>
                              <a:rPr lang="en-US" sz="2000" b="0" i="0" smtClean="0">
                                <a:latin typeface="Cambria Math" panose="02040503050406030204" pitchFamily="18" charset="0"/>
                                <a:cs typeface="+mj-cs"/>
                              </a:rPr>
                              <m:t>(</m:t>
                            </m:r>
                            <m:r>
                              <a:rPr lang="en-US" sz="2000" b="0" i="0" smtClean="0">
                                <a:latin typeface="Cambria Math" panose="02040503050406030204" pitchFamily="18" charset="0"/>
                                <a:cs typeface="+mj-cs"/>
                              </a:rPr>
                              <m:t>0</m:t>
                            </m:r>
                            <m:r>
                              <a:rPr lang="en-US" sz="2000" b="0" i="0" smtClean="0">
                                <a:latin typeface="Cambria Math" panose="02040503050406030204" pitchFamily="18" charset="0"/>
                                <a:cs typeface="+mj-cs"/>
                              </a:rPr>
                              <m:t>.</m:t>
                            </m:r>
                            <m:r>
                              <a:rPr lang="en-US" sz="2000" b="0" i="0" smtClean="0">
                                <a:latin typeface="Cambria Math" panose="02040503050406030204" pitchFamily="18" charset="0"/>
                                <a:cs typeface="+mj-cs"/>
                              </a:rPr>
                              <m:t>4</m:t>
                            </m:r>
                            <m:r>
                              <a:rPr lang="en-US" sz="2000" b="0" i="0" smtClean="0">
                                <a:latin typeface="Cambria Math" panose="02040503050406030204" pitchFamily="18" charset="0"/>
                                <a:cs typeface="+mj-cs"/>
                              </a:rPr>
                              <m:t>)</m:t>
                            </m:r>
                          </m:e>
                          <m:sup>
                            <m:r>
                              <a:rPr lang="en-US" sz="2000" b="0" i="0" smtClean="0">
                                <a:latin typeface="Cambria Math" panose="02040503050406030204" pitchFamily="18" charset="0"/>
                                <a:cs typeface="+mj-cs"/>
                              </a:rPr>
                              <m:t>2</m:t>
                            </m:r>
                          </m:sup>
                        </m:sSup>
                        <m:r>
                          <a:rPr lang="en-US" sz="2000" b="0" i="0" smtClean="0">
                            <a:latin typeface="Cambria Math" panose="02040503050406030204" pitchFamily="18" charset="0"/>
                            <a:cs typeface="+mj-cs"/>
                          </a:rPr>
                          <m:t>+</m:t>
                        </m:r>
                        <m:sSup>
                          <m:sSupPr>
                            <m:ctrlPr>
                              <a:rPr lang="en-US" sz="2000" b="0" i="1" smtClean="0">
                                <a:latin typeface="Cambria Math" panose="02040503050406030204" pitchFamily="18" charset="0"/>
                                <a:cs typeface="+mj-cs"/>
                              </a:rPr>
                            </m:ctrlPr>
                          </m:sSupPr>
                          <m:e>
                            <m:r>
                              <a:rPr lang="en-US" sz="2000" b="0" i="0" smtClean="0">
                                <a:latin typeface="Cambria Math" panose="02040503050406030204" pitchFamily="18" charset="0"/>
                                <a:cs typeface="+mj-cs"/>
                              </a:rPr>
                              <m:t>(</m:t>
                            </m:r>
                            <m:r>
                              <a:rPr lang="en-US" sz="2000" b="0" i="0" smtClean="0">
                                <a:latin typeface="Cambria Math" panose="02040503050406030204" pitchFamily="18" charset="0"/>
                                <a:cs typeface="+mj-cs"/>
                              </a:rPr>
                              <m:t>0</m:t>
                            </m:r>
                            <m:r>
                              <a:rPr lang="en-US" sz="2000" b="0" i="0" smtClean="0">
                                <a:latin typeface="Cambria Math" panose="02040503050406030204" pitchFamily="18" charset="0"/>
                                <a:cs typeface="+mj-cs"/>
                              </a:rPr>
                              <m:t>.</m:t>
                            </m:r>
                            <m:r>
                              <a:rPr lang="en-US" sz="2000" b="0" i="0" smtClean="0">
                                <a:latin typeface="Cambria Math" panose="02040503050406030204" pitchFamily="18" charset="0"/>
                                <a:cs typeface="+mj-cs"/>
                              </a:rPr>
                              <m:t>6</m:t>
                            </m:r>
                            <m:r>
                              <a:rPr lang="en-US" sz="2000" b="0" i="0" smtClean="0">
                                <a:latin typeface="Cambria Math" panose="02040503050406030204" pitchFamily="18" charset="0"/>
                                <a:cs typeface="+mj-cs"/>
                              </a:rPr>
                              <m:t>)</m:t>
                            </m:r>
                          </m:e>
                          <m:sup>
                            <m:r>
                              <a:rPr lang="en-US" sz="2000" b="0" i="0" smtClean="0">
                                <a:latin typeface="Cambria Math" panose="02040503050406030204" pitchFamily="18" charset="0"/>
                                <a:cs typeface="+mj-cs"/>
                              </a:rPr>
                              <m:t>2</m:t>
                            </m:r>
                          </m:sup>
                        </m:sSup>
                      </m:e>
                    </m:rad>
                  </m:oMath>
                </a14:m>
                <a:r>
                  <a:rPr lang="en-US" sz="2000" dirty="0" smtClean="0">
                    <a:cs typeface="+mj-cs"/>
                  </a:rPr>
                  <a:t> = 0.72 m</a:t>
                </a:r>
                <a:endParaRPr lang="en-US" sz="2000" dirty="0" smtClean="0">
                  <a:latin typeface="Cambria Math" panose="02040503050406030204" pitchFamily="18" charset="0"/>
                </a:endParaRPr>
              </a:p>
              <a:p>
                <a:pPr algn="l" rtl="0"/>
                <a14:m>
                  <m:oMath xmlns:m="http://schemas.openxmlformats.org/officeDocument/2006/math">
                    <m:r>
                      <m:rPr>
                        <m:sty m:val="p"/>
                      </m:rPr>
                      <a:rPr lang="en-US" sz="2000">
                        <a:latin typeface="Cambria Math" panose="02040503050406030204" pitchFamily="18" charset="0"/>
                      </a:rPr>
                      <m:t>R</m:t>
                    </m:r>
                    <m:r>
                      <a:rPr lang="en-US" sz="2000" b="0" i="0" smtClean="0">
                        <a:latin typeface="Cambria Math" panose="02040503050406030204" pitchFamily="18" charset="0"/>
                      </a:rPr>
                      <m:t>2</m:t>
                    </m:r>
                    <m:r>
                      <a:rPr lang="en-US" sz="2000">
                        <a:latin typeface="Cambria Math" panose="02040503050406030204" pitchFamily="18" charset="0"/>
                      </a:rPr>
                      <m:t>= </m:t>
                    </m:r>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r>
                              <a:rPr lang="en-US" sz="2000">
                                <a:latin typeface="Cambria Math" panose="02040503050406030204" pitchFamily="18" charset="0"/>
                              </a:rPr>
                              <m:t>(</m:t>
                            </m:r>
                            <m:r>
                              <a:rPr lang="en-US" sz="2000" b="0" i="0" smtClean="0">
                                <a:latin typeface="Cambria Math" panose="02040503050406030204" pitchFamily="18" charset="0"/>
                              </a:rPr>
                              <m:t>2</m:t>
                            </m:r>
                            <m:r>
                              <a:rPr lang="en-US" sz="2000">
                                <a:latin typeface="Cambria Math" panose="02040503050406030204" pitchFamily="18" charset="0"/>
                              </a:rPr>
                              <m:t>)</m:t>
                            </m:r>
                          </m:e>
                          <m:sup>
                            <m:r>
                              <a:rPr lang="en-US" sz="200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m:t>
                            </m:r>
                            <m:r>
                              <a:rPr lang="en-US" sz="2000">
                                <a:latin typeface="Cambria Math" panose="02040503050406030204" pitchFamily="18" charset="0"/>
                              </a:rPr>
                              <m:t>0</m:t>
                            </m:r>
                            <m:r>
                              <a:rPr lang="en-US" sz="2000">
                                <a:latin typeface="Cambria Math" panose="02040503050406030204" pitchFamily="18" charset="0"/>
                              </a:rPr>
                              <m:t>.</m:t>
                            </m:r>
                            <m:r>
                              <a:rPr lang="en-US" sz="2000">
                                <a:latin typeface="Cambria Math" panose="02040503050406030204" pitchFamily="18" charset="0"/>
                              </a:rPr>
                              <m:t>6</m:t>
                            </m:r>
                            <m:r>
                              <a:rPr lang="en-US" sz="2000">
                                <a:latin typeface="Cambria Math" panose="02040503050406030204" pitchFamily="18" charset="0"/>
                              </a:rPr>
                              <m:t>)</m:t>
                            </m:r>
                          </m:e>
                          <m:sup>
                            <m:r>
                              <a:rPr lang="en-US" sz="2000">
                                <a:latin typeface="Cambria Math" panose="02040503050406030204" pitchFamily="18" charset="0"/>
                              </a:rPr>
                              <m:t>2</m:t>
                            </m:r>
                          </m:sup>
                        </m:sSup>
                      </m:e>
                    </m:rad>
                  </m:oMath>
                </a14:m>
                <a:r>
                  <a:rPr lang="en-US" sz="2000" dirty="0"/>
                  <a:t> = </a:t>
                </a:r>
                <a:r>
                  <a:rPr lang="en-US" sz="2000" dirty="0" smtClean="0"/>
                  <a:t>2.08 </a:t>
                </a:r>
                <a:r>
                  <a:rPr lang="en-US" sz="2000" dirty="0"/>
                  <a:t>m</a:t>
                </a:r>
              </a:p>
              <a:p>
                <a:pPr algn="l" rtl="0"/>
                <a:r>
                  <a:rPr lang="en-US" sz="2400" dirty="0" err="1" smtClean="0">
                    <a:cs typeface="+mj-cs"/>
                  </a:rPr>
                  <a:t>cos</a:t>
                </a:r>
                <a:r>
                  <a:rPr lang="el-GR" sz="2400" dirty="0" smtClean="0">
                    <a:cs typeface="+mj-cs"/>
                  </a:rPr>
                  <a:t>α</a:t>
                </a:r>
                <a:r>
                  <a:rPr lang="en-US" sz="2400" baseline="-25000" dirty="0" smtClean="0">
                    <a:cs typeface="+mj-cs"/>
                  </a:rPr>
                  <a:t>1</a:t>
                </a:r>
                <a:r>
                  <a:rPr lang="en-US" sz="2400" dirty="0" smtClean="0">
                    <a:cs typeface="+mj-cs"/>
                  </a:rPr>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4</m:t>
                        </m:r>
                      </m:num>
                      <m:den>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72</m:t>
                        </m:r>
                      </m:den>
                    </m:f>
                  </m:oMath>
                </a14:m>
                <a:r>
                  <a:rPr lang="en-US" sz="2400" dirty="0" smtClean="0">
                    <a:cs typeface="+mj-cs"/>
                  </a:rPr>
                  <a:t> = 0.55</a:t>
                </a:r>
              </a:p>
              <a:p>
                <a:pPr algn="l" rtl="0"/>
                <a:r>
                  <a:rPr lang="en-US" sz="2000" dirty="0" err="1">
                    <a:cs typeface="+mj-cs"/>
                  </a:rPr>
                  <a:t>cos</a:t>
                </a:r>
                <a:r>
                  <a:rPr lang="el-GR" sz="2000" dirty="0" smtClean="0">
                    <a:cs typeface="+mj-cs"/>
                  </a:rPr>
                  <a:t>α</a:t>
                </a:r>
                <a:r>
                  <a:rPr lang="en-US" sz="2000" baseline="-25000" dirty="0" smtClean="0">
                    <a:cs typeface="+mj-cs"/>
                  </a:rPr>
                  <a:t>2</a:t>
                </a:r>
                <a:r>
                  <a:rPr lang="en-US" sz="2000" dirty="0" smtClean="0">
                    <a:cs typeface="+mj-cs"/>
                  </a:rPr>
                  <a:t> </a:t>
                </a:r>
                <a:r>
                  <a:rPr lang="en-US" sz="2000" dirty="0">
                    <a:cs typeface="+mj-cs"/>
                  </a:rPr>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2</m:t>
                        </m:r>
                      </m:num>
                      <m:den>
                        <m:r>
                          <a:rPr lang="en-US" sz="2000" b="0" i="1" smtClean="0">
                            <a:latin typeface="Cambria Math" panose="02040503050406030204" pitchFamily="18" charset="0"/>
                          </a:rPr>
                          <m:t>2</m:t>
                        </m:r>
                        <m:r>
                          <a:rPr lang="en-US" sz="2000" b="0" i="1" smtClean="0">
                            <a:latin typeface="Cambria Math" panose="02040503050406030204" pitchFamily="18" charset="0"/>
                          </a:rPr>
                          <m:t>.</m:t>
                        </m:r>
                        <m:r>
                          <a:rPr lang="en-US" sz="2000" b="0" i="1" smtClean="0">
                            <a:latin typeface="Cambria Math" panose="02040503050406030204" pitchFamily="18" charset="0"/>
                          </a:rPr>
                          <m:t>08</m:t>
                        </m:r>
                      </m:den>
                    </m:f>
                  </m:oMath>
                </a14:m>
                <a:r>
                  <a:rPr lang="en-US" sz="2000" dirty="0" smtClean="0">
                    <a:cs typeface="+mj-cs"/>
                  </a:rPr>
                  <a:t>= +0.96 </a:t>
                </a:r>
              </a:p>
              <a:p>
                <a:pPr algn="l" rtl="0"/>
                <a:r>
                  <a:rPr lang="en-US" sz="2400" dirty="0">
                    <a:latin typeface="Times New Roman" panose="02020603050405020304" pitchFamily="18" charset="0"/>
                    <a:cs typeface="+mj-cs"/>
                  </a:rPr>
                  <a:t>B= </a:t>
                </a:r>
                <a14:m>
                  <m:oMath xmlns:m="http://schemas.openxmlformats.org/officeDocument/2006/math">
                    <m:r>
                      <m:rPr>
                        <m:nor/>
                      </m:rPr>
                      <a:rPr lang="en-US" sz="2400">
                        <a:latin typeface="Times New Roman" panose="02020603050405020304" pitchFamily="18" charset="0"/>
                        <a:cs typeface="+mj-cs"/>
                      </a:rPr>
                      <m:t> </m:t>
                    </m:r>
                    <m:f>
                      <m:fPr>
                        <m:ctrlPr>
                          <a:rPr lang="en-US" sz="2400" i="1">
                            <a:latin typeface="Cambria Math" panose="02040503050406030204" pitchFamily="18" charset="0"/>
                            <a:cs typeface="+mj-cs"/>
                          </a:rPr>
                        </m:ctrlPr>
                      </m:fPr>
                      <m:num>
                        <m:sSub>
                          <m:sSubPr>
                            <m:ctrlPr>
                              <a:rPr lang="en-US" sz="2400" i="1">
                                <a:latin typeface="Cambria Math" panose="02040503050406030204" pitchFamily="18" charset="0"/>
                                <a:cs typeface="+mj-cs"/>
                              </a:rPr>
                            </m:ctrlPr>
                          </m:sSubPr>
                          <m:e>
                            <m:r>
                              <m:rPr>
                                <m:nor/>
                              </m:rPr>
                              <a:rPr lang="en-US" sz="2400">
                                <a:latin typeface="Times New Roman" panose="02020603050405020304" pitchFamily="18" charset="0"/>
                                <a:cs typeface="+mj-cs"/>
                              </a:rPr>
                              <m:t>μ</m:t>
                            </m:r>
                          </m:e>
                          <m:sub>
                            <m:r>
                              <m:rPr>
                                <m:nor/>
                              </m:rPr>
                              <a:rPr lang="en-US" sz="2400">
                                <a:latin typeface="Times New Roman" panose="02020603050405020304" pitchFamily="18" charset="0"/>
                                <a:cs typeface="+mj-cs"/>
                              </a:rPr>
                              <m:t>o</m:t>
                            </m:r>
                          </m:sub>
                        </m:sSub>
                        <m:r>
                          <a:rPr lang="en-US" sz="2400">
                            <a:latin typeface="Cambria Math" panose="02040503050406030204" pitchFamily="18" charset="0"/>
                            <a:cs typeface="+mj-cs"/>
                          </a:rPr>
                          <m:t> </m:t>
                        </m:r>
                        <m:r>
                          <m:rPr>
                            <m:sty m:val="p"/>
                          </m:rPr>
                          <a:rPr lang="en-US" sz="2400">
                            <a:latin typeface="Cambria Math" panose="02040503050406030204" pitchFamily="18" charset="0"/>
                            <a:cs typeface="+mj-cs"/>
                          </a:rPr>
                          <m:t>i</m:t>
                        </m:r>
                      </m:num>
                      <m:den>
                        <m:r>
                          <m:rPr>
                            <m:nor/>
                          </m:rPr>
                          <a:rPr lang="en-US" sz="2400">
                            <a:latin typeface="Times New Roman" panose="02020603050405020304" pitchFamily="18" charset="0"/>
                            <a:cs typeface="+mj-cs"/>
                          </a:rPr>
                          <m:t>4</m:t>
                        </m:r>
                        <m:r>
                          <m:rPr>
                            <m:nor/>
                          </m:rPr>
                          <a:rPr lang="en-US" sz="2400">
                            <a:latin typeface="Times New Roman" panose="02020603050405020304" pitchFamily="18" charset="0"/>
                            <a:cs typeface="+mj-cs"/>
                          </a:rPr>
                          <m:t>π</m:t>
                        </m:r>
                        <m:r>
                          <m:rPr>
                            <m:nor/>
                          </m:rPr>
                          <a:rPr lang="en-US" sz="2400">
                            <a:latin typeface="Times New Roman" panose="02020603050405020304" pitchFamily="18" charset="0"/>
                            <a:cs typeface="+mj-cs"/>
                          </a:rPr>
                          <m:t>r</m:t>
                        </m:r>
                      </m:den>
                    </m:f>
                    <m:r>
                      <m:rPr>
                        <m:nor/>
                      </m:rPr>
                      <a:rPr lang="en-US" sz="2400">
                        <a:latin typeface="Times New Roman" panose="02020603050405020304" pitchFamily="18" charset="0"/>
                        <a:cs typeface="+mj-cs"/>
                      </a:rPr>
                      <m:t> </m:t>
                    </m:r>
                  </m:oMath>
                </a14:m>
                <a:r>
                  <a:rPr lang="en-US" sz="2400" dirty="0">
                    <a:latin typeface="Times New Roman" panose="02020603050405020304" pitchFamily="18" charset="0"/>
                    <a:cs typeface="+mj-cs"/>
                  </a:rPr>
                  <a:t>(</a:t>
                </a:r>
                <a:r>
                  <a:rPr lang="en-US" sz="2400" dirty="0" err="1">
                    <a:latin typeface="Times New Roman" panose="02020603050405020304" pitchFamily="18" charset="0"/>
                    <a:cs typeface="+mj-cs"/>
                  </a:rPr>
                  <a:t>cos</a:t>
                </a:r>
                <a:r>
                  <a:rPr lang="el-GR" sz="2400" dirty="0">
                    <a:latin typeface="Calibri" panose="020F0502020204030204" pitchFamily="34" charset="0"/>
                    <a:cs typeface="+mj-cs"/>
                  </a:rPr>
                  <a:t> α</a:t>
                </a:r>
                <a:r>
                  <a:rPr lang="en-US" sz="2400" dirty="0">
                    <a:latin typeface="Calibri" panose="020F0502020204030204" pitchFamily="34" charset="0"/>
                    <a:cs typeface="+mj-cs"/>
                  </a:rPr>
                  <a:t>2</a:t>
                </a:r>
                <a:r>
                  <a:rPr lang="en-US" sz="2400" dirty="0">
                    <a:latin typeface="Times New Roman" panose="02020603050405020304" pitchFamily="18" charset="0"/>
                    <a:cs typeface="+mj-cs"/>
                  </a:rPr>
                  <a:t> – </a:t>
                </a:r>
                <a:r>
                  <a:rPr lang="en-US" sz="2400" dirty="0" err="1">
                    <a:latin typeface="Times New Roman" panose="02020603050405020304" pitchFamily="18" charset="0"/>
                    <a:cs typeface="+mj-cs"/>
                  </a:rPr>
                  <a:t>cos</a:t>
                </a:r>
                <a:r>
                  <a:rPr lang="el-GR" sz="2400" dirty="0">
                    <a:latin typeface="Calibri" panose="020F0502020204030204" pitchFamily="34" charset="0"/>
                    <a:cs typeface="+mj-cs"/>
                  </a:rPr>
                  <a:t> α</a:t>
                </a:r>
                <a:r>
                  <a:rPr lang="en-US" sz="2400" dirty="0">
                    <a:latin typeface="Calibri" panose="020F0502020204030204" pitchFamily="34" charset="0"/>
                    <a:cs typeface="+mj-cs"/>
                  </a:rPr>
                  <a:t>1</a:t>
                </a:r>
                <a:r>
                  <a:rPr lang="en-US" sz="2000" dirty="0">
                    <a:latin typeface="Times New Roman" panose="02020603050405020304" pitchFamily="18" charset="0"/>
                    <a:cs typeface="+mj-cs"/>
                  </a:rPr>
                  <a:t>)……………….. 15</a:t>
                </a:r>
                <a:endParaRPr lang="ar-IQ" sz="2000" dirty="0">
                  <a:latin typeface="Times New Roman" panose="02020603050405020304" pitchFamily="18" charset="0"/>
                  <a:cs typeface="+mj-cs"/>
                </a:endParaRPr>
              </a:p>
              <a:p>
                <a:pPr algn="l" rtl="0"/>
                <a:r>
                  <a:rPr lang="en-US" sz="2400" dirty="0">
                    <a:latin typeface="Times New Roman" panose="02020603050405020304" pitchFamily="18" charset="0"/>
                    <a:cs typeface="+mj-cs"/>
                  </a:rPr>
                  <a:t>B= </a:t>
                </a:r>
                <a14:m>
                  <m:oMath xmlns:m="http://schemas.openxmlformats.org/officeDocument/2006/math">
                    <m:f>
                      <m:fPr>
                        <m:ctrlPr>
                          <a:rPr lang="en-US" sz="2400" i="1">
                            <a:latin typeface="Cambria Math" panose="02040503050406030204" pitchFamily="18" charset="0"/>
                            <a:cs typeface="+mj-cs"/>
                          </a:rPr>
                        </m:ctrlPr>
                      </m:fPr>
                      <m:num>
                        <m:r>
                          <a:rPr lang="en-US" sz="2400" i="1">
                            <a:latin typeface="Cambria Math" panose="02040503050406030204" pitchFamily="18" charset="0"/>
                            <a:cs typeface="+mj-cs"/>
                          </a:rPr>
                          <m:t>(</m:t>
                        </m:r>
                        <m:r>
                          <a:rPr lang="en-US" sz="2400" i="1">
                            <a:latin typeface="Cambria Math" panose="02040503050406030204" pitchFamily="18" charset="0"/>
                            <a:cs typeface="+mj-cs"/>
                          </a:rPr>
                          <m:t>4</m:t>
                        </m:r>
                        <m:r>
                          <a:rPr lang="en-US" sz="2400">
                            <a:latin typeface="Cambria Math" panose="02040503050406030204" pitchFamily="18" charset="0"/>
                            <a:cs typeface="+mj-cs"/>
                          </a:rPr>
                          <m:t>)(</m:t>
                        </m:r>
                        <m:r>
                          <m:rPr>
                            <m:sty m:val="p"/>
                          </m:rPr>
                          <a:rPr lang="el-GR" sz="2400" i="1">
                            <a:latin typeface="Cambria Math" panose="02040503050406030204" pitchFamily="18" charset="0"/>
                            <a:cs typeface="+mj-cs"/>
                          </a:rPr>
                          <m:t>π</m:t>
                        </m:r>
                        <m:r>
                          <a:rPr lang="en-US" sz="2400" i="1">
                            <a:latin typeface="Cambria Math" panose="02040503050406030204" pitchFamily="18" charset="0"/>
                            <a:cs typeface="+mj-cs"/>
                          </a:rPr>
                          <m:t>)(</m:t>
                        </m:r>
                        <m:sSup>
                          <m:sSupPr>
                            <m:ctrlPr>
                              <a:rPr lang="en-US" sz="2400" i="1">
                                <a:latin typeface="Cambria Math" panose="02040503050406030204" pitchFamily="18" charset="0"/>
                                <a:cs typeface="+mj-cs"/>
                              </a:rPr>
                            </m:ctrlPr>
                          </m:sSupPr>
                          <m:e>
                            <m:r>
                              <a:rPr lang="en-US" sz="2400" i="1">
                                <a:latin typeface="Cambria Math" panose="02040503050406030204" pitchFamily="18" charset="0"/>
                                <a:cs typeface="+mj-cs"/>
                              </a:rPr>
                              <m:t>10</m:t>
                            </m:r>
                          </m:e>
                          <m:sup>
                            <m:r>
                              <a:rPr lang="en-US" sz="2400" b="0" i="1" smtClean="0">
                                <a:latin typeface="Cambria Math" panose="02040503050406030204" pitchFamily="18" charset="0"/>
                                <a:cs typeface="+mj-cs"/>
                              </a:rPr>
                              <m:t>−</m:t>
                            </m:r>
                            <m:r>
                              <a:rPr lang="en-US" sz="2400" i="1">
                                <a:latin typeface="Cambria Math" panose="02040503050406030204" pitchFamily="18" charset="0"/>
                                <a:cs typeface="+mj-cs"/>
                              </a:rPr>
                              <m:t>7</m:t>
                            </m:r>
                          </m:sup>
                        </m:sSup>
                        <m:r>
                          <a:rPr lang="en-US" sz="2400" i="1">
                            <a:latin typeface="Cambria Math" panose="02040503050406030204" pitchFamily="18" charset="0"/>
                            <a:cs typeface="+mj-cs"/>
                          </a:rPr>
                          <m:t>)(</m:t>
                        </m:r>
                        <m:r>
                          <a:rPr lang="en-US" sz="2400" i="1">
                            <a:latin typeface="Cambria Math" panose="02040503050406030204" pitchFamily="18" charset="0"/>
                            <a:cs typeface="+mj-cs"/>
                          </a:rPr>
                          <m:t>5</m:t>
                        </m:r>
                        <m:r>
                          <a:rPr lang="en-US" sz="2400" i="1">
                            <a:latin typeface="Cambria Math" panose="02040503050406030204" pitchFamily="18" charset="0"/>
                            <a:cs typeface="+mj-cs"/>
                          </a:rPr>
                          <m:t>)</m:t>
                        </m:r>
                      </m:num>
                      <m:den>
                        <m:r>
                          <m:rPr>
                            <m:nor/>
                          </m:rPr>
                          <a:rPr lang="en-US" sz="2400">
                            <a:latin typeface="Times New Roman" panose="02020603050405020304" pitchFamily="18" charset="0"/>
                            <a:cs typeface="+mj-cs"/>
                          </a:rPr>
                          <m:t>4</m:t>
                        </m:r>
                        <m:r>
                          <m:rPr>
                            <m:nor/>
                          </m:rPr>
                          <a:rPr lang="en-US" sz="2400">
                            <a:latin typeface="Times New Roman" panose="02020603050405020304" pitchFamily="18" charset="0"/>
                            <a:cs typeface="+mj-cs"/>
                          </a:rPr>
                          <m:t>π</m:t>
                        </m:r>
                        <m:r>
                          <a:rPr lang="en-US" sz="2400" i="1">
                            <a:latin typeface="Cambria Math" panose="02040503050406030204" pitchFamily="18" charset="0"/>
                            <a:cs typeface="+mj-cs"/>
                          </a:rPr>
                          <m:t>(</m:t>
                        </m:r>
                        <m:r>
                          <a:rPr lang="en-US" sz="2400" i="1">
                            <a:latin typeface="Cambria Math" panose="02040503050406030204" pitchFamily="18" charset="0"/>
                            <a:cs typeface="+mj-cs"/>
                          </a:rPr>
                          <m:t>0</m:t>
                        </m:r>
                        <m:r>
                          <a:rPr lang="en-US" sz="2400" i="1">
                            <a:latin typeface="Cambria Math" panose="02040503050406030204" pitchFamily="18" charset="0"/>
                            <a:cs typeface="+mj-cs"/>
                          </a:rPr>
                          <m:t>.</m:t>
                        </m:r>
                        <m:r>
                          <a:rPr lang="en-US" sz="2400" i="1">
                            <a:latin typeface="Cambria Math" panose="02040503050406030204" pitchFamily="18" charset="0"/>
                            <a:cs typeface="+mj-cs"/>
                          </a:rPr>
                          <m:t>6</m:t>
                        </m:r>
                        <m:r>
                          <a:rPr lang="en-US" sz="2400" i="1">
                            <a:latin typeface="Cambria Math" panose="02040503050406030204" pitchFamily="18" charset="0"/>
                            <a:cs typeface="+mj-cs"/>
                          </a:rPr>
                          <m:t>)</m:t>
                        </m:r>
                      </m:den>
                    </m:f>
                    <m:r>
                      <a:rPr lang="en-US" sz="2400" i="1">
                        <a:latin typeface="Cambria Math" panose="02040503050406030204" pitchFamily="18" charset="0"/>
                        <a:cs typeface="+mj-cs"/>
                      </a:rPr>
                      <m:t> </m:t>
                    </m:r>
                  </m:oMath>
                </a14:m>
                <a:r>
                  <a:rPr lang="en-US" sz="2400" dirty="0" smtClean="0">
                    <a:latin typeface="Times New Roman" panose="02020603050405020304" pitchFamily="18" charset="0"/>
                    <a:cs typeface="+mj-cs"/>
                  </a:rPr>
                  <a:t> (0.96 – 0.55 )</a:t>
                </a:r>
              </a:p>
              <a:p>
                <a:pPr algn="l" rtl="0"/>
                <a:r>
                  <a:rPr lang="en-US" sz="2400" dirty="0" smtClean="0">
                    <a:latin typeface="Times New Roman" panose="02020603050405020304" pitchFamily="18" charset="0"/>
                    <a:cs typeface="+mj-cs"/>
                  </a:rPr>
                  <a:t>B= 0.34 </a:t>
                </a:r>
                <a:r>
                  <a:rPr lang="el-GR" sz="2400" dirty="0" smtClean="0">
                    <a:latin typeface="Times New Roman" panose="02020603050405020304" pitchFamily="18" charset="0"/>
                    <a:cs typeface="+mj-cs"/>
                  </a:rPr>
                  <a:t>μ</a:t>
                </a:r>
                <a:r>
                  <a:rPr lang="en-US" sz="2400" dirty="0" smtClean="0">
                    <a:latin typeface="Times New Roman" panose="02020603050405020304" pitchFamily="18" charset="0"/>
                    <a:cs typeface="+mj-cs"/>
                  </a:rPr>
                  <a:t>T  toward reader</a:t>
                </a:r>
                <a:endParaRPr lang="ar-IQ" sz="2000" dirty="0">
                  <a:cs typeface="+mj-cs"/>
                </a:endParaRPr>
              </a:p>
            </p:txBody>
          </p:sp>
        </mc:Choice>
        <mc:Fallback xmlns="">
          <p:sp>
            <p:nvSpPr>
              <p:cNvPr id="7" name="Rectangle 6"/>
              <p:cNvSpPr>
                <a:spLocks noRot="1" noChangeAspect="1" noMove="1" noResize="1" noEditPoints="1" noAdjustHandles="1" noChangeArrowheads="1" noChangeShapeType="1" noTextEdit="1"/>
              </p:cNvSpPr>
              <p:nvPr/>
            </p:nvSpPr>
            <p:spPr>
              <a:xfrm>
                <a:off x="224323" y="1535196"/>
                <a:ext cx="8179343" cy="5322804"/>
              </a:xfrm>
              <a:prstGeom prst="rect">
                <a:avLst/>
              </a:prstGeom>
              <a:blipFill rotWithShape="0">
                <a:blip r:embed="rId2"/>
                <a:stretch>
                  <a:fillRect l="-1192" t="-687" b="-1833"/>
                </a:stretch>
              </a:blipFill>
            </p:spPr>
            <p:txBody>
              <a:bodyPr/>
              <a:lstStyle/>
              <a:p>
                <a:r>
                  <a:rPr lang="ar-IQ">
                    <a:noFill/>
                  </a:rPr>
                  <a:t> </a:t>
                </a:r>
              </a:p>
            </p:txBody>
          </p:sp>
        </mc:Fallback>
      </mc:AlternateContent>
      <p:grpSp>
        <p:nvGrpSpPr>
          <p:cNvPr id="14" name="Group 13"/>
          <p:cNvGrpSpPr/>
          <p:nvPr/>
        </p:nvGrpSpPr>
        <p:grpSpPr>
          <a:xfrm>
            <a:off x="6326098" y="3570008"/>
            <a:ext cx="5034629" cy="2752130"/>
            <a:chOff x="6326098" y="3570008"/>
            <a:chExt cx="5034629" cy="2752130"/>
          </a:xfrm>
        </p:grpSpPr>
        <p:sp>
          <p:nvSpPr>
            <p:cNvPr id="3" name="Right Triangle 2"/>
            <p:cNvSpPr/>
            <p:nvPr/>
          </p:nvSpPr>
          <p:spPr>
            <a:xfrm flipH="1">
              <a:off x="6497780" y="4031673"/>
              <a:ext cx="4106372" cy="1801092"/>
            </a:xfrm>
            <a:prstGeom prst="rtTriangle">
              <a:avLst/>
            </a:prstGeom>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1" anchor="ctr"/>
            <a:lstStyle/>
            <a:p>
              <a:pPr algn="ctr"/>
              <a:endParaRPr lang="ar-IQ"/>
            </a:p>
          </p:txBody>
        </p:sp>
        <p:sp>
          <p:nvSpPr>
            <p:cNvPr id="6" name="Rectangle 5"/>
            <p:cNvSpPr/>
            <p:nvPr/>
          </p:nvSpPr>
          <p:spPr>
            <a:xfrm>
              <a:off x="10260788" y="3570008"/>
              <a:ext cx="3433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P</a:t>
              </a:r>
              <a:endParaRPr lang="en-US" sz="2400" b="0" cap="none" spc="0" dirty="0">
                <a:ln w="0"/>
                <a:solidFill>
                  <a:schemeClr val="tx1"/>
                </a:solidFill>
                <a:effectLst>
                  <a:outerShdw blurRad="38100" dist="19050" dir="2700000" algn="tl" rotWithShape="0">
                    <a:schemeClr val="dk1">
                      <a:alpha val="40000"/>
                    </a:schemeClr>
                  </a:outerShdw>
                </a:effectLst>
              </a:endParaRPr>
            </a:p>
          </p:txBody>
        </p:sp>
        <p:cxnSp>
          <p:nvCxnSpPr>
            <p:cNvPr id="9" name="Straight Arrow Connector 8"/>
            <p:cNvCxnSpPr>
              <a:stCxn id="3" idx="4"/>
            </p:cNvCxnSpPr>
            <p:nvPr/>
          </p:nvCxnSpPr>
          <p:spPr>
            <a:xfrm>
              <a:off x="6497780" y="5832765"/>
              <a:ext cx="486294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376809" y="5763490"/>
              <a:ext cx="3433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a</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30" name="Rectangle 29"/>
            <p:cNvSpPr/>
            <p:nvPr/>
          </p:nvSpPr>
          <p:spPr>
            <a:xfrm>
              <a:off x="6326098" y="5832764"/>
              <a:ext cx="3433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b</a:t>
              </a:r>
              <a:endParaRPr lang="en-US" sz="2400" b="0" cap="none" spc="0" dirty="0">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31" name="Rectangle 30"/>
                <p:cNvSpPr/>
                <p:nvPr/>
              </p:nvSpPr>
              <p:spPr>
                <a:xfrm>
                  <a:off x="7015412" y="5474221"/>
                  <a:ext cx="598357" cy="400110"/>
                </a:xfrm>
                <a:prstGeom prst="rect">
                  <a:avLst/>
                </a:prstGeom>
                <a:noFill/>
              </p:spPr>
              <p:txBody>
                <a:bodyPr wrap="square" lIns="91440" tIns="45720" rIns="91440" bIns="45720">
                  <a:spAutoFit/>
                </a:bodyPr>
                <a:lstStyle/>
                <a:p>
                  <a:pPr algn="ctr"/>
                  <a14:m>
                    <m:oMathPara xmlns:m="http://schemas.openxmlformats.org/officeDocument/2006/math">
                      <m:oMathParaPr>
                        <m:jc m:val="left"/>
                      </m:oMathParaPr>
                      <m:oMath xmlns:m="http://schemas.openxmlformats.org/officeDocument/2006/math">
                        <m:r>
                          <m:rPr>
                            <m:sty m:val="p"/>
                          </m:rPr>
                          <a:rPr lang="el-GR"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α</m:t>
                        </m:r>
                        <m:r>
                          <a:rPr lang="en-US"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2</m:t>
                        </m:r>
                      </m:oMath>
                    </m:oMathPara>
                  </a14:m>
                  <a:endParaRPr lang="en-US" sz="20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31" name="Rectangle 30"/>
                <p:cNvSpPr>
                  <a:spLocks noRot="1" noChangeAspect="1" noMove="1" noResize="1" noEditPoints="1" noAdjustHandles="1" noChangeArrowheads="1" noChangeShapeType="1" noTextEdit="1"/>
                </p:cNvSpPr>
                <p:nvPr/>
              </p:nvSpPr>
              <p:spPr>
                <a:xfrm>
                  <a:off x="7015412" y="5474221"/>
                  <a:ext cx="598357" cy="400110"/>
                </a:xfrm>
                <a:prstGeom prst="rect">
                  <a:avLst/>
                </a:prstGeom>
                <a:blipFill rotWithShape="0">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9717237" y="5440376"/>
                  <a:ext cx="598357" cy="400110"/>
                </a:xfrm>
                <a:prstGeom prst="rect">
                  <a:avLst/>
                </a:prstGeom>
                <a:noFill/>
              </p:spPr>
              <p:txBody>
                <a:bodyPr wrap="square" lIns="91440" tIns="45720" rIns="91440" bIns="45720">
                  <a:spAutoFit/>
                </a:bodyPr>
                <a:lstStyle/>
                <a:p>
                  <a:pPr algn="ctr"/>
                  <a14:m>
                    <m:oMathPara xmlns:m="http://schemas.openxmlformats.org/officeDocument/2006/math">
                      <m:oMathParaPr>
                        <m:jc m:val="left"/>
                      </m:oMathParaPr>
                      <m:oMath xmlns:m="http://schemas.openxmlformats.org/officeDocument/2006/math">
                        <m:r>
                          <m:rPr>
                            <m:sty m:val="p"/>
                          </m:rPr>
                          <a:rPr lang="el-GR"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α</m:t>
                        </m:r>
                        <m:r>
                          <a:rPr lang="en-US" sz="20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oMath>
                    </m:oMathPara>
                  </a14:m>
                  <a:endParaRPr lang="en-US" sz="20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32" name="Rectangle 31"/>
                <p:cNvSpPr>
                  <a:spLocks noRot="1" noChangeAspect="1" noMove="1" noResize="1" noEditPoints="1" noAdjustHandles="1" noChangeArrowheads="1" noChangeShapeType="1" noTextEdit="1"/>
                </p:cNvSpPr>
                <p:nvPr/>
              </p:nvSpPr>
              <p:spPr>
                <a:xfrm>
                  <a:off x="9717237" y="5440376"/>
                  <a:ext cx="598357" cy="400110"/>
                </a:xfrm>
                <a:prstGeom prst="rect">
                  <a:avLst/>
                </a:prstGeom>
                <a:blipFill rotWithShape="0">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043994" y="5446511"/>
                  <a:ext cx="598357" cy="400110"/>
                </a:xfrm>
                <a:prstGeom prst="rect">
                  <a:avLst/>
                </a:prstGeom>
                <a:noFill/>
              </p:spPr>
              <p:txBody>
                <a:bodyPr wrap="square" lIns="91440" tIns="45720" rIns="91440" bIns="45720">
                  <a:spAutoFit/>
                </a:bodyPr>
                <a:lstStyle/>
                <a:p>
                  <a:pPr algn="ctr"/>
                  <a14:m>
                    <m:oMathPara xmlns:m="http://schemas.openxmlformats.org/officeDocument/2006/math">
                      <m:oMathParaPr>
                        <m:jc m:val="left"/>
                      </m:oMathParaPr>
                      <m:oMath xmlns:m="http://schemas.openxmlformats.org/officeDocument/2006/math">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6</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m:rPr>
                            <m:sty m:val="p"/>
                          </m:rP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m:t>
                        </m:r>
                      </m:oMath>
                    </m:oMathPara>
                  </a14:m>
                  <a:endParaRPr lang="en-US" sz="20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33" name="Rectangle 32"/>
                <p:cNvSpPr>
                  <a:spLocks noRot="1" noChangeAspect="1" noMove="1" noResize="1" noEditPoints="1" noAdjustHandles="1" noChangeArrowheads="1" noChangeShapeType="1" noTextEdit="1"/>
                </p:cNvSpPr>
                <p:nvPr/>
              </p:nvSpPr>
              <p:spPr>
                <a:xfrm>
                  <a:off x="8043994" y="5446511"/>
                  <a:ext cx="598357" cy="400110"/>
                </a:xfrm>
                <a:prstGeom prst="rect">
                  <a:avLst/>
                </a:prstGeom>
                <a:blipFill rotWithShape="0">
                  <a:blip r:embed="rId5"/>
                  <a:stretch>
                    <a:fillRect l="-2041" r="-30612"/>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557254" y="4752079"/>
                  <a:ext cx="598357" cy="400110"/>
                </a:xfrm>
                <a:prstGeom prst="rect">
                  <a:avLst/>
                </a:prstGeom>
                <a:noFill/>
              </p:spPr>
              <p:txBody>
                <a:bodyPr wrap="square" lIns="91440" tIns="45720" rIns="91440" bIns="45720">
                  <a:spAutoFit/>
                </a:bodyPr>
                <a:lstStyle/>
                <a:p>
                  <a:pPr algn="ctr"/>
                  <a14:m>
                    <m:oMathPara xmlns:m="http://schemas.openxmlformats.org/officeDocument/2006/math">
                      <m:oMathParaPr>
                        <m:jc m:val="left"/>
                      </m:oMathParaPr>
                      <m:oMath xmlns:m="http://schemas.openxmlformats.org/officeDocument/2006/math">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0</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6</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m:rPr>
                            <m:sty m:val="p"/>
                          </m:rP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m:t>
                        </m:r>
                      </m:oMath>
                    </m:oMathPara>
                  </a14:m>
                  <a:endParaRPr lang="en-US" sz="20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34" name="Rectangle 33"/>
                <p:cNvSpPr>
                  <a:spLocks noRot="1" noChangeAspect="1" noMove="1" noResize="1" noEditPoints="1" noAdjustHandles="1" noChangeArrowheads="1" noChangeShapeType="1" noTextEdit="1"/>
                </p:cNvSpPr>
                <p:nvPr/>
              </p:nvSpPr>
              <p:spPr>
                <a:xfrm>
                  <a:off x="10557254" y="4752079"/>
                  <a:ext cx="598357" cy="400110"/>
                </a:xfrm>
                <a:prstGeom prst="rect">
                  <a:avLst/>
                </a:prstGeom>
                <a:blipFill rotWithShape="0">
                  <a:blip r:embed="rId6"/>
                  <a:stretch>
                    <a:fillRect l="-1020" r="-30612"/>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10341224" y="4752079"/>
                  <a:ext cx="598357" cy="400110"/>
                </a:xfrm>
                <a:prstGeom prst="rect">
                  <a:avLst/>
                </a:prstGeom>
                <a:noFill/>
              </p:spPr>
              <p:txBody>
                <a:bodyPr wrap="square" lIns="91440" tIns="45720" rIns="91440" bIns="45720">
                  <a:spAutoFit/>
                </a:bodyPr>
                <a:lstStyle/>
                <a:p>
                  <a:pPr algn="ctr"/>
                  <a14:m>
                    <m:oMathPara xmlns:m="http://schemas.openxmlformats.org/officeDocument/2006/math">
                      <m:oMathParaPr>
                        <m:jc m:val="left"/>
                      </m:oMathParaPr>
                      <m:oMath xmlns:m="http://schemas.openxmlformats.org/officeDocument/2006/math">
                        <m:r>
                          <m:rPr>
                            <m:sty m:val="p"/>
                          </m:rP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r</m:t>
                        </m:r>
                      </m:oMath>
                    </m:oMathPara>
                  </a14:m>
                  <a:endParaRPr lang="en-US" sz="20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35" name="Rectangle 34"/>
                <p:cNvSpPr>
                  <a:spLocks noRot="1" noChangeAspect="1" noMove="1" noResize="1" noEditPoints="1" noAdjustHandles="1" noChangeArrowheads="1" noChangeShapeType="1" noTextEdit="1"/>
                </p:cNvSpPr>
                <p:nvPr/>
              </p:nvSpPr>
              <p:spPr>
                <a:xfrm>
                  <a:off x="10341224" y="4752079"/>
                  <a:ext cx="598357" cy="400110"/>
                </a:xfrm>
                <a:prstGeom prst="rect">
                  <a:avLst/>
                </a:prstGeom>
                <a:blipFill rotWithShape="0">
                  <a:blip r:embed="rId7"/>
                  <a:stretch>
                    <a:fillRect/>
                  </a:stretch>
                </a:blipFill>
              </p:spPr>
              <p:txBody>
                <a:bodyPr/>
                <a:lstStyle/>
                <a:p>
                  <a:r>
                    <a:rPr lang="ar-IQ">
                      <a:noFill/>
                    </a:rPr>
                    <a:t> </a:t>
                  </a:r>
                </a:p>
              </p:txBody>
            </p:sp>
          </mc:Fallback>
        </mc:AlternateContent>
        <p:cxnSp>
          <p:nvCxnSpPr>
            <p:cNvPr id="11" name="Straight Connector 10"/>
            <p:cNvCxnSpPr>
              <a:stCxn id="3" idx="0"/>
            </p:cNvCxnSpPr>
            <p:nvPr/>
          </p:nvCxnSpPr>
          <p:spPr>
            <a:xfrm flipH="1">
              <a:off x="9586800" y="4031673"/>
              <a:ext cx="1017352" cy="18010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544577" y="5860473"/>
              <a:ext cx="314510"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c</a:t>
              </a:r>
              <a:endParaRPr lang="en-US" sz="2400" b="0" cap="none" spc="0" dirty="0">
                <a:ln w="0"/>
                <a:solidFill>
                  <a:schemeClr val="tx1"/>
                </a:solidFill>
                <a:effectLst>
                  <a:outerShdw blurRad="38100" dist="19050" dir="2700000" algn="tl" rotWithShape="0">
                    <a:schemeClr val="dk1">
                      <a:alpha val="40000"/>
                    </a:schemeClr>
                  </a:outerShdw>
                </a:effectLst>
              </a:endParaRPr>
            </a:p>
          </p:txBody>
        </p:sp>
        <p:cxnSp>
          <p:nvCxnSpPr>
            <p:cNvPr id="20" name="Straight Connector 19"/>
            <p:cNvCxnSpPr>
              <a:stCxn id="3" idx="0"/>
              <a:endCxn id="3" idx="4"/>
            </p:cNvCxnSpPr>
            <p:nvPr/>
          </p:nvCxnSpPr>
          <p:spPr>
            <a:xfrm flipH="1">
              <a:off x="6497780" y="4031673"/>
              <a:ext cx="4106372" cy="1801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9754732" y="5792874"/>
                  <a:ext cx="598357" cy="400110"/>
                </a:xfrm>
                <a:prstGeom prst="rect">
                  <a:avLst/>
                </a:prstGeom>
                <a:noFill/>
              </p:spPr>
              <p:txBody>
                <a:bodyPr wrap="square" lIns="91440" tIns="45720" rIns="91440" bIns="45720">
                  <a:spAutoFit/>
                </a:bodyPr>
                <a:lstStyle/>
                <a:p>
                  <a:pPr algn="ctr"/>
                  <a14:m>
                    <m:oMathPara xmlns:m="http://schemas.openxmlformats.org/officeDocument/2006/math">
                      <m:oMathParaPr>
                        <m:jc m:val="left"/>
                      </m:oMathParaPr>
                      <m:oMath xmlns:m="http://schemas.openxmlformats.org/officeDocument/2006/math">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0</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4</m:t>
                        </m:r>
                        <m: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m:rPr>
                            <m:sty m:val="p"/>
                          </m:rPr>
                          <a:rPr lang="en-US" sz="2000" b="0" i="0"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m:t>
                        </m:r>
                      </m:oMath>
                    </m:oMathPara>
                  </a14:m>
                  <a:endParaRPr lang="en-US" sz="20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23" name="Rectangle 22"/>
                <p:cNvSpPr>
                  <a:spLocks noRot="1" noChangeAspect="1" noMove="1" noResize="1" noEditPoints="1" noAdjustHandles="1" noChangeArrowheads="1" noChangeShapeType="1" noTextEdit="1"/>
                </p:cNvSpPr>
                <p:nvPr/>
              </p:nvSpPr>
              <p:spPr>
                <a:xfrm>
                  <a:off x="9754732" y="5792874"/>
                  <a:ext cx="598357" cy="400110"/>
                </a:xfrm>
                <a:prstGeom prst="rect">
                  <a:avLst/>
                </a:prstGeom>
                <a:blipFill rotWithShape="0">
                  <a:blip r:embed="rId8"/>
                  <a:stretch>
                    <a:fillRect l="-1020" r="-30612"/>
                  </a:stretch>
                </a:blipFill>
              </p:spPr>
              <p:txBody>
                <a:bodyPr/>
                <a:lstStyle/>
                <a:p>
                  <a:r>
                    <a:rPr lang="ar-IQ">
                      <a:noFill/>
                    </a:rPr>
                    <a:t> </a:t>
                  </a:r>
                </a:p>
              </p:txBody>
            </p:sp>
          </mc:Fallback>
        </mc:AlternateContent>
        <p:sp>
          <p:nvSpPr>
            <p:cNvPr id="24" name="Rectangle 23"/>
            <p:cNvSpPr/>
            <p:nvPr/>
          </p:nvSpPr>
          <p:spPr>
            <a:xfrm>
              <a:off x="9614938" y="4730705"/>
              <a:ext cx="506870"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R1</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p:cNvSpPr/>
            <p:nvPr/>
          </p:nvSpPr>
          <p:spPr>
            <a:xfrm>
              <a:off x="8296286" y="4490755"/>
              <a:ext cx="506870"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R2</a:t>
              </a:r>
              <a:endParaRPr lang="en-US" sz="24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22048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500"/>
                                        <p:tgtEl>
                                          <p:spTgt spid="7">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500"/>
                                        <p:tgtEl>
                                          <p:spTgt spid="7">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fade">
                                      <p:cBhvr>
                                        <p:cTn id="43" dur="500"/>
                                        <p:tgtEl>
                                          <p:spTgt spid="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fade">
                                      <p:cBhvr>
                                        <p:cTn id="48" dur="500"/>
                                        <p:tgtEl>
                                          <p:spTgt spid="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animEffect transition="in" filter="fade">
                                      <p:cBhvr>
                                        <p:cTn id="53" dur="500"/>
                                        <p:tgtEl>
                                          <p:spTgt spid="7">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xEl>
                                              <p:pRg st="9" end="9"/>
                                            </p:txEl>
                                          </p:spTgt>
                                        </p:tgtEl>
                                        <p:attrNameLst>
                                          <p:attrName>style.visibility</p:attrName>
                                        </p:attrNameLst>
                                      </p:cBhvr>
                                      <p:to>
                                        <p:strVal val="visible"/>
                                      </p:to>
                                    </p:set>
                                    <p:animEffect transition="in" filter="fade">
                                      <p:cBhvr>
                                        <p:cTn id="58" dur="500"/>
                                        <p:tgtEl>
                                          <p:spTgt spid="7">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7">
                                            <p:txEl>
                                              <p:pRg st="10" end="10"/>
                                            </p:txEl>
                                          </p:spTgt>
                                        </p:tgtEl>
                                        <p:attrNameLst>
                                          <p:attrName>style.visibility</p:attrName>
                                        </p:attrNameLst>
                                      </p:cBhvr>
                                      <p:to>
                                        <p:strVal val="visible"/>
                                      </p:to>
                                    </p:set>
                                    <p:animEffect transition="in" filter="fade">
                                      <p:cBhvr>
                                        <p:cTn id="63" dur="500"/>
                                        <p:tgtEl>
                                          <p:spTgt spid="7">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
                                            <p:txEl>
                                              <p:pRg st="11" end="11"/>
                                            </p:txEl>
                                          </p:spTgt>
                                        </p:tgtEl>
                                        <p:attrNameLst>
                                          <p:attrName>style.visibility</p:attrName>
                                        </p:attrNameLst>
                                      </p:cBhvr>
                                      <p:to>
                                        <p:strVal val="visible"/>
                                      </p:to>
                                    </p:set>
                                    <p:animEffect transition="in" filter="fade">
                                      <p:cBhvr>
                                        <p:cTn id="68" dur="500"/>
                                        <p:tgtEl>
                                          <p:spTgt spid="7">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
                                            <p:txEl>
                                              <p:pRg st="12" end="12"/>
                                            </p:txEl>
                                          </p:spTgt>
                                        </p:tgtEl>
                                        <p:attrNameLst>
                                          <p:attrName>style.visibility</p:attrName>
                                        </p:attrNameLst>
                                      </p:cBhvr>
                                      <p:to>
                                        <p:strVal val="visible"/>
                                      </p:to>
                                    </p:set>
                                    <p:animEffect transition="in" filter="fade">
                                      <p:cBhvr>
                                        <p:cTn id="73"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1520</Words>
  <Application>Microsoft Office PowerPoint</Application>
  <PresentationFormat>Widescreen</PresentationFormat>
  <Paragraphs>318</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hususm</dc:creator>
  <cp:lastModifiedBy>Library1</cp:lastModifiedBy>
  <cp:revision>167</cp:revision>
  <cp:lastPrinted>2013-11-06T16:59:28Z</cp:lastPrinted>
  <dcterms:created xsi:type="dcterms:W3CDTF">2013-10-26T18:03:29Z</dcterms:created>
  <dcterms:modified xsi:type="dcterms:W3CDTF">2014-12-27T20:58:53Z</dcterms:modified>
</cp:coreProperties>
</file>