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handoutMasterIdLst>
    <p:handoutMasterId r:id="rId31"/>
  </p:handoutMasterIdLst>
  <p:sldIdLst>
    <p:sldId id="267" r:id="rId2"/>
    <p:sldId id="256" r:id="rId3"/>
    <p:sldId id="268" r:id="rId4"/>
    <p:sldId id="270" r:id="rId5"/>
    <p:sldId id="269" r:id="rId6"/>
    <p:sldId id="272" r:id="rId7"/>
    <p:sldId id="284" r:id="rId8"/>
    <p:sldId id="285" r:id="rId9"/>
    <p:sldId id="294" r:id="rId10"/>
    <p:sldId id="295" r:id="rId11"/>
    <p:sldId id="286" r:id="rId12"/>
    <p:sldId id="296" r:id="rId13"/>
    <p:sldId id="287" r:id="rId14"/>
    <p:sldId id="289" r:id="rId15"/>
    <p:sldId id="290" r:id="rId16"/>
    <p:sldId id="291" r:id="rId17"/>
    <p:sldId id="297" r:id="rId18"/>
    <p:sldId id="298" r:id="rId19"/>
    <p:sldId id="302" r:id="rId20"/>
    <p:sldId id="299" r:id="rId21"/>
    <p:sldId id="300" r:id="rId22"/>
    <p:sldId id="301" r:id="rId23"/>
    <p:sldId id="303" r:id="rId24"/>
    <p:sldId id="304" r:id="rId25"/>
    <p:sldId id="305" r:id="rId26"/>
    <p:sldId id="306" r:id="rId27"/>
    <p:sldId id="307" r:id="rId28"/>
    <p:sldId id="308" r:id="rId29"/>
    <p:sldId id="309" r:id="rId30"/>
  </p:sldIdLst>
  <p:sldSz cx="9144000" cy="6858000" type="screen4x3"/>
  <p:notesSz cx="6735763" cy="9866313"/>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138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52.wmf"/><Relationship Id="rId2" Type="http://schemas.openxmlformats.org/officeDocument/2006/relationships/image" Target="../media/image51.wmf"/><Relationship Id="rId1" Type="http://schemas.openxmlformats.org/officeDocument/2006/relationships/image" Target="../media/image50.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56.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59.wmf"/><Relationship Id="rId1" Type="http://schemas.openxmlformats.org/officeDocument/2006/relationships/image" Target="../media/image58.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63.wmf"/><Relationship Id="rId2" Type="http://schemas.openxmlformats.org/officeDocument/2006/relationships/image" Target="../media/image62.wmf"/><Relationship Id="rId1" Type="http://schemas.openxmlformats.org/officeDocument/2006/relationships/image" Target="../media/image61.wmf"/></Relationships>
</file>

<file path=ppt/drawings/_rels/vmlDrawing14.vml.rels><?xml version="1.0" encoding="UTF-8" standalone="yes"?>
<Relationships xmlns="http://schemas.openxmlformats.org/package/2006/relationships"><Relationship Id="rId8" Type="http://schemas.openxmlformats.org/officeDocument/2006/relationships/image" Target="../media/image73.wmf"/><Relationship Id="rId3" Type="http://schemas.openxmlformats.org/officeDocument/2006/relationships/image" Target="../media/image68.wmf"/><Relationship Id="rId7" Type="http://schemas.openxmlformats.org/officeDocument/2006/relationships/image" Target="../media/image72.wmf"/><Relationship Id="rId2" Type="http://schemas.openxmlformats.org/officeDocument/2006/relationships/image" Target="../media/image67.wmf"/><Relationship Id="rId1" Type="http://schemas.openxmlformats.org/officeDocument/2006/relationships/image" Target="../media/image14.wmf"/><Relationship Id="rId6" Type="http://schemas.openxmlformats.org/officeDocument/2006/relationships/image" Target="../media/image71.wmf"/><Relationship Id="rId5" Type="http://schemas.openxmlformats.org/officeDocument/2006/relationships/image" Target="../media/image70.wmf"/><Relationship Id="rId4" Type="http://schemas.openxmlformats.org/officeDocument/2006/relationships/image" Target="../media/image69.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76.wmf"/><Relationship Id="rId2" Type="http://schemas.openxmlformats.org/officeDocument/2006/relationships/image" Target="../media/image75.wmf"/><Relationship Id="rId1" Type="http://schemas.openxmlformats.org/officeDocument/2006/relationships/image" Target="../media/image74.wmf"/><Relationship Id="rId5" Type="http://schemas.openxmlformats.org/officeDocument/2006/relationships/image" Target="../media/image78.wmf"/><Relationship Id="rId4" Type="http://schemas.openxmlformats.org/officeDocument/2006/relationships/image" Target="../media/image77.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81.wmf"/><Relationship Id="rId2" Type="http://schemas.openxmlformats.org/officeDocument/2006/relationships/image" Target="../media/image80.wmf"/><Relationship Id="rId1" Type="http://schemas.openxmlformats.org/officeDocument/2006/relationships/image" Target="../media/image79.wmf"/><Relationship Id="rId6" Type="http://schemas.openxmlformats.org/officeDocument/2006/relationships/image" Target="../media/image84.wmf"/><Relationship Id="rId5" Type="http://schemas.openxmlformats.org/officeDocument/2006/relationships/image" Target="../media/image83.wmf"/><Relationship Id="rId4" Type="http://schemas.openxmlformats.org/officeDocument/2006/relationships/image" Target="../media/image8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 Id="rId6" Type="http://schemas.openxmlformats.org/officeDocument/2006/relationships/image" Target="../media/image24.wmf"/><Relationship Id="rId5" Type="http://schemas.openxmlformats.org/officeDocument/2006/relationships/image" Target="../media/image23.wmf"/><Relationship Id="rId4" Type="http://schemas.openxmlformats.org/officeDocument/2006/relationships/image" Target="../media/image22.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 Id="rId6" Type="http://schemas.openxmlformats.org/officeDocument/2006/relationships/image" Target="../media/image22.wmf"/><Relationship Id="rId5" Type="http://schemas.openxmlformats.org/officeDocument/2006/relationships/image" Target="../media/image29.wmf"/><Relationship Id="rId4" Type="http://schemas.openxmlformats.org/officeDocument/2006/relationships/image" Target="../media/image28.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31.wmf"/><Relationship Id="rId1" Type="http://schemas.openxmlformats.org/officeDocument/2006/relationships/image" Target="../media/image30.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image" Target="../media/image32.wmf"/><Relationship Id="rId4" Type="http://schemas.openxmlformats.org/officeDocument/2006/relationships/image" Target="../media/image35.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38.wmf"/><Relationship Id="rId1" Type="http://schemas.openxmlformats.org/officeDocument/2006/relationships/image" Target="../media/image37.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46.wmf"/><Relationship Id="rId2" Type="http://schemas.openxmlformats.org/officeDocument/2006/relationships/image" Target="../media/image45.wmf"/><Relationship Id="rId1" Type="http://schemas.openxmlformats.org/officeDocument/2006/relationships/image" Target="../media/image44.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49.wmf"/><Relationship Id="rId2" Type="http://schemas.openxmlformats.org/officeDocument/2006/relationships/image" Target="../media/image48.wmf"/><Relationship Id="rId1" Type="http://schemas.openxmlformats.org/officeDocument/2006/relationships/image" Target="../media/image4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16932" y="0"/>
            <a:ext cx="2918831" cy="495029"/>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sz="quarter" idx="1"/>
          </p:nvPr>
        </p:nvSpPr>
        <p:spPr>
          <a:xfrm>
            <a:off x="1560" y="0"/>
            <a:ext cx="2918831" cy="495029"/>
          </a:xfrm>
          <a:prstGeom prst="rect">
            <a:avLst/>
          </a:prstGeom>
        </p:spPr>
        <p:txBody>
          <a:bodyPr vert="horz" lIns="91440" tIns="45720" rIns="91440" bIns="45720" rtlCol="1"/>
          <a:lstStyle>
            <a:lvl1pPr algn="l">
              <a:defRPr sz="1200"/>
            </a:lvl1pPr>
          </a:lstStyle>
          <a:p>
            <a:fld id="{8986F543-B7DF-4A31-8C74-069AA8E09986}" type="datetimeFigureOut">
              <a:rPr lang="ar-IQ" smtClean="0"/>
              <a:t>22/07/1435</a:t>
            </a:fld>
            <a:endParaRPr lang="ar-IQ"/>
          </a:p>
        </p:txBody>
      </p:sp>
      <p:sp>
        <p:nvSpPr>
          <p:cNvPr id="4" name="Footer Placeholder 3"/>
          <p:cNvSpPr>
            <a:spLocks noGrp="1"/>
          </p:cNvSpPr>
          <p:nvPr>
            <p:ph type="ftr" sz="quarter" idx="2"/>
          </p:nvPr>
        </p:nvSpPr>
        <p:spPr>
          <a:xfrm>
            <a:off x="3816932" y="9371286"/>
            <a:ext cx="2918831" cy="495028"/>
          </a:xfrm>
          <a:prstGeom prst="rect">
            <a:avLst/>
          </a:prstGeom>
        </p:spPr>
        <p:txBody>
          <a:bodyPr vert="horz" lIns="91440" tIns="45720" rIns="91440" bIns="45720" rtlCol="1" anchor="b"/>
          <a:lstStyle>
            <a:lvl1pPr algn="r">
              <a:defRPr sz="1200"/>
            </a:lvl1pPr>
          </a:lstStyle>
          <a:p>
            <a:endParaRPr lang="ar-IQ"/>
          </a:p>
        </p:txBody>
      </p:sp>
      <p:sp>
        <p:nvSpPr>
          <p:cNvPr id="5" name="Slide Number Placeholder 4"/>
          <p:cNvSpPr>
            <a:spLocks noGrp="1"/>
          </p:cNvSpPr>
          <p:nvPr>
            <p:ph type="sldNum" sz="quarter" idx="3"/>
          </p:nvPr>
        </p:nvSpPr>
        <p:spPr>
          <a:xfrm>
            <a:off x="1560" y="9371286"/>
            <a:ext cx="2918831" cy="495028"/>
          </a:xfrm>
          <a:prstGeom prst="rect">
            <a:avLst/>
          </a:prstGeom>
        </p:spPr>
        <p:txBody>
          <a:bodyPr vert="horz" lIns="91440" tIns="45720" rIns="91440" bIns="45720" rtlCol="1" anchor="b"/>
          <a:lstStyle>
            <a:lvl1pPr algn="l">
              <a:defRPr sz="1200"/>
            </a:lvl1pPr>
          </a:lstStyle>
          <a:p>
            <a:fld id="{29D8D765-8132-41F8-941D-491253E48EE8}" type="slidenum">
              <a:rPr lang="ar-IQ" smtClean="0"/>
              <a:t>‹#›</a:t>
            </a:fld>
            <a:endParaRPr lang="ar-IQ"/>
          </a:p>
        </p:txBody>
      </p:sp>
    </p:spTree>
    <p:extLst>
      <p:ext uri="{BB962C8B-B14F-4D97-AF65-F5344CB8AC3E}">
        <p14:creationId xmlns:p14="http://schemas.microsoft.com/office/powerpoint/2010/main" val="59200589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615C9DAE-9830-4C2B-AF22-513B1A1BC797}" type="datetimeFigureOut">
              <a:rPr lang="ar-IQ" smtClean="0"/>
              <a:pPr/>
              <a:t>22/07/1435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D6AAB67-4360-40E1-B097-6A108E97E47D}"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615C9DAE-9830-4C2B-AF22-513B1A1BC797}" type="datetimeFigureOut">
              <a:rPr lang="ar-IQ" smtClean="0"/>
              <a:pPr/>
              <a:t>22/07/1435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D6AAB67-4360-40E1-B097-6A108E97E47D}"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615C9DAE-9830-4C2B-AF22-513B1A1BC797}" type="datetimeFigureOut">
              <a:rPr lang="ar-IQ" smtClean="0"/>
              <a:pPr/>
              <a:t>22/07/1435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D6AAB67-4360-40E1-B097-6A108E97E47D}"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615C9DAE-9830-4C2B-AF22-513B1A1BC797}" type="datetimeFigureOut">
              <a:rPr lang="ar-IQ" smtClean="0"/>
              <a:pPr/>
              <a:t>22/07/1435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D6AAB67-4360-40E1-B097-6A108E97E47D}"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5C9DAE-9830-4C2B-AF22-513B1A1BC797}" type="datetimeFigureOut">
              <a:rPr lang="ar-IQ" smtClean="0"/>
              <a:pPr/>
              <a:t>22/07/1435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D6AAB67-4360-40E1-B097-6A108E97E47D}"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615C9DAE-9830-4C2B-AF22-513B1A1BC797}" type="datetimeFigureOut">
              <a:rPr lang="ar-IQ" smtClean="0"/>
              <a:pPr/>
              <a:t>22/07/1435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D6AAB67-4360-40E1-B097-6A108E97E47D}"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615C9DAE-9830-4C2B-AF22-513B1A1BC797}" type="datetimeFigureOut">
              <a:rPr lang="ar-IQ" smtClean="0"/>
              <a:pPr/>
              <a:t>22/07/1435</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6D6AAB67-4360-40E1-B097-6A108E97E47D}"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615C9DAE-9830-4C2B-AF22-513B1A1BC797}" type="datetimeFigureOut">
              <a:rPr lang="ar-IQ" smtClean="0"/>
              <a:pPr/>
              <a:t>22/07/1435</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6D6AAB67-4360-40E1-B097-6A108E97E47D}"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5C9DAE-9830-4C2B-AF22-513B1A1BC797}" type="datetimeFigureOut">
              <a:rPr lang="ar-IQ" smtClean="0"/>
              <a:pPr/>
              <a:t>22/07/1435</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6D6AAB67-4360-40E1-B097-6A108E97E47D}"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5C9DAE-9830-4C2B-AF22-513B1A1BC797}" type="datetimeFigureOut">
              <a:rPr lang="ar-IQ" smtClean="0"/>
              <a:pPr/>
              <a:t>22/07/1435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D6AAB67-4360-40E1-B097-6A108E97E47D}"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5C9DAE-9830-4C2B-AF22-513B1A1BC797}" type="datetimeFigureOut">
              <a:rPr lang="ar-IQ" smtClean="0"/>
              <a:pPr/>
              <a:t>22/07/1435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D6AAB67-4360-40E1-B097-6A108E97E47D}"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15C9DAE-9830-4C2B-AF22-513B1A1BC797}" type="datetimeFigureOut">
              <a:rPr lang="ar-IQ" smtClean="0"/>
              <a:pPr/>
              <a:t>22/07/1435</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D6AAB67-4360-40E1-B097-6A108E97E47D}"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7.wmf"/><Relationship Id="rId13" Type="http://schemas.openxmlformats.org/officeDocument/2006/relationships/oleObject" Target="../embeddings/oleObject16.bin"/><Relationship Id="rId3" Type="http://schemas.openxmlformats.org/officeDocument/2006/relationships/oleObject" Target="../embeddings/oleObject11.bin"/><Relationship Id="rId7" Type="http://schemas.openxmlformats.org/officeDocument/2006/relationships/oleObject" Target="../embeddings/oleObject13.bin"/><Relationship Id="rId12" Type="http://schemas.openxmlformats.org/officeDocument/2006/relationships/image" Target="../media/image29.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26.wmf"/><Relationship Id="rId11" Type="http://schemas.openxmlformats.org/officeDocument/2006/relationships/oleObject" Target="../embeddings/oleObject15.bin"/><Relationship Id="rId5" Type="http://schemas.openxmlformats.org/officeDocument/2006/relationships/oleObject" Target="../embeddings/oleObject12.bin"/><Relationship Id="rId10" Type="http://schemas.openxmlformats.org/officeDocument/2006/relationships/image" Target="../media/image28.wmf"/><Relationship Id="rId4" Type="http://schemas.openxmlformats.org/officeDocument/2006/relationships/image" Target="../media/image25.wmf"/><Relationship Id="rId9" Type="http://schemas.openxmlformats.org/officeDocument/2006/relationships/oleObject" Target="../embeddings/oleObject14.bin"/><Relationship Id="rId14" Type="http://schemas.openxmlformats.org/officeDocument/2006/relationships/image" Target="../media/image22.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31.wmf"/><Relationship Id="rId5" Type="http://schemas.openxmlformats.org/officeDocument/2006/relationships/oleObject" Target="../embeddings/oleObject18.bin"/><Relationship Id="rId4" Type="http://schemas.openxmlformats.org/officeDocument/2006/relationships/image" Target="../media/image30.wmf"/></Relationships>
</file>

<file path=ppt/slides/_rels/slide12.xml.rels><?xml version="1.0" encoding="UTF-8" standalone="yes"?>
<Relationships xmlns="http://schemas.openxmlformats.org/package/2006/relationships"><Relationship Id="rId8" Type="http://schemas.openxmlformats.org/officeDocument/2006/relationships/image" Target="../media/image34.wmf"/><Relationship Id="rId3" Type="http://schemas.openxmlformats.org/officeDocument/2006/relationships/oleObject" Target="../embeddings/oleObject19.bin"/><Relationship Id="rId7"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33.wmf"/><Relationship Id="rId11" Type="http://schemas.openxmlformats.org/officeDocument/2006/relationships/image" Target="../media/image36.png"/><Relationship Id="rId5" Type="http://schemas.openxmlformats.org/officeDocument/2006/relationships/oleObject" Target="../embeddings/oleObject20.bin"/><Relationship Id="rId10" Type="http://schemas.openxmlformats.org/officeDocument/2006/relationships/image" Target="../media/image35.wmf"/><Relationship Id="rId4" Type="http://schemas.openxmlformats.org/officeDocument/2006/relationships/image" Target="../media/image32.wmf"/><Relationship Id="rId9" Type="http://schemas.openxmlformats.org/officeDocument/2006/relationships/oleObject" Target="../embeddings/oleObject22.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3.bin"/><Relationship Id="rId7" Type="http://schemas.openxmlformats.org/officeDocument/2006/relationships/image" Target="../media/image39.png"/><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38.wmf"/><Relationship Id="rId5" Type="http://schemas.openxmlformats.org/officeDocument/2006/relationships/oleObject" Target="../embeddings/oleObject24.bin"/><Relationship Id="rId4" Type="http://schemas.openxmlformats.org/officeDocument/2006/relationships/image" Target="../media/image37.wmf"/></Relationships>
</file>

<file path=ppt/slides/_rels/slide14.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46.wmf"/><Relationship Id="rId3" Type="http://schemas.openxmlformats.org/officeDocument/2006/relationships/oleObject" Target="../embeddings/oleObject25.bin"/><Relationship Id="rId7"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45.wmf"/><Relationship Id="rId5" Type="http://schemas.openxmlformats.org/officeDocument/2006/relationships/oleObject" Target="../embeddings/oleObject26.bin"/><Relationship Id="rId4" Type="http://schemas.openxmlformats.org/officeDocument/2006/relationships/image" Target="../media/image44.wmf"/></Relationships>
</file>

<file path=ppt/slides/_rels/slide18.xml.rels><?xml version="1.0" encoding="UTF-8" standalone="yes"?>
<Relationships xmlns="http://schemas.openxmlformats.org/package/2006/relationships"><Relationship Id="rId8" Type="http://schemas.openxmlformats.org/officeDocument/2006/relationships/image" Target="../media/image49.wmf"/><Relationship Id="rId3" Type="http://schemas.openxmlformats.org/officeDocument/2006/relationships/oleObject" Target="../embeddings/oleObject28.bin"/><Relationship Id="rId7" Type="http://schemas.openxmlformats.org/officeDocument/2006/relationships/oleObject" Target="../embeddings/oleObject30.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48.wmf"/><Relationship Id="rId5" Type="http://schemas.openxmlformats.org/officeDocument/2006/relationships/oleObject" Target="../embeddings/oleObject29.bin"/><Relationship Id="rId4" Type="http://schemas.openxmlformats.org/officeDocument/2006/relationships/image" Target="../media/image47.wmf"/></Relationships>
</file>

<file path=ppt/slides/_rels/slide19.xml.rels><?xml version="1.0" encoding="UTF-8" standalone="yes"?>
<Relationships xmlns="http://schemas.openxmlformats.org/package/2006/relationships"><Relationship Id="rId8" Type="http://schemas.openxmlformats.org/officeDocument/2006/relationships/image" Target="../media/image52.wmf"/><Relationship Id="rId3" Type="http://schemas.openxmlformats.org/officeDocument/2006/relationships/oleObject" Target="../embeddings/oleObject31.bin"/><Relationship Id="rId7" Type="http://schemas.openxmlformats.org/officeDocument/2006/relationships/oleObject" Target="../embeddings/oleObject33.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51.wmf"/><Relationship Id="rId5" Type="http://schemas.openxmlformats.org/officeDocument/2006/relationships/oleObject" Target="../embeddings/oleObject32.bin"/><Relationship Id="rId4" Type="http://schemas.openxmlformats.org/officeDocument/2006/relationships/image" Target="../media/image50.wmf"/></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54.png"/><Relationship Id="rId2" Type="http://schemas.openxmlformats.org/officeDocument/2006/relationships/image" Target="../media/image5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7.png"/><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image" Target="../media/image56.wmf"/><Relationship Id="rId4" Type="http://schemas.openxmlformats.org/officeDocument/2006/relationships/oleObject" Target="../embeddings/oleObject34.bin"/></Relationships>
</file>

<file path=ppt/slides/_rels/slide23.xml.rels><?xml version="1.0" encoding="UTF-8" standalone="yes"?>
<Relationships xmlns="http://schemas.openxmlformats.org/package/2006/relationships"><Relationship Id="rId3" Type="http://schemas.openxmlformats.org/officeDocument/2006/relationships/image" Target="../media/image60.png"/><Relationship Id="rId7" Type="http://schemas.openxmlformats.org/officeDocument/2006/relationships/image" Target="../media/image59.wmf"/><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oleObject" Target="../embeddings/oleObject36.bin"/><Relationship Id="rId5" Type="http://schemas.openxmlformats.org/officeDocument/2006/relationships/image" Target="../media/image58.wmf"/><Relationship Id="rId4" Type="http://schemas.openxmlformats.org/officeDocument/2006/relationships/oleObject" Target="../embeddings/oleObject35.bin"/></Relationships>
</file>

<file path=ppt/slides/_rels/slide24.xml.rels><?xml version="1.0" encoding="UTF-8" standalone="yes"?>
<Relationships xmlns="http://schemas.openxmlformats.org/package/2006/relationships"><Relationship Id="rId8" Type="http://schemas.openxmlformats.org/officeDocument/2006/relationships/image" Target="../media/image63.wmf"/><Relationship Id="rId3" Type="http://schemas.openxmlformats.org/officeDocument/2006/relationships/oleObject" Target="../embeddings/oleObject37.bin"/><Relationship Id="rId7" Type="http://schemas.openxmlformats.org/officeDocument/2006/relationships/oleObject" Target="../embeddings/oleObject39.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62.wmf"/><Relationship Id="rId5" Type="http://schemas.openxmlformats.org/officeDocument/2006/relationships/oleObject" Target="../embeddings/oleObject38.bin"/><Relationship Id="rId4" Type="http://schemas.openxmlformats.org/officeDocument/2006/relationships/image" Target="../media/image61.wmf"/></Relationships>
</file>

<file path=ppt/slides/_rels/slide25.xml.rels><?xml version="1.0" encoding="UTF-8" standalone="yes"?>
<Relationships xmlns="http://schemas.openxmlformats.org/package/2006/relationships"><Relationship Id="rId3" Type="http://schemas.openxmlformats.org/officeDocument/2006/relationships/image" Target="../media/image65.png"/><Relationship Id="rId2" Type="http://schemas.openxmlformats.org/officeDocument/2006/relationships/image" Target="../media/image6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image" Target="../media/image68.wmf"/><Relationship Id="rId13" Type="http://schemas.openxmlformats.org/officeDocument/2006/relationships/oleObject" Target="../embeddings/oleObject45.bin"/><Relationship Id="rId18" Type="http://schemas.openxmlformats.org/officeDocument/2006/relationships/image" Target="../media/image73.wmf"/><Relationship Id="rId3" Type="http://schemas.openxmlformats.org/officeDocument/2006/relationships/oleObject" Target="../embeddings/oleObject40.bin"/><Relationship Id="rId7" Type="http://schemas.openxmlformats.org/officeDocument/2006/relationships/oleObject" Target="../embeddings/oleObject42.bin"/><Relationship Id="rId12" Type="http://schemas.openxmlformats.org/officeDocument/2006/relationships/image" Target="../media/image70.wmf"/><Relationship Id="rId17" Type="http://schemas.openxmlformats.org/officeDocument/2006/relationships/oleObject" Target="../embeddings/oleObject47.bin"/><Relationship Id="rId2" Type="http://schemas.openxmlformats.org/officeDocument/2006/relationships/slideLayout" Target="../slideLayouts/slideLayout2.xml"/><Relationship Id="rId16" Type="http://schemas.openxmlformats.org/officeDocument/2006/relationships/image" Target="../media/image72.wmf"/><Relationship Id="rId1" Type="http://schemas.openxmlformats.org/officeDocument/2006/relationships/vmlDrawing" Target="../drawings/vmlDrawing14.vml"/><Relationship Id="rId6" Type="http://schemas.openxmlformats.org/officeDocument/2006/relationships/image" Target="../media/image67.wmf"/><Relationship Id="rId11" Type="http://schemas.openxmlformats.org/officeDocument/2006/relationships/oleObject" Target="../embeddings/oleObject44.bin"/><Relationship Id="rId5" Type="http://schemas.openxmlformats.org/officeDocument/2006/relationships/oleObject" Target="../embeddings/oleObject41.bin"/><Relationship Id="rId15" Type="http://schemas.openxmlformats.org/officeDocument/2006/relationships/oleObject" Target="../embeddings/oleObject46.bin"/><Relationship Id="rId10" Type="http://schemas.openxmlformats.org/officeDocument/2006/relationships/image" Target="../media/image69.wmf"/><Relationship Id="rId4" Type="http://schemas.openxmlformats.org/officeDocument/2006/relationships/image" Target="../media/image14.wmf"/><Relationship Id="rId9" Type="http://schemas.openxmlformats.org/officeDocument/2006/relationships/oleObject" Target="../embeddings/oleObject43.bin"/><Relationship Id="rId14" Type="http://schemas.openxmlformats.org/officeDocument/2006/relationships/image" Target="../media/image71.wmf"/></Relationships>
</file>

<file path=ppt/slides/_rels/slide28.xml.rels><?xml version="1.0" encoding="UTF-8" standalone="yes"?>
<Relationships xmlns="http://schemas.openxmlformats.org/package/2006/relationships"><Relationship Id="rId8" Type="http://schemas.openxmlformats.org/officeDocument/2006/relationships/image" Target="../media/image76.wmf"/><Relationship Id="rId3" Type="http://schemas.openxmlformats.org/officeDocument/2006/relationships/oleObject" Target="../embeddings/oleObject48.bin"/><Relationship Id="rId7" Type="http://schemas.openxmlformats.org/officeDocument/2006/relationships/oleObject" Target="../embeddings/oleObject50.bin"/><Relationship Id="rId12" Type="http://schemas.openxmlformats.org/officeDocument/2006/relationships/image" Target="../media/image78.wmf"/><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image" Target="../media/image75.wmf"/><Relationship Id="rId11" Type="http://schemas.openxmlformats.org/officeDocument/2006/relationships/oleObject" Target="../embeddings/oleObject52.bin"/><Relationship Id="rId5" Type="http://schemas.openxmlformats.org/officeDocument/2006/relationships/oleObject" Target="../embeddings/oleObject49.bin"/><Relationship Id="rId10" Type="http://schemas.openxmlformats.org/officeDocument/2006/relationships/image" Target="../media/image77.wmf"/><Relationship Id="rId4" Type="http://schemas.openxmlformats.org/officeDocument/2006/relationships/image" Target="../media/image74.wmf"/><Relationship Id="rId9" Type="http://schemas.openxmlformats.org/officeDocument/2006/relationships/oleObject" Target="../embeddings/oleObject51.bin"/></Relationships>
</file>

<file path=ppt/slides/_rels/slide29.xml.rels><?xml version="1.0" encoding="UTF-8" standalone="yes"?>
<Relationships xmlns="http://schemas.openxmlformats.org/package/2006/relationships"><Relationship Id="rId8" Type="http://schemas.openxmlformats.org/officeDocument/2006/relationships/oleObject" Target="../embeddings/oleObject55.bin"/><Relationship Id="rId13" Type="http://schemas.openxmlformats.org/officeDocument/2006/relationships/image" Target="../media/image83.wmf"/><Relationship Id="rId3" Type="http://schemas.openxmlformats.org/officeDocument/2006/relationships/image" Target="../media/image85.png"/><Relationship Id="rId7" Type="http://schemas.openxmlformats.org/officeDocument/2006/relationships/image" Target="../media/image80.wmf"/><Relationship Id="rId12" Type="http://schemas.openxmlformats.org/officeDocument/2006/relationships/oleObject" Target="../embeddings/oleObject57.bin"/><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oleObject" Target="../embeddings/oleObject54.bin"/><Relationship Id="rId11" Type="http://schemas.openxmlformats.org/officeDocument/2006/relationships/image" Target="../media/image82.wmf"/><Relationship Id="rId5" Type="http://schemas.openxmlformats.org/officeDocument/2006/relationships/image" Target="../media/image79.wmf"/><Relationship Id="rId15" Type="http://schemas.openxmlformats.org/officeDocument/2006/relationships/image" Target="../media/image84.wmf"/><Relationship Id="rId10" Type="http://schemas.openxmlformats.org/officeDocument/2006/relationships/oleObject" Target="../embeddings/oleObject56.bin"/><Relationship Id="rId4" Type="http://schemas.openxmlformats.org/officeDocument/2006/relationships/oleObject" Target="../embeddings/oleObject53.bin"/><Relationship Id="rId9" Type="http://schemas.openxmlformats.org/officeDocument/2006/relationships/image" Target="../media/image81.wmf"/><Relationship Id="rId14" Type="http://schemas.openxmlformats.org/officeDocument/2006/relationships/oleObject" Target="../embeddings/oleObject58.bin"/></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file:///C:\Users\hususm\Desktop\circuit-construction-kit-ac_en.jar"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4.wmf"/><Relationship Id="rId5" Type="http://schemas.openxmlformats.org/officeDocument/2006/relationships/oleObject" Target="../embeddings/oleObject1.bin"/><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oleObject" Target="../embeddings/oleObject2.bin"/><Relationship Id="rId7" Type="http://schemas.openxmlformats.org/officeDocument/2006/relationships/hyperlink" Target="file:///C:\Users\hususm\Desktop\circuit-construction-kit-ac_en.jar" TargetMode="Externa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7.wmf"/><Relationship Id="rId5" Type="http://schemas.openxmlformats.org/officeDocument/2006/relationships/oleObject" Target="../embeddings/oleObject3.bin"/><Relationship Id="rId10" Type="http://schemas.openxmlformats.org/officeDocument/2006/relationships/image" Target="../media/image18.wmf"/><Relationship Id="rId4" Type="http://schemas.openxmlformats.org/officeDocument/2006/relationships/image" Target="../media/image16.wmf"/><Relationship Id="rId9" Type="http://schemas.openxmlformats.org/officeDocument/2006/relationships/oleObject" Target="../embeddings/oleObject4.bin"/></Relationships>
</file>

<file path=ppt/slides/_rels/slide9.xml.rels><?xml version="1.0" encoding="UTF-8" standalone="yes"?>
<Relationships xmlns="http://schemas.openxmlformats.org/package/2006/relationships"><Relationship Id="rId8" Type="http://schemas.openxmlformats.org/officeDocument/2006/relationships/image" Target="../media/image21.wmf"/><Relationship Id="rId13" Type="http://schemas.openxmlformats.org/officeDocument/2006/relationships/oleObject" Target="../embeddings/oleObject10.bin"/><Relationship Id="rId3" Type="http://schemas.openxmlformats.org/officeDocument/2006/relationships/oleObject" Target="../embeddings/oleObject5.bin"/><Relationship Id="rId7" Type="http://schemas.openxmlformats.org/officeDocument/2006/relationships/oleObject" Target="../embeddings/oleObject7.bin"/><Relationship Id="rId12" Type="http://schemas.openxmlformats.org/officeDocument/2006/relationships/image" Target="../media/image23.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20.wmf"/><Relationship Id="rId11" Type="http://schemas.openxmlformats.org/officeDocument/2006/relationships/oleObject" Target="../embeddings/oleObject9.bin"/><Relationship Id="rId5" Type="http://schemas.openxmlformats.org/officeDocument/2006/relationships/oleObject" Target="../embeddings/oleObject6.bin"/><Relationship Id="rId10" Type="http://schemas.openxmlformats.org/officeDocument/2006/relationships/image" Target="../media/image22.wmf"/><Relationship Id="rId4" Type="http://schemas.openxmlformats.org/officeDocument/2006/relationships/image" Target="../media/image19.wmf"/><Relationship Id="rId9" Type="http://schemas.openxmlformats.org/officeDocument/2006/relationships/oleObject" Target="../embeddings/oleObject8.bin"/><Relationship Id="rId14" Type="http://schemas.openxmlformats.org/officeDocument/2006/relationships/image" Target="../media/image24.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57422" y="214290"/>
            <a:ext cx="4572000" cy="1578894"/>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lnSpc>
                <a:spcPct val="115000"/>
              </a:lnSpc>
            </a:pPr>
            <a:r>
              <a:rPr lang="ar-SA" sz="2800" b="1"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الفصل </a:t>
            </a:r>
            <a:r>
              <a:rPr lang="ar-SA" sz="2800" b="1" dirty="0" err="1"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a:t>
            </a:r>
            <a:r>
              <a:rPr lang="ar-IQ" sz="2800" b="1"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رابع</a:t>
            </a:r>
            <a:endParaRPr lang="en-US" sz="2800" dirty="0" smtClean="0">
              <a:effectLst/>
              <a:latin typeface="Calibri" panose="020F0502020204030204" pitchFamily="34" charset="0"/>
              <a:ea typeface="Times New Roman" panose="02020603050405020304" pitchFamily="18" charset="0"/>
              <a:cs typeface="Arial" panose="020B0604020202020204" pitchFamily="34" charset="0"/>
            </a:endParaRPr>
          </a:p>
          <a:p>
            <a:pPr algn="ctr">
              <a:lnSpc>
                <a:spcPct val="115000"/>
              </a:lnSpc>
            </a:pPr>
            <a:r>
              <a:rPr lang="ar-IQ" sz="2800" b="1"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الحث الذاتي والمتبادل</a:t>
            </a:r>
            <a:endParaRPr lang="en-US" sz="2800" dirty="0" smtClean="0">
              <a:effectLst/>
              <a:latin typeface="Calibri" panose="020F0502020204030204" pitchFamily="34" charset="0"/>
              <a:ea typeface="Times New Roman" panose="02020603050405020304" pitchFamily="18" charset="0"/>
              <a:cs typeface="Arial" panose="020B0604020202020204" pitchFamily="34" charset="0"/>
            </a:endParaRPr>
          </a:p>
          <a:p>
            <a:pPr algn="ctr">
              <a:lnSpc>
                <a:spcPct val="115000"/>
              </a:lnSpc>
            </a:pPr>
            <a:r>
              <a:rPr lang="en-US" sz="2800" b="1"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Inductance </a:t>
            </a:r>
            <a:endParaRPr lang="en-US" sz="2800" dirty="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2" name="Rectangle 1"/>
          <p:cNvSpPr/>
          <p:nvPr/>
        </p:nvSpPr>
        <p:spPr>
          <a:xfrm>
            <a:off x="428596" y="1928803"/>
            <a:ext cx="8143932" cy="3914918"/>
          </a:xfrm>
          <a:prstGeom prst="rect">
            <a:avLst/>
          </a:prstGeom>
        </p:spPr>
        <p:style>
          <a:lnRef idx="3">
            <a:schemeClr val="lt1"/>
          </a:lnRef>
          <a:fillRef idx="1">
            <a:schemeClr val="accent1"/>
          </a:fillRef>
          <a:effectRef idx="1">
            <a:schemeClr val="accent1"/>
          </a:effectRef>
          <a:fontRef idx="minor">
            <a:schemeClr val="lt1"/>
          </a:fontRef>
        </p:style>
        <p:txBody>
          <a:bodyPr wrap="square">
            <a:spAutoFit/>
          </a:bodyPr>
          <a:lstStyle/>
          <a:p>
            <a:pPr algn="r">
              <a:lnSpc>
                <a:spcPct val="115000"/>
              </a:lnSpc>
            </a:pPr>
            <a:r>
              <a:rPr lang="ar-IQ" sz="2400" dirty="0" smtClean="0">
                <a:latin typeface="Times New Roman" panose="02020603050405020304" pitchFamily="18" charset="0"/>
                <a:ea typeface="Times New Roman" panose="02020603050405020304" pitchFamily="18" charset="0"/>
                <a:cs typeface="Times New Roman" panose="02020603050405020304" pitchFamily="18" charset="0"/>
              </a:rPr>
              <a:t>1- الحث الذاتي </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Self-Inductance     </a:t>
            </a:r>
            <a:r>
              <a:rPr lang="ar-IQ" sz="2400" dirty="0" smtClean="0">
                <a:latin typeface="Times New Roman" panose="02020603050405020304" pitchFamily="18" charset="0"/>
                <a:ea typeface="Times New Roman" panose="02020603050405020304" pitchFamily="18" charset="0"/>
                <a:cs typeface="Times New Roman" panose="02020603050405020304" pitchFamily="18" charset="0"/>
              </a:rPr>
              <a:t> </a:t>
            </a:r>
          </a:p>
          <a:p>
            <a:pPr algn="r">
              <a:lnSpc>
                <a:spcPct val="115000"/>
              </a:lnSpc>
            </a:pPr>
            <a:r>
              <a:rPr lang="ar-IQ" sz="2400" dirty="0" smtClean="0">
                <a:latin typeface="Times New Roman" panose="02020603050405020304" pitchFamily="18" charset="0"/>
                <a:ea typeface="Times New Roman" panose="02020603050405020304" pitchFamily="18" charset="0"/>
                <a:cs typeface="Times New Roman" panose="02020603050405020304" pitchFamily="18" charset="0"/>
              </a:rPr>
              <a:t>2- معامل الحث الذاتي لملف لولبي </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Self Inductance of a Long Solenoid</a:t>
            </a:r>
          </a:p>
          <a:p>
            <a:pPr algn="r">
              <a:lnSpc>
                <a:spcPct val="115000"/>
              </a:lnSpc>
            </a:pPr>
            <a:r>
              <a:rPr lang="ar-IQ" sz="2400" dirty="0" smtClean="0">
                <a:latin typeface="Times New Roman" panose="02020603050405020304" pitchFamily="18" charset="0"/>
                <a:ea typeface="Times New Roman" panose="02020603050405020304" pitchFamily="18" charset="0"/>
                <a:cs typeface="Times New Roman" panose="02020603050405020304" pitchFamily="18" charset="0"/>
              </a:rPr>
              <a:t>3- دوائر المقاومة والملف</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RL Circuits.                     </a:t>
            </a:r>
            <a:r>
              <a:rPr lang="ar-IQ" sz="2400" dirty="0" smtClean="0">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r">
              <a:lnSpc>
                <a:spcPct val="115000"/>
              </a:lnSpc>
            </a:pPr>
            <a:r>
              <a:rPr lang="ar-IQ" sz="2400" dirty="0" smtClean="0">
                <a:latin typeface="Times New Roman" panose="02020603050405020304" pitchFamily="18" charset="0"/>
                <a:ea typeface="Times New Roman" panose="02020603050405020304" pitchFamily="18" charset="0"/>
                <a:cs typeface="Times New Roman" panose="02020603050405020304" pitchFamily="18" charset="0"/>
              </a:rPr>
              <a:t>4- الطاقة في مجال مغناطيسي </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Energy In a Magnetic Field    </a:t>
            </a:r>
          </a:p>
          <a:p>
            <a:pPr>
              <a:lnSpc>
                <a:spcPct val="115000"/>
              </a:lnSpc>
            </a:pPr>
            <a:r>
              <a:rPr lang="ar-IQ" sz="2400" dirty="0" smtClean="0">
                <a:latin typeface="Times New Roman" panose="02020603050405020304" pitchFamily="18" charset="0"/>
                <a:ea typeface="Times New Roman" panose="02020603050405020304" pitchFamily="18" charset="0"/>
                <a:cs typeface="Times New Roman" panose="02020603050405020304" pitchFamily="18" charset="0"/>
              </a:rPr>
              <a:t>5- كثافة الطاقة لمجال مغناطيسي  </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Energy Density of a Magnetic Filed </a:t>
            </a:r>
            <a:r>
              <a:rPr lang="ar-IQ" sz="2400" dirty="0" smtClean="0">
                <a:latin typeface="Times New Roman" panose="02020603050405020304" pitchFamily="18" charset="0"/>
                <a:ea typeface="Times New Roman" panose="02020603050405020304" pitchFamily="18" charset="0"/>
                <a:cs typeface="Times New Roman" panose="02020603050405020304" pitchFamily="18" charset="0"/>
              </a:rPr>
              <a:t>6- الحث المتبادل </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Mutual Inductance      </a:t>
            </a:r>
          </a:p>
          <a:p>
            <a:pPr algn="r">
              <a:lnSpc>
                <a:spcPct val="115000"/>
              </a:lnSpc>
            </a:pPr>
            <a:r>
              <a:rPr lang="ar-IQ" sz="2400" dirty="0" smtClean="0">
                <a:latin typeface="Times New Roman" panose="02020603050405020304" pitchFamily="18" charset="0"/>
                <a:ea typeface="Times New Roman" panose="02020603050405020304" pitchFamily="18" charset="0"/>
                <a:cs typeface="Times New Roman" panose="02020603050405020304" pitchFamily="18" charset="0"/>
              </a:rPr>
              <a:t>7- ربط ملفات الحث    </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Inductors Connection</a:t>
            </a:r>
          </a:p>
          <a:p>
            <a:pPr algn="r">
              <a:lnSpc>
                <a:spcPct val="115000"/>
              </a:lnSpc>
            </a:pPr>
            <a:r>
              <a:rPr lang="ar-IQ" sz="2400" dirty="0" smtClean="0">
                <a:latin typeface="Times New Roman" panose="02020603050405020304" pitchFamily="18" charset="0"/>
                <a:ea typeface="Times New Roman" panose="02020603050405020304" pitchFamily="18" charset="0"/>
                <a:cs typeface="Times New Roman" panose="02020603050405020304" pitchFamily="18" charset="0"/>
              </a:rPr>
              <a:t>8- التذبذب في دائرة تحتوي على ملف ومكثف </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Oscillation In an LC Circuit</a:t>
            </a:r>
          </a:p>
          <a:p>
            <a:pPr algn="r">
              <a:lnSpc>
                <a:spcPct val="115000"/>
              </a:lnSpc>
            </a:pPr>
            <a:r>
              <a:rPr lang="ar-IQ" sz="2400" dirty="0" smtClean="0">
                <a:latin typeface="Times New Roman" panose="02020603050405020304" pitchFamily="18" charset="0"/>
                <a:ea typeface="Times New Roman" panose="02020603050405020304" pitchFamily="18" charset="0"/>
                <a:cs typeface="Times New Roman" panose="02020603050405020304" pitchFamily="18" charset="0"/>
              </a:rPr>
              <a:t>9- التمارين</a:t>
            </a:r>
            <a:endParaRPr lang="ar-IQ"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2740564"/>
      </p:ext>
    </p:extLst>
  </p:cSld>
  <p:clrMapOvr>
    <a:masterClrMapping/>
  </p:clrMapOvr>
  <p:transition>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115888" y="3025914"/>
            <a:ext cx="4114801" cy="400110"/>
          </a:xfrm>
          <a:prstGeom prst="rect">
            <a:avLst/>
          </a:prstGeom>
        </p:spPr>
        <p:txBody>
          <a:bodyPr wrap="square">
            <a:spAutoFit/>
          </a:bodyPr>
          <a:lstStyle/>
          <a:p>
            <a:pPr algn="l" rtl="0"/>
            <a:r>
              <a:rPr lang="en-US" sz="2000" dirty="0" smtClean="0">
                <a:latin typeface="Arial" pitchFamily="34" charset="0"/>
                <a:cs typeface="Arial" pitchFamily="34" charset="0"/>
              </a:rPr>
              <a:t>When take the integration for 29</a:t>
            </a:r>
            <a:endParaRPr lang="en-US" sz="2000" dirty="0">
              <a:latin typeface="Arial" pitchFamily="34" charset="0"/>
              <a:cs typeface="Arial" pitchFamily="34" charset="0"/>
            </a:endParaRPr>
          </a:p>
        </p:txBody>
      </p:sp>
      <p:sp>
        <p:nvSpPr>
          <p:cNvPr id="17" name="Rectangle 16"/>
          <p:cNvSpPr/>
          <p:nvPr/>
        </p:nvSpPr>
        <p:spPr>
          <a:xfrm>
            <a:off x="1951833" y="4273333"/>
            <a:ext cx="2438400" cy="400110"/>
          </a:xfrm>
          <a:prstGeom prst="rect">
            <a:avLst/>
          </a:prstGeom>
        </p:spPr>
        <p:txBody>
          <a:bodyPr wrap="square">
            <a:spAutoFit/>
          </a:bodyPr>
          <a:lstStyle/>
          <a:p>
            <a:r>
              <a:rPr lang="ar-IQ" sz="2000" dirty="0" smtClean="0">
                <a:latin typeface="Arial" pitchFamily="34" charset="0"/>
                <a:cs typeface="Arial" pitchFamily="34" charset="0"/>
              </a:rPr>
              <a:t>ومن اخذ اس الطرفين </a:t>
            </a:r>
            <a:endParaRPr lang="en-US" sz="2000" dirty="0">
              <a:latin typeface="Arial" pitchFamily="34" charset="0"/>
              <a:cs typeface="Arial" pitchFamily="34" charset="0"/>
            </a:endParaRPr>
          </a:p>
        </p:txBody>
      </p:sp>
      <p:sp>
        <p:nvSpPr>
          <p:cNvPr id="19" name="Rectangle 18"/>
          <p:cNvSpPr/>
          <p:nvPr/>
        </p:nvSpPr>
        <p:spPr>
          <a:xfrm>
            <a:off x="152400" y="5320697"/>
            <a:ext cx="4343400" cy="400110"/>
          </a:xfrm>
          <a:prstGeom prst="rect">
            <a:avLst/>
          </a:prstGeom>
        </p:spPr>
        <p:txBody>
          <a:bodyPr wrap="square">
            <a:spAutoFit/>
          </a:bodyPr>
          <a:lstStyle/>
          <a:p>
            <a:pPr algn="l" rtl="0"/>
            <a:r>
              <a:rPr lang="en-US" sz="2000" dirty="0" smtClean="0">
                <a:latin typeface="Arial" pitchFamily="34" charset="0"/>
                <a:cs typeface="Arial" pitchFamily="34" charset="0"/>
              </a:rPr>
              <a:t>By submit </a:t>
            </a:r>
            <a:r>
              <a:rPr lang="en-US" sz="2000" dirty="0" err="1" smtClean="0">
                <a:latin typeface="Arial" pitchFamily="34" charset="0"/>
                <a:cs typeface="Arial" pitchFamily="34" charset="0"/>
              </a:rPr>
              <a:t>eq</a:t>
            </a:r>
            <a:r>
              <a:rPr lang="en-US" sz="2000" dirty="0" smtClean="0">
                <a:latin typeface="Arial" pitchFamily="34" charset="0"/>
                <a:cs typeface="Arial" pitchFamily="34" charset="0"/>
              </a:rPr>
              <a:t> 21 and </a:t>
            </a:r>
            <a:r>
              <a:rPr lang="en-US" sz="2000" dirty="0" err="1" smtClean="0">
                <a:latin typeface="Arial" pitchFamily="34" charset="0"/>
                <a:cs typeface="Arial" pitchFamily="34" charset="0"/>
              </a:rPr>
              <a:t>Eq</a:t>
            </a:r>
            <a:r>
              <a:rPr lang="en-US" sz="2000" dirty="0" smtClean="0">
                <a:latin typeface="Arial" pitchFamily="34" charset="0"/>
                <a:cs typeface="Arial" pitchFamily="34" charset="0"/>
              </a:rPr>
              <a:t> 23 in 31 </a:t>
            </a:r>
            <a:endParaRPr lang="en-US" sz="2000" dirty="0">
              <a:latin typeface="Arial" pitchFamily="34" charset="0"/>
              <a:cs typeface="Arial" pitchFamily="34" charset="0"/>
            </a:endParaRPr>
          </a:p>
        </p:txBody>
      </p:sp>
      <p:graphicFrame>
        <p:nvGraphicFramePr>
          <p:cNvPr id="22" name="Object 1"/>
          <p:cNvGraphicFramePr>
            <a:graphicFrameLocks noChangeAspect="1"/>
          </p:cNvGraphicFramePr>
          <p:nvPr/>
        </p:nvGraphicFramePr>
        <p:xfrm>
          <a:off x="263526" y="2142062"/>
          <a:ext cx="2827338" cy="701675"/>
        </p:xfrm>
        <a:graphic>
          <a:graphicData uri="http://schemas.openxmlformats.org/presentationml/2006/ole">
            <mc:AlternateContent xmlns:mc="http://schemas.openxmlformats.org/markup-compatibility/2006">
              <mc:Choice xmlns:v="urn:schemas-microsoft-com:vml" Requires="v">
                <p:oleObj spid="_x0000_s7446" name="Equation" r:id="rId3" imgW="1790640" imgH="444240" progId="Equation.3">
                  <p:embed/>
                </p:oleObj>
              </mc:Choice>
              <mc:Fallback>
                <p:oleObj name="Equation" r:id="rId3" imgW="1790640" imgH="4442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3526" y="2142062"/>
                        <a:ext cx="2827338" cy="701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 name="Object 1"/>
          <p:cNvGraphicFramePr>
            <a:graphicFrameLocks noChangeAspect="1"/>
          </p:cNvGraphicFramePr>
          <p:nvPr/>
        </p:nvGraphicFramePr>
        <p:xfrm>
          <a:off x="224633" y="3579626"/>
          <a:ext cx="2927350" cy="781050"/>
        </p:xfrm>
        <a:graphic>
          <a:graphicData uri="http://schemas.openxmlformats.org/presentationml/2006/ole">
            <mc:AlternateContent xmlns:mc="http://schemas.openxmlformats.org/markup-compatibility/2006">
              <mc:Choice xmlns:v="urn:schemas-microsoft-com:vml" Requires="v">
                <p:oleObj spid="_x0000_s7447" name="Equation" r:id="rId5" imgW="1854000" imgH="495000" progId="Equation.3">
                  <p:embed/>
                </p:oleObj>
              </mc:Choice>
              <mc:Fallback>
                <p:oleObj name="Equation" r:id="rId5" imgW="1854000" imgH="4950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4633" y="3579626"/>
                        <a:ext cx="2927350" cy="781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 name="Object 1"/>
          <p:cNvGraphicFramePr>
            <a:graphicFrameLocks noChangeAspect="1"/>
          </p:cNvGraphicFramePr>
          <p:nvPr/>
        </p:nvGraphicFramePr>
        <p:xfrm>
          <a:off x="224633" y="4632962"/>
          <a:ext cx="2606675" cy="560387"/>
        </p:xfrm>
        <a:graphic>
          <a:graphicData uri="http://schemas.openxmlformats.org/presentationml/2006/ole">
            <mc:AlternateContent xmlns:mc="http://schemas.openxmlformats.org/markup-compatibility/2006">
              <mc:Choice xmlns:v="urn:schemas-microsoft-com:vml" Requires="v">
                <p:oleObj spid="_x0000_s7448" name="Equation" r:id="rId7" imgW="1650960" imgH="355320" progId="Equation.3">
                  <p:embed/>
                </p:oleObj>
              </mc:Choice>
              <mc:Fallback>
                <p:oleObj name="Equation" r:id="rId7" imgW="1650960" imgH="35532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4633" y="4632962"/>
                        <a:ext cx="2606675" cy="5603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 name="Object 1"/>
          <p:cNvGraphicFramePr>
            <a:graphicFrameLocks noChangeAspect="1"/>
          </p:cNvGraphicFramePr>
          <p:nvPr/>
        </p:nvGraphicFramePr>
        <p:xfrm>
          <a:off x="262733" y="5848155"/>
          <a:ext cx="3067050" cy="700088"/>
        </p:xfrm>
        <a:graphic>
          <a:graphicData uri="http://schemas.openxmlformats.org/presentationml/2006/ole">
            <mc:AlternateContent xmlns:mc="http://schemas.openxmlformats.org/markup-compatibility/2006">
              <mc:Choice xmlns:v="urn:schemas-microsoft-com:vml" Requires="v">
                <p:oleObj spid="_x0000_s7449" name="Equation" r:id="rId9" imgW="1942920" imgH="444240" progId="Equation.3">
                  <p:embed/>
                </p:oleObj>
              </mc:Choice>
              <mc:Fallback>
                <p:oleObj name="Equation" r:id="rId9" imgW="1942920" imgH="44424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62733" y="5848155"/>
                        <a:ext cx="3067050" cy="7000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 name="Object 1"/>
          <p:cNvGraphicFramePr>
            <a:graphicFrameLocks noChangeAspect="1"/>
          </p:cNvGraphicFramePr>
          <p:nvPr/>
        </p:nvGraphicFramePr>
        <p:xfrm>
          <a:off x="263526" y="1256237"/>
          <a:ext cx="2868612" cy="722313"/>
        </p:xfrm>
        <a:graphic>
          <a:graphicData uri="http://schemas.openxmlformats.org/presentationml/2006/ole">
            <mc:AlternateContent xmlns:mc="http://schemas.openxmlformats.org/markup-compatibility/2006">
              <mc:Choice xmlns:v="urn:schemas-microsoft-com:vml" Requires="v">
                <p:oleObj spid="_x0000_s7450" name="Equation" r:id="rId11" imgW="1815840" imgH="457200" progId="Equation.3">
                  <p:embed/>
                </p:oleObj>
              </mc:Choice>
              <mc:Fallback>
                <p:oleObj name="Equation" r:id="rId11" imgW="1815840" imgH="4572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63526" y="1256237"/>
                        <a:ext cx="2868612" cy="722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 name="Object 1"/>
          <p:cNvGraphicFramePr>
            <a:graphicFrameLocks noChangeAspect="1"/>
          </p:cNvGraphicFramePr>
          <p:nvPr/>
        </p:nvGraphicFramePr>
        <p:xfrm>
          <a:off x="285749" y="338861"/>
          <a:ext cx="2949575" cy="722313"/>
        </p:xfrm>
        <a:graphic>
          <a:graphicData uri="http://schemas.openxmlformats.org/presentationml/2006/ole">
            <mc:AlternateContent xmlns:mc="http://schemas.openxmlformats.org/markup-compatibility/2006">
              <mc:Choice xmlns:v="urn:schemas-microsoft-com:vml" Requires="v">
                <p:oleObj spid="_x0000_s7451" name="Equation" r:id="rId13" imgW="1866600" imgH="457200" progId="Equation.3">
                  <p:embed/>
                </p:oleObj>
              </mc:Choice>
              <mc:Fallback>
                <p:oleObj name="Equation" r:id="rId13" imgW="1866600" imgH="4572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85749" y="338861"/>
                        <a:ext cx="2949575" cy="722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45307642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fade">
                                      <p:cBhvr>
                                        <p:cTn id="22" dur="500"/>
                                        <p:tgtEl>
                                          <p:spTgt spid="2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fade">
                                      <p:cBhvr>
                                        <p:cTn id="32" dur="500"/>
                                        <p:tgtEl>
                                          <p:spTgt spid="24"/>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fade">
                                      <p:cBhvr>
                                        <p:cTn id="37" dur="500"/>
                                        <p:tgtEl>
                                          <p:spTgt spid="1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6"/>
                                        </p:tgtEl>
                                        <p:attrNameLst>
                                          <p:attrName>style.visibility</p:attrName>
                                        </p:attrNameLst>
                                      </p:cBhvr>
                                      <p:to>
                                        <p:strVal val="visible"/>
                                      </p:to>
                                    </p:set>
                                    <p:animEffect transition="in" filter="fade">
                                      <p:cBhvr>
                                        <p:cTn id="4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Object 1"/>
          <p:cNvGraphicFramePr>
            <a:graphicFrameLocks noChangeAspect="1"/>
          </p:cNvGraphicFramePr>
          <p:nvPr>
            <p:extLst>
              <p:ext uri="{D42A27DB-BD31-4B8C-83A1-F6EECF244321}">
                <p14:modId xmlns:p14="http://schemas.microsoft.com/office/powerpoint/2010/main" val="306363253"/>
              </p:ext>
            </p:extLst>
          </p:nvPr>
        </p:nvGraphicFramePr>
        <p:xfrm>
          <a:off x="225595" y="311906"/>
          <a:ext cx="3087688" cy="700088"/>
        </p:xfrm>
        <a:graphic>
          <a:graphicData uri="http://schemas.openxmlformats.org/presentationml/2006/ole">
            <mc:AlternateContent xmlns:mc="http://schemas.openxmlformats.org/markup-compatibility/2006">
              <mc:Choice xmlns:v="urn:schemas-microsoft-com:vml" Requires="v">
                <p:oleObj spid="_x0000_s3465" name="Equation" r:id="rId3" imgW="1955520" imgH="444240" progId="Equation.3">
                  <p:embed/>
                </p:oleObj>
              </mc:Choice>
              <mc:Fallback>
                <p:oleObj name="Equation" r:id="rId3" imgW="1955520" imgH="4442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5595" y="311906"/>
                        <a:ext cx="3087688" cy="7000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 name="Rectangle 28"/>
          <p:cNvSpPr/>
          <p:nvPr/>
        </p:nvSpPr>
        <p:spPr>
          <a:xfrm>
            <a:off x="146220" y="1203112"/>
            <a:ext cx="4114800" cy="400110"/>
          </a:xfrm>
          <a:prstGeom prst="rect">
            <a:avLst/>
          </a:prstGeom>
        </p:spPr>
        <p:txBody>
          <a:bodyPr wrap="square">
            <a:spAutoFit/>
          </a:bodyPr>
          <a:lstStyle/>
          <a:p>
            <a:pPr algn="l" rtl="1"/>
            <a:r>
              <a:rPr lang="ar-IQ" sz="2000" dirty="0" smtClean="0">
                <a:latin typeface="Arial" pitchFamily="34" charset="0"/>
                <a:cs typeface="Arial" pitchFamily="34" charset="0"/>
              </a:rPr>
              <a:t>ومن اخذ العامل المشترك للطرف الايمن</a:t>
            </a:r>
            <a:endParaRPr lang="en-US" sz="2000" dirty="0">
              <a:latin typeface="Arial" pitchFamily="34" charset="0"/>
              <a:cs typeface="Arial" pitchFamily="34" charset="0"/>
            </a:endParaRPr>
          </a:p>
        </p:txBody>
      </p:sp>
      <p:graphicFrame>
        <p:nvGraphicFramePr>
          <p:cNvPr id="30" name="Object 1"/>
          <p:cNvGraphicFramePr>
            <a:graphicFrameLocks noChangeAspect="1"/>
          </p:cNvGraphicFramePr>
          <p:nvPr>
            <p:extLst>
              <p:ext uri="{D42A27DB-BD31-4B8C-83A1-F6EECF244321}">
                <p14:modId xmlns:p14="http://schemas.microsoft.com/office/powerpoint/2010/main" val="1512084092"/>
              </p:ext>
            </p:extLst>
          </p:nvPr>
        </p:nvGraphicFramePr>
        <p:xfrm>
          <a:off x="225595" y="1717225"/>
          <a:ext cx="3108325" cy="700088"/>
        </p:xfrm>
        <a:graphic>
          <a:graphicData uri="http://schemas.openxmlformats.org/presentationml/2006/ole">
            <mc:AlternateContent xmlns:mc="http://schemas.openxmlformats.org/markup-compatibility/2006">
              <mc:Choice xmlns:v="urn:schemas-microsoft-com:vml" Requires="v">
                <p:oleObj spid="_x0000_s3466" name="Equation" r:id="rId5" imgW="1968480" imgH="444240" progId="Equation.3">
                  <p:embed/>
                </p:oleObj>
              </mc:Choice>
              <mc:Fallback>
                <p:oleObj name="Equation" r:id="rId5" imgW="1968480" imgH="4442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5595" y="1717225"/>
                        <a:ext cx="3108325" cy="7000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3" name="Rectangle 32"/>
          <p:cNvSpPr/>
          <p:nvPr/>
        </p:nvSpPr>
        <p:spPr>
          <a:xfrm>
            <a:off x="281591" y="2524515"/>
            <a:ext cx="8458228" cy="707886"/>
          </a:xfrm>
          <a:prstGeom prst="rect">
            <a:avLst/>
          </a:prstGeom>
        </p:spPr>
        <p:txBody>
          <a:bodyPr wrap="square">
            <a:spAutoFit/>
          </a:bodyPr>
          <a:lstStyle/>
          <a:p>
            <a:pPr algn="just" rtl="1"/>
            <a:r>
              <a:rPr lang="ar-IQ" sz="2000" dirty="0" smtClean="0">
                <a:latin typeface="Arial" pitchFamily="34" charset="0"/>
                <a:cs typeface="Arial" pitchFamily="34" charset="0"/>
              </a:rPr>
              <a:t>العلاقة 35  توضح تاثير المحث على التيار. حيث ان التيار لم يزداد مباشرة لقيمته المتوازنه عند لحظة غلق الدائرة لكن بدلا من ذلك ازداد زيادة اسية. </a:t>
            </a:r>
            <a:endParaRPr lang="en-US" sz="2000" dirty="0">
              <a:latin typeface="Arial" pitchFamily="34" charset="0"/>
              <a:cs typeface="Arial" pitchFamily="34" charset="0"/>
            </a:endParaRPr>
          </a:p>
        </p:txBody>
      </p:sp>
      <p:sp>
        <p:nvSpPr>
          <p:cNvPr id="36" name="Rectangle 35"/>
          <p:cNvSpPr/>
          <p:nvPr/>
        </p:nvSpPr>
        <p:spPr>
          <a:xfrm>
            <a:off x="225595" y="3923003"/>
            <a:ext cx="3591048" cy="646331"/>
          </a:xfrm>
          <a:prstGeom prst="rect">
            <a:avLst/>
          </a:prstGeom>
        </p:spPr>
        <p:txBody>
          <a:bodyPr wrap="none">
            <a:spAutoFit/>
          </a:bodyPr>
          <a:lstStyle/>
          <a:p>
            <a:pPr algn="l" rtl="0"/>
            <a:r>
              <a:rPr lang="el-GR" sz="3600" dirty="0" smtClean="0"/>
              <a:t>τ</a:t>
            </a:r>
            <a:r>
              <a:rPr lang="en-US" sz="2400" dirty="0" smtClean="0"/>
              <a:t> = (L/R)  </a:t>
            </a:r>
            <a:r>
              <a:rPr lang="en-US" dirty="0" smtClean="0"/>
              <a:t>-------- </a:t>
            </a:r>
            <a:r>
              <a:rPr lang="ar-IQ" dirty="0" smtClean="0"/>
              <a:t>36</a:t>
            </a:r>
            <a:r>
              <a:rPr lang="en-US" dirty="0" smtClean="0"/>
              <a:t>                         </a:t>
            </a:r>
            <a:endParaRPr lang="en-US" dirty="0"/>
          </a:p>
        </p:txBody>
      </p:sp>
      <p:sp>
        <p:nvSpPr>
          <p:cNvPr id="37" name="Rectangle 36"/>
          <p:cNvSpPr/>
          <p:nvPr/>
        </p:nvSpPr>
        <p:spPr>
          <a:xfrm>
            <a:off x="0" y="3339745"/>
            <a:ext cx="3962400" cy="400110"/>
          </a:xfrm>
          <a:prstGeom prst="rect">
            <a:avLst/>
          </a:prstGeom>
        </p:spPr>
        <p:txBody>
          <a:bodyPr wrap="square">
            <a:spAutoFit/>
          </a:bodyPr>
          <a:lstStyle/>
          <a:p>
            <a:pPr rtl="1"/>
            <a:r>
              <a:rPr lang="ar-IQ" sz="2000" dirty="0" smtClean="0"/>
              <a:t>لــنــفـــــــــــــــتـــــــــــرض بــــــــــــــــــان </a:t>
            </a:r>
            <a:endParaRPr lang="en-US" sz="2000" dirty="0"/>
          </a:p>
        </p:txBody>
      </p:sp>
      <p:sp>
        <p:nvSpPr>
          <p:cNvPr id="38" name="Rectangle 37"/>
          <p:cNvSpPr/>
          <p:nvPr/>
        </p:nvSpPr>
        <p:spPr>
          <a:xfrm>
            <a:off x="95816" y="4653136"/>
            <a:ext cx="8829778" cy="1323439"/>
          </a:xfrm>
          <a:prstGeom prst="rect">
            <a:avLst/>
          </a:prstGeom>
        </p:spPr>
        <p:txBody>
          <a:bodyPr wrap="square">
            <a:spAutoFit/>
          </a:bodyPr>
          <a:lstStyle/>
          <a:p>
            <a:pPr algn="just" rtl="1"/>
            <a:r>
              <a:rPr lang="ar-IQ" sz="2000" dirty="0" smtClean="0">
                <a:latin typeface="Arial" pitchFamily="34" charset="0"/>
                <a:cs typeface="Arial" pitchFamily="34" charset="0"/>
              </a:rPr>
              <a:t>حيث ان </a:t>
            </a:r>
            <a:r>
              <a:rPr lang="el-GR" sz="2000" dirty="0" smtClean="0">
                <a:latin typeface="Arial" pitchFamily="34" charset="0"/>
                <a:cs typeface="+mj-cs"/>
              </a:rPr>
              <a:t>τ</a:t>
            </a:r>
            <a:r>
              <a:rPr lang="ar-IQ" sz="2000" dirty="0" smtClean="0">
                <a:latin typeface="Arial" pitchFamily="34" charset="0"/>
                <a:cs typeface="Arial" pitchFamily="34" charset="0"/>
              </a:rPr>
              <a:t> هو ثابت الزمن </a:t>
            </a:r>
            <a:r>
              <a:rPr lang="en-US" sz="2000" dirty="0" smtClean="0">
                <a:latin typeface="Arial" pitchFamily="34" charset="0"/>
                <a:cs typeface="Arial" pitchFamily="34" charset="0"/>
              </a:rPr>
              <a:t>time constant </a:t>
            </a:r>
            <a:r>
              <a:rPr lang="ar-IQ" sz="2000" dirty="0" smtClean="0">
                <a:latin typeface="Arial" pitchFamily="34" charset="0"/>
                <a:cs typeface="Arial" pitchFamily="34" charset="0"/>
              </a:rPr>
              <a:t> لدائرة تحتوي على ملف ومقاومة. حيث ان </a:t>
            </a:r>
            <a:r>
              <a:rPr lang="el-GR" sz="2000" dirty="0" smtClean="0">
                <a:latin typeface="Arial" pitchFamily="34" charset="0"/>
                <a:cs typeface="Arial" pitchFamily="34" charset="0"/>
              </a:rPr>
              <a:t>τ</a:t>
            </a:r>
            <a:r>
              <a:rPr lang="ar-IQ" sz="2000" dirty="0" smtClean="0">
                <a:latin typeface="Arial" pitchFamily="34" charset="0"/>
                <a:cs typeface="Arial" pitchFamily="34" charset="0"/>
              </a:rPr>
              <a:t> هي الفترة الزمنية التي يحتاجها التيار في الدائرة الكهربائية للوصول الى</a:t>
            </a:r>
            <a:endParaRPr lang="en-US" sz="2000" dirty="0" smtClean="0">
              <a:latin typeface="Arial" pitchFamily="34" charset="0"/>
              <a:cs typeface="Arial" pitchFamily="34" charset="0"/>
            </a:endParaRPr>
          </a:p>
          <a:p>
            <a:pPr algn="just" rtl="1"/>
            <a:r>
              <a:rPr lang="ar-IQ" sz="2000" dirty="0" smtClean="0">
                <a:latin typeface="Arial" pitchFamily="34" charset="0"/>
                <a:cs typeface="Arial" pitchFamily="34" charset="0"/>
              </a:rPr>
              <a:t> </a:t>
            </a:r>
            <a:r>
              <a:rPr lang="en-US" sz="2000" dirty="0" smtClean="0">
                <a:latin typeface="Arial" pitchFamily="34" charset="0"/>
                <a:cs typeface="Arial" pitchFamily="34" charset="0"/>
              </a:rPr>
              <a:t>(1- e</a:t>
            </a:r>
            <a:r>
              <a:rPr lang="en-US" sz="2000" baseline="30000" dirty="0" smtClean="0">
                <a:latin typeface="Arial" pitchFamily="34" charset="0"/>
                <a:cs typeface="Arial" pitchFamily="34" charset="0"/>
              </a:rPr>
              <a:t>-1</a:t>
            </a:r>
            <a:r>
              <a:rPr lang="en-US" sz="2000" dirty="0" smtClean="0">
                <a:latin typeface="Arial" pitchFamily="34" charset="0"/>
                <a:cs typeface="Arial" pitchFamily="34" charset="0"/>
              </a:rPr>
              <a:t>)=0.632=63.2% </a:t>
            </a:r>
            <a:r>
              <a:rPr lang="ar-IQ" sz="2000" dirty="0" smtClean="0">
                <a:latin typeface="Arial" pitchFamily="34" charset="0"/>
                <a:cs typeface="Arial" pitchFamily="34" charset="0"/>
              </a:rPr>
              <a:t> عندما تكون قيمته النهائية </a:t>
            </a:r>
            <a:r>
              <a:rPr lang="en-US" sz="2000" dirty="0" smtClean="0">
                <a:latin typeface="Arial" pitchFamily="34" charset="0"/>
                <a:cs typeface="Arial" pitchFamily="34" charset="0"/>
              </a:rPr>
              <a:t>ɛ/R </a:t>
            </a:r>
            <a:r>
              <a:rPr lang="ar-IQ" sz="2000" dirty="0" smtClean="0">
                <a:latin typeface="Arial" pitchFamily="34" charset="0"/>
                <a:cs typeface="Arial" pitchFamily="34" charset="0"/>
              </a:rPr>
              <a:t>. وثابت الزمن هو مهم لمعرفة زمن استجابة الدوائرة الكهربائية المختلفة.  </a:t>
            </a:r>
            <a:endParaRPr lang="en-US" sz="2000" dirty="0">
              <a:latin typeface="Arial" pitchFamily="34" charset="0"/>
              <a:cs typeface="Arial" pitchFamily="34" charset="0"/>
            </a:endParaRPr>
          </a:p>
        </p:txBody>
      </p:sp>
    </p:spTree>
    <p:extLst>
      <p:ext uri="{BB962C8B-B14F-4D97-AF65-F5344CB8AC3E}">
        <p14:creationId xmlns:p14="http://schemas.microsoft.com/office/powerpoint/2010/main" val="17792957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2000"/>
                                        <p:tgtEl>
                                          <p:spTgt spid="2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fade">
                                      <p:cBhvr>
                                        <p:cTn id="12" dur="2000"/>
                                        <p:tgtEl>
                                          <p:spTgt spid="3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fade">
                                      <p:cBhvr>
                                        <p:cTn id="17" dur="2000"/>
                                        <p:tgtEl>
                                          <p:spTgt spid="3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7"/>
                                        </p:tgtEl>
                                        <p:attrNameLst>
                                          <p:attrName>style.visibility</p:attrName>
                                        </p:attrNameLst>
                                      </p:cBhvr>
                                      <p:to>
                                        <p:strVal val="visible"/>
                                      </p:to>
                                    </p:set>
                                    <p:animEffect transition="in" filter="fade">
                                      <p:cBhvr>
                                        <p:cTn id="22" dur="2000"/>
                                        <p:tgtEl>
                                          <p:spTgt spid="3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6"/>
                                        </p:tgtEl>
                                        <p:attrNameLst>
                                          <p:attrName>style.visibility</p:attrName>
                                        </p:attrNameLst>
                                      </p:cBhvr>
                                      <p:to>
                                        <p:strVal val="visible"/>
                                      </p:to>
                                    </p:set>
                                    <p:animEffect transition="in" filter="fade">
                                      <p:cBhvr>
                                        <p:cTn id="27" dur="2000"/>
                                        <p:tgtEl>
                                          <p:spTgt spid="3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8"/>
                                        </p:tgtEl>
                                        <p:attrNameLst>
                                          <p:attrName>style.visibility</p:attrName>
                                        </p:attrNameLst>
                                      </p:cBhvr>
                                      <p:to>
                                        <p:strVal val="visible"/>
                                      </p:to>
                                    </p:set>
                                    <p:animEffect transition="in" filter="fade">
                                      <p:cBhvr>
                                        <p:cTn id="32" dur="20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3" grpId="0"/>
      <p:bldP spid="36" grpId="0"/>
      <p:bldP spid="37" grpId="0"/>
      <p:bldP spid="3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265597" y="197472"/>
            <a:ext cx="8583487" cy="707886"/>
          </a:xfrm>
          <a:prstGeom prst="rect">
            <a:avLst/>
          </a:prstGeom>
        </p:spPr>
        <p:txBody>
          <a:bodyPr wrap="square">
            <a:spAutoFit/>
          </a:bodyPr>
          <a:lstStyle/>
          <a:p>
            <a:pPr algn="just" rtl="1"/>
            <a:r>
              <a:rPr lang="ar-IQ" sz="2000" dirty="0" smtClean="0">
                <a:latin typeface="Arial" pitchFamily="34" charset="0"/>
                <a:cs typeface="Arial" pitchFamily="34" charset="0"/>
              </a:rPr>
              <a:t>المنحني المجاور يوضح علاقة التيار مع الزمن في دائرة كهربائية تحتوي على ملف ومقاومة. لاحظ بان قيمة التوازن للتيار، والتي تحدث عندما تكون قيمة الزمن </a:t>
            </a:r>
            <a:r>
              <a:rPr lang="en-US" sz="2000" dirty="0" smtClean="0">
                <a:latin typeface="Arial" pitchFamily="34" charset="0"/>
                <a:cs typeface="Arial" pitchFamily="34" charset="0"/>
              </a:rPr>
              <a:t>t </a:t>
            </a:r>
            <a:r>
              <a:rPr lang="ar-IQ" sz="2000" dirty="0" smtClean="0">
                <a:latin typeface="Arial" pitchFamily="34" charset="0"/>
                <a:cs typeface="Arial" pitchFamily="34" charset="0"/>
              </a:rPr>
              <a:t>تقترب من المالانهاية، هي </a:t>
            </a:r>
            <a:r>
              <a:rPr lang="en-US" sz="2000" dirty="0" smtClean="0">
                <a:latin typeface="Arial" pitchFamily="34" charset="0"/>
                <a:cs typeface="Arial" pitchFamily="34" charset="0"/>
              </a:rPr>
              <a:t>ɛ/R</a:t>
            </a:r>
            <a:r>
              <a:rPr lang="ar-IQ" sz="2000" dirty="0" smtClean="0">
                <a:latin typeface="Arial" pitchFamily="34" charset="0"/>
                <a:cs typeface="Arial" pitchFamily="34" charset="0"/>
              </a:rPr>
              <a:t> . </a:t>
            </a:r>
            <a:endParaRPr lang="en-US" sz="2000" dirty="0">
              <a:latin typeface="Arial" pitchFamily="34" charset="0"/>
              <a:cs typeface="Arial" pitchFamily="34" charset="0"/>
            </a:endParaRPr>
          </a:p>
        </p:txBody>
      </p:sp>
      <p:sp>
        <p:nvSpPr>
          <p:cNvPr id="25" name="Rectangle 24"/>
          <p:cNvSpPr/>
          <p:nvPr/>
        </p:nvSpPr>
        <p:spPr>
          <a:xfrm>
            <a:off x="114935" y="1062665"/>
            <a:ext cx="2895600" cy="400110"/>
          </a:xfrm>
          <a:prstGeom prst="rect">
            <a:avLst/>
          </a:prstGeom>
        </p:spPr>
        <p:txBody>
          <a:bodyPr wrap="square">
            <a:spAutoFit/>
          </a:bodyPr>
          <a:lstStyle/>
          <a:p>
            <a:pPr rtl="1"/>
            <a:r>
              <a:rPr lang="en-US" sz="2000" dirty="0" smtClean="0">
                <a:latin typeface="Arial" pitchFamily="34" charset="0"/>
                <a:cs typeface="Arial" pitchFamily="34" charset="0"/>
              </a:rPr>
              <a:t>By submit </a:t>
            </a:r>
            <a:r>
              <a:rPr lang="en-US" sz="2000" dirty="0" err="1" smtClean="0">
                <a:latin typeface="Arial" pitchFamily="34" charset="0"/>
                <a:cs typeface="Arial" pitchFamily="34" charset="0"/>
              </a:rPr>
              <a:t>Eq</a:t>
            </a:r>
            <a:r>
              <a:rPr lang="en-US" sz="2000" dirty="0" smtClean="0">
                <a:latin typeface="Arial" pitchFamily="34" charset="0"/>
                <a:cs typeface="Arial" pitchFamily="34" charset="0"/>
              </a:rPr>
              <a:t> 36 in 35</a:t>
            </a:r>
            <a:endParaRPr lang="en-US" sz="2000" dirty="0">
              <a:latin typeface="Arial" pitchFamily="34" charset="0"/>
              <a:cs typeface="Arial" pitchFamily="34" charset="0"/>
            </a:endParaRPr>
          </a:p>
        </p:txBody>
      </p:sp>
      <p:graphicFrame>
        <p:nvGraphicFramePr>
          <p:cNvPr id="34817" name="Object 1"/>
          <p:cNvGraphicFramePr>
            <a:graphicFrameLocks noChangeAspect="1"/>
          </p:cNvGraphicFramePr>
          <p:nvPr>
            <p:extLst>
              <p:ext uri="{D42A27DB-BD31-4B8C-83A1-F6EECF244321}">
                <p14:modId xmlns:p14="http://schemas.microsoft.com/office/powerpoint/2010/main" val="180844647"/>
              </p:ext>
            </p:extLst>
          </p:nvPr>
        </p:nvGraphicFramePr>
        <p:xfrm>
          <a:off x="371878" y="1654245"/>
          <a:ext cx="3028950" cy="700088"/>
        </p:xfrm>
        <a:graphic>
          <a:graphicData uri="http://schemas.openxmlformats.org/presentationml/2006/ole">
            <mc:AlternateContent xmlns:mc="http://schemas.openxmlformats.org/markup-compatibility/2006">
              <mc:Choice xmlns:v="urn:schemas-microsoft-com:vml" Requires="v">
                <p:oleObj spid="_x0000_s8370" name="Equation" r:id="rId3" imgW="1917360" imgH="444240" progId="Equation.3">
                  <p:embed/>
                </p:oleObj>
              </mc:Choice>
              <mc:Fallback>
                <p:oleObj name="Equation" r:id="rId3" imgW="1917360" imgH="4442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1878" y="1654245"/>
                        <a:ext cx="3028950" cy="7000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 name="Object 1"/>
          <p:cNvGraphicFramePr>
            <a:graphicFrameLocks noChangeAspect="1"/>
          </p:cNvGraphicFramePr>
          <p:nvPr>
            <p:extLst>
              <p:ext uri="{D42A27DB-BD31-4B8C-83A1-F6EECF244321}">
                <p14:modId xmlns:p14="http://schemas.microsoft.com/office/powerpoint/2010/main" val="3257406037"/>
              </p:ext>
            </p:extLst>
          </p:nvPr>
        </p:nvGraphicFramePr>
        <p:xfrm>
          <a:off x="402214" y="2544543"/>
          <a:ext cx="2989263" cy="700088"/>
        </p:xfrm>
        <a:graphic>
          <a:graphicData uri="http://schemas.openxmlformats.org/presentationml/2006/ole">
            <mc:AlternateContent xmlns:mc="http://schemas.openxmlformats.org/markup-compatibility/2006">
              <mc:Choice xmlns:v="urn:schemas-microsoft-com:vml" Requires="v">
                <p:oleObj spid="_x0000_s8371" name="Equation" r:id="rId5" imgW="1892160" imgH="444240" progId="Equation.3">
                  <p:embed/>
                </p:oleObj>
              </mc:Choice>
              <mc:Fallback>
                <p:oleObj name="Equation" r:id="rId5" imgW="1892160" imgH="4442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2214" y="2544543"/>
                        <a:ext cx="2989263" cy="7000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Rectangle 14"/>
          <p:cNvSpPr/>
          <p:nvPr/>
        </p:nvSpPr>
        <p:spPr>
          <a:xfrm>
            <a:off x="265597" y="3500927"/>
            <a:ext cx="3874355" cy="707886"/>
          </a:xfrm>
          <a:prstGeom prst="rect">
            <a:avLst/>
          </a:prstGeom>
        </p:spPr>
        <p:txBody>
          <a:bodyPr wrap="square">
            <a:spAutoFit/>
          </a:bodyPr>
          <a:lstStyle/>
          <a:p>
            <a:pPr algn="l" rtl="1"/>
            <a:r>
              <a:rPr lang="ar-IQ" sz="2000" dirty="0" smtClean="0">
                <a:latin typeface="Arial" pitchFamily="34" charset="0"/>
                <a:cs typeface="Arial" pitchFamily="34" charset="0"/>
              </a:rPr>
              <a:t>وللحصول على نسبة تغير التيار نسبتا الى الزمن. سوف نقوم باخذ مشتقة العلاقة 38  </a:t>
            </a:r>
            <a:endParaRPr lang="en-US" sz="2000" dirty="0">
              <a:latin typeface="Arial" pitchFamily="34" charset="0"/>
              <a:cs typeface="Arial" pitchFamily="34" charset="0"/>
            </a:endParaRPr>
          </a:p>
        </p:txBody>
      </p:sp>
      <p:sp>
        <p:nvSpPr>
          <p:cNvPr id="17" name="Rectangle 16"/>
          <p:cNvSpPr/>
          <p:nvPr/>
        </p:nvSpPr>
        <p:spPr>
          <a:xfrm>
            <a:off x="141749" y="5060814"/>
            <a:ext cx="3276645" cy="400110"/>
          </a:xfrm>
          <a:prstGeom prst="rect">
            <a:avLst/>
          </a:prstGeom>
        </p:spPr>
        <p:txBody>
          <a:bodyPr wrap="square">
            <a:spAutoFit/>
          </a:bodyPr>
          <a:lstStyle/>
          <a:p>
            <a:pPr algn="l" rtl="0"/>
            <a:r>
              <a:rPr lang="en-US" sz="2000" dirty="0" smtClean="0">
                <a:latin typeface="Arial" pitchFamily="34" charset="0"/>
                <a:cs typeface="Arial" pitchFamily="34" charset="0"/>
              </a:rPr>
              <a:t>By submit </a:t>
            </a:r>
            <a:r>
              <a:rPr lang="en-US" sz="2000" dirty="0" err="1" smtClean="0">
                <a:latin typeface="Arial" pitchFamily="34" charset="0"/>
                <a:cs typeface="Arial" pitchFamily="34" charset="0"/>
              </a:rPr>
              <a:t>Eq</a:t>
            </a:r>
            <a:r>
              <a:rPr lang="en-US" sz="2000" dirty="0" smtClean="0">
                <a:latin typeface="Arial" pitchFamily="34" charset="0"/>
                <a:cs typeface="Arial" pitchFamily="34" charset="0"/>
              </a:rPr>
              <a:t> 36 in 39</a:t>
            </a:r>
            <a:endParaRPr lang="en-US" sz="2000" dirty="0">
              <a:latin typeface="Arial" pitchFamily="34" charset="0"/>
              <a:cs typeface="Arial" pitchFamily="34" charset="0"/>
            </a:endParaRPr>
          </a:p>
        </p:txBody>
      </p:sp>
      <p:graphicFrame>
        <p:nvGraphicFramePr>
          <p:cNvPr id="18" name="Object 1"/>
          <p:cNvGraphicFramePr>
            <a:graphicFrameLocks noChangeAspect="1"/>
          </p:cNvGraphicFramePr>
          <p:nvPr/>
        </p:nvGraphicFramePr>
        <p:xfrm>
          <a:off x="222574" y="4205203"/>
          <a:ext cx="3389313" cy="720725"/>
        </p:xfrm>
        <a:graphic>
          <a:graphicData uri="http://schemas.openxmlformats.org/presentationml/2006/ole">
            <mc:AlternateContent xmlns:mc="http://schemas.openxmlformats.org/markup-compatibility/2006">
              <mc:Choice xmlns:v="urn:schemas-microsoft-com:vml" Requires="v">
                <p:oleObj spid="_x0000_s8372" name="Equation" r:id="rId7" imgW="2145960" imgH="457200" progId="Equation.3">
                  <p:embed/>
                </p:oleObj>
              </mc:Choice>
              <mc:Fallback>
                <p:oleObj name="Equation" r:id="rId7" imgW="2145960" imgH="4572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2574" y="4205203"/>
                        <a:ext cx="3389313" cy="720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 name="Object 1"/>
          <p:cNvGraphicFramePr>
            <a:graphicFrameLocks noChangeAspect="1"/>
          </p:cNvGraphicFramePr>
          <p:nvPr/>
        </p:nvGraphicFramePr>
        <p:xfrm>
          <a:off x="271866" y="5669147"/>
          <a:ext cx="3128962" cy="700088"/>
        </p:xfrm>
        <a:graphic>
          <a:graphicData uri="http://schemas.openxmlformats.org/presentationml/2006/ole">
            <mc:AlternateContent xmlns:mc="http://schemas.openxmlformats.org/markup-compatibility/2006">
              <mc:Choice xmlns:v="urn:schemas-microsoft-com:vml" Requires="v">
                <p:oleObj spid="_x0000_s8373" name="Equation" r:id="rId9" imgW="1981080" imgH="444240" progId="Equation.3">
                  <p:embed/>
                </p:oleObj>
              </mc:Choice>
              <mc:Fallback>
                <p:oleObj name="Equation" r:id="rId9" imgW="1981080" imgH="44424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71866" y="5669147"/>
                        <a:ext cx="3128962" cy="7000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6" name="Picture 2"/>
          <p:cNvPicPr>
            <a:picLocks noChangeAspect="1" noChangeArrowheads="1"/>
          </p:cNvPicPr>
          <p:nvPr/>
        </p:nvPicPr>
        <p:blipFill>
          <a:blip r:embed="rId11">
            <a:grayscl/>
            <a:lum bright="-20000" contrast="30000"/>
          </a:blip>
          <a:srcRect t="5405"/>
          <a:stretch>
            <a:fillRect/>
          </a:stretch>
        </p:blipFill>
        <p:spPr bwMode="auto">
          <a:xfrm>
            <a:off x="4473715" y="1972492"/>
            <a:ext cx="4375369" cy="3488432"/>
          </a:xfrm>
          <a:prstGeom prst="rect">
            <a:avLst/>
          </a:prstGeom>
          <a:noFill/>
          <a:ln w="9525">
            <a:noFill/>
            <a:miter lim="800000"/>
            <a:headEnd/>
            <a:tailEnd/>
          </a:ln>
          <a:effectLst/>
        </p:spPr>
      </p:pic>
    </p:spTree>
    <p:extLst>
      <p:ext uri="{BB962C8B-B14F-4D97-AF65-F5344CB8AC3E}">
        <p14:creationId xmlns:p14="http://schemas.microsoft.com/office/powerpoint/2010/main" val="191935081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20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4817"/>
                                        </p:tgtEl>
                                        <p:attrNameLst>
                                          <p:attrName>style.visibility</p:attrName>
                                        </p:attrNameLst>
                                      </p:cBhvr>
                                      <p:to>
                                        <p:strVal val="visible"/>
                                      </p:to>
                                    </p:set>
                                    <p:animEffect transition="in" filter="fade">
                                      <p:cBhvr>
                                        <p:cTn id="12" dur="2000"/>
                                        <p:tgtEl>
                                          <p:spTgt spid="348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20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20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20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20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fade">
                                      <p:cBhvr>
                                        <p:cTn id="37" dur="2000"/>
                                        <p:tgtEl>
                                          <p:spTgt spid="1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5" grpId="0"/>
      <p:bldP spid="1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Object 1"/>
          <p:cNvGraphicFramePr>
            <a:graphicFrameLocks noChangeAspect="1"/>
          </p:cNvGraphicFramePr>
          <p:nvPr>
            <p:extLst>
              <p:ext uri="{D42A27DB-BD31-4B8C-83A1-F6EECF244321}">
                <p14:modId xmlns:p14="http://schemas.microsoft.com/office/powerpoint/2010/main" val="1003187730"/>
              </p:ext>
            </p:extLst>
          </p:nvPr>
        </p:nvGraphicFramePr>
        <p:xfrm>
          <a:off x="395536" y="620688"/>
          <a:ext cx="2789238" cy="700087"/>
        </p:xfrm>
        <a:graphic>
          <a:graphicData uri="http://schemas.openxmlformats.org/presentationml/2006/ole">
            <mc:AlternateContent xmlns:mc="http://schemas.openxmlformats.org/markup-compatibility/2006">
              <mc:Choice xmlns:v="urn:schemas-microsoft-com:vml" Requires="v">
                <p:oleObj spid="_x0000_s4292" name="Equation" r:id="rId3" imgW="1765080" imgH="444240" progId="Equation.3">
                  <p:embed/>
                </p:oleObj>
              </mc:Choice>
              <mc:Fallback>
                <p:oleObj name="Equation" r:id="rId3" imgW="1765080" imgH="4442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536" y="620688"/>
                        <a:ext cx="2789238" cy="700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 name="Object 1"/>
          <p:cNvGraphicFramePr>
            <a:graphicFrameLocks noChangeAspect="1"/>
          </p:cNvGraphicFramePr>
          <p:nvPr>
            <p:extLst>
              <p:ext uri="{D42A27DB-BD31-4B8C-83A1-F6EECF244321}">
                <p14:modId xmlns:p14="http://schemas.microsoft.com/office/powerpoint/2010/main" val="2757268464"/>
              </p:ext>
            </p:extLst>
          </p:nvPr>
        </p:nvGraphicFramePr>
        <p:xfrm>
          <a:off x="395536" y="1518245"/>
          <a:ext cx="2647950" cy="719138"/>
        </p:xfrm>
        <a:graphic>
          <a:graphicData uri="http://schemas.openxmlformats.org/presentationml/2006/ole">
            <mc:AlternateContent xmlns:mc="http://schemas.openxmlformats.org/markup-compatibility/2006">
              <mc:Choice xmlns:v="urn:schemas-microsoft-com:vml" Requires="v">
                <p:oleObj spid="_x0000_s4293" name="Equation" r:id="rId5" imgW="1676160" imgH="457200" progId="Equation.3">
                  <p:embed/>
                </p:oleObj>
              </mc:Choice>
              <mc:Fallback>
                <p:oleObj name="Equation" r:id="rId5" imgW="1676160" imgH="457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5536" y="1518245"/>
                        <a:ext cx="2647950" cy="7191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7" name="Rectangle 26"/>
          <p:cNvSpPr/>
          <p:nvPr/>
        </p:nvSpPr>
        <p:spPr>
          <a:xfrm>
            <a:off x="313968" y="4437112"/>
            <a:ext cx="6571357" cy="400110"/>
          </a:xfrm>
          <a:prstGeom prst="rect">
            <a:avLst/>
          </a:prstGeom>
        </p:spPr>
        <p:txBody>
          <a:bodyPr wrap="square">
            <a:spAutoFit/>
          </a:bodyPr>
          <a:lstStyle/>
          <a:p>
            <a:pPr algn="l" rtl="1"/>
            <a:r>
              <a:rPr lang="ar-IQ" sz="2000" dirty="0" smtClean="0">
                <a:latin typeface="Arial" pitchFamily="34" charset="0"/>
                <a:cs typeface="Arial" pitchFamily="34" charset="0"/>
              </a:rPr>
              <a:t>ان العلاقة </a:t>
            </a:r>
            <a:r>
              <a:rPr lang="en-US" sz="2000" dirty="0" smtClean="0">
                <a:latin typeface="Arial" pitchFamily="34" charset="0"/>
                <a:cs typeface="Arial" pitchFamily="34" charset="0"/>
              </a:rPr>
              <a:t>42</a:t>
            </a:r>
            <a:r>
              <a:rPr lang="ar-IQ" sz="2000" dirty="0" smtClean="0">
                <a:latin typeface="Arial" pitchFamily="34" charset="0"/>
                <a:cs typeface="Arial" pitchFamily="34" charset="0"/>
              </a:rPr>
              <a:t> تعطي علاقة التيار في دائرة كهربائية كدالة للزمن</a:t>
            </a:r>
            <a:endParaRPr lang="en-US" sz="2000" dirty="0">
              <a:latin typeface="Arial" pitchFamily="34" charset="0"/>
              <a:cs typeface="Arial" pitchFamily="34" charset="0"/>
            </a:endParaRPr>
          </a:p>
        </p:txBody>
      </p:sp>
      <p:sp>
        <p:nvSpPr>
          <p:cNvPr id="28" name="Rectangle 27"/>
          <p:cNvSpPr/>
          <p:nvPr/>
        </p:nvSpPr>
        <p:spPr>
          <a:xfrm>
            <a:off x="313968" y="5034692"/>
            <a:ext cx="8515672" cy="707886"/>
          </a:xfrm>
          <a:prstGeom prst="rect">
            <a:avLst/>
          </a:prstGeom>
        </p:spPr>
        <p:txBody>
          <a:bodyPr wrap="square">
            <a:spAutoFit/>
          </a:bodyPr>
          <a:lstStyle/>
          <a:p>
            <a:pPr algn="just" rtl="1"/>
            <a:r>
              <a:rPr lang="ar-IQ" sz="2000" dirty="0" smtClean="0">
                <a:latin typeface="Arial" pitchFamily="34" charset="0"/>
                <a:cs typeface="Arial" pitchFamily="34" charset="0"/>
              </a:rPr>
              <a:t> يلاحظ من العلاقة 42 ان نسبة تغير التيار بالنسبة للزمن يصل الى قيمته العظمى عندما يساوي </a:t>
            </a:r>
            <a:r>
              <a:rPr lang="en-US" sz="2000" dirty="0" smtClean="0">
                <a:latin typeface="Arial" pitchFamily="34" charset="0"/>
                <a:cs typeface="Arial" pitchFamily="34" charset="0"/>
              </a:rPr>
              <a:t>ɛ /L</a:t>
            </a:r>
            <a:r>
              <a:rPr lang="ar-IQ" sz="2000" dirty="0" smtClean="0">
                <a:latin typeface="Arial" pitchFamily="34" charset="0"/>
                <a:cs typeface="Arial" pitchFamily="34" charset="0"/>
              </a:rPr>
              <a:t> اي عندما يكون الزمن يساوي صفر </a:t>
            </a:r>
            <a:r>
              <a:rPr lang="en-US" sz="2000" dirty="0" smtClean="0">
                <a:latin typeface="Arial" pitchFamily="34" charset="0"/>
                <a:cs typeface="Arial" pitchFamily="34" charset="0"/>
              </a:rPr>
              <a:t>t=0 </a:t>
            </a:r>
            <a:r>
              <a:rPr lang="ar-IQ" sz="2000" dirty="0" smtClean="0">
                <a:latin typeface="Arial" pitchFamily="34" charset="0"/>
                <a:cs typeface="Arial" pitchFamily="34" charset="0"/>
              </a:rPr>
              <a:t> وكما في الشكل ادناه</a:t>
            </a:r>
            <a:endParaRPr lang="en-US" sz="2000" dirty="0">
              <a:latin typeface="Arial" pitchFamily="34" charset="0"/>
              <a:cs typeface="Arial" pitchFamily="34" charset="0"/>
            </a:endParaRPr>
          </a:p>
        </p:txBody>
      </p:sp>
      <p:pic>
        <p:nvPicPr>
          <p:cNvPr id="29" name="Picture 2"/>
          <p:cNvPicPr>
            <a:picLocks noChangeAspect="1" noChangeArrowheads="1"/>
          </p:cNvPicPr>
          <p:nvPr/>
        </p:nvPicPr>
        <p:blipFill>
          <a:blip r:embed="rId7">
            <a:grayscl/>
            <a:lum bright="-20000" contrast="30000"/>
          </a:blip>
          <a:srcRect/>
          <a:stretch>
            <a:fillRect/>
          </a:stretch>
        </p:blipFill>
        <p:spPr bwMode="auto">
          <a:xfrm>
            <a:off x="3707904" y="360972"/>
            <a:ext cx="5110301" cy="3644092"/>
          </a:xfrm>
          <a:prstGeom prst="rect">
            <a:avLst/>
          </a:prstGeom>
          <a:noFill/>
          <a:ln w="9525">
            <a:noFill/>
            <a:miter lim="800000"/>
            <a:headEnd/>
            <a:tailEnd/>
          </a:ln>
          <a:effectLst/>
        </p:spPr>
      </p:pic>
    </p:spTree>
    <p:extLst>
      <p:ext uri="{BB962C8B-B14F-4D97-AF65-F5344CB8AC3E}">
        <p14:creationId xmlns:p14="http://schemas.microsoft.com/office/powerpoint/2010/main" val="24680407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20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fade">
                                      <p:cBhvr>
                                        <p:cTn id="12" dur="20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fade">
                                      <p:cBhvr>
                                        <p:cTn id="17" dur="2000"/>
                                        <p:tgtEl>
                                          <p:spTgt spid="2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fade">
                                      <p:cBhvr>
                                        <p:cTn id="22" dur="2000"/>
                                        <p:tgtEl>
                                          <p:spTgt spid="2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fade">
                                      <p:cBhvr>
                                        <p:cTn id="27" dur="2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0" y="381000"/>
            <a:ext cx="4343400" cy="461665"/>
          </a:xfrm>
          <a:prstGeom prst="rect">
            <a:avLst/>
          </a:prstGeom>
        </p:spPr>
        <p:txBody>
          <a:bodyPr wrap="square">
            <a:spAutoFit/>
          </a:bodyPr>
          <a:lstStyle/>
          <a:p>
            <a:pPr algn="just" rtl="1"/>
            <a:r>
              <a:rPr lang="ar-IQ" sz="2400" b="1" u="sng" dirty="0" smtClean="0">
                <a:latin typeface="Arial" pitchFamily="34" charset="0"/>
                <a:cs typeface="Arial" pitchFamily="34" charset="0"/>
              </a:rPr>
              <a:t>مثال</a:t>
            </a:r>
            <a:r>
              <a:rPr lang="en-US" sz="2400" b="1" u="sng" dirty="0" smtClean="0">
                <a:latin typeface="Arial" pitchFamily="34" charset="0"/>
                <a:cs typeface="Arial" pitchFamily="34" charset="0"/>
              </a:rPr>
              <a:t> 3.29 P337  </a:t>
            </a:r>
            <a:r>
              <a:rPr lang="ar-IQ" sz="2400" b="1" u="sng" dirty="0" smtClean="0">
                <a:latin typeface="Arial" pitchFamily="34" charset="0"/>
                <a:cs typeface="Arial" pitchFamily="34" charset="0"/>
              </a:rPr>
              <a:t> </a:t>
            </a:r>
            <a:endParaRPr lang="en-US" sz="2400" b="1" u="sng" dirty="0">
              <a:latin typeface="Arial" pitchFamily="34" charset="0"/>
              <a:cs typeface="Arial" pitchFamily="34" charset="0"/>
            </a:endParaRPr>
          </a:p>
        </p:txBody>
      </p:sp>
      <p:sp>
        <p:nvSpPr>
          <p:cNvPr id="5" name="Rectangle 4"/>
          <p:cNvSpPr/>
          <p:nvPr/>
        </p:nvSpPr>
        <p:spPr>
          <a:xfrm>
            <a:off x="457200" y="762000"/>
            <a:ext cx="8458200" cy="1015663"/>
          </a:xfrm>
          <a:prstGeom prst="rect">
            <a:avLst/>
          </a:prstGeom>
        </p:spPr>
        <p:txBody>
          <a:bodyPr wrap="square">
            <a:spAutoFit/>
          </a:bodyPr>
          <a:lstStyle/>
          <a:p>
            <a:pPr algn="just" rtl="1"/>
            <a:r>
              <a:rPr lang="ar-IQ" sz="2000" b="1" dirty="0" smtClean="0">
                <a:latin typeface="Arial" pitchFamily="34" charset="0"/>
                <a:cs typeface="Arial" pitchFamily="34" charset="0"/>
              </a:rPr>
              <a:t>أ) جد </a:t>
            </a:r>
            <a:r>
              <a:rPr lang="en-US" sz="2000" b="1" dirty="0" smtClean="0">
                <a:latin typeface="Arial" pitchFamily="34" charset="0"/>
                <a:cs typeface="Arial" pitchFamily="34" charset="0"/>
              </a:rPr>
              <a:t>time constant </a:t>
            </a:r>
            <a:r>
              <a:rPr lang="ar-IQ" sz="2000" b="1" dirty="0" smtClean="0">
                <a:latin typeface="Arial" pitchFamily="34" charset="0"/>
                <a:cs typeface="Arial" pitchFamily="34" charset="0"/>
              </a:rPr>
              <a:t> للدائرة الكهربائية التالية ب) في الدائرة في لحظة غلق الدائرة يكون </a:t>
            </a:r>
            <a:r>
              <a:rPr lang="en-US" sz="2000" b="1" dirty="0" smtClean="0">
                <a:latin typeface="Arial" pitchFamily="34" charset="0"/>
                <a:cs typeface="Arial" pitchFamily="34" charset="0"/>
              </a:rPr>
              <a:t>t=0s</a:t>
            </a:r>
            <a:r>
              <a:rPr lang="ar-IQ" sz="2000" b="1" dirty="0" smtClean="0">
                <a:latin typeface="Arial" pitchFamily="34" charset="0"/>
                <a:cs typeface="Arial" pitchFamily="34" charset="0"/>
              </a:rPr>
              <a:t>  احسب التيار المار في الدائرة عندما </a:t>
            </a:r>
            <a:r>
              <a:rPr lang="en-US" sz="2000" b="1" dirty="0" smtClean="0">
                <a:latin typeface="Arial" pitchFamily="34" charset="0"/>
                <a:cs typeface="Arial" pitchFamily="34" charset="0"/>
              </a:rPr>
              <a:t>t=2ms</a:t>
            </a:r>
            <a:r>
              <a:rPr lang="ar-IQ" sz="2000" b="1" dirty="0" smtClean="0">
                <a:latin typeface="Arial" pitchFamily="34" charset="0"/>
                <a:cs typeface="Arial" pitchFamily="34" charset="0"/>
              </a:rPr>
              <a:t> جـ)  قارن بين فرق الجهد المار في المقاومة والمار في المحث </a:t>
            </a:r>
            <a:endParaRPr lang="en-US" sz="2000" b="1" dirty="0">
              <a:latin typeface="Arial" pitchFamily="34" charset="0"/>
              <a:cs typeface="Arial" pitchFamily="34" charset="0"/>
            </a:endParaRPr>
          </a:p>
        </p:txBody>
      </p:sp>
      <p:sp>
        <p:nvSpPr>
          <p:cNvPr id="6" name="Rectangle 5"/>
          <p:cNvSpPr/>
          <p:nvPr/>
        </p:nvSpPr>
        <p:spPr>
          <a:xfrm>
            <a:off x="472966" y="2819400"/>
            <a:ext cx="2111188" cy="461665"/>
          </a:xfrm>
          <a:prstGeom prst="rect">
            <a:avLst/>
          </a:prstGeom>
        </p:spPr>
        <p:txBody>
          <a:bodyPr wrap="square">
            <a:spAutoFit/>
          </a:bodyPr>
          <a:lstStyle/>
          <a:p>
            <a:pPr algn="l" rtl="0"/>
            <a:r>
              <a:rPr lang="el-GR" sz="2400" b="1" dirty="0" smtClean="0"/>
              <a:t>τ</a:t>
            </a:r>
            <a:r>
              <a:rPr lang="en-US" sz="2400" b="1" dirty="0" smtClean="0"/>
              <a:t> = (L/R)  </a:t>
            </a:r>
            <a:r>
              <a:rPr lang="en-US" b="1" dirty="0" smtClean="0"/>
              <a:t>--- </a:t>
            </a:r>
            <a:r>
              <a:rPr lang="ar-IQ" b="1" dirty="0" smtClean="0"/>
              <a:t>36</a:t>
            </a:r>
            <a:r>
              <a:rPr lang="en-US" b="1" dirty="0" smtClean="0"/>
              <a:t>                         </a:t>
            </a:r>
            <a:endParaRPr lang="en-US" b="1" dirty="0"/>
          </a:p>
        </p:txBody>
      </p:sp>
      <p:sp>
        <p:nvSpPr>
          <p:cNvPr id="7" name="Rectangle 6"/>
          <p:cNvSpPr/>
          <p:nvPr/>
        </p:nvSpPr>
        <p:spPr>
          <a:xfrm>
            <a:off x="457200" y="1524000"/>
            <a:ext cx="1167307" cy="461665"/>
          </a:xfrm>
          <a:prstGeom prst="rect">
            <a:avLst/>
          </a:prstGeom>
        </p:spPr>
        <p:txBody>
          <a:bodyPr wrap="none">
            <a:spAutoFit/>
          </a:bodyPr>
          <a:lstStyle/>
          <a:p>
            <a:r>
              <a:rPr lang="el-GR" sz="2400" b="1" dirty="0" smtClean="0"/>
              <a:t>τ</a:t>
            </a:r>
            <a:r>
              <a:rPr lang="en-US" sz="2400" b="1" dirty="0" smtClean="0"/>
              <a:t> = ????</a:t>
            </a:r>
            <a:endParaRPr lang="en-US" b="1" dirty="0"/>
          </a:p>
        </p:txBody>
      </p:sp>
      <p:sp>
        <p:nvSpPr>
          <p:cNvPr id="8" name="Rectangle 7"/>
          <p:cNvSpPr/>
          <p:nvPr/>
        </p:nvSpPr>
        <p:spPr>
          <a:xfrm>
            <a:off x="486102" y="1905000"/>
            <a:ext cx="1122423" cy="461665"/>
          </a:xfrm>
          <a:prstGeom prst="rect">
            <a:avLst/>
          </a:prstGeom>
        </p:spPr>
        <p:txBody>
          <a:bodyPr wrap="none">
            <a:spAutoFit/>
          </a:bodyPr>
          <a:lstStyle/>
          <a:p>
            <a:r>
              <a:rPr lang="en-US" sz="2400" b="1" dirty="0" err="1" smtClean="0"/>
              <a:t>i</a:t>
            </a:r>
            <a:r>
              <a:rPr lang="en-US" sz="2400" b="1" dirty="0" smtClean="0"/>
              <a:t> = ????</a:t>
            </a:r>
            <a:endParaRPr lang="en-US" b="1" dirty="0"/>
          </a:p>
        </p:txBody>
      </p:sp>
      <p:sp>
        <p:nvSpPr>
          <p:cNvPr id="9" name="Rectangle 8"/>
          <p:cNvSpPr/>
          <p:nvPr/>
        </p:nvSpPr>
        <p:spPr>
          <a:xfrm>
            <a:off x="483560" y="2362200"/>
            <a:ext cx="1345240" cy="461665"/>
          </a:xfrm>
          <a:prstGeom prst="rect">
            <a:avLst/>
          </a:prstGeom>
        </p:spPr>
        <p:txBody>
          <a:bodyPr wrap="none">
            <a:spAutoFit/>
          </a:bodyPr>
          <a:lstStyle/>
          <a:p>
            <a:r>
              <a:rPr lang="en-US" sz="2400" b="1" dirty="0" smtClean="0"/>
              <a:t>V</a:t>
            </a:r>
            <a:r>
              <a:rPr lang="en-US" sz="2400" b="1" baseline="-25000" dirty="0" smtClean="0"/>
              <a:t>R</a:t>
            </a:r>
            <a:r>
              <a:rPr lang="en-US" sz="2400" b="1" dirty="0" smtClean="0"/>
              <a:t> = ????</a:t>
            </a:r>
            <a:endParaRPr lang="en-US" b="1" dirty="0"/>
          </a:p>
        </p:txBody>
      </p:sp>
      <p:sp>
        <p:nvSpPr>
          <p:cNvPr id="10" name="Rectangle 9"/>
          <p:cNvSpPr/>
          <p:nvPr/>
        </p:nvSpPr>
        <p:spPr>
          <a:xfrm>
            <a:off x="1855160" y="2362200"/>
            <a:ext cx="1345240" cy="461665"/>
          </a:xfrm>
          <a:prstGeom prst="rect">
            <a:avLst/>
          </a:prstGeom>
        </p:spPr>
        <p:txBody>
          <a:bodyPr wrap="none">
            <a:spAutoFit/>
          </a:bodyPr>
          <a:lstStyle/>
          <a:p>
            <a:r>
              <a:rPr lang="en-US" sz="2400" b="1" dirty="0" smtClean="0"/>
              <a:t>V</a:t>
            </a:r>
            <a:r>
              <a:rPr lang="en-US" sz="2400" b="1" baseline="-25000" dirty="0" smtClean="0"/>
              <a:t>L</a:t>
            </a:r>
            <a:r>
              <a:rPr lang="en-US" sz="2400" b="1" dirty="0" smtClean="0"/>
              <a:t> = ????</a:t>
            </a:r>
            <a:endParaRPr lang="en-US" b="1" dirty="0"/>
          </a:p>
        </p:txBody>
      </p:sp>
      <p:pic>
        <p:nvPicPr>
          <p:cNvPr id="3074" name="Picture 2"/>
          <p:cNvPicPr>
            <a:picLocks noChangeAspect="1" noChangeArrowheads="1"/>
          </p:cNvPicPr>
          <p:nvPr/>
        </p:nvPicPr>
        <p:blipFill>
          <a:blip r:embed="rId2">
            <a:grayscl/>
            <a:lum bright="-20000" contrast="30000"/>
          </a:blip>
          <a:srcRect/>
          <a:stretch>
            <a:fillRect/>
          </a:stretch>
        </p:blipFill>
        <p:spPr bwMode="auto">
          <a:xfrm>
            <a:off x="4419600" y="1676140"/>
            <a:ext cx="3505200" cy="2057660"/>
          </a:xfrm>
          <a:prstGeom prst="rect">
            <a:avLst/>
          </a:prstGeom>
          <a:noFill/>
          <a:ln w="9525">
            <a:noFill/>
            <a:miter lim="800000"/>
            <a:headEnd/>
            <a:tailEnd/>
          </a:ln>
          <a:effectLst/>
        </p:spPr>
      </p:pic>
      <p:sp>
        <p:nvSpPr>
          <p:cNvPr id="12" name="Rectangle 11"/>
          <p:cNvSpPr/>
          <p:nvPr/>
        </p:nvSpPr>
        <p:spPr>
          <a:xfrm>
            <a:off x="472966" y="3262669"/>
            <a:ext cx="2111188" cy="461665"/>
          </a:xfrm>
          <a:prstGeom prst="rect">
            <a:avLst/>
          </a:prstGeom>
        </p:spPr>
        <p:txBody>
          <a:bodyPr wrap="square">
            <a:spAutoFit/>
          </a:bodyPr>
          <a:lstStyle/>
          <a:p>
            <a:pPr algn="l" rtl="0"/>
            <a:r>
              <a:rPr lang="el-GR" sz="2400" b="1" dirty="0" smtClean="0"/>
              <a:t>τ</a:t>
            </a:r>
            <a:r>
              <a:rPr lang="en-US" sz="2400" b="1" dirty="0" smtClean="0"/>
              <a:t> = (30*10</a:t>
            </a:r>
            <a:r>
              <a:rPr lang="en-US" sz="2400" b="1" baseline="30000" dirty="0" smtClean="0"/>
              <a:t>-3</a:t>
            </a:r>
            <a:r>
              <a:rPr lang="en-US" sz="2400" b="1" dirty="0" smtClean="0"/>
              <a:t>/6)</a:t>
            </a:r>
            <a:endParaRPr lang="en-US" b="1" dirty="0"/>
          </a:p>
        </p:txBody>
      </p:sp>
      <p:sp>
        <p:nvSpPr>
          <p:cNvPr id="13" name="Rectangle 12"/>
          <p:cNvSpPr/>
          <p:nvPr/>
        </p:nvSpPr>
        <p:spPr>
          <a:xfrm>
            <a:off x="457200" y="3677831"/>
            <a:ext cx="2111188" cy="461665"/>
          </a:xfrm>
          <a:prstGeom prst="rect">
            <a:avLst/>
          </a:prstGeom>
        </p:spPr>
        <p:txBody>
          <a:bodyPr wrap="square">
            <a:spAutoFit/>
          </a:bodyPr>
          <a:lstStyle/>
          <a:p>
            <a:pPr algn="l" rtl="0"/>
            <a:r>
              <a:rPr lang="el-GR" sz="2400" b="1" dirty="0" smtClean="0"/>
              <a:t>τ</a:t>
            </a:r>
            <a:r>
              <a:rPr lang="en-US" sz="2400" b="1" dirty="0" smtClean="0"/>
              <a:t> = 5 ms</a:t>
            </a:r>
            <a:endParaRPr lang="en-US" b="1" dirty="0"/>
          </a:p>
        </p:txBody>
      </p:sp>
      <p:cxnSp>
        <p:nvCxnSpPr>
          <p:cNvPr id="15" name="Straight Connector 14"/>
          <p:cNvCxnSpPr/>
          <p:nvPr/>
        </p:nvCxnSpPr>
        <p:spPr>
          <a:xfrm rot="16200000" flipH="1">
            <a:off x="876299" y="4152900"/>
            <a:ext cx="4953000"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1866266" y="1447800"/>
            <a:ext cx="1181734" cy="461665"/>
          </a:xfrm>
          <a:prstGeom prst="rect">
            <a:avLst/>
          </a:prstGeom>
        </p:spPr>
        <p:txBody>
          <a:bodyPr wrap="none">
            <a:spAutoFit/>
          </a:bodyPr>
          <a:lstStyle/>
          <a:p>
            <a:r>
              <a:rPr lang="en-US" sz="2400" b="1" dirty="0" smtClean="0"/>
              <a:t>t = 2 ms</a:t>
            </a:r>
            <a:endParaRPr lang="en-US" b="1" dirty="0"/>
          </a:p>
        </p:txBody>
      </p:sp>
      <p:sp>
        <p:nvSpPr>
          <p:cNvPr id="17" name="Rectangle 16"/>
          <p:cNvSpPr/>
          <p:nvPr/>
        </p:nvSpPr>
        <p:spPr>
          <a:xfrm>
            <a:off x="228600" y="4114800"/>
            <a:ext cx="3657600" cy="461665"/>
          </a:xfrm>
          <a:prstGeom prst="rect">
            <a:avLst/>
          </a:prstGeom>
        </p:spPr>
        <p:txBody>
          <a:bodyPr wrap="square">
            <a:spAutoFit/>
          </a:bodyPr>
          <a:lstStyle/>
          <a:p>
            <a:pPr algn="l" rtl="0"/>
            <a:r>
              <a:rPr lang="en-US" sz="2400" b="1" dirty="0" err="1" smtClean="0"/>
              <a:t>i</a:t>
            </a:r>
            <a:r>
              <a:rPr lang="en-US" sz="2400" b="1" dirty="0" smtClean="0"/>
              <a:t> = (ɛ /R) (1- e</a:t>
            </a:r>
            <a:r>
              <a:rPr lang="en-US" sz="2400" b="1" baseline="30000" dirty="0" smtClean="0"/>
              <a:t>-(t/</a:t>
            </a:r>
            <a:r>
              <a:rPr lang="el-GR" sz="2400" b="1" baseline="30000" dirty="0" smtClean="0"/>
              <a:t>τ</a:t>
            </a:r>
            <a:r>
              <a:rPr lang="en-US" sz="2400" b="1" baseline="30000" dirty="0" smtClean="0"/>
              <a:t>)</a:t>
            </a:r>
            <a:r>
              <a:rPr lang="en-US" sz="2400" b="1" dirty="0" smtClean="0"/>
              <a:t> ) </a:t>
            </a:r>
            <a:r>
              <a:rPr lang="en-US" b="1" dirty="0" smtClean="0"/>
              <a:t>-- 37</a:t>
            </a:r>
            <a:endParaRPr lang="en-US" b="1" dirty="0"/>
          </a:p>
        </p:txBody>
      </p:sp>
      <p:sp>
        <p:nvSpPr>
          <p:cNvPr id="18" name="Rectangle 17"/>
          <p:cNvSpPr/>
          <p:nvPr/>
        </p:nvSpPr>
        <p:spPr>
          <a:xfrm>
            <a:off x="228600" y="4572000"/>
            <a:ext cx="3657600" cy="461665"/>
          </a:xfrm>
          <a:prstGeom prst="rect">
            <a:avLst/>
          </a:prstGeom>
        </p:spPr>
        <p:txBody>
          <a:bodyPr wrap="square">
            <a:spAutoFit/>
          </a:bodyPr>
          <a:lstStyle/>
          <a:p>
            <a:pPr algn="l" rtl="0"/>
            <a:r>
              <a:rPr lang="en-US" sz="2400" b="1" dirty="0" err="1" smtClean="0"/>
              <a:t>i</a:t>
            </a:r>
            <a:r>
              <a:rPr lang="en-US" sz="2400" b="1" dirty="0" smtClean="0"/>
              <a:t> = (12 /6) (1- e</a:t>
            </a:r>
            <a:r>
              <a:rPr lang="en-US" sz="2400" b="1" baseline="30000" dirty="0" smtClean="0"/>
              <a:t>-(2/5)</a:t>
            </a:r>
            <a:r>
              <a:rPr lang="en-US" sz="2400" b="1" dirty="0" smtClean="0"/>
              <a:t> )</a:t>
            </a:r>
            <a:endParaRPr lang="en-US" b="1" dirty="0"/>
          </a:p>
        </p:txBody>
      </p:sp>
      <p:sp>
        <p:nvSpPr>
          <p:cNvPr id="19" name="Rectangle 18"/>
          <p:cNvSpPr/>
          <p:nvPr/>
        </p:nvSpPr>
        <p:spPr>
          <a:xfrm>
            <a:off x="228600" y="5029200"/>
            <a:ext cx="3657600" cy="461665"/>
          </a:xfrm>
          <a:prstGeom prst="rect">
            <a:avLst/>
          </a:prstGeom>
        </p:spPr>
        <p:txBody>
          <a:bodyPr wrap="square">
            <a:spAutoFit/>
          </a:bodyPr>
          <a:lstStyle/>
          <a:p>
            <a:pPr algn="l" rtl="0"/>
            <a:r>
              <a:rPr lang="en-US" sz="2400" b="1" dirty="0" err="1" smtClean="0"/>
              <a:t>i</a:t>
            </a:r>
            <a:r>
              <a:rPr lang="en-US" sz="2400" b="1" dirty="0" smtClean="0"/>
              <a:t> = (2) (1- e</a:t>
            </a:r>
            <a:r>
              <a:rPr lang="en-US" sz="2400" b="1" baseline="30000" dirty="0" smtClean="0"/>
              <a:t>-0.4</a:t>
            </a:r>
            <a:r>
              <a:rPr lang="en-US" sz="2400" b="1" dirty="0" smtClean="0"/>
              <a:t> )</a:t>
            </a:r>
            <a:endParaRPr lang="en-US" b="1" dirty="0"/>
          </a:p>
        </p:txBody>
      </p:sp>
      <p:sp>
        <p:nvSpPr>
          <p:cNvPr id="20" name="Rectangle 19"/>
          <p:cNvSpPr/>
          <p:nvPr/>
        </p:nvSpPr>
        <p:spPr>
          <a:xfrm>
            <a:off x="304800" y="5481935"/>
            <a:ext cx="3657600" cy="461665"/>
          </a:xfrm>
          <a:prstGeom prst="rect">
            <a:avLst/>
          </a:prstGeom>
        </p:spPr>
        <p:txBody>
          <a:bodyPr wrap="square">
            <a:spAutoFit/>
          </a:bodyPr>
          <a:lstStyle/>
          <a:p>
            <a:pPr algn="l" rtl="0"/>
            <a:r>
              <a:rPr lang="en-US" sz="2400" b="1" dirty="0" err="1" smtClean="0"/>
              <a:t>i</a:t>
            </a:r>
            <a:r>
              <a:rPr lang="en-US" sz="2400" b="1" dirty="0" smtClean="0"/>
              <a:t> = (2) (1- 0.67 )</a:t>
            </a:r>
            <a:endParaRPr lang="en-US" b="1" dirty="0"/>
          </a:p>
        </p:txBody>
      </p:sp>
      <p:sp>
        <p:nvSpPr>
          <p:cNvPr id="21" name="Rectangle 20"/>
          <p:cNvSpPr/>
          <p:nvPr/>
        </p:nvSpPr>
        <p:spPr>
          <a:xfrm>
            <a:off x="304800" y="5939135"/>
            <a:ext cx="3657600" cy="461665"/>
          </a:xfrm>
          <a:prstGeom prst="rect">
            <a:avLst/>
          </a:prstGeom>
        </p:spPr>
        <p:txBody>
          <a:bodyPr wrap="square">
            <a:spAutoFit/>
          </a:bodyPr>
          <a:lstStyle/>
          <a:p>
            <a:pPr algn="l" rtl="0"/>
            <a:r>
              <a:rPr lang="en-US" sz="2400" b="1" dirty="0" err="1" smtClean="0"/>
              <a:t>i</a:t>
            </a:r>
            <a:r>
              <a:rPr lang="en-US" sz="2400" b="1" dirty="0" smtClean="0"/>
              <a:t> = (2) (0.33)</a:t>
            </a:r>
            <a:endParaRPr lang="en-US" b="1" dirty="0"/>
          </a:p>
        </p:txBody>
      </p:sp>
      <p:sp>
        <p:nvSpPr>
          <p:cNvPr id="22" name="Rectangle 21"/>
          <p:cNvSpPr/>
          <p:nvPr/>
        </p:nvSpPr>
        <p:spPr>
          <a:xfrm>
            <a:off x="304800" y="6324600"/>
            <a:ext cx="3657600" cy="461665"/>
          </a:xfrm>
          <a:prstGeom prst="rect">
            <a:avLst/>
          </a:prstGeom>
        </p:spPr>
        <p:txBody>
          <a:bodyPr wrap="square">
            <a:spAutoFit/>
          </a:bodyPr>
          <a:lstStyle/>
          <a:p>
            <a:pPr algn="l" rtl="0"/>
            <a:r>
              <a:rPr lang="en-US" sz="2400" b="1" dirty="0" err="1" smtClean="0"/>
              <a:t>i</a:t>
            </a:r>
            <a:r>
              <a:rPr lang="en-US" sz="2400" b="1" dirty="0" smtClean="0"/>
              <a:t> = 0.66 A</a:t>
            </a:r>
            <a:endParaRPr lang="en-US" b="1" dirty="0"/>
          </a:p>
        </p:txBody>
      </p:sp>
      <p:pic>
        <p:nvPicPr>
          <p:cNvPr id="3075" name="Picture 3"/>
          <p:cNvPicPr>
            <a:picLocks noChangeAspect="1" noChangeArrowheads="1"/>
          </p:cNvPicPr>
          <p:nvPr/>
        </p:nvPicPr>
        <p:blipFill>
          <a:blip r:embed="rId3">
            <a:grayscl/>
            <a:lum bright="-20000" contrast="30000"/>
          </a:blip>
          <a:srcRect t="4000"/>
          <a:stretch>
            <a:fillRect/>
          </a:stretch>
        </p:blipFill>
        <p:spPr bwMode="auto">
          <a:xfrm>
            <a:off x="3886200" y="3733800"/>
            <a:ext cx="5000625" cy="2895600"/>
          </a:xfrm>
          <a:prstGeom prst="rect">
            <a:avLst/>
          </a:prstGeom>
          <a:noFill/>
          <a:ln w="9525">
            <a:noFill/>
            <a:miter lim="800000"/>
            <a:headEnd/>
            <a:tailEnd/>
          </a:ln>
          <a:effectLst/>
        </p:spPr>
      </p:pic>
    </p:spTree>
    <p:extLst>
      <p:ext uri="{BB962C8B-B14F-4D97-AF65-F5344CB8AC3E}">
        <p14:creationId xmlns:p14="http://schemas.microsoft.com/office/powerpoint/2010/main" val="189650265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20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4"/>
                                        </p:tgtEl>
                                        <p:attrNameLst>
                                          <p:attrName>style.visibility</p:attrName>
                                        </p:attrNameLst>
                                      </p:cBhvr>
                                      <p:to>
                                        <p:strVal val="visible"/>
                                      </p:to>
                                    </p:set>
                                    <p:animEffect transition="in" filter="fade">
                                      <p:cBhvr>
                                        <p:cTn id="17" dur="2000"/>
                                        <p:tgtEl>
                                          <p:spTgt spid="307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fade">
                                      <p:cBhvr>
                                        <p:cTn id="22" dur="2000"/>
                                        <p:tgtEl>
                                          <p:spTgt spid="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
                                            <p:txEl>
                                              <p:pRg st="0" end="0"/>
                                            </p:txEl>
                                          </p:spTgt>
                                        </p:tgtEl>
                                        <p:attrNameLst>
                                          <p:attrName>style.visibility</p:attrName>
                                        </p:attrNameLst>
                                      </p:cBhvr>
                                      <p:to>
                                        <p:strVal val="visible"/>
                                      </p:to>
                                    </p:set>
                                    <p:animEffect transition="in" filter="fade">
                                      <p:cBhvr>
                                        <p:cTn id="27" dur="2000"/>
                                        <p:tgtEl>
                                          <p:spTgt spid="1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xEl>
                                              <p:pRg st="0" end="0"/>
                                            </p:txEl>
                                          </p:spTgt>
                                        </p:tgtEl>
                                        <p:attrNameLst>
                                          <p:attrName>style.visibility</p:attrName>
                                        </p:attrNameLst>
                                      </p:cBhvr>
                                      <p:to>
                                        <p:strVal val="visible"/>
                                      </p:to>
                                    </p:set>
                                    <p:animEffect transition="in" filter="fade">
                                      <p:cBhvr>
                                        <p:cTn id="32" dur="2000"/>
                                        <p:tgtEl>
                                          <p:spTgt spid="8">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
                                            <p:txEl>
                                              <p:pRg st="0" end="0"/>
                                            </p:txEl>
                                          </p:spTgt>
                                        </p:tgtEl>
                                        <p:attrNameLst>
                                          <p:attrName>style.visibility</p:attrName>
                                        </p:attrNameLst>
                                      </p:cBhvr>
                                      <p:to>
                                        <p:strVal val="visible"/>
                                      </p:to>
                                    </p:set>
                                    <p:animEffect transition="in" filter="fade">
                                      <p:cBhvr>
                                        <p:cTn id="37" dur="2000"/>
                                        <p:tgtEl>
                                          <p:spTgt spid="9">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0">
                                            <p:txEl>
                                              <p:pRg st="0" end="0"/>
                                            </p:txEl>
                                          </p:spTgt>
                                        </p:tgtEl>
                                        <p:attrNameLst>
                                          <p:attrName>style.visibility</p:attrName>
                                        </p:attrNameLst>
                                      </p:cBhvr>
                                      <p:to>
                                        <p:strVal val="visible"/>
                                      </p:to>
                                    </p:set>
                                    <p:animEffect transition="in" filter="fade">
                                      <p:cBhvr>
                                        <p:cTn id="42" dur="2000"/>
                                        <p:tgtEl>
                                          <p:spTgt spid="10">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6">
                                            <p:txEl>
                                              <p:pRg st="0" end="0"/>
                                            </p:txEl>
                                          </p:spTgt>
                                        </p:tgtEl>
                                        <p:attrNameLst>
                                          <p:attrName>style.visibility</p:attrName>
                                        </p:attrNameLst>
                                      </p:cBhvr>
                                      <p:to>
                                        <p:strVal val="visible"/>
                                      </p:to>
                                    </p:set>
                                    <p:animEffect transition="in" filter="fade">
                                      <p:cBhvr>
                                        <p:cTn id="47" dur="2000"/>
                                        <p:tgtEl>
                                          <p:spTgt spid="6">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2">
                                            <p:txEl>
                                              <p:pRg st="0" end="0"/>
                                            </p:txEl>
                                          </p:spTgt>
                                        </p:tgtEl>
                                        <p:attrNameLst>
                                          <p:attrName>style.visibility</p:attrName>
                                        </p:attrNameLst>
                                      </p:cBhvr>
                                      <p:to>
                                        <p:strVal val="visible"/>
                                      </p:to>
                                    </p:set>
                                    <p:animEffect transition="in" filter="fade">
                                      <p:cBhvr>
                                        <p:cTn id="52" dur="2000"/>
                                        <p:tgtEl>
                                          <p:spTgt spid="12">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3">
                                            <p:txEl>
                                              <p:pRg st="0" end="0"/>
                                            </p:txEl>
                                          </p:spTgt>
                                        </p:tgtEl>
                                        <p:attrNameLst>
                                          <p:attrName>style.visibility</p:attrName>
                                        </p:attrNameLst>
                                      </p:cBhvr>
                                      <p:to>
                                        <p:strVal val="visible"/>
                                      </p:to>
                                    </p:set>
                                    <p:animEffect transition="in" filter="fade">
                                      <p:cBhvr>
                                        <p:cTn id="57" dur="2000"/>
                                        <p:tgtEl>
                                          <p:spTgt spid="13">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7">
                                            <p:txEl>
                                              <p:pRg st="0" end="0"/>
                                            </p:txEl>
                                          </p:spTgt>
                                        </p:tgtEl>
                                        <p:attrNameLst>
                                          <p:attrName>style.visibility</p:attrName>
                                        </p:attrNameLst>
                                      </p:cBhvr>
                                      <p:to>
                                        <p:strVal val="visible"/>
                                      </p:to>
                                    </p:set>
                                    <p:animEffect transition="in" filter="fade">
                                      <p:cBhvr>
                                        <p:cTn id="62" dur="2000"/>
                                        <p:tgtEl>
                                          <p:spTgt spid="17">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8">
                                            <p:txEl>
                                              <p:pRg st="0" end="0"/>
                                            </p:txEl>
                                          </p:spTgt>
                                        </p:tgtEl>
                                        <p:attrNameLst>
                                          <p:attrName>style.visibility</p:attrName>
                                        </p:attrNameLst>
                                      </p:cBhvr>
                                      <p:to>
                                        <p:strVal val="visible"/>
                                      </p:to>
                                    </p:set>
                                    <p:animEffect transition="in" filter="fade">
                                      <p:cBhvr>
                                        <p:cTn id="67" dur="2000"/>
                                        <p:tgtEl>
                                          <p:spTgt spid="18">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19">
                                            <p:txEl>
                                              <p:pRg st="0" end="0"/>
                                            </p:txEl>
                                          </p:spTgt>
                                        </p:tgtEl>
                                        <p:attrNameLst>
                                          <p:attrName>style.visibility</p:attrName>
                                        </p:attrNameLst>
                                      </p:cBhvr>
                                      <p:to>
                                        <p:strVal val="visible"/>
                                      </p:to>
                                    </p:set>
                                    <p:animEffect transition="in" filter="fade">
                                      <p:cBhvr>
                                        <p:cTn id="72" dur="2000"/>
                                        <p:tgtEl>
                                          <p:spTgt spid="19">
                                            <p:txEl>
                                              <p:pRg st="0" end="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20">
                                            <p:txEl>
                                              <p:pRg st="0" end="0"/>
                                            </p:txEl>
                                          </p:spTgt>
                                        </p:tgtEl>
                                        <p:attrNameLst>
                                          <p:attrName>style.visibility</p:attrName>
                                        </p:attrNameLst>
                                      </p:cBhvr>
                                      <p:to>
                                        <p:strVal val="visible"/>
                                      </p:to>
                                    </p:set>
                                    <p:animEffect transition="in" filter="fade">
                                      <p:cBhvr>
                                        <p:cTn id="77" dur="2000"/>
                                        <p:tgtEl>
                                          <p:spTgt spid="20">
                                            <p:txEl>
                                              <p:pRg st="0" end="0"/>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21">
                                            <p:txEl>
                                              <p:pRg st="0" end="0"/>
                                            </p:txEl>
                                          </p:spTgt>
                                        </p:tgtEl>
                                        <p:attrNameLst>
                                          <p:attrName>style.visibility</p:attrName>
                                        </p:attrNameLst>
                                      </p:cBhvr>
                                      <p:to>
                                        <p:strVal val="visible"/>
                                      </p:to>
                                    </p:set>
                                    <p:animEffect transition="in" filter="fade">
                                      <p:cBhvr>
                                        <p:cTn id="82" dur="2000"/>
                                        <p:tgtEl>
                                          <p:spTgt spid="21">
                                            <p:txEl>
                                              <p:pRg st="0" end="0"/>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22">
                                            <p:txEl>
                                              <p:pRg st="0" end="0"/>
                                            </p:txEl>
                                          </p:spTgt>
                                        </p:tgtEl>
                                        <p:attrNameLst>
                                          <p:attrName>style.visibility</p:attrName>
                                        </p:attrNameLst>
                                      </p:cBhvr>
                                      <p:to>
                                        <p:strVal val="visible"/>
                                      </p:to>
                                    </p:set>
                                    <p:animEffect transition="in" filter="fade">
                                      <p:cBhvr>
                                        <p:cTn id="87" dur="2000"/>
                                        <p:tgtEl>
                                          <p:spTgt spid="22">
                                            <p:txEl>
                                              <p:pRg st="0" end="0"/>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nodeType="clickEffect">
                                  <p:stCondLst>
                                    <p:cond delay="0"/>
                                  </p:stCondLst>
                                  <p:childTnLst>
                                    <p:set>
                                      <p:cBhvr>
                                        <p:cTn id="91" dur="1" fill="hold">
                                          <p:stCondLst>
                                            <p:cond delay="0"/>
                                          </p:stCondLst>
                                        </p:cTn>
                                        <p:tgtEl>
                                          <p:spTgt spid="3075"/>
                                        </p:tgtEl>
                                        <p:attrNameLst>
                                          <p:attrName>style.visibility</p:attrName>
                                        </p:attrNameLst>
                                      </p:cBhvr>
                                      <p:to>
                                        <p:strVal val="visible"/>
                                      </p:to>
                                    </p:set>
                                    <p:animEffect transition="in" filter="fade">
                                      <p:cBhvr>
                                        <p:cTn id="92" dur="2000"/>
                                        <p:tgtEl>
                                          <p:spTgt spid="30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P spid="5" grpId="0" build="allAtOnce"/>
      <p:bldP spid="6" grpId="0" build="p"/>
      <p:bldP spid="7" grpId="0" build="p"/>
      <p:bldP spid="8" grpId="0" build="p"/>
      <p:bldP spid="9" grpId="0" build="p"/>
      <p:bldP spid="10" grpId="0" build="p"/>
      <p:bldP spid="12" grpId="0" build="p"/>
      <p:bldP spid="13" grpId="0" build="p"/>
      <p:bldP spid="16" grpId="0" build="p"/>
      <p:bldP spid="17" grpId="0" build="p"/>
      <p:bldP spid="18" grpId="0" build="p"/>
      <p:bldP spid="19" grpId="0" build="p"/>
      <p:bldP spid="20" grpId="0" build="p"/>
      <p:bldP spid="21" grpId="0" build="p"/>
      <p:bldP spid="2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grayscl/>
            <a:lum bright="-20000" contrast="30000"/>
          </a:blip>
          <a:srcRect/>
          <a:stretch>
            <a:fillRect/>
          </a:stretch>
        </p:blipFill>
        <p:spPr bwMode="auto">
          <a:xfrm>
            <a:off x="1371600" y="2133600"/>
            <a:ext cx="6975764" cy="4096649"/>
          </a:xfrm>
          <a:prstGeom prst="rect">
            <a:avLst/>
          </a:prstGeom>
          <a:noFill/>
          <a:ln w="9525">
            <a:noFill/>
            <a:miter lim="800000"/>
            <a:headEnd/>
            <a:tailEnd/>
          </a:ln>
          <a:effectLst/>
        </p:spPr>
      </p:pic>
      <p:sp>
        <p:nvSpPr>
          <p:cNvPr id="3" name="Rectangle 2"/>
          <p:cNvSpPr/>
          <p:nvPr/>
        </p:nvSpPr>
        <p:spPr>
          <a:xfrm>
            <a:off x="762000" y="349984"/>
            <a:ext cx="7772400" cy="1631216"/>
          </a:xfrm>
          <a:prstGeom prst="rect">
            <a:avLst/>
          </a:prstGeom>
        </p:spPr>
        <p:txBody>
          <a:bodyPr wrap="square">
            <a:spAutoFit/>
          </a:bodyPr>
          <a:lstStyle/>
          <a:p>
            <a:pPr algn="just" rtl="1"/>
            <a:r>
              <a:rPr lang="ar-IQ" sz="2000" b="1" dirty="0" smtClean="0">
                <a:latin typeface="Arial" pitchFamily="34" charset="0"/>
                <a:cs typeface="Arial" pitchFamily="34" charset="0"/>
              </a:rPr>
              <a:t>جـ)  في لحظة غلق الدائرة، لا يوجد تيار ولا فرق جهد بين طرفي المقاومة. بينما في تلك اللحظة (أي لحظة غلق الدائرة) جهد البطارية يظهر كليا على طرفي المحث على شكل قوة دافعة راجعة او خلفية حيث يحاول المحث على بقاء التيار مساوي للصفر على طرفيه. بمرور الوقت تتناقص الـ </a:t>
            </a:r>
            <a:r>
              <a:rPr lang="en-US" sz="2000" b="1" dirty="0" err="1" smtClean="0">
                <a:latin typeface="Arial" pitchFamily="34" charset="0"/>
                <a:cs typeface="Arial" pitchFamily="34" charset="0"/>
              </a:rPr>
              <a:t>emf</a:t>
            </a:r>
            <a:r>
              <a:rPr lang="ar-IQ" sz="2000" b="1" dirty="0" smtClean="0">
                <a:latin typeface="Arial" pitchFamily="34" charset="0"/>
                <a:cs typeface="Arial" pitchFamily="34" charset="0"/>
              </a:rPr>
              <a:t> على طرفي المحث بينما يتزايد التيار على طرفي المقاومة كما في الشكل التالي. </a:t>
            </a:r>
            <a:endParaRPr lang="en-US" sz="2000" b="1" dirty="0">
              <a:latin typeface="Arial" pitchFamily="34" charset="0"/>
              <a:cs typeface="Arial" pitchFamily="34" charset="0"/>
            </a:endParaRPr>
          </a:p>
        </p:txBody>
      </p:sp>
    </p:spTree>
    <p:extLst>
      <p:ext uri="{BB962C8B-B14F-4D97-AF65-F5344CB8AC3E}">
        <p14:creationId xmlns:p14="http://schemas.microsoft.com/office/powerpoint/2010/main" val="247807805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098"/>
                                        </p:tgtEl>
                                        <p:attrNameLst>
                                          <p:attrName>style.visibility</p:attrName>
                                        </p:attrNameLst>
                                      </p:cBhvr>
                                      <p:to>
                                        <p:strVal val="visible"/>
                                      </p:to>
                                    </p:set>
                                    <p:animEffect transition="in" filter="fade">
                                      <p:cBhvr>
                                        <p:cTn id="12" dur="20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0" y="838200"/>
            <a:ext cx="4343400" cy="461665"/>
          </a:xfrm>
          <a:prstGeom prst="rect">
            <a:avLst/>
          </a:prstGeom>
        </p:spPr>
        <p:txBody>
          <a:bodyPr wrap="square">
            <a:spAutoFit/>
          </a:bodyPr>
          <a:lstStyle/>
          <a:p>
            <a:pPr algn="just" rtl="1"/>
            <a:r>
              <a:rPr lang="ar-IQ" sz="2400" b="1" u="sng" dirty="0" smtClean="0">
                <a:latin typeface="Arial" pitchFamily="34" charset="0"/>
                <a:cs typeface="Arial" pitchFamily="34" charset="0"/>
              </a:rPr>
              <a:t>مثال ت 12 </a:t>
            </a:r>
            <a:endParaRPr lang="en-US" sz="2400" b="1" u="sng" dirty="0">
              <a:latin typeface="Arial" pitchFamily="34" charset="0"/>
              <a:cs typeface="Arial" pitchFamily="34" charset="0"/>
            </a:endParaRPr>
          </a:p>
        </p:txBody>
      </p:sp>
      <p:sp>
        <p:nvSpPr>
          <p:cNvPr id="3" name="Rectangle 2"/>
          <p:cNvSpPr/>
          <p:nvPr/>
        </p:nvSpPr>
        <p:spPr>
          <a:xfrm>
            <a:off x="457200" y="1219200"/>
            <a:ext cx="8458200" cy="707886"/>
          </a:xfrm>
          <a:prstGeom prst="rect">
            <a:avLst/>
          </a:prstGeom>
        </p:spPr>
        <p:txBody>
          <a:bodyPr wrap="square">
            <a:spAutoFit/>
          </a:bodyPr>
          <a:lstStyle/>
          <a:p>
            <a:pPr algn="just" rtl="1"/>
            <a:r>
              <a:rPr lang="ar-IQ" sz="2000" b="1" dirty="0" smtClean="0">
                <a:latin typeface="Arial" pitchFamily="34" charset="0"/>
                <a:cs typeface="Arial" pitchFamily="34" charset="0"/>
              </a:rPr>
              <a:t>احسب المقاومة في دائرة </a:t>
            </a:r>
            <a:r>
              <a:rPr lang="en-US" sz="2000" b="1" dirty="0" smtClean="0">
                <a:latin typeface="Arial" pitchFamily="34" charset="0"/>
                <a:cs typeface="Arial" pitchFamily="34" charset="0"/>
              </a:rPr>
              <a:t>RL circuit</a:t>
            </a:r>
            <a:r>
              <a:rPr lang="ar-IQ" sz="2000" b="1" dirty="0" smtClean="0">
                <a:latin typeface="Arial" pitchFamily="34" charset="0"/>
                <a:cs typeface="Arial" pitchFamily="34" charset="0"/>
              </a:rPr>
              <a:t> حيث </a:t>
            </a:r>
            <a:r>
              <a:rPr lang="en-US" sz="2000" b="1" dirty="0" smtClean="0">
                <a:latin typeface="Arial" pitchFamily="34" charset="0"/>
                <a:cs typeface="Arial" pitchFamily="34" charset="0"/>
              </a:rPr>
              <a:t>L=2.5H </a:t>
            </a:r>
            <a:r>
              <a:rPr lang="ar-IQ" sz="2000" b="1" dirty="0" smtClean="0">
                <a:latin typeface="Arial" pitchFamily="34" charset="0"/>
                <a:cs typeface="Arial" pitchFamily="34" charset="0"/>
              </a:rPr>
              <a:t> و التيار يزداد بنسبة </a:t>
            </a:r>
            <a:r>
              <a:rPr lang="en-US" sz="2000" b="1" dirty="0" smtClean="0">
                <a:latin typeface="Arial" pitchFamily="34" charset="0"/>
                <a:cs typeface="Arial" pitchFamily="34" charset="0"/>
              </a:rPr>
              <a:t>90% </a:t>
            </a:r>
            <a:r>
              <a:rPr lang="ar-IQ" sz="2000" b="1" dirty="0" smtClean="0">
                <a:latin typeface="Arial" pitchFamily="34" charset="0"/>
                <a:cs typeface="Arial" pitchFamily="34" charset="0"/>
              </a:rPr>
              <a:t> من قيمتة النهائية خلال </a:t>
            </a:r>
            <a:r>
              <a:rPr lang="en-US" sz="2000" b="1" dirty="0" smtClean="0">
                <a:latin typeface="Arial" pitchFamily="34" charset="0"/>
                <a:cs typeface="Arial" pitchFamily="34" charset="0"/>
              </a:rPr>
              <a:t>30s </a:t>
            </a:r>
            <a:r>
              <a:rPr lang="ar-IQ" sz="2000" b="1" dirty="0" smtClean="0">
                <a:latin typeface="Arial" pitchFamily="34" charset="0"/>
                <a:cs typeface="Arial" pitchFamily="34" charset="0"/>
              </a:rPr>
              <a:t> ؟ </a:t>
            </a:r>
            <a:endParaRPr lang="en-US" sz="2000" b="1" dirty="0">
              <a:latin typeface="Arial" pitchFamily="34" charset="0"/>
              <a:cs typeface="Arial" pitchFamily="34" charset="0"/>
            </a:endParaRPr>
          </a:p>
        </p:txBody>
      </p:sp>
      <p:pic>
        <p:nvPicPr>
          <p:cNvPr id="5122" name="Picture 2"/>
          <p:cNvPicPr>
            <a:picLocks noChangeAspect="1" noChangeArrowheads="1"/>
          </p:cNvPicPr>
          <p:nvPr/>
        </p:nvPicPr>
        <p:blipFill>
          <a:blip r:embed="rId2">
            <a:lum bright="-20000" contrast="40000"/>
          </a:blip>
          <a:srcRect/>
          <a:stretch>
            <a:fillRect/>
          </a:stretch>
        </p:blipFill>
        <p:spPr bwMode="auto">
          <a:xfrm>
            <a:off x="838200" y="2590800"/>
            <a:ext cx="7149380" cy="2743200"/>
          </a:xfrm>
          <a:prstGeom prst="rect">
            <a:avLst/>
          </a:prstGeom>
          <a:noFill/>
          <a:ln w="9525">
            <a:noFill/>
            <a:miter lim="800000"/>
            <a:headEnd/>
            <a:tailEnd/>
          </a:ln>
          <a:effectLst/>
        </p:spPr>
      </p:pic>
    </p:spTree>
    <p:extLst>
      <p:ext uri="{BB962C8B-B14F-4D97-AF65-F5344CB8AC3E}">
        <p14:creationId xmlns:p14="http://schemas.microsoft.com/office/powerpoint/2010/main" val="182944905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122"/>
                                        </p:tgtEl>
                                        <p:attrNameLst>
                                          <p:attrName>style.visibility</p:attrName>
                                        </p:attrNameLst>
                                      </p:cBhvr>
                                      <p:to>
                                        <p:strVal val="visible"/>
                                      </p:to>
                                    </p:set>
                                    <p:animEffect transition="in" filter="fade">
                                      <p:cBhvr>
                                        <p:cTn id="17" dur="20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43400" y="304800"/>
            <a:ext cx="4343400" cy="461665"/>
          </a:xfrm>
          <a:prstGeom prst="rect">
            <a:avLst/>
          </a:prstGeom>
        </p:spPr>
        <p:txBody>
          <a:bodyPr wrap="square">
            <a:spAutoFit/>
          </a:bodyPr>
          <a:lstStyle/>
          <a:p>
            <a:pPr algn="r"/>
            <a:r>
              <a:rPr lang="en-US" sz="2400" b="1" dirty="0" smtClean="0"/>
              <a:t>Energy in a Magnetic Field</a:t>
            </a:r>
            <a:endParaRPr lang="en-US" sz="2400" b="1" dirty="0"/>
          </a:p>
        </p:txBody>
      </p:sp>
      <p:sp>
        <p:nvSpPr>
          <p:cNvPr id="3" name="Rectangle 2"/>
          <p:cNvSpPr/>
          <p:nvPr/>
        </p:nvSpPr>
        <p:spPr>
          <a:xfrm>
            <a:off x="457200" y="838200"/>
            <a:ext cx="8229600" cy="1323439"/>
          </a:xfrm>
          <a:prstGeom prst="rect">
            <a:avLst/>
          </a:prstGeom>
        </p:spPr>
        <p:txBody>
          <a:bodyPr wrap="square">
            <a:spAutoFit/>
          </a:bodyPr>
          <a:lstStyle/>
          <a:p>
            <a:pPr algn="just" rtl="1"/>
            <a:r>
              <a:rPr lang="ar-IQ" sz="2000" dirty="0" smtClean="0">
                <a:latin typeface="Arial" pitchFamily="34" charset="0"/>
                <a:cs typeface="Arial" pitchFamily="34" charset="0"/>
              </a:rPr>
              <a:t>بما ان </a:t>
            </a:r>
            <a:r>
              <a:rPr lang="en-US" sz="2000" dirty="0" err="1" smtClean="0">
                <a:latin typeface="Arial" pitchFamily="34" charset="0"/>
                <a:cs typeface="Arial" pitchFamily="34" charset="0"/>
              </a:rPr>
              <a:t>emf</a:t>
            </a:r>
            <a:r>
              <a:rPr lang="en-US" sz="2000" dirty="0" smtClean="0">
                <a:latin typeface="Arial" pitchFamily="34" charset="0"/>
                <a:cs typeface="Arial" pitchFamily="34" charset="0"/>
              </a:rPr>
              <a:t> </a:t>
            </a:r>
            <a:r>
              <a:rPr lang="ar-IQ" sz="2000" dirty="0" smtClean="0">
                <a:latin typeface="Arial" pitchFamily="34" charset="0"/>
                <a:cs typeface="Arial" pitchFamily="34" charset="0"/>
              </a:rPr>
              <a:t> المحتثة المتولدة من المحث تمنع البطارية من شروع التيار الاني، سوف تحاول البطارية الى تولد طاقة اكبر مما هي عليه في الدائرة التي لا تحتوي على محث. ان جزء من الطاقة المجهزة من قبل البطارية يظهر كطاقة داخلية في المقاومة بينما يظهر الجزء المتبقي كمجال مغناطيسي للمحث. بضرب العلاقة 20 ب التيار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ar-IQ" sz="2000" dirty="0" smtClean="0">
                <a:latin typeface="Arial" pitchFamily="34" charset="0"/>
                <a:cs typeface="Arial" pitchFamily="34" charset="0"/>
              </a:rPr>
              <a:t> نحصل على </a:t>
            </a:r>
            <a:endParaRPr lang="en-US" sz="2000" dirty="0">
              <a:latin typeface="Arial" pitchFamily="34" charset="0"/>
              <a:cs typeface="Arial" pitchFamily="34" charset="0"/>
            </a:endParaRPr>
          </a:p>
        </p:txBody>
      </p:sp>
      <p:sp>
        <p:nvSpPr>
          <p:cNvPr id="6" name="Rectangle 5"/>
          <p:cNvSpPr/>
          <p:nvPr/>
        </p:nvSpPr>
        <p:spPr>
          <a:xfrm>
            <a:off x="685800" y="3096161"/>
            <a:ext cx="8229600" cy="1323439"/>
          </a:xfrm>
          <a:prstGeom prst="rect">
            <a:avLst/>
          </a:prstGeom>
        </p:spPr>
        <p:txBody>
          <a:bodyPr wrap="square">
            <a:spAutoFit/>
          </a:bodyPr>
          <a:lstStyle/>
          <a:p>
            <a:pPr algn="just" rtl="1"/>
            <a:r>
              <a:rPr lang="ar-IQ" sz="2000" dirty="0" smtClean="0">
                <a:latin typeface="Arial" pitchFamily="34" charset="0"/>
                <a:cs typeface="Arial" pitchFamily="34" charset="0"/>
              </a:rPr>
              <a:t>نلاحظ ان </a:t>
            </a:r>
            <a:r>
              <a:rPr lang="en-US" sz="2000" dirty="0" err="1" smtClean="0">
                <a:latin typeface="Arial" pitchFamily="34" charset="0"/>
                <a:cs typeface="Arial" pitchFamily="34" charset="0"/>
              </a:rPr>
              <a:t>iɛ</a:t>
            </a:r>
            <a:r>
              <a:rPr lang="en-US" sz="2000" dirty="0" smtClean="0">
                <a:latin typeface="Arial" pitchFamily="34" charset="0"/>
                <a:cs typeface="Arial" pitchFamily="34" charset="0"/>
              </a:rPr>
              <a:t> </a:t>
            </a:r>
            <a:r>
              <a:rPr lang="ar-IQ" sz="2000" dirty="0" smtClean="0">
                <a:latin typeface="Arial" pitchFamily="34" charset="0"/>
                <a:cs typeface="Arial" pitchFamily="34" charset="0"/>
              </a:rPr>
              <a:t> يمثل نسبة الطاقة المتولدة من البطارية وكذلك </a:t>
            </a:r>
          </a:p>
          <a:p>
            <a:pPr algn="just" rtl="1"/>
            <a:r>
              <a:rPr lang="ar-IQ" sz="2000" dirty="0" smtClean="0">
                <a:latin typeface="Arial" pitchFamily="34" charset="0"/>
                <a:cs typeface="Arial" pitchFamily="34" charset="0"/>
              </a:rPr>
              <a:t>نلاحظ </a:t>
            </a:r>
            <a:r>
              <a:rPr lang="en-US" sz="2000" dirty="0" smtClean="0">
                <a:latin typeface="Arial" pitchFamily="34" charset="0"/>
                <a:cs typeface="Arial" pitchFamily="34" charset="0"/>
              </a:rPr>
              <a:t>i</a:t>
            </a:r>
            <a:r>
              <a:rPr lang="en-US" sz="2000" baseline="30000" dirty="0" smtClean="0">
                <a:latin typeface="Arial" pitchFamily="34" charset="0"/>
                <a:cs typeface="Arial" pitchFamily="34" charset="0"/>
              </a:rPr>
              <a:t>2</a:t>
            </a:r>
            <a:r>
              <a:rPr lang="en-US" sz="2000" dirty="0" smtClean="0">
                <a:latin typeface="Arial" pitchFamily="34" charset="0"/>
                <a:cs typeface="Arial" pitchFamily="34" charset="0"/>
              </a:rPr>
              <a:t> R</a:t>
            </a:r>
            <a:r>
              <a:rPr lang="ar-IQ" sz="2000" dirty="0" smtClean="0">
                <a:latin typeface="Arial" pitchFamily="34" charset="0"/>
                <a:cs typeface="Arial" pitchFamily="34" charset="0"/>
              </a:rPr>
              <a:t> تمثل نسبة الطاقة المجهزة للمقاومة ،</a:t>
            </a:r>
          </a:p>
          <a:p>
            <a:pPr algn="just" rtl="1"/>
            <a:r>
              <a:rPr lang="ar-IQ" sz="2000" dirty="0" smtClean="0">
                <a:latin typeface="Arial" pitchFamily="34" charset="0"/>
                <a:cs typeface="Arial" pitchFamily="34" charset="0"/>
              </a:rPr>
              <a:t> لذلك يجب ان تكون </a:t>
            </a:r>
            <a:r>
              <a:rPr lang="en-US" sz="2000" dirty="0" smtClean="0">
                <a:latin typeface="Arial" pitchFamily="34" charset="0"/>
                <a:cs typeface="Arial" pitchFamily="34" charset="0"/>
              </a:rPr>
              <a:t>Li (</a:t>
            </a:r>
            <a:r>
              <a:rPr lang="en-US" sz="2000" dirty="0" err="1" smtClean="0">
                <a:latin typeface="Arial" pitchFamily="34" charset="0"/>
                <a:cs typeface="Arial" pitchFamily="34" charset="0"/>
              </a:rPr>
              <a:t>di</a:t>
            </a:r>
            <a:r>
              <a:rPr lang="en-US" sz="2000" dirty="0" smtClean="0">
                <a:latin typeface="Arial" pitchFamily="34" charset="0"/>
                <a:cs typeface="Arial" pitchFamily="34" charset="0"/>
              </a:rPr>
              <a:t>/</a:t>
            </a:r>
            <a:r>
              <a:rPr lang="en-US" sz="2000" dirty="0" err="1" smtClean="0">
                <a:latin typeface="Arial" pitchFamily="34" charset="0"/>
                <a:cs typeface="Arial" pitchFamily="34" charset="0"/>
              </a:rPr>
              <a:t>dt</a:t>
            </a:r>
            <a:r>
              <a:rPr lang="en-US" sz="2000" dirty="0" smtClean="0">
                <a:latin typeface="Arial" pitchFamily="34" charset="0"/>
                <a:cs typeface="Arial" pitchFamily="34" charset="0"/>
              </a:rPr>
              <a:t>)</a:t>
            </a:r>
            <a:r>
              <a:rPr lang="ar-IQ" sz="2000" dirty="0" smtClean="0">
                <a:latin typeface="Arial" pitchFamily="34" charset="0"/>
                <a:cs typeface="Arial" pitchFamily="34" charset="0"/>
              </a:rPr>
              <a:t> هي نسبة الطاقة المخزونة للمحث  فاذا كان </a:t>
            </a:r>
            <a:r>
              <a:rPr lang="en-US" sz="2000" dirty="0" smtClean="0">
                <a:latin typeface="Arial" pitchFamily="34" charset="0"/>
                <a:cs typeface="Arial" pitchFamily="34" charset="0"/>
              </a:rPr>
              <a:t>U </a:t>
            </a:r>
            <a:r>
              <a:rPr lang="ar-IQ" sz="2000" dirty="0" smtClean="0">
                <a:latin typeface="Arial" pitchFamily="34" charset="0"/>
                <a:cs typeface="Arial" pitchFamily="34" charset="0"/>
              </a:rPr>
              <a:t>  هو رمز الطاقة المخزونه في المحث فان </a:t>
            </a:r>
            <a:r>
              <a:rPr lang="en-US" sz="2000" dirty="0" err="1" smtClean="0">
                <a:latin typeface="Arial" pitchFamily="34" charset="0"/>
                <a:cs typeface="Arial" pitchFamily="34" charset="0"/>
              </a:rPr>
              <a:t>dU</a:t>
            </a:r>
            <a:r>
              <a:rPr lang="en-US" sz="2000" dirty="0" smtClean="0">
                <a:latin typeface="Arial" pitchFamily="34" charset="0"/>
                <a:cs typeface="Arial" pitchFamily="34" charset="0"/>
              </a:rPr>
              <a:t>/</a:t>
            </a:r>
            <a:r>
              <a:rPr lang="en-US" sz="2000" dirty="0" err="1" smtClean="0">
                <a:latin typeface="Arial" pitchFamily="34" charset="0"/>
                <a:cs typeface="Arial" pitchFamily="34" charset="0"/>
              </a:rPr>
              <a:t>dt</a:t>
            </a:r>
            <a:r>
              <a:rPr lang="en-US" sz="2000" dirty="0" smtClean="0">
                <a:latin typeface="Arial" pitchFamily="34" charset="0"/>
                <a:cs typeface="Arial" pitchFamily="34" charset="0"/>
              </a:rPr>
              <a:t> </a:t>
            </a:r>
            <a:r>
              <a:rPr lang="ar-IQ" sz="2000" dirty="0" smtClean="0">
                <a:latin typeface="Arial" pitchFamily="34" charset="0"/>
                <a:cs typeface="Arial" pitchFamily="34" charset="0"/>
              </a:rPr>
              <a:t> هو رمز نسبة الطاقة المخزونة في المحث   </a:t>
            </a:r>
            <a:endParaRPr lang="en-US" sz="2000" dirty="0">
              <a:latin typeface="Arial" pitchFamily="34" charset="0"/>
              <a:cs typeface="Arial" pitchFamily="34" charset="0"/>
            </a:endParaRPr>
          </a:p>
        </p:txBody>
      </p:sp>
      <p:sp>
        <p:nvSpPr>
          <p:cNvPr id="8" name="Rectangle 7"/>
          <p:cNvSpPr/>
          <p:nvPr/>
        </p:nvSpPr>
        <p:spPr>
          <a:xfrm>
            <a:off x="304800" y="4953000"/>
            <a:ext cx="3457998" cy="461665"/>
          </a:xfrm>
          <a:prstGeom prst="rect">
            <a:avLst/>
          </a:prstGeom>
        </p:spPr>
        <p:txBody>
          <a:bodyPr wrap="none">
            <a:spAutoFit/>
          </a:bodyPr>
          <a:lstStyle/>
          <a:p>
            <a:r>
              <a:rPr lang="en-US" sz="2400" dirty="0" err="1" smtClean="0"/>
              <a:t>dU</a:t>
            </a:r>
            <a:r>
              <a:rPr lang="en-US" sz="2400" dirty="0" smtClean="0"/>
              <a:t> = L </a:t>
            </a:r>
            <a:r>
              <a:rPr lang="en-US" sz="2400" dirty="0" err="1" smtClean="0"/>
              <a:t>i</a:t>
            </a:r>
            <a:r>
              <a:rPr lang="en-US" sz="2400" dirty="0" smtClean="0"/>
              <a:t> </a:t>
            </a:r>
            <a:r>
              <a:rPr lang="en-US" sz="2400" dirty="0" err="1" smtClean="0"/>
              <a:t>di</a:t>
            </a:r>
            <a:r>
              <a:rPr lang="en-US" sz="2400" dirty="0" smtClean="0"/>
              <a:t>             -------- 45</a:t>
            </a:r>
            <a:endParaRPr lang="en-US" sz="2400" dirty="0"/>
          </a:p>
        </p:txBody>
      </p:sp>
      <p:sp>
        <p:nvSpPr>
          <p:cNvPr id="9" name="Rectangle 8"/>
          <p:cNvSpPr/>
          <p:nvPr/>
        </p:nvSpPr>
        <p:spPr>
          <a:xfrm>
            <a:off x="330200" y="5521622"/>
            <a:ext cx="3490058" cy="461665"/>
          </a:xfrm>
          <a:prstGeom prst="rect">
            <a:avLst/>
          </a:prstGeom>
          <a:ln>
            <a:solidFill>
              <a:schemeClr val="tx1"/>
            </a:solidFill>
          </a:ln>
        </p:spPr>
        <p:txBody>
          <a:bodyPr wrap="none">
            <a:spAutoFit/>
          </a:bodyPr>
          <a:lstStyle/>
          <a:p>
            <a:r>
              <a:rPr lang="en-US" sz="2400" b="1" dirty="0" smtClean="0"/>
              <a:t>U = ½ L i</a:t>
            </a:r>
            <a:r>
              <a:rPr lang="en-US" sz="2400" b="1" baseline="30000" dirty="0" smtClean="0"/>
              <a:t>2</a:t>
            </a:r>
            <a:r>
              <a:rPr lang="en-US" sz="2400" b="1" dirty="0" smtClean="0"/>
              <a:t>              -------- 46</a:t>
            </a:r>
            <a:endParaRPr lang="en-US" sz="2400" b="1" dirty="0"/>
          </a:p>
        </p:txBody>
      </p:sp>
      <p:sp>
        <p:nvSpPr>
          <p:cNvPr id="10" name="Rectangle 9"/>
          <p:cNvSpPr/>
          <p:nvPr/>
        </p:nvSpPr>
        <p:spPr>
          <a:xfrm>
            <a:off x="489743" y="5998506"/>
            <a:ext cx="8229600" cy="707886"/>
          </a:xfrm>
          <a:prstGeom prst="rect">
            <a:avLst/>
          </a:prstGeom>
        </p:spPr>
        <p:txBody>
          <a:bodyPr wrap="square">
            <a:spAutoFit/>
          </a:bodyPr>
          <a:lstStyle/>
          <a:p>
            <a:pPr algn="just" rtl="1"/>
            <a:r>
              <a:rPr lang="ar-IQ" sz="2000" dirty="0" smtClean="0">
                <a:latin typeface="Arial" pitchFamily="34" charset="0"/>
                <a:cs typeface="Arial" pitchFamily="34" charset="0"/>
              </a:rPr>
              <a:t>ان العلاقة 46 تمثل علاقة الطاقة المخزونه في المجال المغناطيسي المحيط بالمحث الذي يسري فيه تيار </a:t>
            </a:r>
            <a:r>
              <a:rPr lang="en-US" sz="2000" dirty="0" err="1" smtClean="0">
                <a:latin typeface="Arial" pitchFamily="34" charset="0"/>
                <a:cs typeface="Arial" pitchFamily="34" charset="0"/>
              </a:rPr>
              <a:t>i</a:t>
            </a:r>
            <a:endParaRPr lang="en-US" sz="2000" dirty="0">
              <a:latin typeface="Arial" pitchFamily="34" charset="0"/>
              <a:cs typeface="Arial" pitchFamily="34" charset="0"/>
            </a:endParaRPr>
          </a:p>
        </p:txBody>
      </p:sp>
      <p:graphicFrame>
        <p:nvGraphicFramePr>
          <p:cNvPr id="27649" name="Object 1"/>
          <p:cNvGraphicFramePr>
            <a:graphicFrameLocks noChangeAspect="1"/>
          </p:cNvGraphicFramePr>
          <p:nvPr/>
        </p:nvGraphicFramePr>
        <p:xfrm>
          <a:off x="304800" y="1944688"/>
          <a:ext cx="3351213" cy="722312"/>
        </p:xfrm>
        <a:graphic>
          <a:graphicData uri="http://schemas.openxmlformats.org/presentationml/2006/ole">
            <mc:AlternateContent xmlns:mc="http://schemas.openxmlformats.org/markup-compatibility/2006">
              <mc:Choice xmlns:v="urn:schemas-microsoft-com:vml" Requires="v">
                <p:oleObj spid="_x0000_s9314" name="Equation" r:id="rId3" imgW="2120760" imgH="457200" progId="Equation.3">
                  <p:embed/>
                </p:oleObj>
              </mc:Choice>
              <mc:Fallback>
                <p:oleObj name="Equation" r:id="rId3" imgW="2120760" imgH="457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1944688"/>
                        <a:ext cx="3351213" cy="722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Object 1"/>
          <p:cNvGraphicFramePr>
            <a:graphicFrameLocks noChangeAspect="1"/>
          </p:cNvGraphicFramePr>
          <p:nvPr/>
        </p:nvGraphicFramePr>
        <p:xfrm>
          <a:off x="314325" y="2667000"/>
          <a:ext cx="3571875" cy="722313"/>
        </p:xfrm>
        <a:graphic>
          <a:graphicData uri="http://schemas.openxmlformats.org/presentationml/2006/ole">
            <mc:AlternateContent xmlns:mc="http://schemas.openxmlformats.org/markup-compatibility/2006">
              <mc:Choice xmlns:v="urn:schemas-microsoft-com:vml" Requires="v">
                <p:oleObj spid="_x0000_s9315" name="Equation" r:id="rId5" imgW="2260440" imgH="457200" progId="Equation.3">
                  <p:embed/>
                </p:oleObj>
              </mc:Choice>
              <mc:Fallback>
                <p:oleObj name="Equation" r:id="rId5" imgW="2260440" imgH="457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4325" y="2667000"/>
                        <a:ext cx="3571875" cy="722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 name="Object 1"/>
          <p:cNvGraphicFramePr>
            <a:graphicFrameLocks noChangeAspect="1"/>
          </p:cNvGraphicFramePr>
          <p:nvPr/>
        </p:nvGraphicFramePr>
        <p:xfrm>
          <a:off x="374650" y="4191000"/>
          <a:ext cx="2749550" cy="722313"/>
        </p:xfrm>
        <a:graphic>
          <a:graphicData uri="http://schemas.openxmlformats.org/presentationml/2006/ole">
            <mc:AlternateContent xmlns:mc="http://schemas.openxmlformats.org/markup-compatibility/2006">
              <mc:Choice xmlns:v="urn:schemas-microsoft-com:vml" Requires="v">
                <p:oleObj spid="_x0000_s9316" name="Equation" r:id="rId7" imgW="1739880" imgH="457200" progId="Equation.3">
                  <p:embed/>
                </p:oleObj>
              </mc:Choice>
              <mc:Fallback>
                <p:oleObj name="Equation" r:id="rId7" imgW="1739880" imgH="4572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4650" y="4191000"/>
                        <a:ext cx="2749550" cy="722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Rectangle 3"/>
          <p:cNvSpPr/>
          <p:nvPr/>
        </p:nvSpPr>
        <p:spPr>
          <a:xfrm rot="19436354">
            <a:off x="196723" y="309890"/>
            <a:ext cx="978153" cy="523220"/>
          </a:xfrm>
          <a:prstGeom prst="rect">
            <a:avLst/>
          </a:prstGeom>
        </p:spPr>
        <p:txBody>
          <a:bodyPr wrap="none">
            <a:spAutoFit/>
          </a:bodyPr>
          <a:lstStyle/>
          <a:p>
            <a:r>
              <a:rPr lang="ar-IQ" sz="2800" b="1" dirty="0" smtClean="0">
                <a:solidFill>
                  <a:srgbClr val="FF0000"/>
                </a:solidFill>
                <a:latin typeface="Arial" pitchFamily="34" charset="0"/>
              </a:rPr>
              <a:t>الطاقة </a:t>
            </a:r>
            <a:endParaRPr lang="ar-IQ" sz="2800" dirty="0">
              <a:solidFill>
                <a:srgbClr val="FF0000"/>
              </a:solidFill>
            </a:endParaRPr>
          </a:p>
        </p:txBody>
      </p:sp>
    </p:spTree>
    <p:extLst>
      <p:ext uri="{BB962C8B-B14F-4D97-AF65-F5344CB8AC3E}">
        <p14:creationId xmlns:p14="http://schemas.microsoft.com/office/powerpoint/2010/main" val="4033889349"/>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60250" y="195198"/>
            <a:ext cx="5638800" cy="461665"/>
          </a:xfrm>
          <a:prstGeom prst="rect">
            <a:avLst/>
          </a:prstGeom>
        </p:spPr>
        <p:txBody>
          <a:bodyPr wrap="square">
            <a:spAutoFit/>
          </a:bodyPr>
          <a:lstStyle/>
          <a:p>
            <a:r>
              <a:rPr lang="en-US" sz="2400" b="1" dirty="0" smtClean="0"/>
              <a:t>Energy density of a Magnetic Field</a:t>
            </a:r>
            <a:endParaRPr lang="en-US" sz="2400" b="1" dirty="0"/>
          </a:p>
        </p:txBody>
      </p:sp>
      <p:sp>
        <p:nvSpPr>
          <p:cNvPr id="5" name="Rectangle 4"/>
          <p:cNvSpPr/>
          <p:nvPr/>
        </p:nvSpPr>
        <p:spPr>
          <a:xfrm>
            <a:off x="76200" y="1047690"/>
            <a:ext cx="5359896" cy="400110"/>
          </a:xfrm>
          <a:prstGeom prst="rect">
            <a:avLst/>
          </a:prstGeom>
        </p:spPr>
        <p:txBody>
          <a:bodyPr wrap="square">
            <a:spAutoFit/>
          </a:bodyPr>
          <a:lstStyle/>
          <a:p>
            <a:pPr algn="l" rtl="1"/>
            <a:r>
              <a:rPr lang="ar-IQ" sz="2000" dirty="0" smtClean="0">
                <a:latin typeface="Arial" pitchFamily="34" charset="0"/>
                <a:cs typeface="Arial" pitchFamily="34" charset="0"/>
              </a:rPr>
              <a:t>لنفترض </a:t>
            </a:r>
            <a:r>
              <a:rPr lang="en-US" sz="2000" dirty="0" smtClean="0">
                <a:latin typeface="Arial" pitchFamily="34" charset="0"/>
                <a:cs typeface="Arial" pitchFamily="34" charset="0"/>
              </a:rPr>
              <a:t>solenoid</a:t>
            </a:r>
            <a:r>
              <a:rPr lang="ar-IQ" sz="2000" dirty="0" smtClean="0">
                <a:latin typeface="Arial" pitchFamily="34" charset="0"/>
                <a:cs typeface="Arial" pitchFamily="34" charset="0"/>
              </a:rPr>
              <a:t> يمثل محث. ومن العلاقة </a:t>
            </a:r>
            <a:r>
              <a:rPr lang="en-US" sz="2000" dirty="0" smtClean="0">
                <a:latin typeface="Arial" pitchFamily="34" charset="0"/>
                <a:cs typeface="Arial" pitchFamily="34" charset="0"/>
              </a:rPr>
              <a:t>16</a:t>
            </a:r>
            <a:r>
              <a:rPr lang="ar-IQ" sz="2000" dirty="0" smtClean="0">
                <a:latin typeface="Arial" pitchFamily="34" charset="0"/>
                <a:cs typeface="Arial" pitchFamily="34" charset="0"/>
              </a:rPr>
              <a:t>  </a:t>
            </a:r>
            <a:endParaRPr lang="en-US" sz="2000" dirty="0">
              <a:latin typeface="Arial" pitchFamily="34" charset="0"/>
              <a:cs typeface="Arial" pitchFamily="34" charset="0"/>
            </a:endParaRPr>
          </a:p>
        </p:txBody>
      </p:sp>
      <p:sp>
        <p:nvSpPr>
          <p:cNvPr id="8" name="Rectangle 7"/>
          <p:cNvSpPr/>
          <p:nvPr/>
        </p:nvSpPr>
        <p:spPr>
          <a:xfrm>
            <a:off x="304800" y="1595735"/>
            <a:ext cx="3962400" cy="461665"/>
          </a:xfrm>
          <a:prstGeom prst="rect">
            <a:avLst/>
          </a:prstGeom>
          <a:ln>
            <a:noFill/>
          </a:ln>
        </p:spPr>
        <p:txBody>
          <a:bodyPr wrap="square">
            <a:spAutoFit/>
          </a:bodyPr>
          <a:lstStyle/>
          <a:p>
            <a:pPr algn="l" rtl="0"/>
            <a:r>
              <a:rPr lang="en-US" sz="2400" dirty="0" smtClean="0"/>
              <a:t>L =  µ</a:t>
            </a:r>
            <a:r>
              <a:rPr lang="en-US" sz="1200" dirty="0" smtClean="0"/>
              <a:t>o</a:t>
            </a:r>
            <a:r>
              <a:rPr lang="en-US" sz="2400" dirty="0" smtClean="0"/>
              <a:t> n</a:t>
            </a:r>
            <a:r>
              <a:rPr lang="en-US" sz="2400" baseline="30000" dirty="0" smtClean="0"/>
              <a:t>2</a:t>
            </a:r>
            <a:r>
              <a:rPr lang="en-US" sz="2400" dirty="0" smtClean="0"/>
              <a:t> A </a:t>
            </a:r>
            <a:r>
              <a:rPr lang="en-US" sz="2400" dirty="0" smtClean="0">
                <a:latin typeface="Arial" pitchFamily="34" charset="0"/>
                <a:cs typeface="Arial" pitchFamily="34" charset="0"/>
              </a:rPr>
              <a:t>l</a:t>
            </a:r>
            <a:r>
              <a:rPr lang="en-US" sz="2400" dirty="0" smtClean="0"/>
              <a:t> ------ 16</a:t>
            </a:r>
            <a:endParaRPr lang="en-US" sz="2400" dirty="0"/>
          </a:p>
        </p:txBody>
      </p:sp>
      <p:sp>
        <p:nvSpPr>
          <p:cNvPr id="9" name="Rectangle 8"/>
          <p:cNvSpPr/>
          <p:nvPr/>
        </p:nvSpPr>
        <p:spPr>
          <a:xfrm>
            <a:off x="228600" y="2133600"/>
            <a:ext cx="7079704" cy="400110"/>
          </a:xfrm>
          <a:prstGeom prst="rect">
            <a:avLst/>
          </a:prstGeom>
        </p:spPr>
        <p:txBody>
          <a:bodyPr wrap="square">
            <a:spAutoFit/>
          </a:bodyPr>
          <a:lstStyle/>
          <a:p>
            <a:pPr algn="l" rtl="1"/>
            <a:r>
              <a:rPr lang="ar-IQ" sz="2000" dirty="0" smtClean="0">
                <a:latin typeface="Arial" pitchFamily="34" charset="0"/>
                <a:cs typeface="Arial" pitchFamily="34" charset="0"/>
              </a:rPr>
              <a:t>وكما نعلم من الفصل الثالث ان علاقة المجال المغناطيس للـ </a:t>
            </a:r>
            <a:r>
              <a:rPr lang="en-US" sz="2000" dirty="0" smtClean="0">
                <a:latin typeface="Arial" pitchFamily="34" charset="0"/>
                <a:cs typeface="Arial" pitchFamily="34" charset="0"/>
              </a:rPr>
              <a:t>solenoid </a:t>
            </a:r>
            <a:r>
              <a:rPr lang="ar-IQ" sz="2000" dirty="0" smtClean="0">
                <a:latin typeface="Arial" pitchFamily="34" charset="0"/>
                <a:cs typeface="Arial" pitchFamily="34" charset="0"/>
              </a:rPr>
              <a:t> هي  </a:t>
            </a:r>
            <a:endParaRPr lang="en-US" sz="2000" dirty="0">
              <a:latin typeface="Arial" pitchFamily="34" charset="0"/>
              <a:cs typeface="Arial" pitchFamily="34" charset="0"/>
            </a:endParaRPr>
          </a:p>
        </p:txBody>
      </p:sp>
      <p:sp>
        <p:nvSpPr>
          <p:cNvPr id="10" name="Rectangle 9"/>
          <p:cNvSpPr/>
          <p:nvPr/>
        </p:nvSpPr>
        <p:spPr>
          <a:xfrm>
            <a:off x="381000" y="2895600"/>
            <a:ext cx="3276600" cy="461665"/>
          </a:xfrm>
          <a:prstGeom prst="rect">
            <a:avLst/>
          </a:prstGeom>
        </p:spPr>
        <p:txBody>
          <a:bodyPr wrap="square">
            <a:spAutoFit/>
          </a:bodyPr>
          <a:lstStyle/>
          <a:p>
            <a:pPr algn="l" rtl="0"/>
            <a:r>
              <a:rPr lang="en-US" sz="2400" dirty="0" smtClean="0"/>
              <a:t>B = µ</a:t>
            </a:r>
            <a:r>
              <a:rPr lang="en-US" dirty="0" smtClean="0"/>
              <a:t>o</a:t>
            </a:r>
            <a:r>
              <a:rPr lang="en-US" sz="2400" dirty="0" smtClean="0"/>
              <a:t> n </a:t>
            </a:r>
            <a:r>
              <a:rPr lang="en-US" sz="2400" dirty="0" err="1" smtClean="0"/>
              <a:t>i</a:t>
            </a:r>
            <a:r>
              <a:rPr lang="en-US" sz="2400" dirty="0" smtClean="0"/>
              <a:t> ---------- 8</a:t>
            </a:r>
            <a:endParaRPr lang="en-US" sz="2400" dirty="0"/>
          </a:p>
        </p:txBody>
      </p:sp>
      <p:sp>
        <p:nvSpPr>
          <p:cNvPr id="11" name="Rectangle 10"/>
          <p:cNvSpPr/>
          <p:nvPr/>
        </p:nvSpPr>
        <p:spPr>
          <a:xfrm>
            <a:off x="228600" y="3505200"/>
            <a:ext cx="3962400" cy="400110"/>
          </a:xfrm>
          <a:prstGeom prst="rect">
            <a:avLst/>
          </a:prstGeom>
        </p:spPr>
        <p:txBody>
          <a:bodyPr wrap="square">
            <a:spAutoFit/>
          </a:bodyPr>
          <a:lstStyle/>
          <a:p>
            <a:pPr algn="l" rtl="1"/>
            <a:r>
              <a:rPr lang="ar-IQ" sz="2000" dirty="0" smtClean="0">
                <a:latin typeface="Arial" pitchFamily="34" charset="0"/>
                <a:cs typeface="Arial" pitchFamily="34" charset="0"/>
              </a:rPr>
              <a:t>وبتعويض العلاقتين 8 و 16 في العلاقة 46  </a:t>
            </a:r>
            <a:endParaRPr lang="en-US" sz="2000" dirty="0">
              <a:latin typeface="Arial" pitchFamily="34" charset="0"/>
              <a:cs typeface="Arial" pitchFamily="34" charset="0"/>
            </a:endParaRPr>
          </a:p>
        </p:txBody>
      </p:sp>
      <p:graphicFrame>
        <p:nvGraphicFramePr>
          <p:cNvPr id="26625" name="Object 3"/>
          <p:cNvGraphicFramePr>
            <a:graphicFrameLocks noChangeAspect="1"/>
          </p:cNvGraphicFramePr>
          <p:nvPr/>
        </p:nvGraphicFramePr>
        <p:xfrm>
          <a:off x="390525" y="3998912"/>
          <a:ext cx="2809875" cy="762000"/>
        </p:xfrm>
        <a:graphic>
          <a:graphicData uri="http://schemas.openxmlformats.org/presentationml/2006/ole">
            <mc:AlternateContent xmlns:mc="http://schemas.openxmlformats.org/markup-compatibility/2006">
              <mc:Choice xmlns:v="urn:schemas-microsoft-com:vml" Requires="v">
                <p:oleObj spid="_x0000_s10347" name="Equation" r:id="rId3" imgW="1777680" imgH="482400" progId="Equation.3">
                  <p:embed/>
                </p:oleObj>
              </mc:Choice>
              <mc:Fallback>
                <p:oleObj name="Equation" r:id="rId3" imgW="1777680" imgH="4824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0525" y="3998912"/>
                        <a:ext cx="2809875"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 name="Object 3"/>
          <p:cNvGraphicFramePr>
            <a:graphicFrameLocks noChangeAspect="1"/>
          </p:cNvGraphicFramePr>
          <p:nvPr/>
        </p:nvGraphicFramePr>
        <p:xfrm>
          <a:off x="381000" y="4913312"/>
          <a:ext cx="2389188" cy="801688"/>
        </p:xfrm>
        <a:graphic>
          <a:graphicData uri="http://schemas.openxmlformats.org/presentationml/2006/ole">
            <mc:AlternateContent xmlns:mc="http://schemas.openxmlformats.org/markup-compatibility/2006">
              <mc:Choice xmlns:v="urn:schemas-microsoft-com:vml" Requires="v">
                <p:oleObj spid="_x0000_s10348" name="Equation" r:id="rId5" imgW="1511280" imgH="507960" progId="Equation.3">
                  <p:embed/>
                </p:oleObj>
              </mc:Choice>
              <mc:Fallback>
                <p:oleObj name="Equation" r:id="rId5" imgW="1511280" imgH="50796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 y="4913312"/>
                        <a:ext cx="2389188" cy="801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 name="Object 3"/>
          <p:cNvGraphicFramePr>
            <a:graphicFrameLocks noChangeAspect="1"/>
          </p:cNvGraphicFramePr>
          <p:nvPr/>
        </p:nvGraphicFramePr>
        <p:xfrm>
          <a:off x="381000" y="5751512"/>
          <a:ext cx="2811462" cy="801688"/>
        </p:xfrm>
        <a:graphic>
          <a:graphicData uri="http://schemas.openxmlformats.org/presentationml/2006/ole">
            <mc:AlternateContent xmlns:mc="http://schemas.openxmlformats.org/markup-compatibility/2006">
              <mc:Choice xmlns:v="urn:schemas-microsoft-com:vml" Requires="v">
                <p:oleObj spid="_x0000_s10349" name="Equation" r:id="rId7" imgW="1777680" imgH="507960" progId="Equation.3">
                  <p:embed/>
                </p:oleObj>
              </mc:Choice>
              <mc:Fallback>
                <p:oleObj name="Equation" r:id="rId7" imgW="1777680" imgH="50796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1000" y="5751512"/>
                        <a:ext cx="2811462" cy="801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 name="Rectangle 17"/>
          <p:cNvSpPr/>
          <p:nvPr/>
        </p:nvSpPr>
        <p:spPr>
          <a:xfrm rot="20361057">
            <a:off x="354431" y="403414"/>
            <a:ext cx="1648208" cy="523220"/>
          </a:xfrm>
          <a:prstGeom prst="rect">
            <a:avLst/>
          </a:prstGeom>
        </p:spPr>
        <p:txBody>
          <a:bodyPr wrap="none">
            <a:spAutoFit/>
          </a:bodyPr>
          <a:lstStyle/>
          <a:p>
            <a:r>
              <a:rPr lang="ar-IQ" sz="2800" b="1" dirty="0" smtClean="0">
                <a:solidFill>
                  <a:srgbClr val="FF0000"/>
                </a:solidFill>
                <a:latin typeface="Arial" pitchFamily="34" charset="0"/>
              </a:rPr>
              <a:t>كثافة الطاقة </a:t>
            </a:r>
            <a:endParaRPr lang="ar-IQ" sz="2800" dirty="0">
              <a:solidFill>
                <a:srgbClr val="FF0000"/>
              </a:solidFill>
            </a:endParaRPr>
          </a:p>
        </p:txBody>
      </p:sp>
    </p:spTree>
    <p:extLst>
      <p:ext uri="{BB962C8B-B14F-4D97-AF65-F5344CB8AC3E}">
        <p14:creationId xmlns:p14="http://schemas.microsoft.com/office/powerpoint/2010/main" val="483846747"/>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0" y="314147"/>
            <a:ext cx="5638800" cy="461665"/>
          </a:xfrm>
          <a:prstGeom prst="rect">
            <a:avLst/>
          </a:prstGeom>
        </p:spPr>
        <p:txBody>
          <a:bodyPr wrap="square">
            <a:spAutoFit/>
          </a:bodyPr>
          <a:lstStyle/>
          <a:p>
            <a:r>
              <a:rPr lang="en-US" sz="2400" b="1" dirty="0" smtClean="0"/>
              <a:t>Energy density of a Magnetic Field</a:t>
            </a:r>
            <a:endParaRPr lang="en-US" sz="2400" b="1" dirty="0"/>
          </a:p>
        </p:txBody>
      </p:sp>
      <p:sp>
        <p:nvSpPr>
          <p:cNvPr id="17" name="Rectangle 16"/>
          <p:cNvSpPr/>
          <p:nvPr/>
        </p:nvSpPr>
        <p:spPr>
          <a:xfrm>
            <a:off x="419950" y="3366185"/>
            <a:ext cx="8328513" cy="707886"/>
          </a:xfrm>
          <a:prstGeom prst="rect">
            <a:avLst/>
          </a:prstGeom>
        </p:spPr>
        <p:txBody>
          <a:bodyPr wrap="square">
            <a:spAutoFit/>
          </a:bodyPr>
          <a:lstStyle/>
          <a:p>
            <a:pPr algn="just" rtl="1"/>
            <a:r>
              <a:rPr lang="ar-IQ" sz="2000" dirty="0" smtClean="0">
                <a:latin typeface="Arial" pitchFamily="34" charset="0"/>
                <a:cs typeface="Arial" pitchFamily="34" charset="0"/>
              </a:rPr>
              <a:t>حيث ان </a:t>
            </a:r>
            <a:r>
              <a:rPr lang="en-US" sz="2000" dirty="0" smtClean="0">
                <a:latin typeface="Arial" pitchFamily="34" charset="0"/>
                <a:cs typeface="Arial" pitchFamily="34" charset="0"/>
              </a:rPr>
              <a:t>V </a:t>
            </a:r>
            <a:r>
              <a:rPr lang="ar-IQ" sz="2000" dirty="0" smtClean="0">
                <a:latin typeface="Arial" pitchFamily="34" charset="0"/>
                <a:cs typeface="Arial" pitchFamily="34" charset="0"/>
              </a:rPr>
              <a:t> هو حجم الـ</a:t>
            </a:r>
            <a:r>
              <a:rPr lang="en-US" sz="2000" dirty="0" smtClean="0">
                <a:latin typeface="Arial" pitchFamily="34" charset="0"/>
                <a:cs typeface="Arial" pitchFamily="34" charset="0"/>
              </a:rPr>
              <a:t>solenoid</a:t>
            </a:r>
            <a:r>
              <a:rPr lang="ar-IQ" sz="2000" dirty="0" smtClean="0">
                <a:latin typeface="Arial" pitchFamily="34" charset="0"/>
                <a:cs typeface="Arial" pitchFamily="34" charset="0"/>
              </a:rPr>
              <a:t>، ان كثافة المجال المغناطيسي </a:t>
            </a:r>
            <a:r>
              <a:rPr lang="en-US" sz="2000" dirty="0" err="1" smtClean="0">
                <a:latin typeface="Arial" pitchFamily="34" charset="0"/>
                <a:cs typeface="Arial" pitchFamily="34" charset="0"/>
              </a:rPr>
              <a:t>u</a:t>
            </a:r>
            <a:r>
              <a:rPr lang="en-US" sz="2000" baseline="-25000" dirty="0" err="1" smtClean="0">
                <a:latin typeface="Arial" pitchFamily="34" charset="0"/>
                <a:cs typeface="Arial" pitchFamily="34" charset="0"/>
              </a:rPr>
              <a:t>B</a:t>
            </a:r>
            <a:r>
              <a:rPr lang="ar-IQ" sz="2000" dirty="0" smtClean="0">
                <a:latin typeface="Arial" pitchFamily="34" charset="0"/>
                <a:cs typeface="Arial" pitchFamily="34" charset="0"/>
              </a:rPr>
              <a:t> او الطاقة المخزونة في وحدة الحجم </a:t>
            </a:r>
            <a:r>
              <a:rPr lang="en-US" sz="2000" dirty="0" smtClean="0">
                <a:latin typeface="Arial" pitchFamily="34" charset="0"/>
                <a:cs typeface="Arial" pitchFamily="34" charset="0"/>
              </a:rPr>
              <a:t>U/V</a:t>
            </a:r>
            <a:r>
              <a:rPr lang="ar-IQ" sz="2000" dirty="0" smtClean="0">
                <a:latin typeface="Arial" pitchFamily="34" charset="0"/>
                <a:cs typeface="Arial" pitchFamily="34" charset="0"/>
              </a:rPr>
              <a:t> في المجال المغناطيسي لل </a:t>
            </a:r>
            <a:r>
              <a:rPr lang="en-US" sz="2000" dirty="0" smtClean="0">
                <a:latin typeface="Arial" pitchFamily="34" charset="0"/>
                <a:cs typeface="Arial" pitchFamily="34" charset="0"/>
              </a:rPr>
              <a:t>solenoid</a:t>
            </a:r>
            <a:r>
              <a:rPr lang="ar-IQ" sz="2000" dirty="0" smtClean="0">
                <a:latin typeface="Arial" pitchFamily="34" charset="0"/>
                <a:cs typeface="Arial" pitchFamily="34" charset="0"/>
              </a:rPr>
              <a:t> </a:t>
            </a:r>
            <a:endParaRPr lang="en-US" sz="2000" dirty="0">
              <a:latin typeface="Arial" pitchFamily="34" charset="0"/>
              <a:cs typeface="Arial" pitchFamily="34" charset="0"/>
            </a:endParaRPr>
          </a:p>
        </p:txBody>
      </p:sp>
      <p:sp>
        <p:nvSpPr>
          <p:cNvPr id="19" name="Rectangle 18"/>
          <p:cNvSpPr/>
          <p:nvPr/>
        </p:nvSpPr>
        <p:spPr>
          <a:xfrm>
            <a:off x="572351" y="5575985"/>
            <a:ext cx="8176112" cy="707886"/>
          </a:xfrm>
          <a:prstGeom prst="rect">
            <a:avLst/>
          </a:prstGeom>
        </p:spPr>
        <p:txBody>
          <a:bodyPr wrap="square">
            <a:spAutoFit/>
          </a:bodyPr>
          <a:lstStyle/>
          <a:p>
            <a:pPr algn="just" rtl="1"/>
            <a:r>
              <a:rPr lang="ar-IQ" sz="2000" dirty="0" smtClean="0">
                <a:latin typeface="Arial" pitchFamily="34" charset="0"/>
                <a:cs typeface="Arial" pitchFamily="34" charset="0"/>
              </a:rPr>
              <a:t>ان العلاقة 49 هي علاقة عامة حيث تنطبق على جميع الاشكال الهندسية وليس على ال </a:t>
            </a:r>
            <a:r>
              <a:rPr lang="en-US" sz="2000" dirty="0" smtClean="0">
                <a:latin typeface="Arial" pitchFamily="34" charset="0"/>
                <a:cs typeface="Arial" pitchFamily="34" charset="0"/>
              </a:rPr>
              <a:t>solenoid </a:t>
            </a:r>
            <a:r>
              <a:rPr lang="ar-IQ" sz="2000" dirty="0" smtClean="0">
                <a:latin typeface="Arial" pitchFamily="34" charset="0"/>
                <a:cs typeface="Arial" pitchFamily="34" charset="0"/>
              </a:rPr>
              <a:t> فقط </a:t>
            </a:r>
            <a:endParaRPr lang="en-US" sz="2000" dirty="0">
              <a:latin typeface="Arial" pitchFamily="34" charset="0"/>
              <a:cs typeface="Arial" pitchFamily="34" charset="0"/>
            </a:endParaRPr>
          </a:p>
        </p:txBody>
      </p:sp>
      <p:graphicFrame>
        <p:nvGraphicFramePr>
          <p:cNvPr id="22" name="Object 3"/>
          <p:cNvGraphicFramePr>
            <a:graphicFrameLocks noChangeAspect="1"/>
          </p:cNvGraphicFramePr>
          <p:nvPr>
            <p:extLst>
              <p:ext uri="{D42A27DB-BD31-4B8C-83A1-F6EECF244321}">
                <p14:modId xmlns:p14="http://schemas.microsoft.com/office/powerpoint/2010/main" val="2701634203"/>
              </p:ext>
            </p:extLst>
          </p:nvPr>
        </p:nvGraphicFramePr>
        <p:xfrm>
          <a:off x="432651" y="1384985"/>
          <a:ext cx="2730500" cy="801688"/>
        </p:xfrm>
        <a:graphic>
          <a:graphicData uri="http://schemas.openxmlformats.org/presentationml/2006/ole">
            <mc:AlternateContent xmlns:mc="http://schemas.openxmlformats.org/markup-compatibility/2006">
              <mc:Choice xmlns:v="urn:schemas-microsoft-com:vml" Requires="v">
                <p:oleObj spid="_x0000_s12377" name="Equation" r:id="rId3" imgW="1726920" imgH="507960" progId="Equation.3">
                  <p:embed/>
                </p:oleObj>
              </mc:Choice>
              <mc:Fallback>
                <p:oleObj name="Equation" r:id="rId3" imgW="1726920" imgH="50796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2651" y="1384985"/>
                        <a:ext cx="2730500" cy="801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 name="Object 3"/>
          <p:cNvGraphicFramePr>
            <a:graphicFrameLocks noChangeAspect="1"/>
          </p:cNvGraphicFramePr>
          <p:nvPr>
            <p:extLst>
              <p:ext uri="{D42A27DB-BD31-4B8C-83A1-F6EECF244321}">
                <p14:modId xmlns:p14="http://schemas.microsoft.com/office/powerpoint/2010/main" val="393151643"/>
              </p:ext>
            </p:extLst>
          </p:nvPr>
        </p:nvGraphicFramePr>
        <p:xfrm>
          <a:off x="481864" y="2451785"/>
          <a:ext cx="2528887" cy="801688"/>
        </p:xfrm>
        <a:graphic>
          <a:graphicData uri="http://schemas.openxmlformats.org/presentationml/2006/ole">
            <mc:AlternateContent xmlns:mc="http://schemas.openxmlformats.org/markup-compatibility/2006">
              <mc:Choice xmlns:v="urn:schemas-microsoft-com:vml" Requires="v">
                <p:oleObj spid="_x0000_s12378" name="Equation" r:id="rId5" imgW="1600200" imgH="507960" progId="Equation.3">
                  <p:embed/>
                </p:oleObj>
              </mc:Choice>
              <mc:Fallback>
                <p:oleObj name="Equation" r:id="rId5" imgW="1600200" imgH="50796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1864" y="2451785"/>
                        <a:ext cx="2528887" cy="801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 name="Object 3"/>
          <p:cNvGraphicFramePr>
            <a:graphicFrameLocks noChangeAspect="1"/>
          </p:cNvGraphicFramePr>
          <p:nvPr>
            <p:extLst>
              <p:ext uri="{D42A27DB-BD31-4B8C-83A1-F6EECF244321}">
                <p14:modId xmlns:p14="http://schemas.microsoft.com/office/powerpoint/2010/main" val="1902772131"/>
              </p:ext>
            </p:extLst>
          </p:nvPr>
        </p:nvGraphicFramePr>
        <p:xfrm>
          <a:off x="451602" y="4462164"/>
          <a:ext cx="3071812" cy="801688"/>
        </p:xfrm>
        <a:graphic>
          <a:graphicData uri="http://schemas.openxmlformats.org/presentationml/2006/ole">
            <mc:AlternateContent xmlns:mc="http://schemas.openxmlformats.org/markup-compatibility/2006">
              <mc:Choice xmlns:v="urn:schemas-microsoft-com:vml" Requires="v">
                <p:oleObj spid="_x0000_s12379" name="Equation" r:id="rId7" imgW="1942920" imgH="507960" progId="Equation.3">
                  <p:embed/>
                </p:oleObj>
              </mc:Choice>
              <mc:Fallback>
                <p:oleObj name="Equation" r:id="rId7" imgW="1942920" imgH="50796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1602" y="4462164"/>
                        <a:ext cx="3071812" cy="8016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 name="Rectangle 17"/>
          <p:cNvSpPr/>
          <p:nvPr/>
        </p:nvSpPr>
        <p:spPr>
          <a:xfrm rot="20361057">
            <a:off x="451848" y="429414"/>
            <a:ext cx="1648208" cy="523220"/>
          </a:xfrm>
          <a:prstGeom prst="rect">
            <a:avLst/>
          </a:prstGeom>
        </p:spPr>
        <p:txBody>
          <a:bodyPr wrap="none">
            <a:spAutoFit/>
          </a:bodyPr>
          <a:lstStyle/>
          <a:p>
            <a:r>
              <a:rPr lang="ar-IQ" sz="2800" b="1" dirty="0" smtClean="0">
                <a:solidFill>
                  <a:srgbClr val="FF0000"/>
                </a:solidFill>
                <a:latin typeface="Arial" pitchFamily="34" charset="0"/>
              </a:rPr>
              <a:t>كثافة الطاقة </a:t>
            </a:r>
            <a:endParaRPr lang="ar-IQ" sz="2800" dirty="0">
              <a:solidFill>
                <a:srgbClr val="FF0000"/>
              </a:solidFill>
            </a:endParaRPr>
          </a:p>
        </p:txBody>
      </p:sp>
    </p:spTree>
    <p:extLst>
      <p:ext uri="{BB962C8B-B14F-4D97-AF65-F5344CB8AC3E}">
        <p14:creationId xmlns:p14="http://schemas.microsoft.com/office/powerpoint/2010/main" val="2010288751"/>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214291"/>
            <a:ext cx="7772400" cy="571503"/>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ar-IQ" sz="4000" dirty="0" smtClean="0"/>
              <a:t>1- الحث الذاتي </a:t>
            </a:r>
            <a:r>
              <a:rPr lang="en-US" sz="4000" dirty="0" smtClean="0">
                <a:latin typeface="Times New Roman" pitchFamily="18" charset="0"/>
                <a:cs typeface="Times New Roman" pitchFamily="18" charset="0"/>
              </a:rPr>
              <a:t>Self Inductance </a:t>
            </a:r>
            <a:endParaRPr lang="ar-IQ" sz="4000" dirty="0">
              <a:latin typeface="Times New Roman" pitchFamily="18" charset="0"/>
              <a:cs typeface="Times New Roman" pitchFamily="18" charset="0"/>
            </a:endParaRPr>
          </a:p>
        </p:txBody>
      </p:sp>
      <p:sp>
        <p:nvSpPr>
          <p:cNvPr id="3" name="Subtitle 2"/>
          <p:cNvSpPr>
            <a:spLocks noGrp="1"/>
          </p:cNvSpPr>
          <p:nvPr>
            <p:ph type="subTitle" idx="1"/>
          </p:nvPr>
        </p:nvSpPr>
        <p:spPr>
          <a:xfrm>
            <a:off x="214282" y="928670"/>
            <a:ext cx="8786874" cy="5786478"/>
          </a:xfrm>
        </p:spPr>
        <p:style>
          <a:lnRef idx="1">
            <a:schemeClr val="accent5"/>
          </a:lnRef>
          <a:fillRef idx="2">
            <a:schemeClr val="accent5"/>
          </a:fillRef>
          <a:effectRef idx="1">
            <a:schemeClr val="accent5"/>
          </a:effectRef>
          <a:fontRef idx="minor">
            <a:schemeClr val="dk1"/>
          </a:fontRef>
        </p:style>
        <p:txBody>
          <a:bodyPr>
            <a:normAutofit fontScale="92500" lnSpcReduction="10000"/>
          </a:bodyPr>
          <a:lstStyle/>
          <a:p>
            <a:endParaRPr lang="ar-IQ" dirty="0" smtClean="0"/>
          </a:p>
          <a:p>
            <a:endParaRPr lang="ar-IQ" dirty="0" smtClean="0"/>
          </a:p>
          <a:p>
            <a:endParaRPr lang="ar-IQ" dirty="0" smtClean="0"/>
          </a:p>
          <a:p>
            <a:pPr algn="r"/>
            <a:endParaRPr lang="ar-IQ" sz="2000" dirty="0" smtClean="0">
              <a:solidFill>
                <a:schemeClr val="tx1"/>
              </a:solidFill>
            </a:endParaRPr>
          </a:p>
          <a:p>
            <a:pPr algn="r"/>
            <a:endParaRPr lang="ar-IQ" sz="2000" dirty="0" smtClean="0">
              <a:solidFill>
                <a:schemeClr val="tx1"/>
              </a:solidFill>
            </a:endParaRPr>
          </a:p>
          <a:p>
            <a:pPr algn="r"/>
            <a:r>
              <a:rPr lang="ar-IQ" sz="2200" dirty="0" smtClean="0">
                <a:solidFill>
                  <a:schemeClr val="tx1"/>
                </a:solidFill>
              </a:rPr>
              <a:t>نعتبر دائرة كهربائية مكونة من بطارية ومقاومة ومفتاح كهربائي كما في الشكل, عند غلق المفتاح فان التيار المار في الدائرة سوف لن يصل إلى قيمته العظمى فور غلق المفتاح إنما سوف يستغرق بعضاً من الوقت نتيجة لقانون فرداي.</a:t>
            </a:r>
          </a:p>
          <a:p>
            <a:pPr algn="r"/>
            <a:r>
              <a:rPr lang="ar-IQ" sz="2200" dirty="0" smtClean="0">
                <a:solidFill>
                  <a:schemeClr val="tx1"/>
                </a:solidFill>
              </a:rPr>
              <a:t>عند غلق المفتاح في الدائرة الكهربائية يحدث مايلي:</a:t>
            </a:r>
          </a:p>
          <a:p>
            <a:pPr algn="r"/>
            <a:r>
              <a:rPr lang="ar-IQ" sz="2200" dirty="0" smtClean="0">
                <a:solidFill>
                  <a:schemeClr val="tx1"/>
                </a:solidFill>
              </a:rPr>
              <a:t>1- يزداد التيار المار في الدائرة مع الزمن.</a:t>
            </a:r>
          </a:p>
          <a:p>
            <a:pPr algn="r"/>
            <a:r>
              <a:rPr lang="ar-IQ" sz="2200" dirty="0" smtClean="0">
                <a:solidFill>
                  <a:schemeClr val="tx1"/>
                </a:solidFill>
              </a:rPr>
              <a:t>2- يزداد الفيض المغناطيسي خلال الدائرة نتيجة لازدياد التيار.</a:t>
            </a:r>
          </a:p>
          <a:p>
            <a:pPr algn="r"/>
            <a:r>
              <a:rPr lang="ar-IQ" sz="2200" dirty="0" smtClean="0">
                <a:solidFill>
                  <a:schemeClr val="tx1"/>
                </a:solidFill>
              </a:rPr>
              <a:t>3- الفيض المتزايد يؤدي إلى توليد قوة دافعة كهربائية في الدائرة ليعاكس الزيادة في الفيض المغناطيسي. </a:t>
            </a:r>
            <a:r>
              <a:rPr lang="en-US" sz="2200" dirty="0" smtClean="0">
                <a:solidFill>
                  <a:schemeClr val="tx1"/>
                </a:solidFill>
              </a:rPr>
              <a:t>.</a:t>
            </a:r>
            <a:r>
              <a:rPr lang="en-US" sz="2200" dirty="0" smtClean="0">
                <a:solidFill>
                  <a:schemeClr val="tx1"/>
                </a:solidFill>
                <a:latin typeface="Times New Roman" pitchFamily="18" charset="0"/>
                <a:cs typeface="Times New Roman" pitchFamily="18" charset="0"/>
              </a:rPr>
              <a:t>Lenz’s Law</a:t>
            </a:r>
            <a:r>
              <a:rPr lang="ar-IQ" sz="2200" dirty="0" smtClean="0">
                <a:solidFill>
                  <a:schemeClr val="tx1"/>
                </a:solidFill>
                <a:latin typeface="Times New Roman" pitchFamily="18" charset="0"/>
                <a:cs typeface="Times New Roman" pitchFamily="18" charset="0"/>
              </a:rPr>
              <a:t> </a:t>
            </a:r>
          </a:p>
          <a:p>
            <a:pPr algn="r"/>
            <a:r>
              <a:rPr lang="ar-IQ" sz="2200" dirty="0" smtClean="0">
                <a:solidFill>
                  <a:schemeClr val="tx1"/>
                </a:solidFill>
                <a:latin typeface="Times New Roman" pitchFamily="18" charset="0"/>
                <a:cs typeface="Times New Roman" pitchFamily="18" charset="0"/>
              </a:rPr>
              <a:t>هذه القوة الدافعة الكهربائية المتولدة في الدائرة تعمل في عكس اتجاه التيار الأصلي وهذا نتج عن الزيادة في الفيض المغناطيسي نتيجة لزيادة التيار عند غلق المفتاح... هذا التأثير في الدائرة يعرف باسم التأثير ألحثي الذاتي </a:t>
            </a:r>
            <a:r>
              <a:rPr lang="en-US" sz="2200" dirty="0" smtClean="0">
                <a:solidFill>
                  <a:schemeClr val="tx1"/>
                </a:solidFill>
                <a:latin typeface="Times New Roman" pitchFamily="18" charset="0"/>
                <a:cs typeface="Times New Roman" pitchFamily="18" charset="0"/>
              </a:rPr>
              <a:t>.Self induction</a:t>
            </a:r>
            <a:endParaRPr lang="ar-IQ" sz="2200" dirty="0">
              <a:solidFill>
                <a:schemeClr val="tx1"/>
              </a:solidFill>
              <a:latin typeface="Times New Roman" pitchFamily="18" charset="0"/>
              <a:cs typeface="Times New Roman" pitchFamily="18" charset="0"/>
            </a:endParaRPr>
          </a:p>
        </p:txBody>
      </p:sp>
      <p:pic>
        <p:nvPicPr>
          <p:cNvPr id="1029" name="Picture 5"/>
          <p:cNvPicPr>
            <a:picLocks noChangeAspect="1" noChangeArrowheads="1"/>
          </p:cNvPicPr>
          <p:nvPr/>
        </p:nvPicPr>
        <p:blipFill>
          <a:blip r:embed="rId2" cstate="print"/>
          <a:srcRect l="6131"/>
          <a:stretch>
            <a:fillRect/>
          </a:stretch>
        </p:blipFill>
        <p:spPr bwMode="auto">
          <a:xfrm>
            <a:off x="3000364" y="857232"/>
            <a:ext cx="3281361" cy="2214578"/>
          </a:xfrm>
          <a:prstGeom prst="rect">
            <a:avLst/>
          </a:prstGeom>
          <a:noFill/>
          <a:ln w="9525">
            <a:noFill/>
            <a:miter lim="800000"/>
            <a:headEnd/>
            <a:tailEnd/>
          </a:ln>
          <a:effectLst/>
        </p:spPr>
      </p:pic>
      <p:sp>
        <p:nvSpPr>
          <p:cNvPr id="9" name="TextBox 8"/>
          <p:cNvSpPr txBox="1"/>
          <p:nvPr/>
        </p:nvSpPr>
        <p:spPr>
          <a:xfrm rot="20708547">
            <a:off x="1119978" y="6146918"/>
            <a:ext cx="642942" cy="461665"/>
          </a:xfrm>
          <a:prstGeom prst="rect">
            <a:avLst/>
          </a:prstGeom>
        </p:spPr>
        <p:style>
          <a:lnRef idx="1">
            <a:schemeClr val="accent6"/>
          </a:lnRef>
          <a:fillRef idx="3">
            <a:schemeClr val="accent6"/>
          </a:fillRef>
          <a:effectRef idx="2">
            <a:schemeClr val="accent6"/>
          </a:effectRef>
          <a:fontRef idx="minor">
            <a:schemeClr val="lt1"/>
          </a:fontRef>
        </p:style>
        <p:txBody>
          <a:bodyPr wrap="square" rtlCol="1">
            <a:spAutoFit/>
          </a:bodyPr>
          <a:lstStyle/>
          <a:p>
            <a:r>
              <a:rPr lang="ar-IQ" sz="2400" dirty="0" smtClean="0"/>
              <a:t>يتبع</a:t>
            </a:r>
            <a:endParaRPr lang="ar-IQ" sz="2400" dirty="0"/>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0" y="304800"/>
            <a:ext cx="4343400" cy="461665"/>
          </a:xfrm>
          <a:prstGeom prst="rect">
            <a:avLst/>
          </a:prstGeom>
        </p:spPr>
        <p:txBody>
          <a:bodyPr wrap="square">
            <a:spAutoFit/>
          </a:bodyPr>
          <a:lstStyle/>
          <a:p>
            <a:pPr algn="just" rtl="1"/>
            <a:r>
              <a:rPr lang="ar-IQ" sz="2400" b="1" u="sng" dirty="0" smtClean="0">
                <a:latin typeface="Arial" pitchFamily="34" charset="0"/>
                <a:cs typeface="Arial" pitchFamily="34" charset="0"/>
              </a:rPr>
              <a:t>مثال ت 22 </a:t>
            </a:r>
            <a:endParaRPr lang="en-US" sz="2400" b="1" u="sng" dirty="0">
              <a:latin typeface="Arial" pitchFamily="34" charset="0"/>
              <a:cs typeface="Arial" pitchFamily="34" charset="0"/>
            </a:endParaRPr>
          </a:p>
        </p:txBody>
      </p:sp>
      <p:sp>
        <p:nvSpPr>
          <p:cNvPr id="5" name="Rectangle 4"/>
          <p:cNvSpPr/>
          <p:nvPr/>
        </p:nvSpPr>
        <p:spPr>
          <a:xfrm>
            <a:off x="457200" y="685800"/>
            <a:ext cx="8458200" cy="707886"/>
          </a:xfrm>
          <a:prstGeom prst="rect">
            <a:avLst/>
          </a:prstGeom>
        </p:spPr>
        <p:txBody>
          <a:bodyPr wrap="square">
            <a:spAutoFit/>
          </a:bodyPr>
          <a:lstStyle/>
          <a:p>
            <a:pPr algn="just" rtl="1"/>
            <a:r>
              <a:rPr lang="ar-IQ" sz="2000" b="1" dirty="0" smtClean="0">
                <a:latin typeface="Arial" pitchFamily="34" charset="0"/>
                <a:cs typeface="Arial" pitchFamily="34" charset="0"/>
              </a:rPr>
              <a:t>احسب الطاقة المرافقة للمجال المغناطيسي ل</a:t>
            </a:r>
            <a:r>
              <a:rPr lang="en-US" sz="2000" b="1" dirty="0" smtClean="0">
                <a:latin typeface="Arial" pitchFamily="34" charset="0"/>
                <a:cs typeface="Arial" pitchFamily="34" charset="0"/>
              </a:rPr>
              <a:t>solenoid </a:t>
            </a:r>
            <a:r>
              <a:rPr lang="ar-IQ" sz="2000" b="1" dirty="0" smtClean="0">
                <a:latin typeface="Arial" pitchFamily="34" charset="0"/>
                <a:cs typeface="Arial" pitchFamily="34" charset="0"/>
              </a:rPr>
              <a:t> يحتوي على </a:t>
            </a:r>
            <a:r>
              <a:rPr lang="en-US" sz="2000" b="1" dirty="0" smtClean="0">
                <a:latin typeface="Arial" pitchFamily="34" charset="0"/>
                <a:cs typeface="Arial" pitchFamily="34" charset="0"/>
              </a:rPr>
              <a:t>200 turns</a:t>
            </a:r>
            <a:r>
              <a:rPr lang="ar-IQ" sz="2000" b="1" dirty="0" smtClean="0">
                <a:latin typeface="Arial" pitchFamily="34" charset="0"/>
                <a:cs typeface="Arial" pitchFamily="34" charset="0"/>
              </a:rPr>
              <a:t> وتيار </a:t>
            </a:r>
            <a:r>
              <a:rPr lang="en-US" sz="2000" b="1" dirty="0" smtClean="0">
                <a:latin typeface="Arial" pitchFamily="34" charset="0"/>
                <a:cs typeface="Arial" pitchFamily="34" charset="0"/>
              </a:rPr>
              <a:t>1.75A</a:t>
            </a:r>
            <a:r>
              <a:rPr lang="ar-IQ" sz="2000" b="1" dirty="0" smtClean="0">
                <a:latin typeface="Arial" pitchFamily="34" charset="0"/>
                <a:cs typeface="Arial" pitchFamily="34" charset="0"/>
              </a:rPr>
              <a:t> والذي يولد فيض </a:t>
            </a:r>
            <a:r>
              <a:rPr lang="en-US" sz="2000" b="1" dirty="0" smtClean="0">
                <a:latin typeface="Arial" pitchFamily="34" charset="0"/>
                <a:cs typeface="Arial" pitchFamily="34" charset="0"/>
              </a:rPr>
              <a:t>Flux</a:t>
            </a:r>
            <a:r>
              <a:rPr lang="ar-IQ" sz="2000" b="1" dirty="0" smtClean="0">
                <a:latin typeface="Arial" pitchFamily="34" charset="0"/>
                <a:cs typeface="Arial" pitchFamily="34" charset="0"/>
              </a:rPr>
              <a:t> مقداره </a:t>
            </a:r>
            <a:r>
              <a:rPr lang="en-US" sz="2000" b="1" dirty="0" smtClean="0">
                <a:latin typeface="Arial" pitchFamily="34" charset="0"/>
                <a:cs typeface="Arial" pitchFamily="34" charset="0"/>
              </a:rPr>
              <a:t>3.7*10</a:t>
            </a:r>
            <a:r>
              <a:rPr lang="en-US" sz="2000" b="1" baseline="30000" dirty="0" smtClean="0">
                <a:latin typeface="Arial" pitchFamily="34" charset="0"/>
                <a:cs typeface="Arial" pitchFamily="34" charset="0"/>
              </a:rPr>
              <a:t>-4</a:t>
            </a:r>
            <a:r>
              <a:rPr lang="en-US" sz="2000" b="1" dirty="0" smtClean="0">
                <a:latin typeface="Arial" pitchFamily="34" charset="0"/>
                <a:cs typeface="Arial" pitchFamily="34" charset="0"/>
              </a:rPr>
              <a:t>Wb</a:t>
            </a:r>
            <a:r>
              <a:rPr lang="ar-IQ" sz="2000" b="1" dirty="0" smtClean="0">
                <a:latin typeface="Arial" pitchFamily="34" charset="0"/>
                <a:cs typeface="Arial" pitchFamily="34" charset="0"/>
              </a:rPr>
              <a:t> في كل لفة.</a:t>
            </a:r>
            <a:endParaRPr lang="en-US" sz="2000" b="1" dirty="0">
              <a:latin typeface="Arial" pitchFamily="34" charset="0"/>
              <a:cs typeface="Arial" pitchFamily="34" charset="0"/>
            </a:endParaRPr>
          </a:p>
        </p:txBody>
      </p:sp>
      <p:pic>
        <p:nvPicPr>
          <p:cNvPr id="8194" name="Picture 2"/>
          <p:cNvPicPr>
            <a:picLocks noChangeAspect="1" noChangeArrowheads="1"/>
          </p:cNvPicPr>
          <p:nvPr/>
        </p:nvPicPr>
        <p:blipFill>
          <a:blip r:embed="rId2">
            <a:grayscl/>
            <a:lum bright="-20000" contrast="30000"/>
          </a:blip>
          <a:srcRect/>
          <a:stretch>
            <a:fillRect/>
          </a:stretch>
        </p:blipFill>
        <p:spPr bwMode="auto">
          <a:xfrm>
            <a:off x="457200" y="2209800"/>
            <a:ext cx="5151531" cy="1005840"/>
          </a:xfrm>
          <a:prstGeom prst="rect">
            <a:avLst/>
          </a:prstGeom>
          <a:noFill/>
          <a:ln w="9525">
            <a:noFill/>
            <a:miter lim="800000"/>
            <a:headEnd/>
            <a:tailEnd/>
          </a:ln>
          <a:effectLst/>
        </p:spPr>
      </p:pic>
      <p:pic>
        <p:nvPicPr>
          <p:cNvPr id="8195" name="Picture 3"/>
          <p:cNvPicPr>
            <a:picLocks noChangeAspect="1" noChangeArrowheads="1"/>
          </p:cNvPicPr>
          <p:nvPr/>
        </p:nvPicPr>
        <p:blipFill>
          <a:blip r:embed="rId3">
            <a:grayscl/>
            <a:lum bright="-20000" contrast="30000"/>
          </a:blip>
          <a:srcRect/>
          <a:stretch>
            <a:fillRect/>
          </a:stretch>
        </p:blipFill>
        <p:spPr bwMode="auto">
          <a:xfrm>
            <a:off x="685800" y="3657600"/>
            <a:ext cx="6990588" cy="1005840"/>
          </a:xfrm>
          <a:prstGeom prst="rect">
            <a:avLst/>
          </a:prstGeom>
          <a:noFill/>
          <a:ln w="9525">
            <a:noFill/>
            <a:miter lim="800000"/>
            <a:headEnd/>
            <a:tailEnd/>
          </a:ln>
          <a:effectLst/>
        </p:spPr>
      </p:pic>
      <p:sp>
        <p:nvSpPr>
          <p:cNvPr id="6" name="Rectangle 5"/>
          <p:cNvSpPr/>
          <p:nvPr/>
        </p:nvSpPr>
        <p:spPr>
          <a:xfrm>
            <a:off x="533400" y="1600200"/>
            <a:ext cx="4343400" cy="461665"/>
          </a:xfrm>
          <a:prstGeom prst="rect">
            <a:avLst/>
          </a:prstGeom>
        </p:spPr>
        <p:txBody>
          <a:bodyPr wrap="square">
            <a:spAutoFit/>
          </a:bodyPr>
          <a:lstStyle/>
          <a:p>
            <a:pPr algn="just"/>
            <a:r>
              <a:rPr lang="en-US" sz="2400" dirty="0" smtClean="0">
                <a:latin typeface="Arial" pitchFamily="34" charset="0"/>
                <a:cs typeface="Arial" pitchFamily="34" charset="0"/>
              </a:rPr>
              <a:t>From </a:t>
            </a:r>
            <a:r>
              <a:rPr lang="en-US" sz="2400" dirty="0" err="1" smtClean="0">
                <a:latin typeface="Arial" pitchFamily="34" charset="0"/>
                <a:cs typeface="Arial" pitchFamily="34" charset="0"/>
              </a:rPr>
              <a:t>eq</a:t>
            </a:r>
            <a:r>
              <a:rPr lang="en-US" sz="2400" dirty="0" smtClean="0">
                <a:latin typeface="Arial" pitchFamily="34" charset="0"/>
                <a:cs typeface="Arial" pitchFamily="34" charset="0"/>
              </a:rPr>
              <a:t> 7 we can find L</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1912278644"/>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0" y="716280"/>
            <a:ext cx="4343400" cy="461665"/>
          </a:xfrm>
          <a:prstGeom prst="rect">
            <a:avLst/>
          </a:prstGeom>
        </p:spPr>
        <p:txBody>
          <a:bodyPr wrap="square">
            <a:spAutoFit/>
          </a:bodyPr>
          <a:lstStyle/>
          <a:p>
            <a:pPr algn="just" rtl="1"/>
            <a:r>
              <a:rPr lang="ar-IQ" sz="2400" b="1" u="sng" dirty="0" smtClean="0">
                <a:latin typeface="Arial" pitchFamily="34" charset="0"/>
                <a:cs typeface="Arial" pitchFamily="34" charset="0"/>
              </a:rPr>
              <a:t>مثال ت 23  </a:t>
            </a:r>
            <a:endParaRPr lang="en-US" sz="2400" b="1" u="sng" dirty="0">
              <a:latin typeface="Arial" pitchFamily="34" charset="0"/>
              <a:cs typeface="Arial" pitchFamily="34" charset="0"/>
            </a:endParaRPr>
          </a:p>
        </p:txBody>
      </p:sp>
      <p:sp>
        <p:nvSpPr>
          <p:cNvPr id="5" name="Rectangle 4"/>
          <p:cNvSpPr/>
          <p:nvPr/>
        </p:nvSpPr>
        <p:spPr>
          <a:xfrm>
            <a:off x="457200" y="1097280"/>
            <a:ext cx="8458200" cy="707886"/>
          </a:xfrm>
          <a:prstGeom prst="rect">
            <a:avLst/>
          </a:prstGeom>
        </p:spPr>
        <p:txBody>
          <a:bodyPr wrap="square">
            <a:spAutoFit/>
          </a:bodyPr>
          <a:lstStyle/>
          <a:p>
            <a:pPr algn="just" rtl="1"/>
            <a:r>
              <a:rPr lang="ar-IQ" sz="2000" b="1" dirty="0" smtClean="0">
                <a:latin typeface="Arial" pitchFamily="34" charset="0"/>
                <a:cs typeface="Arial" pitchFamily="34" charset="0"/>
              </a:rPr>
              <a:t>احسب الطاقة المرافقة للمجال المغناطيسي ل</a:t>
            </a:r>
            <a:r>
              <a:rPr lang="en-US" sz="2000" b="1" dirty="0" smtClean="0">
                <a:latin typeface="Arial" pitchFamily="34" charset="0"/>
                <a:cs typeface="Arial" pitchFamily="34" charset="0"/>
              </a:rPr>
              <a:t>solenoid </a:t>
            </a:r>
            <a:r>
              <a:rPr lang="ar-IQ" sz="2000" b="1" dirty="0" smtClean="0">
                <a:latin typeface="Arial" pitchFamily="34" charset="0"/>
                <a:cs typeface="Arial" pitchFamily="34" charset="0"/>
              </a:rPr>
              <a:t> يحتوي على </a:t>
            </a:r>
            <a:r>
              <a:rPr lang="en-US" sz="2000" b="1" dirty="0" smtClean="0">
                <a:latin typeface="Arial" pitchFamily="34" charset="0"/>
                <a:cs typeface="Arial" pitchFamily="34" charset="0"/>
              </a:rPr>
              <a:t>68 turns</a:t>
            </a:r>
            <a:r>
              <a:rPr lang="ar-IQ" sz="2000" b="1" dirty="0" smtClean="0">
                <a:latin typeface="Arial" pitchFamily="34" charset="0"/>
                <a:cs typeface="Arial" pitchFamily="34" charset="0"/>
              </a:rPr>
              <a:t> وتيار </a:t>
            </a:r>
            <a:r>
              <a:rPr lang="en-US" sz="2000" b="1" dirty="0" smtClean="0">
                <a:latin typeface="Arial" pitchFamily="34" charset="0"/>
                <a:cs typeface="Arial" pitchFamily="34" charset="0"/>
              </a:rPr>
              <a:t>0.77A </a:t>
            </a:r>
            <a:r>
              <a:rPr lang="ar-IQ" sz="2000" b="1" dirty="0" smtClean="0">
                <a:latin typeface="Arial" pitchFamily="34" charset="0"/>
                <a:cs typeface="Arial" pitchFamily="34" charset="0"/>
              </a:rPr>
              <a:t> وطوله  </a:t>
            </a:r>
            <a:r>
              <a:rPr lang="en-US" sz="2000" b="1" dirty="0" smtClean="0">
                <a:latin typeface="Arial" pitchFamily="34" charset="0"/>
                <a:cs typeface="Arial" pitchFamily="34" charset="0"/>
              </a:rPr>
              <a:t>8cm</a:t>
            </a:r>
            <a:r>
              <a:rPr lang="ar-IQ" sz="2000" b="1" dirty="0" smtClean="0">
                <a:latin typeface="Arial" pitchFamily="34" charset="0"/>
                <a:cs typeface="Arial" pitchFamily="34" charset="0"/>
              </a:rPr>
              <a:t>.</a:t>
            </a:r>
            <a:r>
              <a:rPr lang="en-US" sz="2000" b="1" dirty="0" smtClean="0">
                <a:latin typeface="Arial" pitchFamily="34" charset="0"/>
                <a:cs typeface="Arial" pitchFamily="34" charset="0"/>
              </a:rPr>
              <a:t> </a:t>
            </a:r>
            <a:r>
              <a:rPr lang="ar-IQ" sz="2000" b="1" dirty="0" smtClean="0">
                <a:latin typeface="Arial" pitchFamily="34" charset="0"/>
                <a:cs typeface="Arial" pitchFamily="34" charset="0"/>
              </a:rPr>
              <a:t>وقطره </a:t>
            </a:r>
            <a:r>
              <a:rPr lang="en-US" sz="2000" b="1" dirty="0" smtClean="0">
                <a:latin typeface="Arial" pitchFamily="34" charset="0"/>
                <a:cs typeface="Arial" pitchFamily="34" charset="0"/>
              </a:rPr>
              <a:t>1.2cm </a:t>
            </a:r>
            <a:endParaRPr lang="en-US" sz="2000" b="1" dirty="0">
              <a:latin typeface="Arial" pitchFamily="34" charset="0"/>
              <a:cs typeface="Arial" pitchFamily="34" charset="0"/>
            </a:endParaRPr>
          </a:p>
        </p:txBody>
      </p:sp>
      <p:pic>
        <p:nvPicPr>
          <p:cNvPr id="9218" name="Picture 2"/>
          <p:cNvPicPr>
            <a:picLocks noChangeAspect="1" noChangeArrowheads="1"/>
          </p:cNvPicPr>
          <p:nvPr/>
        </p:nvPicPr>
        <p:blipFill>
          <a:blip r:embed="rId2">
            <a:grayscl/>
            <a:lum bright="-20000" contrast="30000"/>
          </a:blip>
          <a:srcRect/>
          <a:stretch>
            <a:fillRect/>
          </a:stretch>
        </p:blipFill>
        <p:spPr bwMode="auto">
          <a:xfrm>
            <a:off x="685800" y="2468880"/>
            <a:ext cx="6954320" cy="2103120"/>
          </a:xfrm>
          <a:prstGeom prst="rect">
            <a:avLst/>
          </a:prstGeom>
          <a:noFill/>
          <a:ln w="9525">
            <a:noFill/>
            <a:miter lim="800000"/>
            <a:headEnd/>
            <a:tailEnd/>
          </a:ln>
          <a:effectLst/>
        </p:spPr>
      </p:pic>
      <p:sp>
        <p:nvSpPr>
          <p:cNvPr id="6" name="Rectangle 5"/>
          <p:cNvSpPr/>
          <p:nvPr/>
        </p:nvSpPr>
        <p:spPr>
          <a:xfrm>
            <a:off x="762000" y="1828800"/>
            <a:ext cx="4343400" cy="461665"/>
          </a:xfrm>
          <a:prstGeom prst="rect">
            <a:avLst/>
          </a:prstGeom>
        </p:spPr>
        <p:txBody>
          <a:bodyPr wrap="square">
            <a:spAutoFit/>
          </a:bodyPr>
          <a:lstStyle/>
          <a:p>
            <a:pPr algn="just"/>
            <a:r>
              <a:rPr lang="en-US" sz="2400" dirty="0" smtClean="0">
                <a:latin typeface="Arial" pitchFamily="34" charset="0"/>
                <a:cs typeface="Arial" pitchFamily="34" charset="0"/>
              </a:rPr>
              <a:t>From </a:t>
            </a:r>
            <a:r>
              <a:rPr lang="en-US" sz="2400" dirty="0" err="1" smtClean="0">
                <a:latin typeface="Arial" pitchFamily="34" charset="0"/>
                <a:cs typeface="Arial" pitchFamily="34" charset="0"/>
              </a:rPr>
              <a:t>eq</a:t>
            </a:r>
            <a:r>
              <a:rPr lang="en-US" sz="2400" dirty="0" smtClean="0">
                <a:latin typeface="Arial" pitchFamily="34" charset="0"/>
                <a:cs typeface="Arial" pitchFamily="34" charset="0"/>
              </a:rPr>
              <a:t> 15 we can find L</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3795299667"/>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0" y="304800"/>
            <a:ext cx="4343400" cy="461665"/>
          </a:xfrm>
          <a:prstGeom prst="rect">
            <a:avLst/>
          </a:prstGeom>
        </p:spPr>
        <p:txBody>
          <a:bodyPr wrap="square">
            <a:spAutoFit/>
          </a:bodyPr>
          <a:lstStyle/>
          <a:p>
            <a:pPr algn="just" rtl="1"/>
            <a:r>
              <a:rPr lang="ar-IQ" sz="2400" b="1" u="sng" dirty="0" smtClean="0">
                <a:latin typeface="Arial" pitchFamily="34" charset="0"/>
                <a:cs typeface="Arial" pitchFamily="34" charset="0"/>
              </a:rPr>
              <a:t>مثال</a:t>
            </a:r>
            <a:endParaRPr lang="en-US" sz="2400" b="1" u="sng" dirty="0">
              <a:latin typeface="Arial" pitchFamily="34" charset="0"/>
              <a:cs typeface="Arial" pitchFamily="34" charset="0"/>
            </a:endParaRPr>
          </a:p>
        </p:txBody>
      </p:sp>
      <p:sp>
        <p:nvSpPr>
          <p:cNvPr id="5" name="Rectangle 4"/>
          <p:cNvSpPr/>
          <p:nvPr/>
        </p:nvSpPr>
        <p:spPr>
          <a:xfrm>
            <a:off x="457200" y="685800"/>
            <a:ext cx="8458200" cy="1015663"/>
          </a:xfrm>
          <a:prstGeom prst="rect">
            <a:avLst/>
          </a:prstGeom>
        </p:spPr>
        <p:txBody>
          <a:bodyPr wrap="square">
            <a:spAutoFit/>
          </a:bodyPr>
          <a:lstStyle/>
          <a:p>
            <a:pPr algn="just" rtl="1"/>
            <a:r>
              <a:rPr lang="ar-IQ" sz="2000" b="1" dirty="0" smtClean="0">
                <a:latin typeface="Arial" pitchFamily="34" charset="0"/>
                <a:cs typeface="Arial" pitchFamily="34" charset="0"/>
              </a:rPr>
              <a:t>عند </a:t>
            </a:r>
            <a:r>
              <a:rPr lang="en-US" sz="2000" b="1" dirty="0" smtClean="0">
                <a:latin typeface="Arial" pitchFamily="34" charset="0"/>
                <a:cs typeface="Arial" pitchFamily="34" charset="0"/>
              </a:rPr>
              <a:t>t=0s </a:t>
            </a:r>
            <a:r>
              <a:rPr lang="ar-IQ" sz="2000" b="1" dirty="0" smtClean="0">
                <a:latin typeface="Arial" pitchFamily="34" charset="0"/>
                <a:cs typeface="Arial" pitchFamily="34" charset="0"/>
              </a:rPr>
              <a:t> ان </a:t>
            </a:r>
            <a:r>
              <a:rPr lang="en-US" sz="2000" b="1" dirty="0" err="1" smtClean="0">
                <a:latin typeface="Arial" pitchFamily="34" charset="0"/>
                <a:cs typeface="Arial" pitchFamily="34" charset="0"/>
              </a:rPr>
              <a:t>emf</a:t>
            </a:r>
            <a:r>
              <a:rPr lang="en-US" sz="2000" b="1" dirty="0" smtClean="0">
                <a:latin typeface="Arial" pitchFamily="34" charset="0"/>
                <a:cs typeface="Arial" pitchFamily="34" charset="0"/>
              </a:rPr>
              <a:t> </a:t>
            </a:r>
            <a:r>
              <a:rPr lang="ar-IQ" sz="2000" b="1" dirty="0" smtClean="0">
                <a:latin typeface="Arial" pitchFamily="34" charset="0"/>
                <a:cs typeface="Arial" pitchFamily="34" charset="0"/>
              </a:rPr>
              <a:t> هي </a:t>
            </a:r>
            <a:r>
              <a:rPr lang="en-US" sz="2000" b="1" dirty="0" smtClean="0">
                <a:latin typeface="Arial" pitchFamily="34" charset="0"/>
                <a:cs typeface="Arial" pitchFamily="34" charset="0"/>
              </a:rPr>
              <a:t>500V </a:t>
            </a:r>
            <a:r>
              <a:rPr lang="ar-IQ" sz="2000" b="1" dirty="0" smtClean="0">
                <a:latin typeface="Arial" pitchFamily="34" charset="0"/>
                <a:cs typeface="Arial" pitchFamily="34" charset="0"/>
              </a:rPr>
              <a:t> تم تسليطها على ملف حثه </a:t>
            </a:r>
            <a:r>
              <a:rPr lang="en-US" sz="2000" b="1" dirty="0" smtClean="0">
                <a:latin typeface="Arial" pitchFamily="34" charset="0"/>
                <a:cs typeface="Arial" pitchFamily="34" charset="0"/>
              </a:rPr>
              <a:t>0.8H</a:t>
            </a:r>
            <a:r>
              <a:rPr lang="ar-IQ" sz="2000" b="1" dirty="0" smtClean="0">
                <a:latin typeface="Arial" pitchFamily="34" charset="0"/>
                <a:cs typeface="Arial" pitchFamily="34" charset="0"/>
              </a:rPr>
              <a:t> ومقاومة قيمتها </a:t>
            </a:r>
            <a:r>
              <a:rPr lang="en-US" sz="2000" b="1" dirty="0" smtClean="0">
                <a:latin typeface="Arial" pitchFamily="34" charset="0"/>
                <a:cs typeface="Arial" pitchFamily="34" charset="0"/>
              </a:rPr>
              <a:t>30</a:t>
            </a:r>
            <a:r>
              <a:rPr lang="el-GR" sz="2000" b="1" dirty="0" smtClean="0">
                <a:latin typeface="Arial" pitchFamily="34" charset="0"/>
                <a:cs typeface="Arial" pitchFamily="34" charset="0"/>
              </a:rPr>
              <a:t>Ω</a:t>
            </a:r>
            <a:r>
              <a:rPr lang="en-US" sz="2000" b="1" dirty="0" smtClean="0">
                <a:latin typeface="Arial" pitchFamily="34" charset="0"/>
                <a:cs typeface="Arial" pitchFamily="34" charset="0"/>
              </a:rPr>
              <a:t> </a:t>
            </a:r>
            <a:r>
              <a:rPr lang="ar-IQ" sz="2000" b="1" dirty="0" smtClean="0">
                <a:latin typeface="Arial" pitchFamily="34" charset="0"/>
                <a:cs typeface="Arial" pitchFamily="34" charset="0"/>
              </a:rPr>
              <a:t>أ) جد الطاقة المخزونه في المجال المغناطيسي عندما يصل التيار الى نصف قيمته العظمى ب)بعد ربط الـ </a:t>
            </a:r>
            <a:r>
              <a:rPr lang="en-US" sz="2000" b="1" dirty="0" err="1" smtClean="0">
                <a:latin typeface="Arial" pitchFamily="34" charset="0"/>
                <a:cs typeface="Arial" pitchFamily="34" charset="0"/>
              </a:rPr>
              <a:t>emf</a:t>
            </a:r>
            <a:r>
              <a:rPr lang="en-US" sz="2000" b="1" dirty="0" smtClean="0">
                <a:latin typeface="Arial" pitchFamily="34" charset="0"/>
                <a:cs typeface="Arial" pitchFamily="34" charset="0"/>
              </a:rPr>
              <a:t> </a:t>
            </a:r>
            <a:r>
              <a:rPr lang="ar-IQ" sz="2000" b="1" dirty="0" smtClean="0">
                <a:latin typeface="Arial" pitchFamily="34" charset="0"/>
                <a:cs typeface="Arial" pitchFamily="34" charset="0"/>
              </a:rPr>
              <a:t> كم يستغرق التيار للوصول الى تلك القيمة</a:t>
            </a:r>
            <a:endParaRPr lang="en-US" sz="2000" b="1" dirty="0">
              <a:latin typeface="Arial" pitchFamily="34" charset="0"/>
              <a:cs typeface="Arial" pitchFamily="34" charset="0"/>
            </a:endParaRPr>
          </a:p>
        </p:txBody>
      </p:sp>
      <p:pic>
        <p:nvPicPr>
          <p:cNvPr id="6" name="Picture 2"/>
          <p:cNvPicPr>
            <a:picLocks noChangeAspect="1" noChangeArrowheads="1"/>
          </p:cNvPicPr>
          <p:nvPr/>
        </p:nvPicPr>
        <p:blipFill>
          <a:blip r:embed="rId3"/>
          <a:srcRect/>
          <a:stretch>
            <a:fillRect/>
          </a:stretch>
        </p:blipFill>
        <p:spPr bwMode="auto">
          <a:xfrm>
            <a:off x="381000" y="2819400"/>
            <a:ext cx="8367911" cy="2743200"/>
          </a:xfrm>
          <a:prstGeom prst="rect">
            <a:avLst/>
          </a:prstGeom>
          <a:noFill/>
          <a:ln w="9525">
            <a:noFill/>
            <a:miter lim="800000"/>
            <a:headEnd/>
            <a:tailEnd/>
          </a:ln>
          <a:effectLst/>
        </p:spPr>
      </p:pic>
      <p:graphicFrame>
        <p:nvGraphicFramePr>
          <p:cNvPr id="46081" name="Object 5"/>
          <p:cNvGraphicFramePr>
            <a:graphicFrameLocks noChangeAspect="1"/>
          </p:cNvGraphicFramePr>
          <p:nvPr/>
        </p:nvGraphicFramePr>
        <p:xfrm>
          <a:off x="609600" y="1981200"/>
          <a:ext cx="990599" cy="787856"/>
        </p:xfrm>
        <a:graphic>
          <a:graphicData uri="http://schemas.openxmlformats.org/presentationml/2006/ole">
            <mc:AlternateContent xmlns:mc="http://schemas.openxmlformats.org/markup-compatibility/2006">
              <mc:Choice xmlns:v="urn:schemas-microsoft-com:vml" Requires="v">
                <p:oleObj spid="_x0000_s11298" name="Equation" r:id="rId4" imgW="558720" imgH="444240" progId="Equation.3">
                  <p:embed/>
                </p:oleObj>
              </mc:Choice>
              <mc:Fallback>
                <p:oleObj name="Equation" r:id="rId4" imgW="558720" imgH="4442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1981200"/>
                        <a:ext cx="990599" cy="78785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330710950"/>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62600" y="506849"/>
            <a:ext cx="3200400" cy="461665"/>
          </a:xfrm>
          <a:prstGeom prst="rect">
            <a:avLst/>
          </a:prstGeom>
        </p:spPr>
        <p:txBody>
          <a:bodyPr wrap="square">
            <a:spAutoFit/>
          </a:bodyPr>
          <a:lstStyle/>
          <a:p>
            <a:pPr algn="r"/>
            <a:r>
              <a:rPr lang="en-US" sz="2400" b="1" dirty="0" smtClean="0"/>
              <a:t>Mutual inductance </a:t>
            </a:r>
            <a:endParaRPr lang="en-US" sz="2400" b="1" dirty="0"/>
          </a:p>
        </p:txBody>
      </p:sp>
      <p:sp>
        <p:nvSpPr>
          <p:cNvPr id="3" name="Rectangle 2"/>
          <p:cNvSpPr/>
          <p:nvPr/>
        </p:nvSpPr>
        <p:spPr>
          <a:xfrm>
            <a:off x="304800" y="858322"/>
            <a:ext cx="8534400" cy="1938992"/>
          </a:xfrm>
          <a:prstGeom prst="rect">
            <a:avLst/>
          </a:prstGeom>
        </p:spPr>
        <p:txBody>
          <a:bodyPr wrap="square">
            <a:spAutoFit/>
          </a:bodyPr>
          <a:lstStyle/>
          <a:p>
            <a:pPr algn="just" rtl="1"/>
            <a:r>
              <a:rPr lang="ar-IQ" sz="2000" b="1" dirty="0" smtClean="0">
                <a:latin typeface="Arial" pitchFamily="34" charset="0"/>
                <a:cs typeface="Arial" pitchFamily="34" charset="0"/>
              </a:rPr>
              <a:t>ان التغير في التيار الكهربائي في دائرة يؤدي إلى تغيير في الفيض المغناطيسي في دائرة</a:t>
            </a:r>
            <a:r>
              <a:rPr lang="en-US" sz="2000" b="1" dirty="0" smtClean="0">
                <a:latin typeface="Arial" pitchFamily="34" charset="0"/>
                <a:cs typeface="Arial" pitchFamily="34" charset="0"/>
              </a:rPr>
              <a:t> </a:t>
            </a:r>
            <a:r>
              <a:rPr lang="ar-IQ" sz="2000" b="1" dirty="0" smtClean="0">
                <a:latin typeface="Arial" pitchFamily="34" charset="0"/>
                <a:cs typeface="Arial" pitchFamily="34" charset="0"/>
              </a:rPr>
              <a:t>كهربائية مجاورة. وهذا بالتأكيد يولد قوة دافعة كهربائية في تلك الدائرة ويسمى هذا التأثير بالتأثير</a:t>
            </a:r>
            <a:r>
              <a:rPr lang="en-US" sz="2000" b="1" dirty="0" smtClean="0">
                <a:latin typeface="Arial" pitchFamily="34" charset="0"/>
                <a:cs typeface="Arial" pitchFamily="34" charset="0"/>
              </a:rPr>
              <a:t> </a:t>
            </a:r>
            <a:r>
              <a:rPr lang="ar-IQ" sz="2000" b="1" dirty="0" smtClean="0">
                <a:latin typeface="Arial" pitchFamily="34" charset="0"/>
                <a:cs typeface="Arial" pitchFamily="34" charset="0"/>
              </a:rPr>
              <a:t>الحثي المتبادل لأنه نتج من تأثير دائرة كهربائية على اخرى .</a:t>
            </a:r>
          </a:p>
          <a:p>
            <a:pPr algn="just" rtl="1"/>
            <a:r>
              <a:rPr lang="ar-IQ" sz="2000" b="1" dirty="0" smtClean="0">
                <a:latin typeface="Arial" pitchFamily="34" charset="0"/>
                <a:cs typeface="Arial" pitchFamily="34" charset="0"/>
              </a:rPr>
              <a:t>في الشكل توضيح للتأثير الحثي المتبادل بين ملفين متجاورين، يمر تيار كهربائي قيمته  </a:t>
            </a:r>
            <a:r>
              <a:rPr lang="en-US" sz="2000" b="1" dirty="0" smtClean="0">
                <a:latin typeface="Arial" pitchFamily="34" charset="0"/>
                <a:cs typeface="Arial" pitchFamily="34" charset="0"/>
              </a:rPr>
              <a:t>i</a:t>
            </a:r>
            <a:r>
              <a:rPr lang="en-US" sz="2000" b="1" baseline="-25000" dirty="0" smtClean="0">
                <a:latin typeface="Arial" pitchFamily="34" charset="0"/>
                <a:cs typeface="Arial" pitchFamily="34" charset="0"/>
              </a:rPr>
              <a:t>1</a:t>
            </a:r>
            <a:r>
              <a:rPr lang="en-US" sz="2000" b="1" dirty="0" smtClean="0">
                <a:latin typeface="Arial" pitchFamily="34" charset="0"/>
                <a:cs typeface="Arial" pitchFamily="34" charset="0"/>
              </a:rPr>
              <a:t> </a:t>
            </a:r>
            <a:r>
              <a:rPr lang="ar-IQ" sz="2000" b="1" dirty="0" smtClean="0">
                <a:latin typeface="Arial" pitchFamily="34" charset="0"/>
                <a:cs typeface="Arial" pitchFamily="34" charset="0"/>
              </a:rPr>
              <a:t> في الملف الأول وعدد لفاته </a:t>
            </a:r>
            <a:r>
              <a:rPr lang="en-US" sz="2000" b="1" dirty="0" smtClean="0">
                <a:latin typeface="Arial" pitchFamily="34" charset="0"/>
                <a:cs typeface="Arial" pitchFamily="34" charset="0"/>
              </a:rPr>
              <a:t>N1 ، </a:t>
            </a:r>
            <a:r>
              <a:rPr lang="ar-IQ" sz="2000" b="1" dirty="0" smtClean="0">
                <a:latin typeface="Arial" pitchFamily="34" charset="0"/>
                <a:cs typeface="Arial" pitchFamily="34" charset="0"/>
              </a:rPr>
              <a:t>ينشئ مجالا مغناطيسياً يؤثر على الملف الثاني وعدد لفاته</a:t>
            </a:r>
            <a:r>
              <a:rPr lang="en-US" sz="2000" b="1" dirty="0" smtClean="0">
                <a:latin typeface="Arial" pitchFamily="34" charset="0"/>
                <a:cs typeface="Arial" pitchFamily="34" charset="0"/>
              </a:rPr>
              <a:t>N2  </a:t>
            </a:r>
            <a:r>
              <a:rPr lang="ar-IQ" sz="2000" b="1" dirty="0" smtClean="0">
                <a:latin typeface="Arial" pitchFamily="34" charset="0"/>
                <a:cs typeface="Arial" pitchFamily="34" charset="0"/>
              </a:rPr>
              <a:t>بفيض مغناطيسي </a:t>
            </a:r>
            <a:r>
              <a:rPr lang="en-US" sz="2000" b="1" dirty="0" smtClean="0">
                <a:latin typeface="Arial" pitchFamily="34" charset="0"/>
                <a:cs typeface="Arial" pitchFamily="34" charset="0"/>
              </a:rPr>
              <a:t> </a:t>
            </a:r>
            <a:r>
              <a:rPr lang="el-GR" sz="2000" b="1" dirty="0" smtClean="0">
                <a:latin typeface="Arial" pitchFamily="34" charset="0"/>
                <a:cs typeface="Arial" pitchFamily="34" charset="0"/>
              </a:rPr>
              <a:t>φ</a:t>
            </a:r>
            <a:r>
              <a:rPr lang="en-US" sz="2000" b="1" baseline="-25000" dirty="0" smtClean="0">
                <a:latin typeface="Arial" pitchFamily="34" charset="0"/>
                <a:cs typeface="Arial" pitchFamily="34" charset="0"/>
              </a:rPr>
              <a:t>12</a:t>
            </a:r>
            <a:r>
              <a:rPr lang="en-US" sz="2000" b="1" dirty="0" smtClean="0">
                <a:latin typeface="Arial" pitchFamily="34" charset="0"/>
                <a:cs typeface="Arial" pitchFamily="34" charset="0"/>
              </a:rPr>
              <a:t>  </a:t>
            </a:r>
            <a:r>
              <a:rPr lang="ar-IQ" sz="2000" b="1" dirty="0" smtClean="0">
                <a:latin typeface="Arial" pitchFamily="34" charset="0"/>
                <a:cs typeface="Arial" pitchFamily="34" charset="0"/>
              </a:rPr>
              <a:t>يؤدي إلى تيار حثي في الملف الثاني وقيمته </a:t>
            </a:r>
            <a:r>
              <a:rPr lang="en-US" sz="2000" b="1" dirty="0" smtClean="0">
                <a:latin typeface="Arial" pitchFamily="34" charset="0"/>
                <a:cs typeface="Arial" pitchFamily="34" charset="0"/>
              </a:rPr>
              <a:t>i</a:t>
            </a:r>
            <a:r>
              <a:rPr lang="en-US" sz="2000" b="1" baseline="-25000" dirty="0" smtClean="0">
                <a:latin typeface="Arial" pitchFamily="34" charset="0"/>
                <a:cs typeface="Arial" pitchFamily="34" charset="0"/>
              </a:rPr>
              <a:t>2</a:t>
            </a:r>
            <a:endParaRPr lang="en-US" sz="2000" b="1" baseline="-25000" dirty="0">
              <a:latin typeface="Arial" pitchFamily="34" charset="0"/>
              <a:cs typeface="Arial" pitchFamily="34" charset="0"/>
            </a:endParaRPr>
          </a:p>
        </p:txBody>
      </p:sp>
      <p:pic>
        <p:nvPicPr>
          <p:cNvPr id="1028" name="Picture 4"/>
          <p:cNvPicPr>
            <a:picLocks noChangeAspect="1" noChangeArrowheads="1"/>
          </p:cNvPicPr>
          <p:nvPr/>
        </p:nvPicPr>
        <p:blipFill>
          <a:blip r:embed="rId3">
            <a:grayscl/>
            <a:lum bright="-20000" contrast="30000"/>
          </a:blip>
          <a:srcRect/>
          <a:stretch>
            <a:fillRect/>
          </a:stretch>
        </p:blipFill>
        <p:spPr bwMode="auto">
          <a:xfrm>
            <a:off x="228600" y="2590800"/>
            <a:ext cx="3200400" cy="3352800"/>
          </a:xfrm>
          <a:prstGeom prst="rect">
            <a:avLst/>
          </a:prstGeom>
          <a:noFill/>
          <a:ln w="9525">
            <a:noFill/>
            <a:miter lim="800000"/>
            <a:headEnd/>
            <a:tailEnd/>
          </a:ln>
          <a:effectLst/>
        </p:spPr>
      </p:pic>
      <p:sp>
        <p:nvSpPr>
          <p:cNvPr id="7" name="Rectangle 6"/>
          <p:cNvSpPr/>
          <p:nvPr/>
        </p:nvSpPr>
        <p:spPr>
          <a:xfrm>
            <a:off x="4267200" y="2797314"/>
            <a:ext cx="4572000" cy="707886"/>
          </a:xfrm>
          <a:prstGeom prst="rect">
            <a:avLst/>
          </a:prstGeom>
        </p:spPr>
        <p:txBody>
          <a:bodyPr>
            <a:spAutoFit/>
          </a:bodyPr>
          <a:lstStyle/>
          <a:p>
            <a:pPr algn="r" rtl="1"/>
            <a:r>
              <a:rPr lang="ar-IQ" sz="2000" b="1" dirty="0" smtClean="0">
                <a:latin typeface="Arial" pitchFamily="34" charset="0"/>
                <a:cs typeface="Arial" pitchFamily="34" charset="0"/>
              </a:rPr>
              <a:t>يعرف التأثير الحثي المتبادل </a:t>
            </a:r>
            <a:r>
              <a:rPr lang="en-US" sz="2000" b="1" dirty="0" smtClean="0">
                <a:latin typeface="Arial" pitchFamily="34" charset="0"/>
                <a:cs typeface="Arial" pitchFamily="34" charset="0"/>
              </a:rPr>
              <a:t>M</a:t>
            </a:r>
            <a:r>
              <a:rPr lang="en-US" sz="2000" b="1" baseline="-25000" dirty="0" smtClean="0">
                <a:latin typeface="Arial" pitchFamily="34" charset="0"/>
                <a:cs typeface="Arial" pitchFamily="34" charset="0"/>
              </a:rPr>
              <a:t>12</a:t>
            </a:r>
            <a:r>
              <a:rPr lang="en-US" sz="2000" b="1" dirty="0" smtClean="0">
                <a:latin typeface="Arial" pitchFamily="34" charset="0"/>
                <a:cs typeface="Arial" pitchFamily="34" charset="0"/>
              </a:rPr>
              <a:t> </a:t>
            </a:r>
            <a:r>
              <a:rPr lang="ar-IQ" sz="2000" b="1" dirty="0" smtClean="0">
                <a:latin typeface="Arial" pitchFamily="34" charset="0"/>
                <a:cs typeface="Arial" pitchFamily="34" charset="0"/>
              </a:rPr>
              <a:t>في الملف الثاني نسبة للملف الأول من خلال المعادلة التالية</a:t>
            </a:r>
            <a:endParaRPr lang="en-US" sz="2000" b="1" dirty="0">
              <a:latin typeface="Arial" pitchFamily="34" charset="0"/>
              <a:cs typeface="Arial" pitchFamily="34" charset="0"/>
            </a:endParaRPr>
          </a:p>
        </p:txBody>
      </p:sp>
      <p:graphicFrame>
        <p:nvGraphicFramePr>
          <p:cNvPr id="1029" name="Object 5"/>
          <p:cNvGraphicFramePr>
            <a:graphicFrameLocks noChangeAspect="1"/>
          </p:cNvGraphicFramePr>
          <p:nvPr/>
        </p:nvGraphicFramePr>
        <p:xfrm>
          <a:off x="5260975" y="3560762"/>
          <a:ext cx="2892425" cy="782638"/>
        </p:xfrm>
        <a:graphic>
          <a:graphicData uri="http://schemas.openxmlformats.org/presentationml/2006/ole">
            <mc:AlternateContent xmlns:mc="http://schemas.openxmlformats.org/markup-compatibility/2006">
              <mc:Choice xmlns:v="urn:schemas-microsoft-com:vml" Requires="v">
                <p:oleObj spid="_x0000_s13364" name="Equation" r:id="rId4" imgW="1828800" imgH="495000" progId="Equation.3">
                  <p:embed/>
                </p:oleObj>
              </mc:Choice>
              <mc:Fallback>
                <p:oleObj name="Equation" r:id="rId4" imgW="1828800" imgH="4950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60975" y="3560762"/>
                        <a:ext cx="2892425" cy="7826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Rectangle 9"/>
          <p:cNvSpPr/>
          <p:nvPr/>
        </p:nvSpPr>
        <p:spPr>
          <a:xfrm>
            <a:off x="4114800" y="4343400"/>
            <a:ext cx="4572000" cy="1323439"/>
          </a:xfrm>
          <a:prstGeom prst="rect">
            <a:avLst/>
          </a:prstGeom>
        </p:spPr>
        <p:txBody>
          <a:bodyPr>
            <a:spAutoFit/>
          </a:bodyPr>
          <a:lstStyle/>
          <a:p>
            <a:pPr algn="r" rtl="1"/>
            <a:r>
              <a:rPr lang="ar-IQ" sz="2000" b="1" dirty="0" smtClean="0">
                <a:latin typeface="Arial" pitchFamily="34" charset="0"/>
                <a:cs typeface="Arial" pitchFamily="34" charset="0"/>
              </a:rPr>
              <a:t>إذا كان التيار </a:t>
            </a:r>
            <a:r>
              <a:rPr lang="en-US" sz="2000" b="1" dirty="0" smtClean="0">
                <a:latin typeface="Arial" pitchFamily="34" charset="0"/>
                <a:cs typeface="Arial" pitchFamily="34" charset="0"/>
              </a:rPr>
              <a:t>   i</a:t>
            </a:r>
            <a:r>
              <a:rPr lang="en-US" sz="2000" b="1" baseline="-25000" dirty="0" smtClean="0">
                <a:latin typeface="Arial" pitchFamily="34" charset="0"/>
                <a:cs typeface="Arial" pitchFamily="34" charset="0"/>
              </a:rPr>
              <a:t>1</a:t>
            </a:r>
            <a:r>
              <a:rPr lang="en-US" sz="2000" b="1" dirty="0" smtClean="0">
                <a:latin typeface="Arial" pitchFamily="34" charset="0"/>
                <a:cs typeface="Arial" pitchFamily="34" charset="0"/>
              </a:rPr>
              <a:t>   </a:t>
            </a:r>
            <a:r>
              <a:rPr lang="ar-IQ" sz="2000" b="1" dirty="0" smtClean="0">
                <a:latin typeface="Arial" pitchFamily="34" charset="0"/>
                <a:cs typeface="Arial" pitchFamily="34" charset="0"/>
              </a:rPr>
              <a:t>في الملف الأول متغير مع الزمن، فيمكن ان نرى من قانون فارادي والمعادلة </a:t>
            </a:r>
            <a:r>
              <a:rPr lang="en-US" sz="2000" b="1" dirty="0" smtClean="0">
                <a:latin typeface="Arial" pitchFamily="34" charset="0"/>
                <a:cs typeface="Arial" pitchFamily="34" charset="0"/>
              </a:rPr>
              <a:t>50 </a:t>
            </a:r>
            <a:r>
              <a:rPr lang="ar-IQ" sz="2000" b="1" dirty="0" smtClean="0">
                <a:latin typeface="Arial" pitchFamily="34" charset="0"/>
                <a:cs typeface="Arial" pitchFamily="34" charset="0"/>
              </a:rPr>
              <a:t>ان القوة الدافعة الكهربائية المتولدة في الملف الثاني نتيجة للملف الأول هي :</a:t>
            </a:r>
            <a:endParaRPr lang="en-US" sz="2000" b="1" dirty="0">
              <a:latin typeface="Arial" pitchFamily="34" charset="0"/>
              <a:cs typeface="Arial" pitchFamily="34" charset="0"/>
            </a:endParaRPr>
          </a:p>
        </p:txBody>
      </p:sp>
      <p:graphicFrame>
        <p:nvGraphicFramePr>
          <p:cNvPr id="11" name="Object 5"/>
          <p:cNvGraphicFramePr>
            <a:graphicFrameLocks noChangeAspect="1"/>
          </p:cNvGraphicFramePr>
          <p:nvPr/>
        </p:nvGraphicFramePr>
        <p:xfrm>
          <a:off x="2709863" y="5770563"/>
          <a:ext cx="6108700" cy="782637"/>
        </p:xfrm>
        <a:graphic>
          <a:graphicData uri="http://schemas.openxmlformats.org/presentationml/2006/ole">
            <mc:AlternateContent xmlns:mc="http://schemas.openxmlformats.org/markup-compatibility/2006">
              <mc:Choice xmlns:v="urn:schemas-microsoft-com:vml" Requires="v">
                <p:oleObj spid="_x0000_s13365" name="Equation" r:id="rId6" imgW="3860640" imgH="495000" progId="Equation.3">
                  <p:embed/>
                </p:oleObj>
              </mc:Choice>
              <mc:Fallback>
                <p:oleObj name="Equation" r:id="rId6" imgW="3860640" imgH="4950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09863" y="5770563"/>
                        <a:ext cx="6108700" cy="7826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358343762"/>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457200"/>
            <a:ext cx="8382000" cy="707886"/>
          </a:xfrm>
          <a:prstGeom prst="rect">
            <a:avLst/>
          </a:prstGeom>
        </p:spPr>
        <p:txBody>
          <a:bodyPr wrap="square">
            <a:spAutoFit/>
          </a:bodyPr>
          <a:lstStyle/>
          <a:p>
            <a:pPr algn="r" rtl="1"/>
            <a:r>
              <a:rPr lang="ar-IQ" sz="2000" b="1" dirty="0" smtClean="0">
                <a:latin typeface="Arial" pitchFamily="34" charset="0"/>
                <a:cs typeface="Arial" pitchFamily="34" charset="0"/>
              </a:rPr>
              <a:t>وبنفس الفكرة، إذا كان التيار </a:t>
            </a:r>
            <a:r>
              <a:rPr lang="en-US" sz="2000" b="1" dirty="0" smtClean="0">
                <a:latin typeface="Arial" pitchFamily="34" charset="0"/>
                <a:cs typeface="Arial" pitchFamily="34" charset="0"/>
              </a:rPr>
              <a:t>i</a:t>
            </a:r>
            <a:r>
              <a:rPr lang="en-US" sz="2000" b="1" baseline="-25000" dirty="0" smtClean="0">
                <a:latin typeface="Arial" pitchFamily="34" charset="0"/>
                <a:cs typeface="Arial" pitchFamily="34" charset="0"/>
              </a:rPr>
              <a:t>2</a:t>
            </a:r>
            <a:r>
              <a:rPr lang="en-US" sz="2000" b="1" dirty="0" smtClean="0">
                <a:latin typeface="Arial" pitchFamily="34" charset="0"/>
                <a:cs typeface="Arial" pitchFamily="34" charset="0"/>
              </a:rPr>
              <a:t>  </a:t>
            </a:r>
            <a:r>
              <a:rPr lang="ar-IQ" sz="2000" b="1" dirty="0" smtClean="0">
                <a:latin typeface="Arial" pitchFamily="34" charset="0"/>
                <a:cs typeface="Arial" pitchFamily="34" charset="0"/>
              </a:rPr>
              <a:t>في الملف الثاني متغير مع الزمن، فيمكن ان نرى من قانون فارادي</a:t>
            </a:r>
          </a:p>
          <a:p>
            <a:pPr algn="r" rtl="1"/>
            <a:r>
              <a:rPr lang="ar-IQ" sz="2000" b="1" dirty="0" smtClean="0">
                <a:latin typeface="Arial" pitchFamily="34" charset="0"/>
                <a:cs typeface="Arial" pitchFamily="34" charset="0"/>
              </a:rPr>
              <a:t>والمعادلة </a:t>
            </a:r>
            <a:r>
              <a:rPr lang="en-US" sz="2000" b="1" dirty="0" smtClean="0">
                <a:latin typeface="Arial" pitchFamily="34" charset="0"/>
                <a:cs typeface="Arial" pitchFamily="34" charset="0"/>
              </a:rPr>
              <a:t>50</a:t>
            </a:r>
            <a:r>
              <a:rPr lang="ar-IQ" sz="2000" b="1" dirty="0" smtClean="0">
                <a:latin typeface="Arial" pitchFamily="34" charset="0"/>
                <a:cs typeface="Arial" pitchFamily="34" charset="0"/>
              </a:rPr>
              <a:t> ان القوة الدافعة الكهربائية المتولدة في الملف الأول نتيجة للملف الثاني هي</a:t>
            </a:r>
            <a:endParaRPr lang="en-US" sz="2000" b="1" dirty="0">
              <a:latin typeface="Arial" pitchFamily="34" charset="0"/>
              <a:cs typeface="Arial" pitchFamily="34" charset="0"/>
            </a:endParaRPr>
          </a:p>
        </p:txBody>
      </p:sp>
      <p:graphicFrame>
        <p:nvGraphicFramePr>
          <p:cNvPr id="6" name="Object 5"/>
          <p:cNvGraphicFramePr>
            <a:graphicFrameLocks noChangeAspect="1"/>
          </p:cNvGraphicFramePr>
          <p:nvPr/>
        </p:nvGraphicFramePr>
        <p:xfrm>
          <a:off x="523875" y="1371600"/>
          <a:ext cx="3014663" cy="722313"/>
        </p:xfrm>
        <a:graphic>
          <a:graphicData uri="http://schemas.openxmlformats.org/presentationml/2006/ole">
            <mc:AlternateContent xmlns:mc="http://schemas.openxmlformats.org/markup-compatibility/2006">
              <mc:Choice xmlns:v="urn:schemas-microsoft-com:vml" Requires="v">
                <p:oleObj spid="_x0000_s14413" name="Equation" r:id="rId3" imgW="1904760" imgH="457200" progId="Equation.3">
                  <p:embed/>
                </p:oleObj>
              </mc:Choice>
              <mc:Fallback>
                <p:oleObj name="Equation" r:id="rId3" imgW="1904760" imgH="457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3875" y="1371600"/>
                        <a:ext cx="3014663" cy="722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Rectangle 6"/>
          <p:cNvSpPr/>
          <p:nvPr/>
        </p:nvSpPr>
        <p:spPr>
          <a:xfrm>
            <a:off x="381000" y="2133600"/>
            <a:ext cx="8382000" cy="707886"/>
          </a:xfrm>
          <a:prstGeom prst="rect">
            <a:avLst/>
          </a:prstGeom>
        </p:spPr>
        <p:txBody>
          <a:bodyPr wrap="square">
            <a:spAutoFit/>
          </a:bodyPr>
          <a:lstStyle/>
          <a:p>
            <a:pPr algn="r" rtl="1"/>
            <a:r>
              <a:rPr lang="ar-IQ" sz="2000" b="1" dirty="0" smtClean="0">
                <a:latin typeface="Arial" pitchFamily="34" charset="0"/>
                <a:cs typeface="Arial" pitchFamily="34" charset="0"/>
              </a:rPr>
              <a:t>أي ان القوة الدافعة الكهربائية المتولدة في ملف تتناسب طردياً من معدل التغير في التيار الكهربائي</a:t>
            </a:r>
          </a:p>
          <a:p>
            <a:pPr algn="r" rtl="1"/>
            <a:r>
              <a:rPr lang="ar-IQ" sz="2000" b="1" dirty="0" smtClean="0">
                <a:latin typeface="Arial" pitchFamily="34" charset="0"/>
                <a:cs typeface="Arial" pitchFamily="34" charset="0"/>
              </a:rPr>
              <a:t>في الملف الآخر.</a:t>
            </a:r>
            <a:endParaRPr lang="en-US" sz="2000" b="1" dirty="0">
              <a:latin typeface="Arial" pitchFamily="34" charset="0"/>
              <a:cs typeface="Arial" pitchFamily="34" charset="0"/>
            </a:endParaRPr>
          </a:p>
        </p:txBody>
      </p:sp>
      <p:sp>
        <p:nvSpPr>
          <p:cNvPr id="8" name="Rectangle 7"/>
          <p:cNvSpPr/>
          <p:nvPr/>
        </p:nvSpPr>
        <p:spPr>
          <a:xfrm>
            <a:off x="609600" y="2828836"/>
            <a:ext cx="8153400" cy="1323439"/>
          </a:xfrm>
          <a:prstGeom prst="rect">
            <a:avLst/>
          </a:prstGeom>
        </p:spPr>
        <p:txBody>
          <a:bodyPr wrap="square">
            <a:spAutoFit/>
          </a:bodyPr>
          <a:lstStyle/>
          <a:p>
            <a:pPr algn="r" rtl="1"/>
            <a:r>
              <a:rPr lang="ar-IQ" sz="2000" b="1" dirty="0" smtClean="0">
                <a:latin typeface="Arial" pitchFamily="34" charset="0"/>
                <a:cs typeface="Arial" pitchFamily="34" charset="0"/>
              </a:rPr>
              <a:t>في حالة ما يكون معدل التغير في التيار</a:t>
            </a:r>
            <a:r>
              <a:rPr lang="en-US" sz="2000" b="1" dirty="0" smtClean="0">
                <a:latin typeface="Arial" pitchFamily="34" charset="0"/>
                <a:cs typeface="Arial" pitchFamily="34" charset="0"/>
              </a:rPr>
              <a:t> di</a:t>
            </a:r>
            <a:r>
              <a:rPr lang="en-US" sz="2000" b="1" baseline="-25000" dirty="0" smtClean="0">
                <a:latin typeface="Arial" pitchFamily="34" charset="0"/>
                <a:cs typeface="Arial" pitchFamily="34" charset="0"/>
              </a:rPr>
              <a:t>1</a:t>
            </a:r>
            <a:r>
              <a:rPr lang="en-US" sz="2000" b="1" dirty="0" smtClean="0">
                <a:latin typeface="Arial" pitchFamily="34" charset="0"/>
                <a:cs typeface="Arial" pitchFamily="34" charset="0"/>
              </a:rPr>
              <a:t>/</a:t>
            </a:r>
            <a:r>
              <a:rPr lang="en-US" sz="2000" b="1" dirty="0" err="1" smtClean="0">
                <a:latin typeface="Arial" pitchFamily="34" charset="0"/>
                <a:cs typeface="Arial" pitchFamily="34" charset="0"/>
              </a:rPr>
              <a:t>dt</a:t>
            </a:r>
            <a:r>
              <a:rPr lang="en-US" sz="2000" b="1" dirty="0" smtClean="0">
                <a:latin typeface="Arial" pitchFamily="34" charset="0"/>
                <a:cs typeface="Arial" pitchFamily="34" charset="0"/>
              </a:rPr>
              <a:t>=di</a:t>
            </a:r>
            <a:r>
              <a:rPr lang="en-US" sz="2000" b="1" baseline="-25000" dirty="0" smtClean="0">
                <a:latin typeface="Arial" pitchFamily="34" charset="0"/>
                <a:cs typeface="Arial" pitchFamily="34" charset="0"/>
              </a:rPr>
              <a:t>2</a:t>
            </a:r>
            <a:r>
              <a:rPr lang="en-US" sz="2000" b="1" dirty="0" smtClean="0">
                <a:latin typeface="Arial" pitchFamily="34" charset="0"/>
                <a:cs typeface="Arial" pitchFamily="34" charset="0"/>
              </a:rPr>
              <a:t>/</a:t>
            </a:r>
            <a:r>
              <a:rPr lang="en-US" sz="2000" b="1" dirty="0" err="1" smtClean="0">
                <a:latin typeface="Arial" pitchFamily="34" charset="0"/>
                <a:cs typeface="Arial" pitchFamily="34" charset="0"/>
              </a:rPr>
              <a:t>dt</a:t>
            </a:r>
            <a:r>
              <a:rPr lang="ar-IQ" sz="2000" b="1" dirty="0" smtClean="0">
                <a:latin typeface="Arial" pitchFamily="34" charset="0"/>
                <a:cs typeface="Arial" pitchFamily="34" charset="0"/>
              </a:rPr>
              <a:t>فإن القوة الدافعة الكهربائية تكون</a:t>
            </a:r>
            <a:r>
              <a:rPr lang="en-US" sz="2000" b="1" dirty="0" smtClean="0">
                <a:latin typeface="Arial" pitchFamily="34" charset="0"/>
                <a:cs typeface="Arial" pitchFamily="34" charset="0"/>
              </a:rPr>
              <a:t>ɛ</a:t>
            </a:r>
            <a:r>
              <a:rPr lang="en-US" sz="2000" b="1" baseline="-25000" dirty="0" smtClean="0">
                <a:latin typeface="Arial" pitchFamily="34" charset="0"/>
                <a:cs typeface="Arial" pitchFamily="34" charset="0"/>
              </a:rPr>
              <a:t>1</a:t>
            </a:r>
            <a:r>
              <a:rPr lang="en-US" sz="2000" b="1" dirty="0" smtClean="0">
                <a:latin typeface="Arial" pitchFamily="34" charset="0"/>
                <a:cs typeface="Arial" pitchFamily="34" charset="0"/>
              </a:rPr>
              <a:t>=ɛ</a:t>
            </a:r>
            <a:r>
              <a:rPr lang="en-US" sz="2000" b="1" baseline="-25000" dirty="0" smtClean="0">
                <a:latin typeface="Arial" pitchFamily="34" charset="0"/>
                <a:cs typeface="Arial" pitchFamily="34" charset="0"/>
              </a:rPr>
              <a:t>2</a:t>
            </a:r>
            <a:r>
              <a:rPr lang="en-US" sz="2000" b="1" dirty="0" smtClean="0">
                <a:latin typeface="Arial" pitchFamily="34" charset="0"/>
                <a:cs typeface="Arial" pitchFamily="34" charset="0"/>
              </a:rPr>
              <a:t> </a:t>
            </a:r>
            <a:r>
              <a:rPr lang="ar-IQ" sz="2000" b="1" dirty="0" smtClean="0">
                <a:latin typeface="Arial" pitchFamily="34" charset="0"/>
                <a:cs typeface="Arial" pitchFamily="34" charset="0"/>
              </a:rPr>
              <a:t>وهذا يعني أن</a:t>
            </a:r>
            <a:endParaRPr lang="en-US" sz="2000" b="1" dirty="0" smtClean="0">
              <a:latin typeface="Arial" pitchFamily="34" charset="0"/>
              <a:cs typeface="Arial" pitchFamily="34" charset="0"/>
            </a:endParaRPr>
          </a:p>
          <a:p>
            <a:pPr algn="r" rtl="1"/>
            <a:r>
              <a:rPr lang="ar-IQ" sz="2000" b="1" dirty="0" smtClean="0">
                <a:latin typeface="Arial" pitchFamily="34" charset="0"/>
                <a:cs typeface="Arial" pitchFamily="34" charset="0"/>
              </a:rPr>
              <a:t> </a:t>
            </a:r>
            <a:r>
              <a:rPr lang="en-US" sz="2000" b="1" dirty="0" smtClean="0">
                <a:latin typeface="Arial" pitchFamily="34" charset="0"/>
                <a:cs typeface="Arial" pitchFamily="34" charset="0"/>
              </a:rPr>
              <a:t>M</a:t>
            </a:r>
            <a:r>
              <a:rPr lang="en-US" sz="2000" b="1" baseline="-25000" dirty="0" smtClean="0">
                <a:latin typeface="Arial" pitchFamily="34" charset="0"/>
                <a:cs typeface="Arial" pitchFamily="34" charset="0"/>
              </a:rPr>
              <a:t>12</a:t>
            </a:r>
            <a:r>
              <a:rPr lang="en-US" sz="2000" b="1" dirty="0" smtClean="0">
                <a:latin typeface="Arial" pitchFamily="34" charset="0"/>
                <a:cs typeface="Arial" pitchFamily="34" charset="0"/>
              </a:rPr>
              <a:t>= M</a:t>
            </a:r>
            <a:r>
              <a:rPr lang="en-US" sz="2000" b="1" baseline="-25000" dirty="0" smtClean="0">
                <a:latin typeface="Arial" pitchFamily="34" charset="0"/>
                <a:cs typeface="Arial" pitchFamily="34" charset="0"/>
              </a:rPr>
              <a:t>21</a:t>
            </a:r>
            <a:r>
              <a:rPr lang="en-US" sz="2000" b="1" dirty="0" smtClean="0">
                <a:latin typeface="Arial" pitchFamily="34" charset="0"/>
                <a:cs typeface="Arial" pitchFamily="34" charset="0"/>
              </a:rPr>
              <a:t>=M </a:t>
            </a:r>
          </a:p>
          <a:p>
            <a:pPr algn="r" rtl="1"/>
            <a:r>
              <a:rPr lang="ar-IQ" sz="2000" b="1" dirty="0" smtClean="0">
                <a:latin typeface="Arial" pitchFamily="34" charset="0"/>
                <a:cs typeface="Arial" pitchFamily="34" charset="0"/>
              </a:rPr>
              <a:t>وتكون قيمة القوة الدافعة الكهربائية في المعادلتين</a:t>
            </a:r>
            <a:r>
              <a:rPr lang="en-US" sz="2000" b="1" dirty="0" smtClean="0">
                <a:latin typeface="Arial" pitchFamily="34" charset="0"/>
                <a:cs typeface="Arial" pitchFamily="34" charset="0"/>
              </a:rPr>
              <a:t> 51 , 52 </a:t>
            </a:r>
            <a:r>
              <a:rPr lang="ar-IQ" sz="2000" b="1" dirty="0" smtClean="0">
                <a:latin typeface="Arial" pitchFamily="34" charset="0"/>
                <a:cs typeface="Arial" pitchFamily="34" charset="0"/>
              </a:rPr>
              <a:t>كالآتي:</a:t>
            </a:r>
            <a:endParaRPr lang="en-US" sz="2000" b="1" dirty="0">
              <a:latin typeface="Arial" pitchFamily="34" charset="0"/>
              <a:cs typeface="Arial" pitchFamily="34" charset="0"/>
            </a:endParaRPr>
          </a:p>
        </p:txBody>
      </p:sp>
      <p:graphicFrame>
        <p:nvGraphicFramePr>
          <p:cNvPr id="9" name="Object 8"/>
          <p:cNvGraphicFramePr>
            <a:graphicFrameLocks noChangeAspect="1"/>
          </p:cNvGraphicFramePr>
          <p:nvPr/>
        </p:nvGraphicFramePr>
        <p:xfrm>
          <a:off x="609600" y="4840287"/>
          <a:ext cx="2954337" cy="722313"/>
        </p:xfrm>
        <a:graphic>
          <a:graphicData uri="http://schemas.openxmlformats.org/presentationml/2006/ole">
            <mc:AlternateContent xmlns:mc="http://schemas.openxmlformats.org/markup-compatibility/2006">
              <mc:Choice xmlns:v="urn:schemas-microsoft-com:vml" Requires="v">
                <p:oleObj spid="_x0000_s14414" name="Equation" r:id="rId5" imgW="1866600" imgH="457200" progId="Equation.3">
                  <p:embed/>
                </p:oleObj>
              </mc:Choice>
              <mc:Fallback>
                <p:oleObj name="Equation" r:id="rId5" imgW="1866600" imgH="457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9600" y="4840287"/>
                        <a:ext cx="2954337" cy="722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197" name="Object 5"/>
          <p:cNvGraphicFramePr>
            <a:graphicFrameLocks noChangeAspect="1"/>
          </p:cNvGraphicFramePr>
          <p:nvPr/>
        </p:nvGraphicFramePr>
        <p:xfrm>
          <a:off x="552450" y="3925887"/>
          <a:ext cx="2833688" cy="722313"/>
        </p:xfrm>
        <a:graphic>
          <a:graphicData uri="http://schemas.openxmlformats.org/presentationml/2006/ole">
            <mc:AlternateContent xmlns:mc="http://schemas.openxmlformats.org/markup-compatibility/2006">
              <mc:Choice xmlns:v="urn:schemas-microsoft-com:vml" Requires="v">
                <p:oleObj spid="_x0000_s14415" name="Equation" r:id="rId7" imgW="1790640" imgH="457200" progId="Equation.3">
                  <p:embed/>
                </p:oleObj>
              </mc:Choice>
              <mc:Fallback>
                <p:oleObj name="Equation" r:id="rId7" imgW="1790640" imgH="4572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52450" y="3925887"/>
                        <a:ext cx="2833688" cy="722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789094304"/>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0" y="304800"/>
            <a:ext cx="4343400" cy="461665"/>
          </a:xfrm>
          <a:prstGeom prst="rect">
            <a:avLst/>
          </a:prstGeom>
        </p:spPr>
        <p:txBody>
          <a:bodyPr wrap="square">
            <a:spAutoFit/>
          </a:bodyPr>
          <a:lstStyle/>
          <a:p>
            <a:pPr algn="just" rtl="1"/>
            <a:r>
              <a:rPr lang="ar-IQ" sz="2400" b="1" u="sng" dirty="0" smtClean="0">
                <a:latin typeface="Arial" pitchFamily="34" charset="0"/>
                <a:cs typeface="Arial" pitchFamily="34" charset="0"/>
              </a:rPr>
              <a:t>مثال ت 27 </a:t>
            </a:r>
            <a:endParaRPr lang="en-US" sz="2400" b="1" u="sng" dirty="0">
              <a:latin typeface="Arial" pitchFamily="34" charset="0"/>
              <a:cs typeface="Arial" pitchFamily="34" charset="0"/>
            </a:endParaRPr>
          </a:p>
        </p:txBody>
      </p:sp>
      <p:sp>
        <p:nvSpPr>
          <p:cNvPr id="5" name="Rectangle 4"/>
          <p:cNvSpPr/>
          <p:nvPr/>
        </p:nvSpPr>
        <p:spPr>
          <a:xfrm>
            <a:off x="457200" y="685800"/>
            <a:ext cx="8458200" cy="707886"/>
          </a:xfrm>
          <a:prstGeom prst="rect">
            <a:avLst/>
          </a:prstGeom>
        </p:spPr>
        <p:txBody>
          <a:bodyPr wrap="square">
            <a:spAutoFit/>
          </a:bodyPr>
          <a:lstStyle/>
          <a:p>
            <a:pPr algn="just" rtl="1"/>
            <a:r>
              <a:rPr lang="ar-IQ" sz="2000" b="1" dirty="0" smtClean="0">
                <a:latin typeface="Arial" pitchFamily="34" charset="0"/>
                <a:cs typeface="Arial" pitchFamily="34" charset="0"/>
              </a:rPr>
              <a:t>ملفين يمتلكلن حث متبادل  قيمته </a:t>
            </a:r>
            <a:r>
              <a:rPr lang="en-US" sz="2000" b="1" dirty="0" smtClean="0">
                <a:latin typeface="Arial" pitchFamily="34" charset="0"/>
                <a:cs typeface="Arial" pitchFamily="34" charset="0"/>
              </a:rPr>
              <a:t>100µH </a:t>
            </a:r>
            <a:r>
              <a:rPr lang="ar-IQ" sz="2000" b="1" dirty="0" smtClean="0">
                <a:latin typeface="Arial" pitchFamily="34" charset="0"/>
                <a:cs typeface="Arial" pitchFamily="34" charset="0"/>
              </a:rPr>
              <a:t> . ما اعظم فولتية في احدهماعندما يكون التيار </a:t>
            </a:r>
            <a:r>
              <a:rPr lang="en-US" sz="2000" b="1" dirty="0" err="1" smtClean="0">
                <a:latin typeface="Arial" pitchFamily="34" charset="0"/>
                <a:cs typeface="Arial" pitchFamily="34" charset="0"/>
              </a:rPr>
              <a:t>i</a:t>
            </a:r>
            <a:r>
              <a:rPr lang="en-US" sz="2000" b="1" dirty="0" smtClean="0">
                <a:latin typeface="Arial" pitchFamily="34" charset="0"/>
                <a:cs typeface="Arial" pitchFamily="34" charset="0"/>
              </a:rPr>
              <a:t>(t)=10sin(1000t) </a:t>
            </a:r>
            <a:r>
              <a:rPr lang="ar-IQ" sz="2000" b="1" dirty="0" smtClean="0">
                <a:latin typeface="Arial" pitchFamily="34" charset="0"/>
                <a:cs typeface="Arial" pitchFamily="34" charset="0"/>
              </a:rPr>
              <a:t> في المحث الثاني؟ </a:t>
            </a:r>
            <a:endParaRPr lang="en-US" sz="2000" b="1" dirty="0">
              <a:latin typeface="Arial" pitchFamily="34" charset="0"/>
              <a:cs typeface="Arial" pitchFamily="34" charset="0"/>
            </a:endParaRPr>
          </a:p>
        </p:txBody>
      </p:sp>
      <p:pic>
        <p:nvPicPr>
          <p:cNvPr id="9218" name="Picture 2"/>
          <p:cNvPicPr>
            <a:picLocks noChangeAspect="1" noChangeArrowheads="1"/>
          </p:cNvPicPr>
          <p:nvPr/>
        </p:nvPicPr>
        <p:blipFill>
          <a:blip r:embed="rId2">
            <a:grayscl/>
            <a:lum bright="-20000" contrast="40000"/>
          </a:blip>
          <a:srcRect/>
          <a:stretch>
            <a:fillRect/>
          </a:stretch>
        </p:blipFill>
        <p:spPr bwMode="auto">
          <a:xfrm>
            <a:off x="685800" y="2209800"/>
            <a:ext cx="7700435" cy="1554480"/>
          </a:xfrm>
          <a:prstGeom prst="rect">
            <a:avLst/>
          </a:prstGeom>
          <a:noFill/>
          <a:ln w="9525">
            <a:noFill/>
            <a:miter lim="800000"/>
            <a:headEnd/>
            <a:tailEnd/>
          </a:ln>
          <a:effectLst/>
        </p:spPr>
      </p:pic>
      <p:sp>
        <p:nvSpPr>
          <p:cNvPr id="7" name="Rectangle 6"/>
          <p:cNvSpPr/>
          <p:nvPr/>
        </p:nvSpPr>
        <p:spPr>
          <a:xfrm>
            <a:off x="4419600" y="4333875"/>
            <a:ext cx="4343400" cy="461665"/>
          </a:xfrm>
          <a:prstGeom prst="rect">
            <a:avLst/>
          </a:prstGeom>
        </p:spPr>
        <p:txBody>
          <a:bodyPr wrap="square">
            <a:spAutoFit/>
          </a:bodyPr>
          <a:lstStyle/>
          <a:p>
            <a:pPr algn="just" rtl="1"/>
            <a:r>
              <a:rPr lang="ar-IQ" sz="2400" b="1" u="sng" dirty="0" smtClean="0">
                <a:latin typeface="Arial" pitchFamily="34" charset="0"/>
                <a:cs typeface="Arial" pitchFamily="34" charset="0"/>
              </a:rPr>
              <a:t>مثال</a:t>
            </a:r>
            <a:r>
              <a:rPr lang="en-US" sz="2400" b="1" u="sng" dirty="0" smtClean="0">
                <a:latin typeface="Arial" pitchFamily="34" charset="0"/>
                <a:cs typeface="Arial" pitchFamily="34" charset="0"/>
              </a:rPr>
              <a:t> </a:t>
            </a:r>
            <a:r>
              <a:rPr lang="ar-IQ" sz="2400" b="1" u="sng" dirty="0" smtClean="0">
                <a:latin typeface="Arial" pitchFamily="34" charset="0"/>
                <a:cs typeface="Arial" pitchFamily="34" charset="0"/>
              </a:rPr>
              <a:t> 28 </a:t>
            </a:r>
            <a:endParaRPr lang="en-US" sz="2400" b="1" u="sng" dirty="0">
              <a:latin typeface="Arial" pitchFamily="34" charset="0"/>
              <a:cs typeface="Arial" pitchFamily="34" charset="0"/>
            </a:endParaRPr>
          </a:p>
        </p:txBody>
      </p:sp>
      <p:sp>
        <p:nvSpPr>
          <p:cNvPr id="8" name="Rectangle 7"/>
          <p:cNvSpPr/>
          <p:nvPr/>
        </p:nvSpPr>
        <p:spPr>
          <a:xfrm>
            <a:off x="304800" y="4714875"/>
            <a:ext cx="8458200" cy="707886"/>
          </a:xfrm>
          <a:prstGeom prst="rect">
            <a:avLst/>
          </a:prstGeom>
        </p:spPr>
        <p:txBody>
          <a:bodyPr wrap="square">
            <a:spAutoFit/>
          </a:bodyPr>
          <a:lstStyle/>
          <a:p>
            <a:pPr algn="just" rtl="1"/>
            <a:r>
              <a:rPr lang="ar-IQ" sz="2000" b="1" dirty="0" smtClean="0">
                <a:latin typeface="Arial" pitchFamily="34" charset="0"/>
                <a:cs typeface="Arial" pitchFamily="34" charset="0"/>
              </a:rPr>
              <a:t>الـ </a:t>
            </a:r>
            <a:r>
              <a:rPr lang="en-US" sz="2000" b="1" dirty="0" err="1" smtClean="0">
                <a:latin typeface="Arial" pitchFamily="34" charset="0"/>
                <a:cs typeface="Arial" pitchFamily="34" charset="0"/>
              </a:rPr>
              <a:t>emf</a:t>
            </a:r>
            <a:r>
              <a:rPr lang="en-US" sz="2000" b="1" dirty="0" smtClean="0">
                <a:latin typeface="Arial" pitchFamily="34" charset="0"/>
                <a:cs typeface="Arial" pitchFamily="34" charset="0"/>
              </a:rPr>
              <a:t> </a:t>
            </a:r>
            <a:r>
              <a:rPr lang="ar-IQ" sz="2000" b="1" dirty="0" smtClean="0">
                <a:latin typeface="Arial" pitchFamily="34" charset="0"/>
                <a:cs typeface="Arial" pitchFamily="34" charset="0"/>
              </a:rPr>
              <a:t>هي </a:t>
            </a:r>
            <a:r>
              <a:rPr lang="en-US" sz="2000" b="1" dirty="0" smtClean="0">
                <a:latin typeface="Arial" pitchFamily="34" charset="0"/>
                <a:cs typeface="Arial" pitchFamily="34" charset="0"/>
              </a:rPr>
              <a:t>96mV </a:t>
            </a:r>
            <a:r>
              <a:rPr lang="ar-IQ" sz="2000" b="1" dirty="0" smtClean="0">
                <a:latin typeface="Arial" pitchFamily="34" charset="0"/>
                <a:cs typeface="Arial" pitchFamily="34" charset="0"/>
              </a:rPr>
              <a:t> هي محتثة في ملف عندما يزداد التيار في ملف قريب بنسبة </a:t>
            </a:r>
            <a:r>
              <a:rPr lang="en-US" sz="2000" b="1" dirty="0" smtClean="0">
                <a:latin typeface="Arial" pitchFamily="34" charset="0"/>
                <a:cs typeface="Arial" pitchFamily="34" charset="0"/>
              </a:rPr>
              <a:t>1.2A/s</a:t>
            </a:r>
            <a:r>
              <a:rPr lang="ar-IQ" sz="2000" b="1" dirty="0" smtClean="0">
                <a:latin typeface="Arial" pitchFamily="34" charset="0"/>
                <a:cs typeface="Arial" pitchFamily="34" charset="0"/>
              </a:rPr>
              <a:t> . جد الحث المتبادل للملفين؟</a:t>
            </a:r>
            <a:endParaRPr lang="en-US" sz="2000" b="1" dirty="0">
              <a:latin typeface="Arial" pitchFamily="34" charset="0"/>
              <a:cs typeface="Arial" pitchFamily="34" charset="0"/>
            </a:endParaRPr>
          </a:p>
        </p:txBody>
      </p:sp>
      <p:pic>
        <p:nvPicPr>
          <p:cNvPr id="9" name="Picture 2"/>
          <p:cNvPicPr>
            <a:picLocks noChangeAspect="1" noChangeArrowheads="1"/>
          </p:cNvPicPr>
          <p:nvPr/>
        </p:nvPicPr>
        <p:blipFill>
          <a:blip r:embed="rId3">
            <a:lum bright="-20000" contrast="30000"/>
          </a:blip>
          <a:srcRect/>
          <a:stretch>
            <a:fillRect/>
          </a:stretch>
        </p:blipFill>
        <p:spPr bwMode="auto">
          <a:xfrm>
            <a:off x="533400" y="5553075"/>
            <a:ext cx="4773613" cy="923925"/>
          </a:xfrm>
          <a:prstGeom prst="rect">
            <a:avLst/>
          </a:prstGeom>
          <a:noFill/>
          <a:ln w="9525">
            <a:noFill/>
            <a:miter lim="800000"/>
            <a:headEnd/>
            <a:tailEnd/>
          </a:ln>
          <a:effectLst/>
        </p:spPr>
      </p:pic>
    </p:spTree>
    <p:extLst>
      <p:ext uri="{BB962C8B-B14F-4D97-AF65-F5344CB8AC3E}">
        <p14:creationId xmlns:p14="http://schemas.microsoft.com/office/powerpoint/2010/main" val="2928685986"/>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572000" y="304800"/>
            <a:ext cx="4343400" cy="461665"/>
          </a:xfrm>
          <a:prstGeom prst="rect">
            <a:avLst/>
          </a:prstGeom>
        </p:spPr>
        <p:txBody>
          <a:bodyPr wrap="square">
            <a:spAutoFit/>
          </a:bodyPr>
          <a:lstStyle/>
          <a:p>
            <a:pPr algn="just" rtl="1"/>
            <a:r>
              <a:rPr lang="ar-IQ" sz="2400" b="1" u="sng" dirty="0" smtClean="0">
                <a:latin typeface="Arial" pitchFamily="34" charset="0"/>
                <a:cs typeface="Arial" pitchFamily="34" charset="0"/>
              </a:rPr>
              <a:t>مثال </a:t>
            </a:r>
            <a:endParaRPr lang="en-US" sz="2400" b="1" u="sng" dirty="0">
              <a:latin typeface="Arial" pitchFamily="34" charset="0"/>
              <a:cs typeface="Arial" pitchFamily="34" charset="0"/>
            </a:endParaRPr>
          </a:p>
        </p:txBody>
      </p:sp>
      <p:sp>
        <p:nvSpPr>
          <p:cNvPr id="7" name="Rectangle 6"/>
          <p:cNvSpPr/>
          <p:nvPr/>
        </p:nvSpPr>
        <p:spPr>
          <a:xfrm>
            <a:off x="457200" y="685800"/>
            <a:ext cx="8458200" cy="1631216"/>
          </a:xfrm>
          <a:prstGeom prst="rect">
            <a:avLst/>
          </a:prstGeom>
        </p:spPr>
        <p:txBody>
          <a:bodyPr wrap="square">
            <a:spAutoFit/>
          </a:bodyPr>
          <a:lstStyle/>
          <a:p>
            <a:pPr algn="just"/>
            <a:r>
              <a:rPr lang="ar-IQ" sz="2000" b="1" dirty="0" smtClean="0">
                <a:latin typeface="Arial" pitchFamily="34" charset="0"/>
                <a:cs typeface="Arial" pitchFamily="34" charset="0"/>
              </a:rPr>
              <a:t>اثنين </a:t>
            </a:r>
            <a:r>
              <a:rPr lang="en-US" sz="2000" b="1" dirty="0" smtClean="0">
                <a:latin typeface="Arial" pitchFamily="34" charset="0"/>
                <a:cs typeface="Arial" pitchFamily="34" charset="0"/>
              </a:rPr>
              <a:t>solenoid</a:t>
            </a:r>
            <a:r>
              <a:rPr lang="ar-IQ" sz="2000" b="1" dirty="0" smtClean="0">
                <a:latin typeface="Arial" pitchFamily="34" charset="0"/>
                <a:cs typeface="Arial" pitchFamily="34" charset="0"/>
              </a:rPr>
              <a:t> احدهما </a:t>
            </a:r>
            <a:r>
              <a:rPr lang="en-US" sz="2000" b="1" dirty="0" smtClean="0">
                <a:latin typeface="Arial" pitchFamily="34" charset="0"/>
                <a:cs typeface="Arial" pitchFamily="34" charset="0"/>
              </a:rPr>
              <a:t>A </a:t>
            </a:r>
            <a:r>
              <a:rPr lang="ar-IQ" sz="2000" b="1" dirty="0" smtClean="0">
                <a:latin typeface="Arial" pitchFamily="34" charset="0"/>
                <a:cs typeface="Arial" pitchFamily="34" charset="0"/>
              </a:rPr>
              <a:t> والاخر</a:t>
            </a:r>
            <a:r>
              <a:rPr lang="en-US" sz="2000" b="1" dirty="0" smtClean="0">
                <a:latin typeface="Arial" pitchFamily="34" charset="0"/>
                <a:cs typeface="Arial" pitchFamily="34" charset="0"/>
              </a:rPr>
              <a:t>B </a:t>
            </a:r>
            <a:r>
              <a:rPr lang="ar-IQ" sz="2000" b="1" dirty="0" smtClean="0">
                <a:latin typeface="Arial" pitchFamily="34" charset="0"/>
                <a:cs typeface="Arial" pitchFamily="34" charset="0"/>
              </a:rPr>
              <a:t> واحدهما قريب على الاخر  بحيث يشتركان بنفس المحور. يمتلكان </a:t>
            </a:r>
            <a:r>
              <a:rPr lang="en-US" sz="2000" b="1" dirty="0" smtClean="0">
                <a:latin typeface="Arial" pitchFamily="34" charset="0"/>
                <a:cs typeface="Arial" pitchFamily="34" charset="0"/>
              </a:rPr>
              <a:t>400 turns </a:t>
            </a:r>
            <a:r>
              <a:rPr lang="ar-IQ" sz="2000" b="1" dirty="0" smtClean="0">
                <a:latin typeface="Arial" pitchFamily="34" charset="0"/>
                <a:cs typeface="Arial" pitchFamily="34" charset="0"/>
              </a:rPr>
              <a:t> و </a:t>
            </a:r>
            <a:r>
              <a:rPr lang="en-US" sz="2000" b="1" dirty="0" smtClean="0">
                <a:latin typeface="Arial" pitchFamily="34" charset="0"/>
                <a:cs typeface="Arial" pitchFamily="34" charset="0"/>
              </a:rPr>
              <a:t>700turns</a:t>
            </a:r>
            <a:r>
              <a:rPr lang="ar-IQ" sz="2000" b="1" dirty="0" smtClean="0">
                <a:latin typeface="Arial" pitchFamily="34" charset="0"/>
                <a:cs typeface="Arial" pitchFamily="34" charset="0"/>
              </a:rPr>
              <a:t> على التوالي. التيار في الملف </a:t>
            </a:r>
            <a:r>
              <a:rPr lang="en-US" sz="2000" b="1" dirty="0" smtClean="0">
                <a:latin typeface="Arial" pitchFamily="34" charset="0"/>
                <a:cs typeface="Arial" pitchFamily="34" charset="0"/>
              </a:rPr>
              <a:t>A</a:t>
            </a:r>
            <a:r>
              <a:rPr lang="ar-IQ" sz="2000" b="1" dirty="0" smtClean="0">
                <a:latin typeface="Arial" pitchFamily="34" charset="0"/>
                <a:cs typeface="Arial" pitchFamily="34" charset="0"/>
              </a:rPr>
              <a:t> هو </a:t>
            </a:r>
            <a:r>
              <a:rPr lang="en-US" sz="2000" b="1" dirty="0" smtClean="0">
                <a:latin typeface="Arial" pitchFamily="34" charset="0"/>
                <a:cs typeface="Arial" pitchFamily="34" charset="0"/>
              </a:rPr>
              <a:t>3.5A</a:t>
            </a:r>
            <a:r>
              <a:rPr lang="ar-IQ" sz="2000" b="1" dirty="0" smtClean="0">
                <a:latin typeface="Arial" pitchFamily="34" charset="0"/>
                <a:cs typeface="Arial" pitchFamily="34" charset="0"/>
              </a:rPr>
              <a:t> مولد فيض </a:t>
            </a:r>
            <a:r>
              <a:rPr lang="en-US" sz="2000" b="1" dirty="0" smtClean="0">
                <a:latin typeface="Arial" pitchFamily="34" charset="0"/>
                <a:cs typeface="Arial" pitchFamily="34" charset="0"/>
              </a:rPr>
              <a:t>300µW</a:t>
            </a:r>
            <a:r>
              <a:rPr lang="ar-IQ" sz="2000" b="1" dirty="0" smtClean="0">
                <a:latin typeface="Arial" pitchFamily="34" charset="0"/>
                <a:cs typeface="Arial" pitchFamily="34" charset="0"/>
              </a:rPr>
              <a:t> خلال كل لفة من</a:t>
            </a:r>
            <a:r>
              <a:rPr lang="en-US" sz="2000" b="1" dirty="0" smtClean="0">
                <a:latin typeface="Arial" pitchFamily="34" charset="0"/>
                <a:cs typeface="Arial" pitchFamily="34" charset="0"/>
              </a:rPr>
              <a:t>A </a:t>
            </a:r>
            <a:r>
              <a:rPr lang="ar-IQ" sz="2000" b="1" dirty="0" smtClean="0">
                <a:latin typeface="Arial" pitchFamily="34" charset="0"/>
                <a:cs typeface="Arial" pitchFamily="34" charset="0"/>
              </a:rPr>
              <a:t> و </a:t>
            </a:r>
            <a:r>
              <a:rPr lang="en-US" sz="2000" b="1" dirty="0" smtClean="0">
                <a:latin typeface="Arial" pitchFamily="34" charset="0"/>
                <a:cs typeface="Arial" pitchFamily="34" charset="0"/>
              </a:rPr>
              <a:t>µW</a:t>
            </a:r>
            <a:r>
              <a:rPr lang="ar-IQ" sz="2000" b="1" dirty="0" smtClean="0">
                <a:latin typeface="Arial" pitchFamily="34" charset="0"/>
                <a:cs typeface="Arial" pitchFamily="34" charset="0"/>
              </a:rPr>
              <a:t> </a:t>
            </a:r>
            <a:r>
              <a:rPr lang="ar-IQ" sz="2000" b="1" dirty="0">
                <a:latin typeface="Arial" pitchFamily="34" charset="0"/>
              </a:rPr>
              <a:t>90 </a:t>
            </a:r>
            <a:r>
              <a:rPr lang="ar-IQ" sz="2000" b="1" dirty="0" smtClean="0">
                <a:latin typeface="Arial" pitchFamily="34" charset="0"/>
                <a:cs typeface="Arial" pitchFamily="34" charset="0"/>
              </a:rPr>
              <a:t>خلال كل لفة من </a:t>
            </a:r>
            <a:r>
              <a:rPr lang="en-US" sz="2000" b="1" dirty="0" smtClean="0">
                <a:latin typeface="Arial" pitchFamily="34" charset="0"/>
                <a:cs typeface="Arial" pitchFamily="34" charset="0"/>
              </a:rPr>
              <a:t>B </a:t>
            </a:r>
            <a:r>
              <a:rPr lang="ar-IQ" sz="2000" b="1" smtClean="0">
                <a:latin typeface="Arial" pitchFamily="34" charset="0"/>
                <a:cs typeface="Arial" pitchFamily="34" charset="0"/>
              </a:rPr>
              <a:t> أ)احسب </a:t>
            </a:r>
            <a:r>
              <a:rPr lang="ar-IQ" sz="2000" b="1" dirty="0" smtClean="0">
                <a:latin typeface="Arial" pitchFamily="34" charset="0"/>
                <a:cs typeface="Arial" pitchFamily="34" charset="0"/>
              </a:rPr>
              <a:t>الحث المتبادل للملفين ب) احسب الحث الذاتي لللملف </a:t>
            </a:r>
            <a:r>
              <a:rPr lang="en-US" sz="2000" b="1" dirty="0" smtClean="0">
                <a:latin typeface="Arial" pitchFamily="34" charset="0"/>
                <a:cs typeface="Arial" pitchFamily="34" charset="0"/>
              </a:rPr>
              <a:t>A </a:t>
            </a:r>
            <a:r>
              <a:rPr lang="ar-IQ" sz="2000" b="1" dirty="0" smtClean="0">
                <a:latin typeface="Arial" pitchFamily="34" charset="0"/>
                <a:cs typeface="Arial" pitchFamily="34" charset="0"/>
              </a:rPr>
              <a:t> ج) احسب </a:t>
            </a:r>
            <a:r>
              <a:rPr lang="en-US" sz="2000" b="1" dirty="0" err="1" smtClean="0">
                <a:latin typeface="Arial" pitchFamily="34" charset="0"/>
                <a:cs typeface="Arial" pitchFamily="34" charset="0"/>
              </a:rPr>
              <a:t>emf</a:t>
            </a:r>
            <a:r>
              <a:rPr lang="en-US" sz="2000" b="1" dirty="0" smtClean="0">
                <a:latin typeface="Arial" pitchFamily="34" charset="0"/>
                <a:cs typeface="Arial" pitchFamily="34" charset="0"/>
              </a:rPr>
              <a:t> </a:t>
            </a:r>
            <a:r>
              <a:rPr lang="ar-IQ" sz="2000" b="1" dirty="0" smtClean="0">
                <a:latin typeface="Arial" pitchFamily="34" charset="0"/>
                <a:cs typeface="Arial" pitchFamily="34" charset="0"/>
              </a:rPr>
              <a:t> في الملف </a:t>
            </a:r>
            <a:r>
              <a:rPr lang="en-US" sz="2000" b="1" dirty="0" smtClean="0">
                <a:latin typeface="Arial" pitchFamily="34" charset="0"/>
                <a:cs typeface="Arial" pitchFamily="34" charset="0"/>
              </a:rPr>
              <a:t>B </a:t>
            </a:r>
            <a:r>
              <a:rPr lang="ar-IQ" sz="2000" b="1" dirty="0" smtClean="0">
                <a:latin typeface="Arial" pitchFamily="34" charset="0"/>
                <a:cs typeface="Arial" pitchFamily="34" charset="0"/>
              </a:rPr>
              <a:t> عندا يزداد التيار بنسبة </a:t>
            </a:r>
            <a:r>
              <a:rPr lang="en-US" sz="2000" b="1" dirty="0" smtClean="0">
                <a:latin typeface="Arial" pitchFamily="34" charset="0"/>
                <a:cs typeface="Arial" pitchFamily="34" charset="0"/>
              </a:rPr>
              <a:t>0.5A/s</a:t>
            </a:r>
            <a:r>
              <a:rPr lang="ar-IQ" sz="2000" b="1" dirty="0" smtClean="0">
                <a:latin typeface="Arial" pitchFamily="34" charset="0"/>
                <a:cs typeface="Arial" pitchFamily="34" charset="0"/>
              </a:rPr>
              <a:t> وشكرا</a:t>
            </a:r>
            <a:endParaRPr lang="en-US" sz="2000" b="1" dirty="0">
              <a:latin typeface="Arial" pitchFamily="34" charset="0"/>
              <a:cs typeface="Arial" pitchFamily="34" charset="0"/>
            </a:endParaRPr>
          </a:p>
        </p:txBody>
      </p:sp>
      <p:pic>
        <p:nvPicPr>
          <p:cNvPr id="4" name="Picture 4"/>
          <p:cNvPicPr>
            <a:picLocks noChangeAspect="1" noChangeArrowheads="1"/>
          </p:cNvPicPr>
          <p:nvPr/>
        </p:nvPicPr>
        <p:blipFill>
          <a:blip r:embed="rId2"/>
          <a:srcRect/>
          <a:stretch>
            <a:fillRect/>
          </a:stretch>
        </p:blipFill>
        <p:spPr bwMode="auto">
          <a:xfrm>
            <a:off x="650473" y="2377440"/>
            <a:ext cx="7807727" cy="3566160"/>
          </a:xfrm>
          <a:prstGeom prst="rect">
            <a:avLst/>
          </a:prstGeom>
          <a:noFill/>
          <a:ln w="9525">
            <a:noFill/>
            <a:miter lim="800000"/>
            <a:headEnd/>
            <a:tailEnd/>
          </a:ln>
          <a:effectLst/>
        </p:spPr>
      </p:pic>
    </p:spTree>
    <p:extLst>
      <p:ext uri="{BB962C8B-B14F-4D97-AF65-F5344CB8AC3E}">
        <p14:creationId xmlns:p14="http://schemas.microsoft.com/office/powerpoint/2010/main" val="1342770990"/>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4000" y="1066800"/>
            <a:ext cx="7391400" cy="400110"/>
          </a:xfrm>
          <a:prstGeom prst="rect">
            <a:avLst/>
          </a:prstGeom>
        </p:spPr>
        <p:txBody>
          <a:bodyPr wrap="square">
            <a:spAutoFit/>
          </a:bodyPr>
          <a:lstStyle/>
          <a:p>
            <a:pPr algn="just" rtl="1"/>
            <a:r>
              <a:rPr lang="en-US" sz="2000" b="1" u="sng" dirty="0" smtClean="0"/>
              <a:t>Non-Mutually Connecting Inductors in </a:t>
            </a:r>
            <a:r>
              <a:rPr lang="en-US" sz="2000" b="1" u="sng" dirty="0" smtClean="0">
                <a:solidFill>
                  <a:srgbClr val="FF0000"/>
                </a:solidFill>
              </a:rPr>
              <a:t>Series</a:t>
            </a:r>
            <a:r>
              <a:rPr lang="en-US" sz="2000" b="1" u="sng" dirty="0" smtClean="0"/>
              <a:t> </a:t>
            </a:r>
            <a:endParaRPr lang="en-US" sz="2000" b="1" u="sng" dirty="0"/>
          </a:p>
        </p:txBody>
      </p:sp>
      <p:sp>
        <p:nvSpPr>
          <p:cNvPr id="8" name="Rectangle 7"/>
          <p:cNvSpPr/>
          <p:nvPr/>
        </p:nvSpPr>
        <p:spPr>
          <a:xfrm>
            <a:off x="1447800" y="3048000"/>
            <a:ext cx="7543800" cy="400110"/>
          </a:xfrm>
          <a:prstGeom prst="rect">
            <a:avLst/>
          </a:prstGeom>
        </p:spPr>
        <p:txBody>
          <a:bodyPr wrap="square">
            <a:spAutoFit/>
          </a:bodyPr>
          <a:lstStyle/>
          <a:p>
            <a:pPr algn="just" rtl="1"/>
            <a:r>
              <a:rPr lang="en-US" sz="2000" b="1" u="sng" dirty="0" smtClean="0"/>
              <a:t>Mutually Connected Inductors in </a:t>
            </a:r>
            <a:r>
              <a:rPr lang="en-US" sz="2000" b="1" u="sng" dirty="0" smtClean="0">
                <a:solidFill>
                  <a:srgbClr val="FF0000"/>
                </a:solidFill>
              </a:rPr>
              <a:t>Series</a:t>
            </a:r>
            <a:r>
              <a:rPr lang="en-US" sz="2000" b="1" u="sng" dirty="0" smtClean="0"/>
              <a:t> </a:t>
            </a:r>
            <a:r>
              <a:rPr lang="ar-IQ" sz="2000" b="1" dirty="0" smtClean="0"/>
              <a:t>عندما التيارين باتجاه واحد   </a:t>
            </a:r>
            <a:endParaRPr lang="en-US" sz="2000" b="1" dirty="0"/>
          </a:p>
        </p:txBody>
      </p:sp>
      <p:graphicFrame>
        <p:nvGraphicFramePr>
          <p:cNvPr id="12290" name="Object 2"/>
          <p:cNvGraphicFramePr>
            <a:graphicFrameLocks noChangeAspect="1"/>
          </p:cNvGraphicFramePr>
          <p:nvPr/>
        </p:nvGraphicFramePr>
        <p:xfrm>
          <a:off x="317500" y="685800"/>
          <a:ext cx="2428875" cy="722313"/>
        </p:xfrm>
        <a:graphic>
          <a:graphicData uri="http://schemas.openxmlformats.org/presentationml/2006/ole">
            <mc:AlternateContent xmlns:mc="http://schemas.openxmlformats.org/markup-compatibility/2006">
              <mc:Choice xmlns:v="urn:schemas-microsoft-com:vml" Requires="v">
                <p:oleObj spid="_x0000_s15554" name="Equation" r:id="rId3" imgW="1536480" imgH="457200" progId="Equation.3">
                  <p:embed/>
                </p:oleObj>
              </mc:Choice>
              <mc:Fallback>
                <p:oleObj name="Equation" r:id="rId3" imgW="1536480" imgH="457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7500" y="685800"/>
                        <a:ext cx="2428875" cy="722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Object 2"/>
          <p:cNvGraphicFramePr>
            <a:graphicFrameLocks noChangeAspect="1"/>
          </p:cNvGraphicFramePr>
          <p:nvPr/>
        </p:nvGraphicFramePr>
        <p:xfrm>
          <a:off x="228600" y="1524000"/>
          <a:ext cx="1263650" cy="722313"/>
        </p:xfrm>
        <a:graphic>
          <a:graphicData uri="http://schemas.openxmlformats.org/presentationml/2006/ole">
            <mc:AlternateContent xmlns:mc="http://schemas.openxmlformats.org/markup-compatibility/2006">
              <mc:Choice xmlns:v="urn:schemas-microsoft-com:vml" Requires="v">
                <p:oleObj spid="_x0000_s15555" name="Equation" r:id="rId5" imgW="799920" imgH="457200" progId="Equation.3">
                  <p:embed/>
                </p:oleObj>
              </mc:Choice>
              <mc:Fallback>
                <p:oleObj name="Equation" r:id="rId5" imgW="799920" imgH="457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8600" y="1524000"/>
                        <a:ext cx="1263650" cy="722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 name="Object 2"/>
          <p:cNvGraphicFramePr>
            <a:graphicFrameLocks noChangeAspect="1"/>
          </p:cNvGraphicFramePr>
          <p:nvPr/>
        </p:nvGraphicFramePr>
        <p:xfrm>
          <a:off x="1828800" y="1524000"/>
          <a:ext cx="1323975" cy="722313"/>
        </p:xfrm>
        <a:graphic>
          <a:graphicData uri="http://schemas.openxmlformats.org/presentationml/2006/ole">
            <mc:AlternateContent xmlns:mc="http://schemas.openxmlformats.org/markup-compatibility/2006">
              <mc:Choice xmlns:v="urn:schemas-microsoft-com:vml" Requires="v">
                <p:oleObj spid="_x0000_s15556" name="Equation" r:id="rId7" imgW="838080" imgH="457200" progId="Equation.3">
                  <p:embed/>
                </p:oleObj>
              </mc:Choice>
              <mc:Fallback>
                <p:oleObj name="Equation" r:id="rId7" imgW="838080" imgH="4572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28800" y="1524000"/>
                        <a:ext cx="1323975" cy="722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 name="Object 2"/>
          <p:cNvGraphicFramePr>
            <a:graphicFrameLocks noChangeAspect="1"/>
          </p:cNvGraphicFramePr>
          <p:nvPr/>
        </p:nvGraphicFramePr>
        <p:xfrm>
          <a:off x="3486150" y="1524000"/>
          <a:ext cx="1303338" cy="722313"/>
        </p:xfrm>
        <a:graphic>
          <a:graphicData uri="http://schemas.openxmlformats.org/presentationml/2006/ole">
            <mc:AlternateContent xmlns:mc="http://schemas.openxmlformats.org/markup-compatibility/2006">
              <mc:Choice xmlns:v="urn:schemas-microsoft-com:vml" Requires="v">
                <p:oleObj spid="_x0000_s15557" name="Equation" r:id="rId9" imgW="825480" imgH="457200" progId="Equation.3">
                  <p:embed/>
                </p:oleObj>
              </mc:Choice>
              <mc:Fallback>
                <p:oleObj name="Equation" r:id="rId9" imgW="825480" imgH="4572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486150" y="1524000"/>
                        <a:ext cx="1303338" cy="722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Rectangle 14"/>
          <p:cNvSpPr/>
          <p:nvPr/>
        </p:nvSpPr>
        <p:spPr>
          <a:xfrm>
            <a:off x="228600" y="2133600"/>
            <a:ext cx="3352800" cy="461665"/>
          </a:xfrm>
          <a:prstGeom prst="rect">
            <a:avLst/>
          </a:prstGeom>
        </p:spPr>
        <p:txBody>
          <a:bodyPr wrap="square">
            <a:spAutoFit/>
          </a:bodyPr>
          <a:lstStyle/>
          <a:p>
            <a:pPr algn="just"/>
            <a:r>
              <a:rPr lang="en-US" sz="2400" dirty="0" err="1" smtClean="0"/>
              <a:t>Ɛ</a:t>
            </a:r>
            <a:r>
              <a:rPr lang="en-US" sz="2400" baseline="-25000" dirty="0" err="1" smtClean="0"/>
              <a:t>total</a:t>
            </a:r>
            <a:r>
              <a:rPr lang="en-US" sz="2400" dirty="0" smtClean="0"/>
              <a:t> = ɛ</a:t>
            </a:r>
            <a:r>
              <a:rPr lang="en-US" sz="2400" baseline="-25000" dirty="0" smtClean="0"/>
              <a:t>1</a:t>
            </a:r>
            <a:r>
              <a:rPr lang="en-US" sz="2400" dirty="0" smtClean="0"/>
              <a:t> + ɛ</a:t>
            </a:r>
            <a:r>
              <a:rPr lang="en-US" sz="2400" baseline="-25000" dirty="0" smtClean="0"/>
              <a:t>2</a:t>
            </a:r>
            <a:r>
              <a:rPr lang="en-US" sz="2400" dirty="0" smtClean="0"/>
              <a:t> + ɛ</a:t>
            </a:r>
            <a:r>
              <a:rPr lang="en-US" sz="2400" baseline="-25000" dirty="0" smtClean="0"/>
              <a:t>3</a:t>
            </a:r>
            <a:endParaRPr lang="en-US" sz="2400" baseline="-25000" dirty="0"/>
          </a:p>
        </p:txBody>
      </p:sp>
      <p:sp>
        <p:nvSpPr>
          <p:cNvPr id="16" name="Rectangle 15"/>
          <p:cNvSpPr/>
          <p:nvPr/>
        </p:nvSpPr>
        <p:spPr>
          <a:xfrm>
            <a:off x="228600" y="2667000"/>
            <a:ext cx="3352800" cy="461665"/>
          </a:xfrm>
          <a:prstGeom prst="rect">
            <a:avLst/>
          </a:prstGeom>
        </p:spPr>
        <p:txBody>
          <a:bodyPr wrap="square">
            <a:spAutoFit/>
          </a:bodyPr>
          <a:lstStyle/>
          <a:p>
            <a:pPr algn="just"/>
            <a:r>
              <a:rPr lang="en-US" sz="2400" dirty="0" err="1" smtClean="0"/>
              <a:t>L</a:t>
            </a:r>
            <a:r>
              <a:rPr lang="en-US" sz="2400" baseline="-25000" dirty="0" err="1" smtClean="0"/>
              <a:t>total</a:t>
            </a:r>
            <a:r>
              <a:rPr lang="en-US" sz="2400" dirty="0" smtClean="0"/>
              <a:t> = L</a:t>
            </a:r>
            <a:r>
              <a:rPr lang="en-US" sz="2400" baseline="-25000" dirty="0" smtClean="0"/>
              <a:t>1</a:t>
            </a:r>
            <a:r>
              <a:rPr lang="en-US" sz="2400" dirty="0" smtClean="0"/>
              <a:t> + L</a:t>
            </a:r>
            <a:r>
              <a:rPr lang="en-US" sz="2400" baseline="-25000" dirty="0" smtClean="0"/>
              <a:t>2</a:t>
            </a:r>
            <a:r>
              <a:rPr lang="en-US" sz="2400" dirty="0" smtClean="0"/>
              <a:t> </a:t>
            </a:r>
            <a:r>
              <a:rPr lang="en-US" sz="2400" b="1" dirty="0" smtClean="0">
                <a:solidFill>
                  <a:srgbClr val="FF0000"/>
                </a:solidFill>
              </a:rPr>
              <a:t>+ L</a:t>
            </a:r>
            <a:r>
              <a:rPr lang="en-US" sz="2400" b="1" baseline="-25000" dirty="0" smtClean="0">
                <a:solidFill>
                  <a:srgbClr val="FF0000"/>
                </a:solidFill>
              </a:rPr>
              <a:t>3</a:t>
            </a:r>
            <a:endParaRPr lang="en-US" sz="2400" b="1" baseline="-25000" dirty="0">
              <a:solidFill>
                <a:srgbClr val="FF0000"/>
              </a:solidFill>
            </a:endParaRPr>
          </a:p>
        </p:txBody>
      </p:sp>
      <p:graphicFrame>
        <p:nvGraphicFramePr>
          <p:cNvPr id="17" name="Object 2"/>
          <p:cNvGraphicFramePr>
            <a:graphicFrameLocks noChangeAspect="1"/>
          </p:cNvGraphicFramePr>
          <p:nvPr/>
        </p:nvGraphicFramePr>
        <p:xfrm>
          <a:off x="228600" y="3389313"/>
          <a:ext cx="3771900" cy="722313"/>
        </p:xfrm>
        <a:graphic>
          <a:graphicData uri="http://schemas.openxmlformats.org/presentationml/2006/ole">
            <mc:AlternateContent xmlns:mc="http://schemas.openxmlformats.org/markup-compatibility/2006">
              <mc:Choice xmlns:v="urn:schemas-microsoft-com:vml" Requires="v">
                <p:oleObj spid="_x0000_s15558" name="Equation" r:id="rId11" imgW="2387520" imgH="457200" progId="Equation.3">
                  <p:embed/>
                </p:oleObj>
              </mc:Choice>
              <mc:Fallback>
                <p:oleObj name="Equation" r:id="rId11" imgW="2387520" imgH="4572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28600" y="3389313"/>
                        <a:ext cx="3771900" cy="722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 name="Rectangle 17"/>
          <p:cNvSpPr/>
          <p:nvPr/>
        </p:nvSpPr>
        <p:spPr>
          <a:xfrm>
            <a:off x="457200" y="4876800"/>
            <a:ext cx="8458200" cy="400110"/>
          </a:xfrm>
          <a:prstGeom prst="rect">
            <a:avLst/>
          </a:prstGeom>
        </p:spPr>
        <p:txBody>
          <a:bodyPr wrap="square">
            <a:spAutoFit/>
          </a:bodyPr>
          <a:lstStyle/>
          <a:p>
            <a:pPr algn="just" rtl="1"/>
            <a:r>
              <a:rPr lang="en-US" sz="2000" b="1" u="sng" dirty="0" smtClean="0"/>
              <a:t>Mutually Connected Inductors in </a:t>
            </a:r>
            <a:r>
              <a:rPr lang="en-US" sz="2000" b="1" u="sng" dirty="0" smtClean="0">
                <a:solidFill>
                  <a:srgbClr val="FF0000"/>
                </a:solidFill>
              </a:rPr>
              <a:t>Series </a:t>
            </a:r>
            <a:r>
              <a:rPr lang="ar-IQ" sz="2000" b="1" dirty="0" smtClean="0"/>
              <a:t>عندما التيارين باتجاهين مختلفين </a:t>
            </a:r>
            <a:endParaRPr lang="en-US" sz="2000" b="1" dirty="0"/>
          </a:p>
        </p:txBody>
      </p:sp>
      <p:graphicFrame>
        <p:nvGraphicFramePr>
          <p:cNvPr id="19" name="Object 2"/>
          <p:cNvGraphicFramePr>
            <a:graphicFrameLocks noChangeAspect="1"/>
          </p:cNvGraphicFramePr>
          <p:nvPr/>
        </p:nvGraphicFramePr>
        <p:xfrm>
          <a:off x="4305300" y="3352800"/>
          <a:ext cx="3851275" cy="722313"/>
        </p:xfrm>
        <a:graphic>
          <a:graphicData uri="http://schemas.openxmlformats.org/presentationml/2006/ole">
            <mc:AlternateContent xmlns:mc="http://schemas.openxmlformats.org/markup-compatibility/2006">
              <mc:Choice xmlns:v="urn:schemas-microsoft-com:vml" Requires="v">
                <p:oleObj spid="_x0000_s15559" name="Equation" r:id="rId13" imgW="2438280" imgH="457200" progId="Equation.3">
                  <p:embed/>
                </p:oleObj>
              </mc:Choice>
              <mc:Fallback>
                <p:oleObj name="Equation" r:id="rId13" imgW="2438280" imgH="4572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305300" y="3352800"/>
                        <a:ext cx="3851275" cy="722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 name="Rectangle 19"/>
          <p:cNvSpPr/>
          <p:nvPr/>
        </p:nvSpPr>
        <p:spPr>
          <a:xfrm>
            <a:off x="304800" y="4075113"/>
            <a:ext cx="3352800" cy="461665"/>
          </a:xfrm>
          <a:prstGeom prst="rect">
            <a:avLst/>
          </a:prstGeom>
        </p:spPr>
        <p:txBody>
          <a:bodyPr wrap="square">
            <a:spAutoFit/>
          </a:bodyPr>
          <a:lstStyle/>
          <a:p>
            <a:pPr algn="just"/>
            <a:r>
              <a:rPr lang="en-US" sz="2400" dirty="0" err="1" smtClean="0"/>
              <a:t>Ɛ</a:t>
            </a:r>
            <a:r>
              <a:rPr lang="en-US" sz="2400" baseline="-25000" dirty="0" err="1" smtClean="0"/>
              <a:t>total</a:t>
            </a:r>
            <a:r>
              <a:rPr lang="en-US" sz="2400" dirty="0" smtClean="0"/>
              <a:t> = ɛ</a:t>
            </a:r>
            <a:r>
              <a:rPr lang="en-US" sz="2400" baseline="-25000" dirty="0" smtClean="0"/>
              <a:t>1</a:t>
            </a:r>
            <a:r>
              <a:rPr lang="en-US" sz="2400" dirty="0" smtClean="0"/>
              <a:t> + ɛ</a:t>
            </a:r>
            <a:r>
              <a:rPr lang="en-US" sz="2400" baseline="-25000" dirty="0" smtClean="0"/>
              <a:t>2</a:t>
            </a:r>
            <a:r>
              <a:rPr lang="en-US" sz="2400" dirty="0" smtClean="0"/>
              <a:t> + ɛ</a:t>
            </a:r>
            <a:r>
              <a:rPr lang="en-US" sz="2400" baseline="-25000" dirty="0" smtClean="0"/>
              <a:t>3</a:t>
            </a:r>
            <a:endParaRPr lang="en-US" sz="2400" baseline="-25000" dirty="0"/>
          </a:p>
        </p:txBody>
      </p:sp>
      <p:sp>
        <p:nvSpPr>
          <p:cNvPr id="21" name="Rectangle 20"/>
          <p:cNvSpPr/>
          <p:nvPr/>
        </p:nvSpPr>
        <p:spPr>
          <a:xfrm>
            <a:off x="304800" y="4495800"/>
            <a:ext cx="3352800" cy="461665"/>
          </a:xfrm>
          <a:prstGeom prst="rect">
            <a:avLst/>
          </a:prstGeom>
        </p:spPr>
        <p:txBody>
          <a:bodyPr wrap="square">
            <a:spAutoFit/>
          </a:bodyPr>
          <a:lstStyle/>
          <a:p>
            <a:pPr algn="just"/>
            <a:r>
              <a:rPr lang="en-US" sz="2400" dirty="0" err="1" smtClean="0"/>
              <a:t>L</a:t>
            </a:r>
            <a:r>
              <a:rPr lang="en-US" sz="2400" baseline="-25000" dirty="0" err="1" smtClean="0"/>
              <a:t>total</a:t>
            </a:r>
            <a:r>
              <a:rPr lang="en-US" sz="2400" dirty="0" smtClean="0"/>
              <a:t> = L</a:t>
            </a:r>
            <a:r>
              <a:rPr lang="en-US" sz="2400" baseline="-25000" dirty="0" smtClean="0"/>
              <a:t>1</a:t>
            </a:r>
            <a:r>
              <a:rPr lang="en-US" sz="2400" dirty="0" smtClean="0"/>
              <a:t> + L</a:t>
            </a:r>
            <a:r>
              <a:rPr lang="en-US" sz="2400" baseline="-25000" dirty="0" smtClean="0"/>
              <a:t>2</a:t>
            </a:r>
            <a:r>
              <a:rPr lang="en-US" sz="2400" dirty="0" smtClean="0"/>
              <a:t> </a:t>
            </a:r>
            <a:r>
              <a:rPr lang="en-US" sz="2400" b="1" dirty="0" smtClean="0">
                <a:solidFill>
                  <a:srgbClr val="FF0000"/>
                </a:solidFill>
              </a:rPr>
              <a:t>+ 2M</a:t>
            </a:r>
            <a:endParaRPr lang="en-US" sz="2400" b="1" baseline="-25000" dirty="0">
              <a:solidFill>
                <a:srgbClr val="FF0000"/>
              </a:solidFill>
            </a:endParaRPr>
          </a:p>
        </p:txBody>
      </p:sp>
      <p:graphicFrame>
        <p:nvGraphicFramePr>
          <p:cNvPr id="22" name="Object 2"/>
          <p:cNvGraphicFramePr>
            <a:graphicFrameLocks noChangeAspect="1"/>
          </p:cNvGraphicFramePr>
          <p:nvPr/>
        </p:nvGraphicFramePr>
        <p:xfrm>
          <a:off x="981075" y="5218113"/>
          <a:ext cx="2266950" cy="722312"/>
        </p:xfrm>
        <a:graphic>
          <a:graphicData uri="http://schemas.openxmlformats.org/presentationml/2006/ole">
            <mc:AlternateContent xmlns:mc="http://schemas.openxmlformats.org/markup-compatibility/2006">
              <mc:Choice xmlns:v="urn:schemas-microsoft-com:vml" Requires="v">
                <p:oleObj spid="_x0000_s15560" name="Equation" r:id="rId15" imgW="1434960" imgH="457200" progId="Equation.3">
                  <p:embed/>
                </p:oleObj>
              </mc:Choice>
              <mc:Fallback>
                <p:oleObj name="Equation" r:id="rId15" imgW="1434960" imgH="45720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981075" y="5218113"/>
                        <a:ext cx="2266950" cy="722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 name="Object 2"/>
          <p:cNvGraphicFramePr>
            <a:graphicFrameLocks noChangeAspect="1"/>
          </p:cNvGraphicFramePr>
          <p:nvPr/>
        </p:nvGraphicFramePr>
        <p:xfrm>
          <a:off x="4191000" y="5181600"/>
          <a:ext cx="2325688" cy="722313"/>
        </p:xfrm>
        <a:graphic>
          <a:graphicData uri="http://schemas.openxmlformats.org/presentationml/2006/ole">
            <mc:AlternateContent xmlns:mc="http://schemas.openxmlformats.org/markup-compatibility/2006">
              <mc:Choice xmlns:v="urn:schemas-microsoft-com:vml" Requires="v">
                <p:oleObj spid="_x0000_s15561" name="Equation" r:id="rId17" imgW="1473120" imgH="457200" progId="Equation.3">
                  <p:embed/>
                </p:oleObj>
              </mc:Choice>
              <mc:Fallback>
                <p:oleObj name="Equation" r:id="rId17" imgW="1473120" imgH="45720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191000" y="5181600"/>
                        <a:ext cx="2325688" cy="722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 name="Rectangle 23"/>
          <p:cNvSpPr/>
          <p:nvPr/>
        </p:nvSpPr>
        <p:spPr>
          <a:xfrm>
            <a:off x="304800" y="5903913"/>
            <a:ext cx="3352800" cy="461665"/>
          </a:xfrm>
          <a:prstGeom prst="rect">
            <a:avLst/>
          </a:prstGeom>
        </p:spPr>
        <p:txBody>
          <a:bodyPr wrap="square">
            <a:spAutoFit/>
          </a:bodyPr>
          <a:lstStyle/>
          <a:p>
            <a:pPr algn="just"/>
            <a:r>
              <a:rPr lang="en-US" sz="2400" dirty="0" err="1" smtClean="0"/>
              <a:t>Ɛ</a:t>
            </a:r>
            <a:r>
              <a:rPr lang="en-US" sz="2400" baseline="-25000" dirty="0" err="1" smtClean="0"/>
              <a:t>total</a:t>
            </a:r>
            <a:r>
              <a:rPr lang="en-US" sz="2400" dirty="0" smtClean="0"/>
              <a:t> = ɛ</a:t>
            </a:r>
            <a:r>
              <a:rPr lang="en-US" sz="2400" baseline="-25000" dirty="0" smtClean="0"/>
              <a:t>1</a:t>
            </a:r>
            <a:r>
              <a:rPr lang="en-US" sz="2400" dirty="0" smtClean="0"/>
              <a:t> + ɛ</a:t>
            </a:r>
            <a:r>
              <a:rPr lang="en-US" sz="2400" baseline="-25000" dirty="0" smtClean="0"/>
              <a:t>2</a:t>
            </a:r>
            <a:r>
              <a:rPr lang="en-US" sz="2400" dirty="0" smtClean="0"/>
              <a:t> + ɛ</a:t>
            </a:r>
            <a:r>
              <a:rPr lang="en-US" sz="2400" baseline="-25000" dirty="0" smtClean="0"/>
              <a:t>3</a:t>
            </a:r>
            <a:endParaRPr lang="en-US" sz="2400" baseline="-25000" dirty="0"/>
          </a:p>
        </p:txBody>
      </p:sp>
      <p:sp>
        <p:nvSpPr>
          <p:cNvPr id="25" name="Rectangle 24"/>
          <p:cNvSpPr/>
          <p:nvPr/>
        </p:nvSpPr>
        <p:spPr>
          <a:xfrm>
            <a:off x="304800" y="6324600"/>
            <a:ext cx="3352800" cy="461665"/>
          </a:xfrm>
          <a:prstGeom prst="rect">
            <a:avLst/>
          </a:prstGeom>
        </p:spPr>
        <p:txBody>
          <a:bodyPr wrap="square">
            <a:spAutoFit/>
          </a:bodyPr>
          <a:lstStyle/>
          <a:p>
            <a:pPr algn="just"/>
            <a:r>
              <a:rPr lang="en-US" sz="2400" dirty="0" err="1" smtClean="0"/>
              <a:t>L</a:t>
            </a:r>
            <a:r>
              <a:rPr lang="en-US" sz="2400" baseline="-25000" dirty="0" err="1" smtClean="0"/>
              <a:t>total</a:t>
            </a:r>
            <a:r>
              <a:rPr lang="en-US" sz="2400" dirty="0" smtClean="0"/>
              <a:t> = L</a:t>
            </a:r>
            <a:r>
              <a:rPr lang="en-US" sz="2400" baseline="-25000" dirty="0" smtClean="0"/>
              <a:t>1</a:t>
            </a:r>
            <a:r>
              <a:rPr lang="en-US" sz="2400" dirty="0" smtClean="0"/>
              <a:t> + L</a:t>
            </a:r>
            <a:r>
              <a:rPr lang="en-US" sz="2400" baseline="-25000" dirty="0" smtClean="0"/>
              <a:t>2</a:t>
            </a:r>
            <a:r>
              <a:rPr lang="en-US" sz="2400" dirty="0" smtClean="0"/>
              <a:t> </a:t>
            </a:r>
            <a:r>
              <a:rPr lang="en-US" sz="2400" b="1" dirty="0" smtClean="0">
                <a:solidFill>
                  <a:srgbClr val="FF0000"/>
                </a:solidFill>
              </a:rPr>
              <a:t>- 2M</a:t>
            </a:r>
            <a:endParaRPr lang="en-US" sz="2400" b="1" baseline="-25000" dirty="0">
              <a:solidFill>
                <a:srgbClr val="FF0000"/>
              </a:solidFill>
            </a:endParaRPr>
          </a:p>
        </p:txBody>
      </p:sp>
      <p:sp>
        <p:nvSpPr>
          <p:cNvPr id="26" name="Rectangle 25"/>
          <p:cNvSpPr/>
          <p:nvPr/>
        </p:nvSpPr>
        <p:spPr>
          <a:xfrm>
            <a:off x="4192588" y="265113"/>
            <a:ext cx="4648200" cy="523220"/>
          </a:xfrm>
          <a:prstGeom prst="rect">
            <a:avLst/>
          </a:prstGeom>
        </p:spPr>
        <p:txBody>
          <a:bodyPr wrap="square">
            <a:spAutoFit/>
          </a:bodyPr>
          <a:lstStyle/>
          <a:p>
            <a:pPr algn="r"/>
            <a:r>
              <a:rPr lang="ar-IQ" sz="2800" b="1" u="sng" dirty="0" smtClean="0">
                <a:solidFill>
                  <a:srgbClr val="FF0000"/>
                </a:solidFill>
              </a:rPr>
              <a:t>ربط الملفات</a:t>
            </a:r>
            <a:endParaRPr lang="en-US" sz="2800" b="1" u="sng" dirty="0">
              <a:solidFill>
                <a:srgbClr val="FF0000"/>
              </a:solidFill>
            </a:endParaRPr>
          </a:p>
        </p:txBody>
      </p:sp>
    </p:spTree>
    <p:extLst>
      <p:ext uri="{BB962C8B-B14F-4D97-AF65-F5344CB8AC3E}">
        <p14:creationId xmlns:p14="http://schemas.microsoft.com/office/powerpoint/2010/main" val="3402950924"/>
      </p:ext>
    </p:extLst>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191000" y="666690"/>
            <a:ext cx="4724400" cy="400110"/>
          </a:xfrm>
          <a:prstGeom prst="rect">
            <a:avLst/>
          </a:prstGeom>
        </p:spPr>
        <p:txBody>
          <a:bodyPr wrap="square">
            <a:spAutoFit/>
          </a:bodyPr>
          <a:lstStyle/>
          <a:p>
            <a:pPr algn="just" rtl="1"/>
            <a:r>
              <a:rPr lang="en-US" sz="2000" b="1" u="sng" dirty="0" smtClean="0"/>
              <a:t>Non-Mutually inductors in </a:t>
            </a:r>
            <a:r>
              <a:rPr lang="en-US" sz="2000" b="1" u="sng" dirty="0" smtClean="0">
                <a:solidFill>
                  <a:srgbClr val="FF0000"/>
                </a:solidFill>
              </a:rPr>
              <a:t>Parallel </a:t>
            </a:r>
            <a:r>
              <a:rPr lang="ar-IQ" sz="2000" b="1" u="sng" dirty="0" smtClean="0"/>
              <a:t>  </a:t>
            </a:r>
            <a:endParaRPr lang="en-US" sz="2000" b="1" u="sng" dirty="0"/>
          </a:p>
        </p:txBody>
      </p:sp>
      <p:sp>
        <p:nvSpPr>
          <p:cNvPr id="7" name="Rectangle 6"/>
          <p:cNvSpPr/>
          <p:nvPr/>
        </p:nvSpPr>
        <p:spPr>
          <a:xfrm>
            <a:off x="533400" y="1219200"/>
            <a:ext cx="3352800" cy="461665"/>
          </a:xfrm>
          <a:prstGeom prst="rect">
            <a:avLst/>
          </a:prstGeom>
        </p:spPr>
        <p:txBody>
          <a:bodyPr wrap="square">
            <a:spAutoFit/>
          </a:bodyPr>
          <a:lstStyle/>
          <a:p>
            <a:pPr algn="just"/>
            <a:r>
              <a:rPr lang="en-US" sz="2400" dirty="0" err="1" smtClean="0"/>
              <a:t>Ɛ</a:t>
            </a:r>
            <a:r>
              <a:rPr lang="en-US" sz="2400" baseline="-25000" dirty="0" err="1" smtClean="0"/>
              <a:t>total</a:t>
            </a:r>
            <a:r>
              <a:rPr lang="en-US" sz="2400" dirty="0" smtClean="0"/>
              <a:t> = ɛ</a:t>
            </a:r>
            <a:r>
              <a:rPr lang="en-US" sz="2400" baseline="-25000" dirty="0" smtClean="0"/>
              <a:t>1</a:t>
            </a:r>
            <a:r>
              <a:rPr lang="en-US" sz="2400" dirty="0" smtClean="0"/>
              <a:t> </a:t>
            </a:r>
            <a:r>
              <a:rPr lang="ar-IQ" sz="2400" dirty="0" smtClean="0"/>
              <a:t>=</a:t>
            </a:r>
            <a:r>
              <a:rPr lang="en-US" sz="2400" dirty="0" smtClean="0"/>
              <a:t> ɛ</a:t>
            </a:r>
            <a:r>
              <a:rPr lang="en-US" sz="2400" baseline="-25000" dirty="0" smtClean="0"/>
              <a:t>2</a:t>
            </a:r>
            <a:r>
              <a:rPr lang="en-US" sz="2400" dirty="0" smtClean="0"/>
              <a:t> </a:t>
            </a:r>
            <a:r>
              <a:rPr lang="ar-IQ" sz="2400" dirty="0" smtClean="0"/>
              <a:t>=</a:t>
            </a:r>
            <a:r>
              <a:rPr lang="en-US" sz="2400" dirty="0" smtClean="0"/>
              <a:t> ɛ</a:t>
            </a:r>
            <a:r>
              <a:rPr lang="en-US" sz="2400" baseline="-25000" dirty="0" smtClean="0"/>
              <a:t>3</a:t>
            </a:r>
            <a:endParaRPr lang="en-US" sz="2400" baseline="-25000" dirty="0"/>
          </a:p>
        </p:txBody>
      </p:sp>
      <p:graphicFrame>
        <p:nvGraphicFramePr>
          <p:cNvPr id="13314" name="Object 2"/>
          <p:cNvGraphicFramePr>
            <a:graphicFrameLocks noChangeAspect="1"/>
          </p:cNvGraphicFramePr>
          <p:nvPr/>
        </p:nvGraphicFramePr>
        <p:xfrm>
          <a:off x="609600" y="1905000"/>
          <a:ext cx="2306638" cy="782637"/>
        </p:xfrm>
        <a:graphic>
          <a:graphicData uri="http://schemas.openxmlformats.org/presentationml/2006/ole">
            <mc:AlternateContent xmlns:mc="http://schemas.openxmlformats.org/markup-compatibility/2006">
              <mc:Choice xmlns:v="urn:schemas-microsoft-com:vml" Requires="v">
                <p:oleObj spid="_x0000_s16506" name="Equation" r:id="rId3" imgW="1460160" imgH="495000" progId="Equation.3">
                  <p:embed/>
                </p:oleObj>
              </mc:Choice>
              <mc:Fallback>
                <p:oleObj name="Equation" r:id="rId3" imgW="1460160" imgH="4950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1905000"/>
                        <a:ext cx="2306638" cy="7826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Rectangle 8"/>
          <p:cNvSpPr/>
          <p:nvPr/>
        </p:nvSpPr>
        <p:spPr>
          <a:xfrm>
            <a:off x="4114800" y="3048000"/>
            <a:ext cx="4876800" cy="400110"/>
          </a:xfrm>
          <a:prstGeom prst="rect">
            <a:avLst/>
          </a:prstGeom>
        </p:spPr>
        <p:txBody>
          <a:bodyPr wrap="square">
            <a:spAutoFit/>
          </a:bodyPr>
          <a:lstStyle/>
          <a:p>
            <a:pPr algn="r"/>
            <a:r>
              <a:rPr lang="en-US" sz="2000" b="1" u="sng" dirty="0" smtClean="0"/>
              <a:t>Mutually Coupled Inductors in </a:t>
            </a:r>
            <a:r>
              <a:rPr lang="en-US" sz="2000" b="1" u="sng" dirty="0" smtClean="0">
                <a:solidFill>
                  <a:srgbClr val="FF0000"/>
                </a:solidFill>
              </a:rPr>
              <a:t>Parallel</a:t>
            </a:r>
            <a:endParaRPr lang="en-US" sz="2000" b="1" u="sng" dirty="0">
              <a:solidFill>
                <a:srgbClr val="FF0000"/>
              </a:solidFill>
            </a:endParaRPr>
          </a:p>
        </p:txBody>
      </p:sp>
      <p:graphicFrame>
        <p:nvGraphicFramePr>
          <p:cNvPr id="10" name="Object 2"/>
          <p:cNvGraphicFramePr>
            <a:graphicFrameLocks noChangeAspect="1"/>
          </p:cNvGraphicFramePr>
          <p:nvPr/>
        </p:nvGraphicFramePr>
        <p:xfrm>
          <a:off x="609600" y="3429000"/>
          <a:ext cx="1343025" cy="461962"/>
        </p:xfrm>
        <a:graphic>
          <a:graphicData uri="http://schemas.openxmlformats.org/presentationml/2006/ole">
            <mc:AlternateContent xmlns:mc="http://schemas.openxmlformats.org/markup-compatibility/2006">
              <mc:Choice xmlns:v="urn:schemas-microsoft-com:vml" Requires="v">
                <p:oleObj spid="_x0000_s16507" name="Equation" r:id="rId5" imgW="850680" imgH="291960" progId="Equation.3">
                  <p:embed/>
                </p:oleObj>
              </mc:Choice>
              <mc:Fallback>
                <p:oleObj name="Equation" r:id="rId5" imgW="850680" imgH="29196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9600" y="3429000"/>
                        <a:ext cx="1343025" cy="4619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316" name="Object 4"/>
          <p:cNvGraphicFramePr>
            <a:graphicFrameLocks noChangeAspect="1"/>
          </p:cNvGraphicFramePr>
          <p:nvPr/>
        </p:nvGraphicFramePr>
        <p:xfrm>
          <a:off x="457200" y="4114800"/>
          <a:ext cx="2146300" cy="803275"/>
        </p:xfrm>
        <a:graphic>
          <a:graphicData uri="http://schemas.openxmlformats.org/presentationml/2006/ole">
            <mc:AlternateContent xmlns:mc="http://schemas.openxmlformats.org/markup-compatibility/2006">
              <mc:Choice xmlns:v="urn:schemas-microsoft-com:vml" Requires="v">
                <p:oleObj spid="_x0000_s16508" name="Equation" r:id="rId7" imgW="1358640" imgH="507960" progId="Equation.3">
                  <p:embed/>
                </p:oleObj>
              </mc:Choice>
              <mc:Fallback>
                <p:oleObj name="Equation" r:id="rId7" imgW="1358640" imgH="50796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7200" y="4114800"/>
                        <a:ext cx="2146300" cy="803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4"/>
          <p:cNvGraphicFramePr>
            <a:graphicFrameLocks noChangeAspect="1"/>
          </p:cNvGraphicFramePr>
          <p:nvPr/>
        </p:nvGraphicFramePr>
        <p:xfrm>
          <a:off x="457200" y="5222875"/>
          <a:ext cx="2146300" cy="803275"/>
        </p:xfrm>
        <a:graphic>
          <a:graphicData uri="http://schemas.openxmlformats.org/presentationml/2006/ole">
            <mc:AlternateContent xmlns:mc="http://schemas.openxmlformats.org/markup-compatibility/2006">
              <mc:Choice xmlns:v="urn:schemas-microsoft-com:vml" Requires="v">
                <p:oleObj spid="_x0000_s16509" name="Equation" r:id="rId9" imgW="1358640" imgH="507960" progId="Equation.3">
                  <p:embed/>
                </p:oleObj>
              </mc:Choice>
              <mc:Fallback>
                <p:oleObj name="Equation" r:id="rId9" imgW="1358640" imgH="50796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7200" y="5222875"/>
                        <a:ext cx="2146300" cy="803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Rectangle 11"/>
          <p:cNvSpPr/>
          <p:nvPr/>
        </p:nvSpPr>
        <p:spPr>
          <a:xfrm>
            <a:off x="3581400" y="4232275"/>
            <a:ext cx="5257800" cy="400110"/>
          </a:xfrm>
          <a:prstGeom prst="rect">
            <a:avLst/>
          </a:prstGeom>
        </p:spPr>
        <p:txBody>
          <a:bodyPr wrap="square">
            <a:spAutoFit/>
          </a:bodyPr>
          <a:lstStyle/>
          <a:p>
            <a:pPr algn="r"/>
            <a:r>
              <a:rPr lang="ar-IQ" sz="2000" b="1" u="sng" dirty="0" smtClean="0"/>
              <a:t>المساعد </a:t>
            </a:r>
            <a:r>
              <a:rPr lang="en-US" sz="2000" b="1" u="sng" dirty="0" smtClean="0"/>
              <a:t>Mutually Coupled Inductors in </a:t>
            </a:r>
            <a:r>
              <a:rPr lang="en-US" sz="2000" b="1" u="sng" dirty="0" smtClean="0">
                <a:solidFill>
                  <a:srgbClr val="FF0000"/>
                </a:solidFill>
              </a:rPr>
              <a:t>Parallel</a:t>
            </a:r>
            <a:r>
              <a:rPr lang="ar-IQ" sz="2000" b="1" u="sng" dirty="0" smtClean="0"/>
              <a:t> </a:t>
            </a:r>
            <a:endParaRPr lang="en-US" sz="2000" b="1" u="sng" dirty="0"/>
          </a:p>
        </p:txBody>
      </p:sp>
      <p:sp>
        <p:nvSpPr>
          <p:cNvPr id="13" name="Rectangle 12"/>
          <p:cNvSpPr/>
          <p:nvPr/>
        </p:nvSpPr>
        <p:spPr>
          <a:xfrm>
            <a:off x="3352800" y="5299075"/>
            <a:ext cx="5562600" cy="400110"/>
          </a:xfrm>
          <a:prstGeom prst="rect">
            <a:avLst/>
          </a:prstGeom>
        </p:spPr>
        <p:txBody>
          <a:bodyPr wrap="square">
            <a:spAutoFit/>
          </a:bodyPr>
          <a:lstStyle/>
          <a:p>
            <a:pPr algn="r"/>
            <a:r>
              <a:rPr lang="ar-IQ" sz="2000" b="1" u="sng" dirty="0" smtClean="0"/>
              <a:t> المعاكس</a:t>
            </a:r>
            <a:r>
              <a:rPr lang="en-US" sz="2000" b="1" u="sng" dirty="0" smtClean="0"/>
              <a:t>Mutually Coupled Inductors in </a:t>
            </a:r>
            <a:r>
              <a:rPr lang="en-US" sz="2000" b="1" u="sng" dirty="0" smtClean="0">
                <a:solidFill>
                  <a:srgbClr val="FF0000"/>
                </a:solidFill>
              </a:rPr>
              <a:t>Parallel</a:t>
            </a:r>
            <a:endParaRPr lang="en-US" sz="2000" b="1" u="sng" dirty="0">
              <a:solidFill>
                <a:srgbClr val="FF0000"/>
              </a:solidFill>
            </a:endParaRPr>
          </a:p>
        </p:txBody>
      </p:sp>
      <p:graphicFrame>
        <p:nvGraphicFramePr>
          <p:cNvPr id="11" name="Object 4"/>
          <p:cNvGraphicFramePr>
            <a:graphicFrameLocks noChangeAspect="1"/>
          </p:cNvGraphicFramePr>
          <p:nvPr/>
        </p:nvGraphicFramePr>
        <p:xfrm>
          <a:off x="3994150" y="1828800"/>
          <a:ext cx="2025650" cy="782638"/>
        </p:xfrm>
        <a:graphic>
          <a:graphicData uri="http://schemas.openxmlformats.org/presentationml/2006/ole">
            <mc:AlternateContent xmlns:mc="http://schemas.openxmlformats.org/markup-compatibility/2006">
              <mc:Choice xmlns:v="urn:schemas-microsoft-com:vml" Requires="v">
                <p:oleObj spid="_x0000_s16510" name="Equation" r:id="rId11" imgW="1282680" imgH="495000" progId="Equation.3">
                  <p:embed/>
                </p:oleObj>
              </mc:Choice>
              <mc:Fallback>
                <p:oleObj name="Equation" r:id="rId11" imgW="1282680" imgH="4950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994150" y="1828800"/>
                        <a:ext cx="2025650" cy="7826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464943289"/>
      </p:ext>
    </p:extLst>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0" y="304800"/>
            <a:ext cx="4343400" cy="461665"/>
          </a:xfrm>
          <a:prstGeom prst="rect">
            <a:avLst/>
          </a:prstGeom>
        </p:spPr>
        <p:txBody>
          <a:bodyPr wrap="square">
            <a:spAutoFit/>
          </a:bodyPr>
          <a:lstStyle/>
          <a:p>
            <a:pPr algn="just" rtl="1"/>
            <a:r>
              <a:rPr lang="ar-IQ" sz="2400" b="1" u="sng" dirty="0" smtClean="0">
                <a:latin typeface="Arial" pitchFamily="34" charset="0"/>
                <a:cs typeface="Arial" pitchFamily="34" charset="0"/>
              </a:rPr>
              <a:t>مثال 15 </a:t>
            </a:r>
            <a:endParaRPr lang="en-US" sz="2400" b="1" u="sng" dirty="0">
              <a:latin typeface="Arial" pitchFamily="34" charset="0"/>
              <a:cs typeface="Arial" pitchFamily="34" charset="0"/>
            </a:endParaRPr>
          </a:p>
        </p:txBody>
      </p:sp>
      <p:sp>
        <p:nvSpPr>
          <p:cNvPr id="5" name="Rectangle 4"/>
          <p:cNvSpPr/>
          <p:nvPr/>
        </p:nvSpPr>
        <p:spPr>
          <a:xfrm>
            <a:off x="7162800" y="1041737"/>
            <a:ext cx="1600200" cy="1015663"/>
          </a:xfrm>
          <a:prstGeom prst="rect">
            <a:avLst/>
          </a:prstGeom>
        </p:spPr>
        <p:txBody>
          <a:bodyPr wrap="square">
            <a:spAutoFit/>
          </a:bodyPr>
          <a:lstStyle/>
          <a:p>
            <a:pPr algn="just" rtl="1"/>
            <a:r>
              <a:rPr lang="ar-IQ" sz="2000" b="1" dirty="0" smtClean="0">
                <a:latin typeface="Arial" pitchFamily="34" charset="0"/>
                <a:cs typeface="Arial" pitchFamily="34" charset="0"/>
              </a:rPr>
              <a:t>احسب الحث</a:t>
            </a:r>
            <a:endParaRPr lang="en-US" sz="2000" b="1" dirty="0" smtClean="0">
              <a:latin typeface="Arial" pitchFamily="34" charset="0"/>
              <a:cs typeface="Arial" pitchFamily="34" charset="0"/>
            </a:endParaRPr>
          </a:p>
          <a:p>
            <a:pPr algn="just" rtl="1"/>
            <a:r>
              <a:rPr lang="ar-IQ" sz="2000" b="1" dirty="0" smtClean="0">
                <a:latin typeface="Arial" pitchFamily="34" charset="0"/>
                <a:cs typeface="Arial" pitchFamily="34" charset="0"/>
              </a:rPr>
              <a:t> المكافئ </a:t>
            </a:r>
            <a:endParaRPr lang="en-US" sz="2000" b="1" dirty="0" smtClean="0">
              <a:latin typeface="Arial" pitchFamily="34" charset="0"/>
              <a:cs typeface="Arial" pitchFamily="34" charset="0"/>
            </a:endParaRPr>
          </a:p>
          <a:p>
            <a:pPr algn="just" rtl="1"/>
            <a:r>
              <a:rPr lang="ar-IQ" sz="2000" b="1" dirty="0" smtClean="0">
                <a:latin typeface="Arial" pitchFamily="34" charset="0"/>
                <a:cs typeface="Arial" pitchFamily="34" charset="0"/>
              </a:rPr>
              <a:t>للدائرة</a:t>
            </a:r>
            <a:r>
              <a:rPr lang="en-US" sz="2000" b="1" dirty="0" smtClean="0">
                <a:latin typeface="Arial" pitchFamily="34" charset="0"/>
                <a:cs typeface="Arial" pitchFamily="34" charset="0"/>
              </a:rPr>
              <a:t> </a:t>
            </a:r>
            <a:r>
              <a:rPr lang="ar-IQ" sz="2000" b="1" dirty="0" smtClean="0">
                <a:latin typeface="Arial" pitchFamily="34" charset="0"/>
                <a:cs typeface="Arial" pitchFamily="34" charset="0"/>
              </a:rPr>
              <a:t> الاتية</a:t>
            </a:r>
            <a:endParaRPr lang="en-US" sz="2000" b="1" dirty="0">
              <a:latin typeface="Arial" pitchFamily="34" charset="0"/>
              <a:cs typeface="Arial" pitchFamily="34" charset="0"/>
            </a:endParaRPr>
          </a:p>
        </p:txBody>
      </p:sp>
      <p:pic>
        <p:nvPicPr>
          <p:cNvPr id="45058" name="Picture 2"/>
          <p:cNvPicPr>
            <a:picLocks noChangeAspect="1" noChangeArrowheads="1"/>
          </p:cNvPicPr>
          <p:nvPr/>
        </p:nvPicPr>
        <p:blipFill>
          <a:blip r:embed="rId3">
            <a:grayscl/>
            <a:lum bright="-20000" contrast="40000"/>
          </a:blip>
          <a:srcRect/>
          <a:stretch>
            <a:fillRect/>
          </a:stretch>
        </p:blipFill>
        <p:spPr bwMode="auto">
          <a:xfrm>
            <a:off x="135999" y="457200"/>
            <a:ext cx="7103001" cy="2971800"/>
          </a:xfrm>
          <a:prstGeom prst="rect">
            <a:avLst/>
          </a:prstGeom>
          <a:noFill/>
          <a:ln w="9525">
            <a:noFill/>
            <a:miter lim="800000"/>
            <a:headEnd/>
            <a:tailEnd/>
          </a:ln>
          <a:effectLst/>
        </p:spPr>
      </p:pic>
      <p:graphicFrame>
        <p:nvGraphicFramePr>
          <p:cNvPr id="53250" name="Object 2"/>
          <p:cNvGraphicFramePr>
            <a:graphicFrameLocks noChangeAspect="1"/>
          </p:cNvGraphicFramePr>
          <p:nvPr/>
        </p:nvGraphicFramePr>
        <p:xfrm>
          <a:off x="457200" y="3886200"/>
          <a:ext cx="2225675" cy="784225"/>
        </p:xfrm>
        <a:graphic>
          <a:graphicData uri="http://schemas.openxmlformats.org/presentationml/2006/ole">
            <mc:AlternateContent xmlns:mc="http://schemas.openxmlformats.org/markup-compatibility/2006">
              <mc:Choice xmlns:v="urn:schemas-microsoft-com:vml" Requires="v">
                <p:oleObj spid="_x0000_s17554" name="Equation" r:id="rId4" imgW="1409400" imgH="495000" progId="Equation.3">
                  <p:embed/>
                </p:oleObj>
              </mc:Choice>
              <mc:Fallback>
                <p:oleObj name="Equation" r:id="rId4" imgW="1409400" imgH="4950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3886200"/>
                        <a:ext cx="2225675" cy="784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2"/>
          <p:cNvGraphicFramePr>
            <a:graphicFrameLocks noChangeAspect="1"/>
          </p:cNvGraphicFramePr>
          <p:nvPr/>
        </p:nvGraphicFramePr>
        <p:xfrm>
          <a:off x="371475" y="4800600"/>
          <a:ext cx="2246313" cy="784225"/>
        </p:xfrm>
        <a:graphic>
          <a:graphicData uri="http://schemas.openxmlformats.org/presentationml/2006/ole">
            <mc:AlternateContent xmlns:mc="http://schemas.openxmlformats.org/markup-compatibility/2006">
              <mc:Choice xmlns:v="urn:schemas-microsoft-com:vml" Requires="v">
                <p:oleObj spid="_x0000_s17555" name="Equation" r:id="rId6" imgW="1422360" imgH="495000" progId="Equation.3">
                  <p:embed/>
                </p:oleObj>
              </mc:Choice>
              <mc:Fallback>
                <p:oleObj name="Equation" r:id="rId6" imgW="1422360" imgH="4950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1475" y="4800600"/>
                        <a:ext cx="2246313" cy="784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2"/>
          <p:cNvGraphicFramePr>
            <a:graphicFrameLocks noChangeAspect="1"/>
          </p:cNvGraphicFramePr>
          <p:nvPr/>
        </p:nvGraphicFramePr>
        <p:xfrm>
          <a:off x="411163" y="5768975"/>
          <a:ext cx="2185987" cy="784225"/>
        </p:xfrm>
        <a:graphic>
          <a:graphicData uri="http://schemas.openxmlformats.org/presentationml/2006/ole">
            <mc:AlternateContent xmlns:mc="http://schemas.openxmlformats.org/markup-compatibility/2006">
              <mc:Choice xmlns:v="urn:schemas-microsoft-com:vml" Requires="v">
                <p:oleObj spid="_x0000_s17556" name="Equation" r:id="rId8" imgW="1384200" imgH="495000" progId="Equation.3">
                  <p:embed/>
                </p:oleObj>
              </mc:Choice>
              <mc:Fallback>
                <p:oleObj name="Equation" r:id="rId8" imgW="1384200" imgH="49500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11163" y="5768975"/>
                        <a:ext cx="2185987" cy="784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2"/>
          <p:cNvGraphicFramePr>
            <a:graphicFrameLocks noChangeAspect="1"/>
          </p:cNvGraphicFramePr>
          <p:nvPr/>
        </p:nvGraphicFramePr>
        <p:xfrm>
          <a:off x="3417887" y="3733800"/>
          <a:ext cx="4811713" cy="723900"/>
        </p:xfrm>
        <a:graphic>
          <a:graphicData uri="http://schemas.openxmlformats.org/presentationml/2006/ole">
            <mc:AlternateContent xmlns:mc="http://schemas.openxmlformats.org/markup-compatibility/2006">
              <mc:Choice xmlns:v="urn:schemas-microsoft-com:vml" Requires="v">
                <p:oleObj spid="_x0000_s17557" name="Equation" r:id="rId10" imgW="3047760" imgH="457200" progId="Equation.3">
                  <p:embed/>
                </p:oleObj>
              </mc:Choice>
              <mc:Fallback>
                <p:oleObj name="Equation" r:id="rId10" imgW="3047760" imgH="45720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417887" y="3733800"/>
                        <a:ext cx="4811713" cy="723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2"/>
          <p:cNvGraphicFramePr>
            <a:graphicFrameLocks noChangeAspect="1"/>
          </p:cNvGraphicFramePr>
          <p:nvPr/>
        </p:nvGraphicFramePr>
        <p:xfrm>
          <a:off x="3409950" y="4724400"/>
          <a:ext cx="4851400" cy="723900"/>
        </p:xfrm>
        <a:graphic>
          <a:graphicData uri="http://schemas.openxmlformats.org/presentationml/2006/ole">
            <mc:AlternateContent xmlns:mc="http://schemas.openxmlformats.org/markup-compatibility/2006">
              <mc:Choice xmlns:v="urn:schemas-microsoft-com:vml" Requires="v">
                <p:oleObj spid="_x0000_s17558" name="Equation" r:id="rId12" imgW="3073320" imgH="457200" progId="Equation.3">
                  <p:embed/>
                </p:oleObj>
              </mc:Choice>
              <mc:Fallback>
                <p:oleObj name="Equation" r:id="rId12" imgW="3073320" imgH="457200" progId="Equation.3">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409950" y="4724400"/>
                        <a:ext cx="4851400" cy="723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ct 2"/>
          <p:cNvGraphicFramePr>
            <a:graphicFrameLocks noChangeAspect="1"/>
          </p:cNvGraphicFramePr>
          <p:nvPr/>
        </p:nvGraphicFramePr>
        <p:xfrm>
          <a:off x="3471863" y="5638800"/>
          <a:ext cx="4611687" cy="723900"/>
        </p:xfrm>
        <a:graphic>
          <a:graphicData uri="http://schemas.openxmlformats.org/presentationml/2006/ole">
            <mc:AlternateContent xmlns:mc="http://schemas.openxmlformats.org/markup-compatibility/2006">
              <mc:Choice xmlns:v="urn:schemas-microsoft-com:vml" Requires="v">
                <p:oleObj spid="_x0000_s17559" name="Equation" r:id="rId14" imgW="2920680" imgH="457200" progId="Equation.3">
                  <p:embed/>
                </p:oleObj>
              </mc:Choice>
              <mc:Fallback>
                <p:oleObj name="Equation" r:id="rId14" imgW="2920680" imgH="457200" progId="Equation.3">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471863" y="5638800"/>
                        <a:ext cx="4611687" cy="723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976769822"/>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142852"/>
            <a:ext cx="8786874" cy="1071570"/>
          </a:xfrm>
        </p:spPr>
        <p:txBody>
          <a:bodyPr>
            <a:normAutofit fontScale="90000"/>
          </a:bodyPr>
          <a:lstStyle/>
          <a:p>
            <a:pPr algn="r"/>
            <a:r>
              <a:rPr lang="ar-IQ" sz="2000" dirty="0" smtClean="0"/>
              <a:t>من قانون </a:t>
            </a:r>
            <a:r>
              <a:rPr lang="ar-IQ" sz="2000" dirty="0" err="1" smtClean="0"/>
              <a:t>فارداي</a:t>
            </a:r>
            <a:r>
              <a:rPr lang="ar-IQ" sz="2000" dirty="0" smtClean="0"/>
              <a:t> يمكننا من إيجاد صيغة رياضية </a:t>
            </a:r>
            <a:r>
              <a:rPr lang="ar-IQ" sz="2000" dirty="0" err="1" smtClean="0"/>
              <a:t>للتعبيرعن</a:t>
            </a:r>
            <a:r>
              <a:rPr lang="ar-IQ" sz="2000" dirty="0" smtClean="0"/>
              <a:t> الحث الذاتي. حيث إن الفيض المغناطيسي يتناسب مع المجال المغناطيسي والأخير يتناسب مع مع التيار في الدائرة لذا فان القوة الدافعة الكهربائية للحث الذاتي تتناسب مع التغير في التيار الكهربائي: </a:t>
            </a:r>
            <a:br>
              <a:rPr lang="ar-IQ" sz="2000" dirty="0" smtClean="0"/>
            </a:br>
            <a:endParaRPr lang="ar-IQ" sz="2000" dirty="0"/>
          </a:p>
        </p:txBody>
      </p:sp>
      <p:sp>
        <p:nvSpPr>
          <p:cNvPr id="3" name="Content Placeholder 2"/>
          <p:cNvSpPr>
            <a:spLocks noGrp="1"/>
          </p:cNvSpPr>
          <p:nvPr>
            <p:ph idx="1"/>
          </p:nvPr>
        </p:nvSpPr>
        <p:spPr>
          <a:xfrm>
            <a:off x="142844" y="1071546"/>
            <a:ext cx="8858312" cy="5786454"/>
          </a:xfrm>
        </p:spPr>
        <p:txBody>
          <a:bodyPr>
            <a:normAutofit lnSpcReduction="10000"/>
          </a:bodyPr>
          <a:lstStyle/>
          <a:p>
            <a:pPr>
              <a:buNone/>
            </a:pPr>
            <a:endParaRPr lang="ar-IQ" sz="2000" dirty="0" smtClean="0"/>
          </a:p>
          <a:p>
            <a:pPr>
              <a:buNone/>
            </a:pPr>
            <a:endParaRPr lang="ar-IQ" sz="2000" dirty="0" smtClean="0"/>
          </a:p>
          <a:p>
            <a:pPr>
              <a:buNone/>
            </a:pPr>
            <a:r>
              <a:rPr lang="ar-IQ" sz="2000" dirty="0" smtClean="0"/>
              <a:t>وبما </a:t>
            </a:r>
            <a:r>
              <a:rPr lang="ar-IQ" sz="2000" dirty="0" err="1" smtClean="0"/>
              <a:t>ان</a:t>
            </a:r>
            <a:r>
              <a:rPr lang="ar-IQ" sz="2000" dirty="0" smtClean="0"/>
              <a:t> كثافة الفيض المغناطيسي عند أي نقطة تتناسب طردياً مع التيار أي </a:t>
            </a:r>
            <a:r>
              <a:rPr lang="ar-IQ" sz="2000" dirty="0" err="1" smtClean="0"/>
              <a:t>ان</a:t>
            </a:r>
            <a:r>
              <a:rPr lang="ar-IQ" sz="2000" dirty="0" smtClean="0"/>
              <a:t>:</a:t>
            </a:r>
          </a:p>
          <a:p>
            <a:pPr algn="ctr" rtl="0">
              <a:buNone/>
            </a:pPr>
            <a:endParaRPr lang="ar-IQ" sz="2000" dirty="0" smtClean="0"/>
          </a:p>
          <a:p>
            <a:pPr algn="r">
              <a:buNone/>
            </a:pPr>
            <a:endParaRPr lang="ar-IQ" sz="2000" dirty="0" smtClean="0"/>
          </a:p>
          <a:p>
            <a:pPr algn="r">
              <a:buNone/>
            </a:pPr>
            <a:endParaRPr lang="ar-IQ" sz="2000" dirty="0" smtClean="0"/>
          </a:p>
          <a:p>
            <a:pPr algn="r">
              <a:buNone/>
            </a:pPr>
            <a:r>
              <a:rPr lang="ar-IQ" sz="2000" dirty="0" smtClean="0"/>
              <a:t>حيث </a:t>
            </a:r>
            <a:r>
              <a:rPr lang="en-US" sz="2000" dirty="0" smtClean="0">
                <a:latin typeface="Times New Roman" pitchFamily="18" charset="0"/>
                <a:cs typeface="Times New Roman" pitchFamily="18" charset="0"/>
              </a:rPr>
              <a:t>k</a:t>
            </a:r>
            <a:r>
              <a:rPr lang="ar-IQ" sz="2000" dirty="0" smtClean="0"/>
              <a:t> ثابت يتوقف على العوامل الهندسية للدائرة. وعند تعويض معادلة 2 بمعادلة 1 ينتج:</a:t>
            </a:r>
          </a:p>
          <a:p>
            <a:pPr algn="r">
              <a:buNone/>
            </a:pPr>
            <a:endParaRPr lang="ar-IQ" sz="2000" dirty="0" smtClean="0"/>
          </a:p>
          <a:p>
            <a:pPr algn="r">
              <a:buNone/>
            </a:pPr>
            <a:endParaRPr lang="ar-IQ" sz="2000" dirty="0" smtClean="0"/>
          </a:p>
          <a:p>
            <a:pPr algn="r">
              <a:buNone/>
            </a:pPr>
            <a:endParaRPr lang="ar-IQ" sz="2000" dirty="0" smtClean="0"/>
          </a:p>
          <a:p>
            <a:pPr algn="r">
              <a:buNone/>
            </a:pPr>
            <a:r>
              <a:rPr lang="ar-IQ" sz="2000" dirty="0" smtClean="0"/>
              <a:t>فإذا رمز لحاصل الضرب </a:t>
            </a:r>
            <a:r>
              <a:rPr lang="en-US" sz="2000" dirty="0" smtClean="0">
                <a:latin typeface="Times New Roman" pitchFamily="18" charset="0"/>
                <a:cs typeface="Times New Roman" pitchFamily="18" charset="0"/>
              </a:rPr>
              <a:t>NK</a:t>
            </a:r>
            <a:r>
              <a:rPr lang="ar-IQ" sz="2000" dirty="0" smtClean="0"/>
              <a:t> برمز واحد وليكن </a:t>
            </a:r>
            <a:r>
              <a:rPr lang="en-US" sz="2000" dirty="0" smtClean="0">
                <a:latin typeface="Times New Roman" pitchFamily="18" charset="0"/>
                <a:cs typeface="Times New Roman" pitchFamily="18" charset="0"/>
              </a:rPr>
              <a:t>L</a:t>
            </a:r>
            <a:r>
              <a:rPr lang="ar-IQ" sz="2000" dirty="0" smtClean="0">
                <a:latin typeface="Times New Roman" pitchFamily="18" charset="0"/>
                <a:cs typeface="Times New Roman" pitchFamily="18" charset="0"/>
              </a:rPr>
              <a:t> فان:</a:t>
            </a:r>
          </a:p>
          <a:p>
            <a:pPr algn="r">
              <a:buNone/>
            </a:pPr>
            <a:endParaRPr lang="ar-IQ" sz="2000" dirty="0" smtClean="0">
              <a:latin typeface="Times New Roman" pitchFamily="18" charset="0"/>
              <a:cs typeface="Times New Roman" pitchFamily="18" charset="0"/>
            </a:endParaRPr>
          </a:p>
          <a:p>
            <a:pPr algn="r">
              <a:buNone/>
            </a:pPr>
            <a:endParaRPr lang="ar-IQ" sz="2000" dirty="0" smtClean="0">
              <a:latin typeface="Times New Roman" pitchFamily="18" charset="0"/>
              <a:cs typeface="Times New Roman" pitchFamily="18" charset="0"/>
            </a:endParaRPr>
          </a:p>
          <a:p>
            <a:pPr algn="r">
              <a:buNone/>
            </a:pPr>
            <a:endParaRPr lang="ar-IQ" sz="2000" dirty="0" smtClean="0">
              <a:latin typeface="Times New Roman" pitchFamily="18" charset="0"/>
              <a:cs typeface="Times New Roman" pitchFamily="18" charset="0"/>
            </a:endParaRPr>
          </a:p>
          <a:p>
            <a:pPr algn="r">
              <a:buNone/>
            </a:pPr>
            <a:r>
              <a:rPr lang="ar-IQ" sz="2000" dirty="0" smtClean="0">
                <a:latin typeface="Times New Roman" pitchFamily="18" charset="0"/>
                <a:cs typeface="Times New Roman" pitchFamily="18" charset="0"/>
              </a:rPr>
              <a:t>ويسمى الثابت </a:t>
            </a:r>
            <a:r>
              <a:rPr lang="en-US" sz="2000" dirty="0" smtClean="0">
                <a:latin typeface="Times New Roman" pitchFamily="18" charset="0"/>
                <a:cs typeface="Times New Roman" pitchFamily="18" charset="0"/>
              </a:rPr>
              <a:t>L</a:t>
            </a:r>
            <a:r>
              <a:rPr lang="ar-IQ" sz="2000" dirty="0" smtClean="0">
                <a:latin typeface="Times New Roman" pitchFamily="18" charset="0"/>
                <a:cs typeface="Times New Roman" pitchFamily="18" charset="0"/>
              </a:rPr>
              <a:t> معامل الحث الذاتي </a:t>
            </a:r>
            <a:r>
              <a:rPr lang="en-US" sz="2000" dirty="0" smtClean="0">
                <a:latin typeface="Times New Roman" pitchFamily="18" charset="0"/>
                <a:cs typeface="Times New Roman" pitchFamily="18" charset="0"/>
              </a:rPr>
              <a:t>(coefficient of self inductance)</a:t>
            </a:r>
            <a:r>
              <a:rPr lang="ar-IQ" sz="2000" dirty="0" smtClean="0">
                <a:latin typeface="Times New Roman" pitchFamily="18" charset="0"/>
                <a:cs typeface="Times New Roman" pitchFamily="18" charset="0"/>
              </a:rPr>
              <a:t> أو باختصار الحث الذاتي   </a:t>
            </a:r>
            <a:r>
              <a:rPr lang="en-US" sz="2000" dirty="0" smtClean="0">
                <a:latin typeface="Times New Roman" pitchFamily="18" charset="0"/>
                <a:cs typeface="Times New Roman" pitchFamily="18" charset="0"/>
              </a:rPr>
              <a:t>.(self  inductance)</a:t>
            </a:r>
            <a:endParaRPr lang="ar-IQ" sz="2000" dirty="0" smtClean="0">
              <a:latin typeface="Times New Roman" pitchFamily="18" charset="0"/>
              <a:cs typeface="Times New Roman" pitchFamily="18" charset="0"/>
            </a:endParaRPr>
          </a:p>
          <a:p>
            <a:pPr algn="r">
              <a:buNone/>
            </a:pPr>
            <a:endParaRPr lang="en-US" sz="2000" dirty="0" smtClean="0">
              <a:latin typeface="Times New Roman" pitchFamily="18" charset="0"/>
              <a:cs typeface="Times New Roman" pitchFamily="18" charset="0"/>
            </a:endParaRPr>
          </a:p>
          <a:p>
            <a:pPr algn="r">
              <a:buNone/>
            </a:pPr>
            <a:endParaRPr lang="ar-IQ" sz="2000" dirty="0" smtClean="0">
              <a:latin typeface="Times New Roman" pitchFamily="18" charset="0"/>
              <a:cs typeface="Times New Roman" pitchFamily="18" charset="0"/>
            </a:endParaRPr>
          </a:p>
          <a:p>
            <a:pPr algn="r">
              <a:buNone/>
            </a:pPr>
            <a:endParaRPr lang="ar-IQ" sz="2000" dirty="0" smtClean="0"/>
          </a:p>
          <a:p>
            <a:pPr algn="r">
              <a:buNone/>
            </a:pPr>
            <a:endParaRPr lang="ar-IQ" sz="2000" dirty="0" smtClean="0"/>
          </a:p>
          <a:p>
            <a:pPr algn="r">
              <a:buNone/>
            </a:pPr>
            <a:endParaRPr lang="ar-IQ" sz="2000" dirty="0" smtClean="0"/>
          </a:p>
          <a:p>
            <a:pPr algn="r">
              <a:buNone/>
            </a:pPr>
            <a:endParaRPr lang="ar-IQ" sz="2000" dirty="0" smtClean="0"/>
          </a:p>
          <a:p>
            <a:pPr algn="r">
              <a:buNone/>
            </a:pPr>
            <a:endParaRPr lang="ar-IQ" sz="2000" dirty="0" smtClean="0"/>
          </a:p>
          <a:p>
            <a:pPr algn="r">
              <a:buNone/>
            </a:pPr>
            <a:endParaRPr lang="ar-IQ" sz="2000" dirty="0" smtClean="0"/>
          </a:p>
          <a:p>
            <a:pPr algn="r">
              <a:buNone/>
            </a:pPr>
            <a:endParaRPr lang="ar-IQ" sz="2000" dirty="0"/>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205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205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2056"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pic>
        <p:nvPicPr>
          <p:cNvPr id="2055" name="Picture 7"/>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357554" y="1142984"/>
            <a:ext cx="2286016" cy="500066"/>
          </a:xfrm>
          <a:prstGeom prst="rect">
            <a:avLst/>
          </a:prstGeom>
        </p:spPr>
        <p:style>
          <a:lnRef idx="1">
            <a:schemeClr val="accent5"/>
          </a:lnRef>
          <a:fillRef idx="2">
            <a:schemeClr val="accent5"/>
          </a:fillRef>
          <a:effectRef idx="1">
            <a:schemeClr val="accent5"/>
          </a:effectRef>
          <a:fontRef idx="minor">
            <a:schemeClr val="dk1"/>
          </a:fontRef>
        </p:style>
      </p:pic>
      <p:sp>
        <p:nvSpPr>
          <p:cNvPr id="2058"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2060"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pic>
        <p:nvPicPr>
          <p:cNvPr id="2059" name="Picture 1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357554" y="2285992"/>
            <a:ext cx="3181223" cy="500066"/>
          </a:xfrm>
          <a:prstGeom prst="rect">
            <a:avLst/>
          </a:prstGeom>
        </p:spPr>
        <p:style>
          <a:lnRef idx="1">
            <a:schemeClr val="accent5"/>
          </a:lnRef>
          <a:fillRef idx="2">
            <a:schemeClr val="accent5"/>
          </a:fillRef>
          <a:effectRef idx="1">
            <a:schemeClr val="accent5"/>
          </a:effectRef>
          <a:fontRef idx="minor">
            <a:schemeClr val="dk1"/>
          </a:fontRef>
        </p:style>
      </p:pic>
      <p:sp>
        <p:nvSpPr>
          <p:cNvPr id="2062"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pic>
        <p:nvPicPr>
          <p:cNvPr id="2061" name="Picture 13"/>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214678" y="3500438"/>
            <a:ext cx="3429000" cy="633413"/>
          </a:xfrm>
          <a:prstGeom prst="rect">
            <a:avLst/>
          </a:prstGeom>
        </p:spPr>
        <p:style>
          <a:lnRef idx="1">
            <a:schemeClr val="accent3"/>
          </a:lnRef>
          <a:fillRef idx="2">
            <a:schemeClr val="accent3"/>
          </a:fillRef>
          <a:effectRef idx="1">
            <a:schemeClr val="accent3"/>
          </a:effectRef>
          <a:fontRef idx="minor">
            <a:schemeClr val="dk1"/>
          </a:fontRef>
        </p:style>
      </p:pic>
      <p:sp>
        <p:nvSpPr>
          <p:cNvPr id="2064" name="Rectangle 1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pic>
        <p:nvPicPr>
          <p:cNvPr id="2063" name="Picture 15"/>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3643306" y="4929198"/>
            <a:ext cx="2171700" cy="571503"/>
          </a:xfrm>
          <a:prstGeom prst="rect">
            <a:avLst/>
          </a:prstGeom>
        </p:spPr>
        <p:style>
          <a:lnRef idx="1">
            <a:schemeClr val="accent6"/>
          </a:lnRef>
          <a:fillRef idx="2">
            <a:schemeClr val="accent6"/>
          </a:fillRef>
          <a:effectRef idx="1">
            <a:schemeClr val="accent6"/>
          </a:effectRef>
          <a:fontRef idx="minor">
            <a:schemeClr val="dk1"/>
          </a:fontRef>
        </p:style>
      </p:pic>
      <p:sp>
        <p:nvSpPr>
          <p:cNvPr id="2066" name="Rectangle 1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2068" name="Rectangle 2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18" name="TextBox 17"/>
          <p:cNvSpPr txBox="1"/>
          <p:nvPr/>
        </p:nvSpPr>
        <p:spPr>
          <a:xfrm rot="18697634">
            <a:off x="1006229" y="6256971"/>
            <a:ext cx="785818"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1">
            <a:spAutoFit/>
          </a:bodyPr>
          <a:lstStyle/>
          <a:p>
            <a:r>
              <a:rPr lang="ar-IQ" dirty="0" smtClean="0"/>
              <a:t>له تابع</a:t>
            </a:r>
            <a:endParaRPr lang="ar-IQ" dirty="0"/>
          </a:p>
        </p:txBody>
      </p:sp>
    </p:spTree>
  </p:cSld>
  <p:clrMapOvr>
    <a:masterClrMapping/>
  </p:clrMapOvr>
  <p:transition>
    <p:cut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142852"/>
            <a:ext cx="8715436" cy="714380"/>
          </a:xfrm>
        </p:spPr>
        <p:txBody>
          <a:bodyPr>
            <a:normAutofit/>
          </a:bodyPr>
          <a:lstStyle/>
          <a:p>
            <a:pPr algn="r"/>
            <a:r>
              <a:rPr lang="ar-IQ" sz="2000" dirty="0" smtClean="0">
                <a:latin typeface="Times New Roman" pitchFamily="18" charset="0"/>
                <a:cs typeface="Times New Roman" pitchFamily="18" charset="0"/>
              </a:rPr>
              <a:t>ويعرف الحث الذاتي انه (( القوة الدافعة التأثيرية الذاتية المتولدة في ملف عندما تتغير شدة التيار في الملف </a:t>
            </a:r>
            <a:br>
              <a:rPr lang="ar-IQ" sz="2000" dirty="0" smtClean="0">
                <a:latin typeface="Times New Roman" pitchFamily="18" charset="0"/>
                <a:cs typeface="Times New Roman" pitchFamily="18" charset="0"/>
              </a:rPr>
            </a:br>
            <a:r>
              <a:rPr lang="ar-IQ" sz="2000" dirty="0" smtClean="0">
                <a:latin typeface="Times New Roman" pitchFamily="18" charset="0"/>
                <a:cs typeface="Times New Roman" pitchFamily="18" charset="0"/>
              </a:rPr>
              <a:t>نفسه بمعدل وحدة شدة التيار في الثانية)). </a:t>
            </a:r>
            <a:endParaRPr lang="ar-IQ" sz="2000" dirty="0"/>
          </a:p>
        </p:txBody>
      </p:sp>
      <p:sp>
        <p:nvSpPr>
          <p:cNvPr id="3" name="Content Placeholder 2"/>
          <p:cNvSpPr>
            <a:spLocks noGrp="1"/>
          </p:cNvSpPr>
          <p:nvPr>
            <p:ph idx="1"/>
          </p:nvPr>
        </p:nvSpPr>
        <p:spPr>
          <a:xfrm>
            <a:off x="142844" y="1928802"/>
            <a:ext cx="8858312" cy="4786346"/>
          </a:xfrm>
        </p:spPr>
        <p:txBody>
          <a:bodyPr>
            <a:noAutofit/>
          </a:bodyPr>
          <a:lstStyle/>
          <a:p>
            <a:pPr>
              <a:buNone/>
            </a:pPr>
            <a:endParaRPr lang="ar-IQ" sz="2000" dirty="0" smtClean="0">
              <a:latin typeface="Times New Roman" pitchFamily="18" charset="0"/>
              <a:cs typeface="Times New Roman" pitchFamily="18" charset="0"/>
            </a:endParaRPr>
          </a:p>
          <a:p>
            <a:pPr>
              <a:buNone/>
            </a:pPr>
            <a:r>
              <a:rPr lang="ar-IQ" sz="2000" dirty="0" smtClean="0">
                <a:latin typeface="Times New Roman" pitchFamily="18" charset="0"/>
                <a:cs typeface="Times New Roman" pitchFamily="18" charset="0"/>
              </a:rPr>
              <a:t>وهذه المعادلة تعطي قيمة الحث الذاتي للدائرة بغض النظر عن إبعادها الهندسية وإنما تعتمد على قياس الكميات</a:t>
            </a:r>
          </a:p>
          <a:p>
            <a:pPr>
              <a:buNone/>
            </a:pPr>
            <a:r>
              <a:rPr lang="ar-IQ" sz="2000" dirty="0" smtClean="0">
                <a:latin typeface="Times New Roman" pitchFamily="18" charset="0"/>
                <a:cs typeface="Times New Roman" pitchFamily="18" charset="0"/>
              </a:rPr>
              <a:t> الفيزياوية مثل القوة الدافعة الكهربائية والتغير في التيار. وتكون وحدة الحث الذاتي هي </a:t>
            </a:r>
            <a:r>
              <a:rPr lang="ar-IQ" sz="2000" dirty="0" err="1" smtClean="0">
                <a:latin typeface="Times New Roman" pitchFamily="18" charset="0"/>
                <a:cs typeface="Times New Roman" pitchFamily="18" charset="0"/>
              </a:rPr>
              <a:t>الهنري</a:t>
            </a:r>
            <a:r>
              <a:rPr lang="ar-IQ"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Henry</a:t>
            </a:r>
            <a:r>
              <a:rPr lang="ar-IQ" sz="2000" dirty="0" smtClean="0">
                <a:latin typeface="Times New Roman" pitchFamily="18" charset="0"/>
                <a:cs typeface="Times New Roman" pitchFamily="18" charset="0"/>
              </a:rPr>
              <a:t>:</a:t>
            </a:r>
          </a:p>
          <a:p>
            <a:pPr>
              <a:buNone/>
            </a:pPr>
            <a:endParaRPr lang="ar-IQ" sz="2000" dirty="0" smtClean="0">
              <a:latin typeface="Times New Roman" pitchFamily="18" charset="0"/>
              <a:cs typeface="Times New Roman" pitchFamily="18" charset="0"/>
            </a:endParaRPr>
          </a:p>
          <a:p>
            <a:pPr>
              <a:buNone/>
            </a:pPr>
            <a:endParaRPr lang="ar-IQ" sz="2000" dirty="0" smtClean="0">
              <a:latin typeface="Times New Roman" pitchFamily="18" charset="0"/>
              <a:cs typeface="Times New Roman" pitchFamily="18" charset="0"/>
            </a:endParaRPr>
          </a:p>
          <a:p>
            <a:pPr>
              <a:buNone/>
            </a:pPr>
            <a:endParaRPr lang="ar-IQ" sz="2000" dirty="0" smtClean="0">
              <a:latin typeface="Times New Roman" pitchFamily="18" charset="0"/>
              <a:cs typeface="Times New Roman" pitchFamily="18" charset="0"/>
            </a:endParaRPr>
          </a:p>
          <a:p>
            <a:pPr>
              <a:buNone/>
            </a:pPr>
            <a:r>
              <a:rPr lang="ar-IQ" sz="2000" dirty="0" smtClean="0">
                <a:latin typeface="Times New Roman" pitchFamily="18" charset="0"/>
                <a:cs typeface="Times New Roman" pitchFamily="18" charset="0"/>
              </a:rPr>
              <a:t>الحث الذاتي </a:t>
            </a:r>
            <a:r>
              <a:rPr lang="en-US" sz="2000" dirty="0" smtClean="0">
                <a:latin typeface="Times New Roman" pitchFamily="18" charset="0"/>
                <a:cs typeface="Times New Roman" pitchFamily="18" charset="0"/>
              </a:rPr>
              <a:t>L</a:t>
            </a:r>
            <a:r>
              <a:rPr lang="ar-IQ" sz="2000" dirty="0" smtClean="0">
                <a:latin typeface="Times New Roman" pitchFamily="18" charset="0"/>
                <a:cs typeface="Times New Roman" pitchFamily="18" charset="0"/>
              </a:rPr>
              <a:t> في المغناطيسية يناظر السعة الكهربائية </a:t>
            </a:r>
            <a:r>
              <a:rPr lang="en-US" sz="2000" dirty="0" smtClean="0">
                <a:latin typeface="Times New Roman" pitchFamily="18" charset="0"/>
                <a:cs typeface="Times New Roman" pitchFamily="18" charset="0"/>
              </a:rPr>
              <a:t>C</a:t>
            </a:r>
            <a:r>
              <a:rPr lang="ar-IQ" sz="2000" dirty="0" smtClean="0">
                <a:latin typeface="Times New Roman" pitchFamily="18" charset="0"/>
                <a:cs typeface="Times New Roman" pitchFamily="18" charset="0"/>
              </a:rPr>
              <a:t>. ويمكن التعبيرعن الحث الذاتي </a:t>
            </a:r>
            <a:r>
              <a:rPr lang="en-US" sz="2000" dirty="0" smtClean="0">
                <a:latin typeface="Times New Roman" pitchFamily="18" charset="0"/>
                <a:cs typeface="Times New Roman" pitchFamily="18" charset="0"/>
              </a:rPr>
              <a:t>L</a:t>
            </a:r>
            <a:r>
              <a:rPr lang="ar-IQ" sz="2000" dirty="0" smtClean="0">
                <a:latin typeface="Times New Roman" pitchFamily="18" charset="0"/>
                <a:cs typeface="Times New Roman" pitchFamily="18" charset="0"/>
              </a:rPr>
              <a:t> بالإبعاد الهندسية </a:t>
            </a:r>
          </a:p>
          <a:p>
            <a:pPr>
              <a:buNone/>
            </a:pPr>
            <a:r>
              <a:rPr lang="ar-IQ" sz="2000" dirty="0" smtClean="0">
                <a:latin typeface="Times New Roman" pitchFamily="18" charset="0"/>
                <a:cs typeface="Times New Roman" pitchFamily="18" charset="0"/>
              </a:rPr>
              <a:t>للدائرة. فإذا افترضنا ملف عدد لفاته </a:t>
            </a:r>
            <a:r>
              <a:rPr lang="en-US" sz="2000" dirty="0" smtClean="0">
                <a:latin typeface="Times New Roman" pitchFamily="18" charset="0"/>
                <a:cs typeface="Times New Roman" pitchFamily="18" charset="0"/>
              </a:rPr>
              <a:t>N</a:t>
            </a:r>
            <a:r>
              <a:rPr lang="ar-IQ" sz="2000" dirty="0" smtClean="0">
                <a:latin typeface="Times New Roman" pitchFamily="18" charset="0"/>
                <a:cs typeface="Times New Roman" pitchFamily="18" charset="0"/>
              </a:rPr>
              <a:t> فان </a:t>
            </a:r>
            <a:r>
              <a:rPr lang="en-US" sz="2000" dirty="0" smtClean="0">
                <a:latin typeface="Times New Roman" pitchFamily="18" charset="0"/>
                <a:cs typeface="Times New Roman" pitchFamily="18" charset="0"/>
              </a:rPr>
              <a:t>L</a:t>
            </a:r>
            <a:r>
              <a:rPr lang="ar-IQ" sz="2000" dirty="0" smtClean="0">
                <a:latin typeface="Times New Roman" pitchFamily="18" charset="0"/>
                <a:cs typeface="Times New Roman" pitchFamily="18" charset="0"/>
              </a:rPr>
              <a:t> تعطي بالعلاقة التالية:</a:t>
            </a:r>
          </a:p>
          <a:p>
            <a:pPr>
              <a:buNone/>
            </a:pPr>
            <a:r>
              <a:rPr lang="ar-IQ" sz="2000" dirty="0" smtClean="0">
                <a:latin typeface="Times New Roman" pitchFamily="18" charset="0"/>
                <a:cs typeface="Times New Roman" pitchFamily="18" charset="0"/>
              </a:rPr>
              <a:t> </a:t>
            </a:r>
          </a:p>
          <a:p>
            <a:pPr>
              <a:buNone/>
            </a:pPr>
            <a:r>
              <a:rPr lang="ar-IQ" sz="2000" dirty="0" smtClean="0">
                <a:latin typeface="Times New Roman" pitchFamily="18" charset="0"/>
                <a:cs typeface="Times New Roman" pitchFamily="18" charset="0"/>
              </a:rPr>
              <a:t/>
            </a:r>
            <a:br>
              <a:rPr lang="ar-IQ" sz="2000" dirty="0" smtClean="0">
                <a:latin typeface="Times New Roman" pitchFamily="18" charset="0"/>
                <a:cs typeface="Times New Roman" pitchFamily="18" charset="0"/>
              </a:rPr>
            </a:br>
            <a:endParaRPr lang="ar-IQ" sz="2000" dirty="0"/>
          </a:p>
        </p:txBody>
      </p:sp>
      <p:pic>
        <p:nvPicPr>
          <p:cNvPr id="4" name="Picture 17"/>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857488" y="928670"/>
            <a:ext cx="2928958" cy="785818"/>
          </a:xfrm>
          <a:prstGeom prst="rect">
            <a:avLst/>
          </a:prstGeom>
        </p:spPr>
        <p:style>
          <a:lnRef idx="1">
            <a:schemeClr val="accent3"/>
          </a:lnRef>
          <a:fillRef idx="2">
            <a:schemeClr val="accent3"/>
          </a:fillRef>
          <a:effectRef idx="1">
            <a:schemeClr val="accent3"/>
          </a:effectRef>
          <a:fontRef idx="minor">
            <a:schemeClr val="dk1"/>
          </a:fontRef>
        </p:style>
      </p:pic>
      <p:sp>
        <p:nvSpPr>
          <p:cNvPr id="2560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pic>
        <p:nvPicPr>
          <p:cNvPr id="25601"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786182" y="3214686"/>
            <a:ext cx="1285884" cy="681038"/>
          </a:xfrm>
          <a:prstGeom prst="rect">
            <a:avLst/>
          </a:prstGeom>
        </p:spPr>
        <p:style>
          <a:lnRef idx="1">
            <a:schemeClr val="accent5"/>
          </a:lnRef>
          <a:fillRef idx="2">
            <a:schemeClr val="accent5"/>
          </a:fillRef>
          <a:effectRef idx="1">
            <a:schemeClr val="accent5"/>
          </a:effectRef>
          <a:fontRef idx="minor">
            <a:schemeClr val="dk1"/>
          </a:fontRef>
        </p:style>
      </p:pic>
      <p:sp>
        <p:nvSpPr>
          <p:cNvPr id="2560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pic>
        <p:nvPicPr>
          <p:cNvPr id="25603" name="Picture 3"/>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000364" y="5000636"/>
            <a:ext cx="2571768" cy="714380"/>
          </a:xfrm>
          <a:prstGeom prst="rect">
            <a:avLst/>
          </a:prstGeom>
        </p:spPr>
        <p:style>
          <a:lnRef idx="1">
            <a:schemeClr val="accent6"/>
          </a:lnRef>
          <a:fillRef idx="2">
            <a:schemeClr val="accent6"/>
          </a:fillRef>
          <a:effectRef idx="1">
            <a:schemeClr val="accent6"/>
          </a:effectRef>
          <a:fontRef idx="minor">
            <a:schemeClr val="dk1"/>
          </a:fontRef>
        </p:style>
      </p:pic>
    </p:spTree>
  </p:cSld>
  <p:clrMapOvr>
    <a:masterClrMapping/>
  </p:clrMapOvr>
  <p:transition>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42852"/>
            <a:ext cx="8229600" cy="857256"/>
          </a:xfrm>
        </p:spPr>
        <p:txBody>
          <a:bodyPr>
            <a:noAutofit/>
          </a:bodyPr>
          <a:lstStyle/>
          <a:p>
            <a:r>
              <a:rPr lang="ar-IQ" sz="28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ar-IQ" sz="2800" dirty="0" smtClean="0">
                <a:latin typeface="Times New Roman" panose="02020603050405020304" pitchFamily="18" charset="0"/>
                <a:ea typeface="Times New Roman" panose="02020603050405020304" pitchFamily="18" charset="0"/>
                <a:cs typeface="Times New Roman" panose="02020603050405020304" pitchFamily="18" charset="0"/>
              </a:rPr>
            </a:br>
            <a:r>
              <a:rPr lang="ar-IQ" sz="2800" dirty="0" smtClean="0">
                <a:latin typeface="Times New Roman" panose="02020603050405020304" pitchFamily="18" charset="0"/>
                <a:ea typeface="Times New Roman" panose="02020603050405020304" pitchFamily="18" charset="0"/>
                <a:cs typeface="Times New Roman" panose="02020603050405020304" pitchFamily="18" charset="0"/>
              </a:rPr>
              <a:t>2- معامل الحث الذاتي لملف لولبي </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b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Self Inductance of a Long Solenoid  </a:t>
            </a:r>
            <a:b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br>
            <a:endParaRPr lang="ar-IQ" sz="2800" dirty="0"/>
          </a:p>
        </p:txBody>
      </p:sp>
      <p:sp>
        <p:nvSpPr>
          <p:cNvPr id="3" name="Content Placeholder 2"/>
          <p:cNvSpPr>
            <a:spLocks noGrp="1"/>
          </p:cNvSpPr>
          <p:nvPr>
            <p:ph idx="1"/>
          </p:nvPr>
        </p:nvSpPr>
        <p:spPr>
          <a:xfrm>
            <a:off x="285720" y="1071546"/>
            <a:ext cx="8643998" cy="5572164"/>
          </a:xfrm>
        </p:spPr>
        <p:txBody>
          <a:bodyPr>
            <a:normAutofit/>
          </a:bodyPr>
          <a:lstStyle/>
          <a:p>
            <a:pPr>
              <a:buNone/>
            </a:pPr>
            <a:r>
              <a:rPr lang="ar-IQ" sz="2000" dirty="0" smtClean="0"/>
              <a:t>أذا مر تيار كهربائي شدته </a:t>
            </a:r>
            <a:r>
              <a:rPr lang="en-US" sz="2000" dirty="0" smtClean="0">
                <a:latin typeface="Times New Roman" pitchFamily="18" charset="0"/>
                <a:cs typeface="Times New Roman" pitchFamily="18" charset="0"/>
              </a:rPr>
              <a:t>I</a:t>
            </a:r>
            <a:r>
              <a:rPr lang="ar-IQ" sz="2000" dirty="0" smtClean="0">
                <a:latin typeface="Times New Roman" pitchFamily="18" charset="0"/>
                <a:cs typeface="Times New Roman" pitchFamily="18" charset="0"/>
              </a:rPr>
              <a:t> في ملف حلزوني لفاته متقاربة وعددها </a:t>
            </a:r>
            <a:r>
              <a:rPr lang="en-US" sz="2000" dirty="0" smtClean="0">
                <a:latin typeface="Times New Roman" pitchFamily="18" charset="0"/>
                <a:cs typeface="Times New Roman" pitchFamily="18" charset="0"/>
              </a:rPr>
              <a:t>N</a:t>
            </a:r>
            <a:r>
              <a:rPr lang="ar-IQ" sz="2000" dirty="0" smtClean="0">
                <a:latin typeface="Times New Roman" pitchFamily="18" charset="0"/>
                <a:cs typeface="Times New Roman" pitchFamily="18" charset="0"/>
              </a:rPr>
              <a:t> وطوله </a:t>
            </a:r>
            <a:r>
              <a:rPr lang="en-US" sz="2000" dirty="0" smtClean="0">
                <a:latin typeface="Times New Roman" pitchFamily="18" charset="0"/>
                <a:cs typeface="Times New Roman" pitchFamily="18" charset="0"/>
              </a:rPr>
              <a:t>Ɩ</a:t>
            </a:r>
            <a:r>
              <a:rPr lang="ar-IQ" sz="2000" dirty="0" smtClean="0">
                <a:latin typeface="Times New Roman" pitchFamily="18" charset="0"/>
                <a:cs typeface="Times New Roman" pitchFamily="18" charset="0"/>
              </a:rPr>
              <a:t>  ونفرض </a:t>
            </a:r>
            <a:r>
              <a:rPr lang="ar-IQ" sz="2000" dirty="0" err="1" smtClean="0">
                <a:latin typeface="Times New Roman" pitchFamily="18" charset="0"/>
                <a:cs typeface="Times New Roman" pitchFamily="18" charset="0"/>
              </a:rPr>
              <a:t>ان</a:t>
            </a:r>
            <a:r>
              <a:rPr lang="ar-IQ" sz="2000" dirty="0" smtClean="0">
                <a:latin typeface="Times New Roman" pitchFamily="18" charset="0"/>
                <a:cs typeface="Times New Roman" pitchFamily="18" charset="0"/>
              </a:rPr>
              <a:t> الطول </a:t>
            </a:r>
            <a:r>
              <a:rPr lang="en-US" sz="2000" dirty="0" smtClean="0">
                <a:latin typeface="Times New Roman" pitchFamily="18" charset="0"/>
                <a:cs typeface="Times New Roman" pitchFamily="18" charset="0"/>
              </a:rPr>
              <a:t>Ɩ </a:t>
            </a:r>
            <a:r>
              <a:rPr lang="ar-IQ" sz="2000" dirty="0" smtClean="0">
                <a:latin typeface="Times New Roman" pitchFamily="18" charset="0"/>
                <a:cs typeface="Times New Roman" pitchFamily="18" charset="0"/>
              </a:rPr>
              <a:t> اكبر</a:t>
            </a:r>
          </a:p>
          <a:p>
            <a:pPr>
              <a:buNone/>
            </a:pPr>
            <a:r>
              <a:rPr lang="ar-IQ" sz="2000" dirty="0" smtClean="0">
                <a:latin typeface="Times New Roman" pitchFamily="18" charset="0"/>
                <a:cs typeface="Times New Roman" pitchFamily="18" charset="0"/>
              </a:rPr>
              <a:t> بكثير من نصف قطره ومساحة مقطعه </a:t>
            </a:r>
            <a:r>
              <a:rPr lang="en-US" sz="2000" dirty="0" smtClean="0">
                <a:latin typeface="Times New Roman" pitchFamily="18" charset="0"/>
                <a:cs typeface="Times New Roman" pitchFamily="18" charset="0"/>
              </a:rPr>
              <a:t>A</a:t>
            </a:r>
            <a:r>
              <a:rPr lang="ar-IQ" sz="2000" dirty="0" smtClean="0">
                <a:latin typeface="Times New Roman" pitchFamily="18" charset="0"/>
                <a:cs typeface="Times New Roman" pitchFamily="18" charset="0"/>
              </a:rPr>
              <a:t> وان قلب الملف هو الهواء.ونفرض </a:t>
            </a:r>
            <a:r>
              <a:rPr lang="ar-IQ" sz="2000" dirty="0" err="1" smtClean="0">
                <a:latin typeface="Times New Roman" pitchFamily="18" charset="0"/>
                <a:cs typeface="Times New Roman" pitchFamily="18" charset="0"/>
              </a:rPr>
              <a:t>ان</a:t>
            </a:r>
            <a:r>
              <a:rPr lang="ar-IQ" sz="2000" dirty="0" smtClean="0">
                <a:latin typeface="Times New Roman" pitchFamily="18" charset="0"/>
                <a:cs typeface="Times New Roman" pitchFamily="18" charset="0"/>
              </a:rPr>
              <a:t> المجال المغناطيسي </a:t>
            </a:r>
            <a:r>
              <a:rPr lang="en-US" sz="2000" dirty="0" smtClean="0">
                <a:latin typeface="Times New Roman" pitchFamily="18" charset="0"/>
                <a:cs typeface="Times New Roman" pitchFamily="18" charset="0"/>
              </a:rPr>
              <a:t>B</a:t>
            </a:r>
            <a:r>
              <a:rPr lang="ar-IQ" sz="2000" dirty="0" smtClean="0">
                <a:latin typeface="Times New Roman" pitchFamily="18" charset="0"/>
                <a:cs typeface="Times New Roman" pitchFamily="18" charset="0"/>
              </a:rPr>
              <a:t> </a:t>
            </a:r>
          </a:p>
          <a:p>
            <a:pPr>
              <a:buNone/>
            </a:pPr>
            <a:r>
              <a:rPr lang="ar-IQ" sz="2000" dirty="0" smtClean="0">
                <a:latin typeface="Times New Roman" pitchFamily="18" charset="0"/>
                <a:cs typeface="Times New Roman" pitchFamily="18" charset="0"/>
              </a:rPr>
              <a:t>داخل الملف الحلزوني منتظم ويعطى بالمعادلة:</a:t>
            </a:r>
          </a:p>
          <a:p>
            <a:pPr algn="r">
              <a:buNone/>
            </a:pPr>
            <a:endParaRPr lang="ar-IQ" sz="2000" dirty="0" smtClean="0">
              <a:latin typeface="Times New Roman" pitchFamily="18" charset="0"/>
              <a:cs typeface="Times New Roman" pitchFamily="18" charset="0"/>
            </a:endParaRPr>
          </a:p>
          <a:p>
            <a:pPr algn="r">
              <a:buNone/>
            </a:pPr>
            <a:endParaRPr lang="ar-IQ" sz="2000" dirty="0" smtClean="0">
              <a:latin typeface="Times New Roman" pitchFamily="18" charset="0"/>
              <a:cs typeface="Times New Roman" pitchFamily="18" charset="0"/>
            </a:endParaRPr>
          </a:p>
          <a:p>
            <a:pPr algn="r">
              <a:buNone/>
            </a:pPr>
            <a:r>
              <a:rPr lang="ar-IQ" sz="2000" dirty="0" smtClean="0">
                <a:latin typeface="Times New Roman" pitchFamily="18" charset="0"/>
                <a:cs typeface="Times New Roman" pitchFamily="18" charset="0"/>
              </a:rPr>
              <a:t>حيث </a:t>
            </a:r>
            <a:r>
              <a:rPr lang="ar-IQ" sz="2000" dirty="0" err="1" smtClean="0">
                <a:latin typeface="Times New Roman" pitchFamily="18" charset="0"/>
                <a:cs typeface="Times New Roman" pitchFamily="18" charset="0"/>
              </a:rPr>
              <a:t>ان</a:t>
            </a:r>
            <a:r>
              <a:rPr lang="ar-IQ"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n=N/Ɩ</a:t>
            </a:r>
            <a:r>
              <a:rPr lang="ar-IQ" sz="2000" dirty="0" smtClean="0">
                <a:latin typeface="Times New Roman" pitchFamily="18" charset="0"/>
                <a:cs typeface="Times New Roman" pitchFamily="18" charset="0"/>
              </a:rPr>
              <a:t> هي عدد اللفات في وحده الطول . الفيض المغناطيسي خلال كل لفه هو:</a:t>
            </a:r>
          </a:p>
          <a:p>
            <a:pPr algn="r">
              <a:buNone/>
            </a:pPr>
            <a:endParaRPr lang="ar-IQ" sz="2000" dirty="0" smtClean="0">
              <a:latin typeface="Times New Roman" pitchFamily="18" charset="0"/>
              <a:cs typeface="Times New Roman" pitchFamily="18" charset="0"/>
            </a:endParaRPr>
          </a:p>
          <a:p>
            <a:pPr algn="r">
              <a:buNone/>
            </a:pPr>
            <a:endParaRPr lang="ar-IQ" sz="2000" dirty="0" smtClean="0">
              <a:latin typeface="Times New Roman" pitchFamily="18" charset="0"/>
              <a:cs typeface="Times New Roman" pitchFamily="18" charset="0"/>
            </a:endParaRPr>
          </a:p>
          <a:p>
            <a:pPr algn="r">
              <a:buNone/>
            </a:pPr>
            <a:r>
              <a:rPr lang="ar-IQ" sz="2000" dirty="0" smtClean="0">
                <a:latin typeface="Times New Roman" pitchFamily="18" charset="0"/>
                <a:cs typeface="Times New Roman" pitchFamily="18" charset="0"/>
              </a:rPr>
              <a:t>وبتعويض هذه المعادلة بالمعادلة </a:t>
            </a:r>
            <a:r>
              <a:rPr lang="en-US" sz="2000" dirty="0" smtClean="0">
                <a:latin typeface="Times New Roman" pitchFamily="18" charset="0"/>
                <a:cs typeface="Times New Roman" pitchFamily="18" charset="0"/>
              </a:rPr>
              <a:t>6</a:t>
            </a:r>
            <a:r>
              <a:rPr lang="ar-IQ" sz="2000" dirty="0" smtClean="0">
                <a:latin typeface="Times New Roman" pitchFamily="18" charset="0"/>
                <a:cs typeface="Times New Roman" pitchFamily="18" charset="0"/>
              </a:rPr>
              <a:t> ينتج:</a:t>
            </a:r>
          </a:p>
          <a:p>
            <a:pPr algn="r">
              <a:buNone/>
            </a:pPr>
            <a:endParaRPr lang="ar-IQ" sz="2000" dirty="0" smtClean="0">
              <a:latin typeface="Times New Roman" pitchFamily="18" charset="0"/>
              <a:cs typeface="Times New Roman" pitchFamily="18" charset="0"/>
            </a:endParaRPr>
          </a:p>
          <a:p>
            <a:pPr algn="r">
              <a:buNone/>
            </a:pPr>
            <a:endParaRPr lang="ar-IQ" sz="2000" dirty="0" smtClean="0">
              <a:latin typeface="Times New Roman" pitchFamily="18" charset="0"/>
              <a:cs typeface="Times New Roman" pitchFamily="18" charset="0"/>
            </a:endParaRPr>
          </a:p>
          <a:p>
            <a:pPr algn="r">
              <a:buNone/>
            </a:pPr>
            <a:r>
              <a:rPr lang="ar-IQ" sz="2000" dirty="0" smtClean="0">
                <a:latin typeface="Times New Roman" pitchFamily="18" charset="0"/>
                <a:cs typeface="Times New Roman" pitchFamily="18" charset="0"/>
              </a:rPr>
              <a:t>هذه النتيجة توضح إن </a:t>
            </a:r>
            <a:r>
              <a:rPr lang="en-US" sz="2000" dirty="0" smtClean="0">
                <a:latin typeface="Times New Roman" pitchFamily="18" charset="0"/>
                <a:cs typeface="Times New Roman" pitchFamily="18" charset="0"/>
              </a:rPr>
              <a:t>L</a:t>
            </a:r>
            <a:r>
              <a:rPr lang="ar-IQ" sz="2000" dirty="0" smtClean="0">
                <a:latin typeface="Times New Roman" pitchFamily="18" charset="0"/>
                <a:cs typeface="Times New Roman" pitchFamily="18" charset="0"/>
              </a:rPr>
              <a:t> تعتمد على الشكل الهندسي وتتناسب مع مربع عدد اللفات. ولان </a:t>
            </a:r>
            <a:r>
              <a:rPr lang="en-US" sz="2000" dirty="0" smtClean="0">
                <a:latin typeface="Times New Roman" pitchFamily="18" charset="0"/>
                <a:cs typeface="Times New Roman" pitchFamily="18" charset="0"/>
              </a:rPr>
              <a:t>N= </a:t>
            </a:r>
            <a:r>
              <a:rPr lang="en-US" sz="2000" dirty="0" err="1" smtClean="0">
                <a:latin typeface="Times New Roman" pitchFamily="18" charset="0"/>
                <a:cs typeface="Times New Roman" pitchFamily="18" charset="0"/>
              </a:rPr>
              <a:t>nƖ</a:t>
            </a:r>
            <a:r>
              <a:rPr lang="ar-IQ" sz="2000" dirty="0" smtClean="0">
                <a:latin typeface="Times New Roman" pitchFamily="18" charset="0"/>
                <a:cs typeface="Times New Roman" pitchFamily="18" charset="0"/>
              </a:rPr>
              <a:t>, فان:</a:t>
            </a:r>
          </a:p>
          <a:p>
            <a:pPr algn="r">
              <a:buNone/>
            </a:pPr>
            <a:endParaRPr lang="ar-IQ" sz="2000" dirty="0" smtClean="0">
              <a:latin typeface="Times New Roman" pitchFamily="18" charset="0"/>
              <a:cs typeface="Times New Roman" pitchFamily="18" charset="0"/>
            </a:endParaRPr>
          </a:p>
          <a:p>
            <a:pPr algn="r">
              <a:buNone/>
            </a:pPr>
            <a:endParaRPr lang="ar-IQ" sz="2000" dirty="0" smtClean="0">
              <a:latin typeface="Times New Roman" pitchFamily="18" charset="0"/>
              <a:cs typeface="Times New Roman" pitchFamily="18" charset="0"/>
            </a:endParaRPr>
          </a:p>
          <a:p>
            <a:pPr algn="r">
              <a:buNone/>
            </a:pPr>
            <a:r>
              <a:rPr lang="ar-IQ" sz="2000" dirty="0" smtClean="0">
                <a:latin typeface="Times New Roman" pitchFamily="18" charset="0"/>
                <a:cs typeface="Times New Roman" pitchFamily="18" charset="0"/>
              </a:rPr>
              <a:t>حيث إن </a:t>
            </a:r>
            <a:r>
              <a:rPr lang="en-US" sz="2000" dirty="0" smtClean="0">
                <a:latin typeface="Times New Roman" pitchFamily="18" charset="0"/>
                <a:cs typeface="Times New Roman" pitchFamily="18" charset="0"/>
              </a:rPr>
              <a:t>AƖ=V</a:t>
            </a:r>
            <a:r>
              <a:rPr lang="ar-IQ" sz="2000" dirty="0" smtClean="0">
                <a:latin typeface="Times New Roman" pitchFamily="18" charset="0"/>
                <a:cs typeface="Times New Roman" pitchFamily="18" charset="0"/>
              </a:rPr>
              <a:t> هو حجم الملف اللولبي.</a:t>
            </a:r>
          </a:p>
          <a:p>
            <a:pPr algn="r">
              <a:buNone/>
            </a:pPr>
            <a:endParaRPr lang="ar-IQ" sz="2000" dirty="0" smtClean="0">
              <a:latin typeface="Times New Roman" pitchFamily="18" charset="0"/>
              <a:cs typeface="Times New Roman" pitchFamily="18" charset="0"/>
            </a:endParaRPr>
          </a:p>
          <a:p>
            <a:pPr algn="r">
              <a:buNone/>
            </a:pPr>
            <a:endParaRPr lang="ar-IQ" sz="2000" dirty="0" smtClean="0">
              <a:latin typeface="Times New Roman" pitchFamily="18" charset="0"/>
              <a:cs typeface="Times New Roman" pitchFamily="18" charset="0"/>
            </a:endParaRPr>
          </a:p>
          <a:p>
            <a:pPr algn="r">
              <a:buNone/>
            </a:pPr>
            <a:endParaRPr lang="ar-IQ" sz="2000" dirty="0" smtClean="0">
              <a:latin typeface="Times New Roman" pitchFamily="18" charset="0"/>
              <a:cs typeface="Times New Roman" pitchFamily="18" charset="0"/>
            </a:endParaRPr>
          </a:p>
          <a:p>
            <a:pPr algn="r">
              <a:buNone/>
            </a:pPr>
            <a:endParaRPr lang="ar-IQ" sz="2000" dirty="0" smtClean="0">
              <a:latin typeface="Times New Roman" pitchFamily="18" charset="0"/>
              <a:cs typeface="Times New Roman" pitchFamily="18" charset="0"/>
            </a:endParaRPr>
          </a:p>
          <a:p>
            <a:pPr algn="r">
              <a:buNone/>
            </a:pPr>
            <a:endParaRPr lang="ar-IQ" sz="2000" dirty="0" smtClean="0">
              <a:latin typeface="Times New Roman" pitchFamily="18" charset="0"/>
              <a:cs typeface="Times New Roman" pitchFamily="18" charset="0"/>
            </a:endParaRPr>
          </a:p>
          <a:p>
            <a:pPr algn="r">
              <a:buNone/>
            </a:pPr>
            <a:endParaRPr lang="ar-IQ" sz="2000" dirty="0" smtClean="0">
              <a:latin typeface="Times New Roman" pitchFamily="18" charset="0"/>
              <a:cs typeface="Times New Roman" pitchFamily="18" charset="0"/>
            </a:endParaRPr>
          </a:p>
          <a:p>
            <a:pPr algn="r">
              <a:buNone/>
            </a:pPr>
            <a:endParaRPr lang="ar-IQ" sz="2000" dirty="0" smtClean="0">
              <a:latin typeface="Times New Roman" pitchFamily="18" charset="0"/>
              <a:cs typeface="Times New Roman" pitchFamily="18" charset="0"/>
            </a:endParaRPr>
          </a:p>
          <a:p>
            <a:pPr algn="r">
              <a:buNone/>
            </a:pPr>
            <a:endParaRPr lang="ar-IQ" sz="2000" dirty="0" smtClean="0">
              <a:latin typeface="Times New Roman" pitchFamily="18" charset="0"/>
              <a:cs typeface="Times New Roman" pitchFamily="18" charset="0"/>
            </a:endParaRPr>
          </a:p>
          <a:p>
            <a:pPr algn="r">
              <a:buNone/>
            </a:pPr>
            <a:endParaRPr lang="ar-IQ" sz="2000" dirty="0" smtClean="0">
              <a:latin typeface="Times New Roman" pitchFamily="18" charset="0"/>
              <a:cs typeface="Times New Roman" pitchFamily="18" charset="0"/>
            </a:endParaRPr>
          </a:p>
          <a:p>
            <a:pPr>
              <a:buNone/>
            </a:pPr>
            <a:endParaRPr lang="ar-IQ" sz="2000" dirty="0">
              <a:latin typeface="Times New Roman" pitchFamily="18" charset="0"/>
              <a:cs typeface="Times New Roman" pitchFamily="18" charset="0"/>
            </a:endParaRPr>
          </a:p>
        </p:txBody>
      </p:sp>
      <p:sp>
        <p:nvSpPr>
          <p:cNvPr id="921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pic>
        <p:nvPicPr>
          <p:cNvPr id="9217" name="Picture 1"/>
          <p:cNvPicPr>
            <a:picLocks noChangeAspect="1" noChangeArrowheads="1"/>
          </p:cNvPicPr>
          <p:nvPr/>
        </p:nvPicPr>
        <p:blipFill>
          <a:blip r:embed="rId2" cstate="print">
            <a:clrChange>
              <a:clrFrom>
                <a:srgbClr val="FFFFFF"/>
              </a:clrFrom>
              <a:clrTo>
                <a:srgbClr val="FFFFFF">
                  <a:alpha val="0"/>
                </a:srgbClr>
              </a:clrTo>
            </a:clrChange>
          </a:blip>
          <a:srcRect r="38871"/>
          <a:stretch>
            <a:fillRect/>
          </a:stretch>
        </p:blipFill>
        <p:spPr bwMode="auto">
          <a:xfrm>
            <a:off x="3714744" y="2214554"/>
            <a:ext cx="1857388" cy="552450"/>
          </a:xfrm>
          <a:prstGeom prst="rect">
            <a:avLst/>
          </a:prstGeom>
          <a:ln>
            <a:noFill/>
          </a:ln>
        </p:spPr>
        <p:style>
          <a:lnRef idx="1">
            <a:schemeClr val="accent3"/>
          </a:lnRef>
          <a:fillRef idx="1001">
            <a:schemeClr val="lt1"/>
          </a:fillRef>
          <a:effectRef idx="1">
            <a:schemeClr val="accent3"/>
          </a:effectRef>
          <a:fontRef idx="minor">
            <a:schemeClr val="dk1"/>
          </a:fontRef>
        </p:style>
      </p:pic>
      <p:sp>
        <p:nvSpPr>
          <p:cNvPr id="9220"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pic>
        <p:nvPicPr>
          <p:cNvPr id="9219" name="Picture 3"/>
          <p:cNvPicPr>
            <a:picLocks noChangeAspect="1" noChangeArrowheads="1"/>
          </p:cNvPicPr>
          <p:nvPr/>
        </p:nvPicPr>
        <p:blipFill>
          <a:blip r:embed="rId3" cstate="print">
            <a:clrChange>
              <a:clrFrom>
                <a:srgbClr val="FFFFFF"/>
              </a:clrFrom>
              <a:clrTo>
                <a:srgbClr val="FFFFFF">
                  <a:alpha val="0"/>
                </a:srgbClr>
              </a:clrTo>
            </a:clrChange>
          </a:blip>
          <a:srcRect r="35185"/>
          <a:stretch>
            <a:fillRect/>
          </a:stretch>
        </p:blipFill>
        <p:spPr bwMode="auto">
          <a:xfrm>
            <a:off x="3643306" y="3429000"/>
            <a:ext cx="2000264" cy="552450"/>
          </a:xfrm>
          <a:prstGeom prst="rect">
            <a:avLst/>
          </a:prstGeom>
        </p:spPr>
        <p:style>
          <a:lnRef idx="1">
            <a:schemeClr val="accent6"/>
          </a:lnRef>
          <a:fillRef idx="1001">
            <a:schemeClr val="lt1"/>
          </a:fillRef>
          <a:effectRef idx="1">
            <a:schemeClr val="accent6"/>
          </a:effectRef>
          <a:fontRef idx="minor">
            <a:schemeClr val="dk1"/>
          </a:fontRef>
        </p:style>
      </p:pic>
      <p:sp>
        <p:nvSpPr>
          <p:cNvPr id="9221" name="Rectangle 5"/>
          <p:cNvSpPr>
            <a:spLocks noChangeArrowheads="1"/>
          </p:cNvSpPr>
          <p:nvPr/>
        </p:nvSpPr>
        <p:spPr bwMode="auto">
          <a:xfrm>
            <a:off x="0" y="10096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IQ" sz="1800" b="0" i="0" u="none" strike="noStrike" cap="none" normalizeH="0" baseline="0" smtClean="0">
              <a:ln>
                <a:noFill/>
              </a:ln>
              <a:solidFill>
                <a:schemeClr val="tx1"/>
              </a:solidFill>
              <a:effectLst/>
              <a:latin typeface="Arial" pitchFamily="34" charset="0"/>
              <a:cs typeface="Arial" pitchFamily="34" charset="0"/>
            </a:endParaRPr>
          </a:p>
        </p:txBody>
      </p:sp>
      <p:sp>
        <p:nvSpPr>
          <p:cNvPr id="9223"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9224" name="Rectangle 8"/>
          <p:cNvSpPr>
            <a:spLocks noChangeArrowheads="1"/>
          </p:cNvSpPr>
          <p:nvPr/>
        </p:nvSpPr>
        <p:spPr bwMode="auto">
          <a:xfrm>
            <a:off x="0" y="1047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IQ" sz="1800" b="0" i="0" u="none" strike="noStrike" cap="none" normalizeH="0" baseline="0" smtClean="0">
              <a:ln>
                <a:noFill/>
              </a:ln>
              <a:solidFill>
                <a:schemeClr val="tx1"/>
              </a:solidFill>
              <a:effectLst/>
              <a:latin typeface="Arial" pitchFamily="34" charset="0"/>
              <a:cs typeface="Arial" pitchFamily="34" charset="0"/>
            </a:endParaRPr>
          </a:p>
        </p:txBody>
      </p:sp>
      <p:sp>
        <p:nvSpPr>
          <p:cNvPr id="9226"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9227" name="Rectangle 11"/>
          <p:cNvSpPr>
            <a:spLocks noChangeArrowheads="1"/>
          </p:cNvSpPr>
          <p:nvPr/>
        </p:nvSpPr>
        <p:spPr bwMode="auto">
          <a:xfrm>
            <a:off x="0" y="1047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IQ" sz="1800" b="0" i="0" u="none" strike="noStrike" cap="none" normalizeH="0" baseline="0" smtClean="0">
              <a:ln>
                <a:noFill/>
              </a:ln>
              <a:solidFill>
                <a:schemeClr val="tx1"/>
              </a:solidFill>
              <a:effectLst/>
              <a:latin typeface="Arial" pitchFamily="34" charset="0"/>
              <a:cs typeface="Arial" pitchFamily="34" charset="0"/>
            </a:endParaRPr>
          </a:p>
        </p:txBody>
      </p:sp>
      <p:sp>
        <p:nvSpPr>
          <p:cNvPr id="9229" name="Rectangle 1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pic>
        <p:nvPicPr>
          <p:cNvPr id="9228" name="Picture 1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357422" y="5572140"/>
            <a:ext cx="4343400" cy="590550"/>
          </a:xfrm>
          <a:prstGeom prst="rect">
            <a:avLst/>
          </a:prstGeom>
        </p:spPr>
        <p:style>
          <a:lnRef idx="1">
            <a:schemeClr val="accent3"/>
          </a:lnRef>
          <a:fillRef idx="2">
            <a:schemeClr val="accent3"/>
          </a:fillRef>
          <a:effectRef idx="1">
            <a:schemeClr val="accent3"/>
          </a:effectRef>
          <a:fontRef idx="minor">
            <a:schemeClr val="dk1"/>
          </a:fontRef>
        </p:style>
      </p:pic>
      <p:sp>
        <p:nvSpPr>
          <p:cNvPr id="9230" name="Rectangle 14"/>
          <p:cNvSpPr>
            <a:spLocks noChangeArrowheads="1"/>
          </p:cNvSpPr>
          <p:nvPr/>
        </p:nvSpPr>
        <p:spPr bwMode="auto">
          <a:xfrm>
            <a:off x="0" y="1047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IQ" sz="1800" b="0" i="0" u="none" strike="noStrike" cap="none" normalizeH="0" baseline="0" smtClean="0">
              <a:ln>
                <a:noFill/>
              </a:ln>
              <a:solidFill>
                <a:schemeClr val="tx1"/>
              </a:solidFill>
              <a:effectLst/>
              <a:latin typeface="Arial" pitchFamily="34" charset="0"/>
              <a:cs typeface="Arial" pitchFamily="34" charset="0"/>
            </a:endParaRPr>
          </a:p>
        </p:txBody>
      </p:sp>
      <p:sp>
        <p:nvSpPr>
          <p:cNvPr id="9232" name="Rectangle 1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pic>
        <p:nvPicPr>
          <p:cNvPr id="9231" name="Picture 15"/>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3357554" y="4357694"/>
            <a:ext cx="3105150" cy="590550"/>
          </a:xfrm>
          <a:prstGeom prst="rect">
            <a:avLst/>
          </a:prstGeom>
        </p:spPr>
        <p:style>
          <a:lnRef idx="1">
            <a:schemeClr val="accent5"/>
          </a:lnRef>
          <a:fillRef idx="2">
            <a:schemeClr val="accent5"/>
          </a:fillRef>
          <a:effectRef idx="1">
            <a:schemeClr val="accent5"/>
          </a:effectRef>
          <a:fontRef idx="minor">
            <a:schemeClr val="dk1"/>
          </a:fontRef>
        </p:style>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214290"/>
            <a:ext cx="8858312" cy="1000132"/>
          </a:xfrm>
        </p:spPr>
        <p:style>
          <a:lnRef idx="1">
            <a:schemeClr val="accent3"/>
          </a:lnRef>
          <a:fillRef idx="2">
            <a:schemeClr val="accent3"/>
          </a:fillRef>
          <a:effectRef idx="1">
            <a:schemeClr val="accent3"/>
          </a:effectRef>
          <a:fontRef idx="minor">
            <a:schemeClr val="dk1"/>
          </a:fontRef>
        </p:style>
        <p:txBody>
          <a:bodyPr>
            <a:normAutofit fontScale="90000"/>
          </a:bodyPr>
          <a:lstStyle/>
          <a:p>
            <a:pPr algn="r"/>
            <a:r>
              <a:rPr lang="ar-IQ" sz="2000" dirty="0" smtClean="0"/>
              <a:t>مثال </a:t>
            </a:r>
            <a:r>
              <a:rPr lang="en-US" sz="2000" dirty="0" smtClean="0">
                <a:latin typeface="Times New Roman" pitchFamily="18" charset="0"/>
                <a:cs typeface="Times New Roman" pitchFamily="18" charset="0"/>
              </a:rPr>
              <a:t>2.29</a:t>
            </a:r>
            <a:r>
              <a:rPr lang="ar-IQ" sz="2000" dirty="0" smtClean="0"/>
              <a:t> صفحة </a:t>
            </a:r>
            <a:r>
              <a:rPr lang="en-US" sz="2000" dirty="0" smtClean="0">
                <a:latin typeface="Times New Roman" pitchFamily="18" charset="0"/>
                <a:cs typeface="Times New Roman" pitchFamily="18" charset="0"/>
              </a:rPr>
              <a:t>333</a:t>
            </a:r>
            <a:r>
              <a:rPr lang="ar-IQ" sz="2000" dirty="0" smtClean="0">
                <a:latin typeface="Times New Roman" pitchFamily="18" charset="0"/>
                <a:cs typeface="Times New Roman" pitchFamily="18" charset="0"/>
              </a:rPr>
              <a:t/>
            </a:r>
            <a:br>
              <a:rPr lang="ar-IQ" sz="2000"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(a)</a:t>
            </a:r>
            <a:r>
              <a:rPr lang="ar-IQ" sz="2000" b="1" dirty="0" smtClean="0">
                <a:latin typeface="Times New Roman" pitchFamily="18" charset="0"/>
                <a:cs typeface="Times New Roman" pitchFamily="18" charset="0"/>
              </a:rPr>
              <a:t> احسب معامل الحث الذاتي لملف لولبي قلبه هواء وعدد لفاته </a:t>
            </a:r>
            <a:r>
              <a:rPr lang="en-US" sz="2000" b="1" dirty="0" smtClean="0">
                <a:latin typeface="Times New Roman" pitchFamily="18" charset="0"/>
                <a:cs typeface="Times New Roman" pitchFamily="18" charset="0"/>
              </a:rPr>
              <a:t>300</a:t>
            </a:r>
            <a:r>
              <a:rPr lang="ar-IQ" sz="2000" b="1" dirty="0" smtClean="0">
                <a:latin typeface="Times New Roman" pitchFamily="18" charset="0"/>
                <a:cs typeface="Times New Roman" pitchFamily="18" charset="0"/>
              </a:rPr>
              <a:t> لفة إذا كان طوله </a:t>
            </a:r>
            <a:r>
              <a:rPr lang="en-US" sz="2000" b="1" dirty="0" smtClean="0">
                <a:latin typeface="Times New Roman" pitchFamily="18" charset="0"/>
                <a:cs typeface="Times New Roman" pitchFamily="18" charset="0"/>
              </a:rPr>
              <a:t>25cm</a:t>
            </a:r>
            <a:r>
              <a:rPr lang="ar-IQ" sz="2000" b="1" dirty="0" smtClean="0">
                <a:latin typeface="Times New Roman" pitchFamily="18" charset="0"/>
                <a:cs typeface="Times New Roman" pitchFamily="18" charset="0"/>
              </a:rPr>
              <a:t> ومساحة مقطعه</a:t>
            </a:r>
            <a:r>
              <a:rPr lang="en-US" sz="2000" b="1" dirty="0" smtClean="0">
                <a:latin typeface="Times New Roman" pitchFamily="18" charset="0"/>
                <a:cs typeface="Times New Roman" pitchFamily="18" charset="0"/>
              </a:rPr>
              <a:t>.4cm²</a:t>
            </a:r>
            <a:r>
              <a:rPr lang="ar-IQ" sz="2000" b="1" dirty="0" smtClean="0">
                <a:latin typeface="Times New Roman" pitchFamily="18" charset="0"/>
                <a:cs typeface="Times New Roman" pitchFamily="18" charset="0"/>
              </a:rPr>
              <a:t/>
            </a:r>
            <a:br>
              <a:rPr lang="ar-IQ" sz="2000" b="1"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(b)</a:t>
            </a:r>
            <a:r>
              <a:rPr lang="ar-IQ" sz="2000" b="1" dirty="0" smtClean="0">
                <a:latin typeface="Times New Roman" pitchFamily="18" charset="0"/>
                <a:cs typeface="Times New Roman" pitchFamily="18" charset="0"/>
              </a:rPr>
              <a:t> </a:t>
            </a:r>
            <a:r>
              <a:rPr lang="ar-IQ" sz="1800" b="1" dirty="0" smtClean="0">
                <a:latin typeface="Times New Roman" pitchFamily="18" charset="0"/>
                <a:cs typeface="Times New Roman" pitchFamily="18" charset="0"/>
              </a:rPr>
              <a:t>احسب القوة الدافعة الكهربائية الناتجة عن الحث الذاتي في ملف لولبي إذا كان التيار المار فيه يتناقص بمعدل </a:t>
            </a:r>
            <a:r>
              <a:rPr lang="en-US" sz="1800" b="1" dirty="0" smtClean="0">
                <a:latin typeface="Times New Roman" pitchFamily="18" charset="0"/>
                <a:cs typeface="Times New Roman" pitchFamily="18" charset="0"/>
              </a:rPr>
              <a:t>.50 A/s</a:t>
            </a:r>
            <a:r>
              <a:rPr lang="ar-IQ" sz="1800" b="1" dirty="0" smtClean="0">
                <a:latin typeface="Times New Roman" pitchFamily="18" charset="0"/>
                <a:cs typeface="Times New Roman" pitchFamily="18" charset="0"/>
              </a:rPr>
              <a:t>  </a:t>
            </a:r>
            <a:endParaRPr lang="ar-IQ" sz="1800" b="1" dirty="0">
              <a:latin typeface="Times New Roman" pitchFamily="18" charset="0"/>
              <a:cs typeface="Times New Roman" pitchFamily="18" charset="0"/>
            </a:endParaRPr>
          </a:p>
        </p:txBody>
      </p:sp>
      <p:pic>
        <p:nvPicPr>
          <p:cNvPr id="1026" name="Picture 2"/>
          <p:cNvPicPr>
            <a:picLocks noGrp="1" noChangeAspect="1" noChangeArrowheads="1"/>
          </p:cNvPicPr>
          <p:nvPr>
            <p:ph idx="1"/>
          </p:nvPr>
        </p:nvPicPr>
        <p:blipFill>
          <a:blip r:embed="rId2" cstate="print"/>
          <a:srcRect l="8654" t="4225" r="3846" b="4225"/>
          <a:stretch>
            <a:fillRect/>
          </a:stretch>
        </p:blipFill>
        <p:spPr bwMode="auto">
          <a:xfrm>
            <a:off x="500034" y="1428736"/>
            <a:ext cx="8072494" cy="5143536"/>
          </a:xfrm>
          <a:prstGeom prst="rect">
            <a:avLst/>
          </a:prstGeom>
          <a:ln>
            <a:headEnd/>
            <a:tailEnd/>
          </a:ln>
        </p:spPr>
        <p:style>
          <a:lnRef idx="2">
            <a:schemeClr val="accent6"/>
          </a:lnRef>
          <a:fillRef idx="1">
            <a:schemeClr val="lt1"/>
          </a:fillRef>
          <a:effectRef idx="0">
            <a:schemeClr val="accent6"/>
          </a:effectRef>
          <a:fontRef idx="minor">
            <a:schemeClr val="dk1"/>
          </a:fontRef>
        </p:style>
      </p:pic>
    </p:spTree>
  </p:cSld>
  <p:clrMapOvr>
    <a:masterClrMapping/>
  </p:clrMapOvr>
  <p:transition>
    <p:comb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11115" y="152400"/>
            <a:ext cx="2304285" cy="461665"/>
          </a:xfrm>
          <a:prstGeom prst="rect">
            <a:avLst/>
          </a:prstGeom>
        </p:spPr>
        <p:txBody>
          <a:bodyPr wrap="none">
            <a:spAutoFit/>
          </a:bodyPr>
          <a:lstStyle/>
          <a:p>
            <a:r>
              <a:rPr lang="en-US" sz="2400" b="1" dirty="0" smtClean="0"/>
              <a:t>RL Circuits in DC </a:t>
            </a:r>
            <a:endParaRPr lang="en-US" sz="2400" b="1" dirty="0"/>
          </a:p>
        </p:txBody>
      </p:sp>
      <p:sp>
        <p:nvSpPr>
          <p:cNvPr id="3" name="Rectangle 2"/>
          <p:cNvSpPr/>
          <p:nvPr/>
        </p:nvSpPr>
        <p:spPr>
          <a:xfrm>
            <a:off x="381000" y="685800"/>
            <a:ext cx="8421810" cy="707886"/>
          </a:xfrm>
          <a:prstGeom prst="rect">
            <a:avLst/>
          </a:prstGeom>
        </p:spPr>
        <p:txBody>
          <a:bodyPr wrap="square">
            <a:spAutoFit/>
          </a:bodyPr>
          <a:lstStyle/>
          <a:p>
            <a:pPr algn="r" rtl="1"/>
            <a:r>
              <a:rPr lang="ar-IQ" sz="2000" dirty="0" smtClean="0">
                <a:latin typeface="Arial" pitchFamily="34" charset="0"/>
                <a:cs typeface="Arial" pitchFamily="34" charset="0"/>
              </a:rPr>
              <a:t>عندما تحتوي الدائرة الكهربائية على ملف ، مثل </a:t>
            </a:r>
            <a:r>
              <a:rPr lang="en-US" sz="2000" dirty="0" smtClean="0">
                <a:latin typeface="Arial" pitchFamily="34" charset="0"/>
                <a:cs typeface="Arial" pitchFamily="34" charset="0"/>
              </a:rPr>
              <a:t>Solenoid</a:t>
            </a:r>
            <a:r>
              <a:rPr lang="ar-IQ" sz="2000" dirty="0" smtClean="0">
                <a:latin typeface="Arial" pitchFamily="34" charset="0"/>
                <a:cs typeface="Arial" pitchFamily="34" charset="0"/>
              </a:rPr>
              <a:t> فان الحث الذاتي للملف  يعيق التيار في الدائرة . </a:t>
            </a:r>
            <a:endParaRPr lang="en-US" sz="2000" dirty="0">
              <a:latin typeface="Arial" pitchFamily="34" charset="0"/>
              <a:cs typeface="Arial" pitchFamily="34" charset="0"/>
            </a:endParaRPr>
          </a:p>
        </p:txBody>
      </p:sp>
      <p:sp>
        <p:nvSpPr>
          <p:cNvPr id="4" name="Rectangle 3"/>
          <p:cNvSpPr/>
          <p:nvPr/>
        </p:nvSpPr>
        <p:spPr>
          <a:xfrm>
            <a:off x="3150543" y="1380638"/>
            <a:ext cx="5625258" cy="400110"/>
          </a:xfrm>
          <a:prstGeom prst="rect">
            <a:avLst/>
          </a:prstGeom>
        </p:spPr>
        <p:txBody>
          <a:bodyPr wrap="none">
            <a:spAutoFit/>
          </a:bodyPr>
          <a:lstStyle/>
          <a:p>
            <a:pPr algn="r" rtl="1"/>
            <a:r>
              <a:rPr lang="ar-IQ" sz="2000" b="1" dirty="0" smtClean="0">
                <a:latin typeface="Arial" pitchFamily="34" charset="0"/>
                <a:cs typeface="Arial" pitchFamily="34" charset="0"/>
              </a:rPr>
              <a:t>الحث في الدائرة الكهربائية يعاكس التغير في التيار في تلك الدائرة.</a:t>
            </a:r>
            <a:endParaRPr lang="en-US" sz="2000" b="1" dirty="0">
              <a:latin typeface="Arial" pitchFamily="34" charset="0"/>
              <a:cs typeface="Arial" pitchFamily="34" charset="0"/>
            </a:endParaRPr>
          </a:p>
        </p:txBody>
      </p:sp>
      <p:pic>
        <p:nvPicPr>
          <p:cNvPr id="1026" name="Picture 2">
            <a:hlinkClick r:id="rId3" action="ppaction://hlinkfile"/>
          </p:cNvPr>
          <p:cNvPicPr>
            <a:picLocks noChangeAspect="1" noChangeArrowheads="1"/>
          </p:cNvPicPr>
          <p:nvPr/>
        </p:nvPicPr>
        <p:blipFill>
          <a:blip r:embed="rId4">
            <a:grayscl/>
            <a:lum bright="-20000" contrast="30000"/>
          </a:blip>
          <a:srcRect/>
          <a:stretch>
            <a:fillRect/>
          </a:stretch>
        </p:blipFill>
        <p:spPr bwMode="auto">
          <a:xfrm>
            <a:off x="107504" y="2071895"/>
            <a:ext cx="2914650" cy="1676400"/>
          </a:xfrm>
          <a:prstGeom prst="rect">
            <a:avLst/>
          </a:prstGeom>
          <a:noFill/>
          <a:ln w="9525">
            <a:noFill/>
            <a:miter lim="800000"/>
            <a:headEnd/>
            <a:tailEnd/>
          </a:ln>
          <a:effectLst/>
        </p:spPr>
      </p:pic>
      <p:sp>
        <p:nvSpPr>
          <p:cNvPr id="6" name="Rectangle 5"/>
          <p:cNvSpPr/>
          <p:nvPr/>
        </p:nvSpPr>
        <p:spPr>
          <a:xfrm>
            <a:off x="3243981" y="1796052"/>
            <a:ext cx="5520330" cy="3170099"/>
          </a:xfrm>
          <a:prstGeom prst="rect">
            <a:avLst/>
          </a:prstGeom>
        </p:spPr>
        <p:txBody>
          <a:bodyPr wrap="square">
            <a:spAutoFit/>
          </a:bodyPr>
          <a:lstStyle/>
          <a:p>
            <a:pPr algn="just" rtl="1"/>
            <a:r>
              <a:rPr lang="ar-IQ" sz="2000" b="1" dirty="0" smtClean="0">
                <a:solidFill>
                  <a:srgbClr val="FF0000"/>
                </a:solidFill>
                <a:latin typeface="Arial" pitchFamily="34" charset="0"/>
                <a:cs typeface="Arial" pitchFamily="34" charset="0"/>
              </a:rPr>
              <a:t>عند سريان التيار الكهربائي في الدائرة، فان الملف يحاول ان يبقي التيار على ما هو عليه قبل حدوث التغيير في التيار</a:t>
            </a:r>
            <a:r>
              <a:rPr lang="ar-IQ" sz="2000" dirty="0" smtClean="0">
                <a:latin typeface="Arial" pitchFamily="34" charset="0"/>
                <a:cs typeface="Arial" pitchFamily="34" charset="0"/>
              </a:rPr>
              <a:t>.</a:t>
            </a:r>
          </a:p>
          <a:p>
            <a:pPr algn="just" rtl="1"/>
            <a:r>
              <a:rPr lang="ar-IQ" sz="2000" dirty="0" smtClean="0">
                <a:latin typeface="Arial" pitchFamily="34" charset="0"/>
                <a:cs typeface="Arial" pitchFamily="34" charset="0"/>
              </a:rPr>
              <a:t> </a:t>
            </a:r>
          </a:p>
          <a:p>
            <a:pPr algn="just" rtl="1"/>
            <a:r>
              <a:rPr lang="ar-IQ" sz="2000" dirty="0" smtClean="0">
                <a:latin typeface="Arial" pitchFamily="34" charset="0"/>
                <a:cs typeface="Arial" pitchFamily="34" charset="0"/>
              </a:rPr>
              <a:t>أي اذا كانت فولتية البطارية تتزايد وبالتالي التيار يتزايد أيضا، الملف سيعاكس ذلك التيار او تلك الزيادة او التغيير في التيار. </a:t>
            </a:r>
          </a:p>
          <a:p>
            <a:pPr algn="just" rtl="1"/>
            <a:endParaRPr lang="ar-IQ" sz="1000" dirty="0" smtClean="0">
              <a:latin typeface="Arial" pitchFamily="34" charset="0"/>
              <a:cs typeface="Arial" pitchFamily="34" charset="0"/>
            </a:endParaRPr>
          </a:p>
          <a:p>
            <a:pPr algn="just" rtl="1"/>
            <a:r>
              <a:rPr lang="ar-IQ" sz="2000" dirty="0" smtClean="0">
                <a:latin typeface="Arial" pitchFamily="34" charset="0"/>
                <a:cs typeface="Arial" pitchFamily="34" charset="0"/>
              </a:rPr>
              <a:t>اما اذا كانت فولتية البطارية تتناقص وبالتالي التيار يتناقص فان الملف سيحاول ان يقلل ذلك النقصان.</a:t>
            </a:r>
          </a:p>
          <a:p>
            <a:pPr algn="just" rtl="1"/>
            <a:endParaRPr lang="ar-IQ" sz="1000" dirty="0">
              <a:latin typeface="Arial" pitchFamily="34" charset="0"/>
              <a:cs typeface="Arial" pitchFamily="34" charset="0"/>
            </a:endParaRPr>
          </a:p>
          <a:p>
            <a:pPr algn="just" rtl="1"/>
            <a:r>
              <a:rPr lang="ar-IQ" sz="2000" b="1" dirty="0" smtClean="0">
                <a:solidFill>
                  <a:srgbClr val="FF0000"/>
                </a:solidFill>
                <a:latin typeface="Arial" pitchFamily="34" charset="0"/>
                <a:cs typeface="Arial" pitchFamily="34" charset="0"/>
              </a:rPr>
              <a:t> أي سيعمل الملف في الدائرة الكهربائية كمبطئ لاي عملية تغيير في الفولتية. </a:t>
            </a:r>
            <a:endParaRPr lang="en-US" sz="2000" b="1" dirty="0">
              <a:solidFill>
                <a:srgbClr val="FF0000"/>
              </a:solidFill>
              <a:latin typeface="Arial" pitchFamily="34" charset="0"/>
              <a:cs typeface="Arial" pitchFamily="34" charset="0"/>
            </a:endParaRPr>
          </a:p>
        </p:txBody>
      </p:sp>
      <p:sp>
        <p:nvSpPr>
          <p:cNvPr id="7" name="Rectangle 6"/>
          <p:cNvSpPr/>
          <p:nvPr/>
        </p:nvSpPr>
        <p:spPr>
          <a:xfrm>
            <a:off x="667130" y="5041343"/>
            <a:ext cx="8248270" cy="1323439"/>
          </a:xfrm>
          <a:prstGeom prst="rect">
            <a:avLst/>
          </a:prstGeom>
        </p:spPr>
        <p:txBody>
          <a:bodyPr wrap="square">
            <a:spAutoFit/>
          </a:bodyPr>
          <a:lstStyle/>
          <a:p>
            <a:pPr algn="just" rtl="1"/>
            <a:r>
              <a:rPr lang="ar-IQ" sz="2000" dirty="0" smtClean="0">
                <a:latin typeface="Arial" pitchFamily="34" charset="0"/>
                <a:cs typeface="Arial" pitchFamily="34" charset="0"/>
              </a:rPr>
              <a:t>الشكل المجاور يوضح دائررة </a:t>
            </a:r>
            <a:r>
              <a:rPr lang="en-US" sz="2000" dirty="0" smtClean="0">
                <a:latin typeface="Arial" pitchFamily="34" charset="0"/>
                <a:cs typeface="Arial" pitchFamily="34" charset="0"/>
              </a:rPr>
              <a:t>RL </a:t>
            </a:r>
            <a:r>
              <a:rPr lang="ar-IQ" sz="2000" dirty="0" smtClean="0">
                <a:latin typeface="Arial" pitchFamily="34" charset="0"/>
                <a:cs typeface="Arial" pitchFamily="34" charset="0"/>
              </a:rPr>
              <a:t> تحتوي على مقاومة </a:t>
            </a:r>
            <a:r>
              <a:rPr lang="en-US" sz="2000" dirty="0" smtClean="0">
                <a:latin typeface="Arial" pitchFamily="34" charset="0"/>
                <a:cs typeface="Arial" pitchFamily="34" charset="0"/>
              </a:rPr>
              <a:t>R </a:t>
            </a:r>
            <a:r>
              <a:rPr lang="ar-IQ" sz="2000" dirty="0" smtClean="0">
                <a:latin typeface="Arial" pitchFamily="34" charset="0"/>
                <a:cs typeface="Arial" pitchFamily="34" charset="0"/>
              </a:rPr>
              <a:t> ومحث </a:t>
            </a:r>
            <a:r>
              <a:rPr lang="en-US" sz="2000" dirty="0" smtClean="0">
                <a:latin typeface="Arial" pitchFamily="34" charset="0"/>
                <a:cs typeface="Arial" pitchFamily="34" charset="0"/>
              </a:rPr>
              <a:t>L </a:t>
            </a:r>
            <a:r>
              <a:rPr lang="ar-IQ" sz="2000" dirty="0" smtClean="0">
                <a:latin typeface="Arial" pitchFamily="34" charset="0"/>
                <a:cs typeface="Arial" pitchFamily="34" charset="0"/>
              </a:rPr>
              <a:t> مربوطة مع بطارية. عندما تكون الدائرة مفتوحة عند الزمن </a:t>
            </a:r>
            <a:r>
              <a:rPr lang="en-US" sz="2000" dirty="0" smtClean="0">
                <a:latin typeface="Arial" pitchFamily="34" charset="0"/>
                <a:cs typeface="Arial" pitchFamily="34" charset="0"/>
              </a:rPr>
              <a:t>t=0 </a:t>
            </a:r>
            <a:r>
              <a:rPr lang="ar-IQ" sz="2000" dirty="0" smtClean="0">
                <a:latin typeface="Arial" pitchFamily="34" charset="0"/>
                <a:cs typeface="Arial" pitchFamily="34" charset="0"/>
              </a:rPr>
              <a:t> وكذلك لحظة غلق الدائرة عند الزمن </a:t>
            </a:r>
            <a:r>
              <a:rPr lang="en-US" sz="2000" dirty="0" smtClean="0">
                <a:latin typeface="Arial" pitchFamily="34" charset="0"/>
                <a:cs typeface="Arial" pitchFamily="34" charset="0"/>
              </a:rPr>
              <a:t>t=0 </a:t>
            </a:r>
            <a:r>
              <a:rPr lang="ar-IQ" sz="2000" dirty="0" smtClean="0">
                <a:latin typeface="Arial" pitchFamily="34" charset="0"/>
                <a:cs typeface="Arial" pitchFamily="34" charset="0"/>
              </a:rPr>
              <a:t>، فان التيار سوف يبدا بالزيادة، وكذلك القوة الدافعة الكهربائية المعاكسة المتولدة من الملف التي تحاول ان تعيق التيار الأصلي يبدا بالزيادة أيضا. </a:t>
            </a:r>
          </a:p>
        </p:txBody>
      </p:sp>
      <p:graphicFrame>
        <p:nvGraphicFramePr>
          <p:cNvPr id="37889" name="Object 1"/>
          <p:cNvGraphicFramePr>
            <a:graphicFrameLocks noChangeAspect="1"/>
          </p:cNvGraphicFramePr>
          <p:nvPr>
            <p:extLst>
              <p:ext uri="{D42A27DB-BD31-4B8C-83A1-F6EECF244321}">
                <p14:modId xmlns:p14="http://schemas.microsoft.com/office/powerpoint/2010/main" val="357415950"/>
              </p:ext>
            </p:extLst>
          </p:nvPr>
        </p:nvGraphicFramePr>
        <p:xfrm>
          <a:off x="478780" y="6003625"/>
          <a:ext cx="2428875" cy="722313"/>
        </p:xfrm>
        <a:graphic>
          <a:graphicData uri="http://schemas.openxmlformats.org/presentationml/2006/ole">
            <mc:AlternateContent xmlns:mc="http://schemas.openxmlformats.org/markup-compatibility/2006">
              <mc:Choice xmlns:v="urn:schemas-microsoft-com:vml" Requires="v">
                <p:oleObj spid="_x0000_s1109" name="Equation" r:id="rId5" imgW="1536480" imgH="457200" progId="Equation.3">
                  <p:embed/>
                </p:oleObj>
              </mc:Choice>
              <mc:Fallback>
                <p:oleObj name="Equation" r:id="rId5" imgW="1536480" imgH="457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8780" y="6003625"/>
                        <a:ext cx="2428875" cy="722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07366692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26"/>
                                        </p:tgtEl>
                                        <p:attrNameLst>
                                          <p:attrName>style.visibility</p:attrName>
                                        </p:attrNameLst>
                                      </p:cBhvr>
                                      <p:to>
                                        <p:strVal val="visible"/>
                                      </p:to>
                                    </p:set>
                                    <p:animEffect transition="in" filter="fade">
                                      <p:cBhvr>
                                        <p:cTn id="22" dur="2000"/>
                                        <p:tgtEl>
                                          <p:spTgt spid="102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20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7889"/>
                                        </p:tgtEl>
                                        <p:attrNameLst>
                                          <p:attrName>style.visibility</p:attrName>
                                        </p:attrNameLst>
                                      </p:cBhvr>
                                      <p:to>
                                        <p:strVal val="visible"/>
                                      </p:to>
                                    </p:set>
                                    <p:animEffect transition="in" filter="fade">
                                      <p:cBhvr>
                                        <p:cTn id="32" dur="2000"/>
                                        <p:tgtEl>
                                          <p:spTgt spid="378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84956"/>
            <a:ext cx="6507832" cy="400110"/>
          </a:xfrm>
          <a:prstGeom prst="rect">
            <a:avLst/>
          </a:prstGeom>
        </p:spPr>
        <p:txBody>
          <a:bodyPr wrap="square">
            <a:spAutoFit/>
          </a:bodyPr>
          <a:lstStyle/>
          <a:p>
            <a:pPr algn="l" rtl="1"/>
            <a:r>
              <a:rPr lang="ar-IQ" sz="2000" dirty="0" smtClean="0">
                <a:latin typeface="Arial" pitchFamily="34" charset="0"/>
                <a:cs typeface="Arial" pitchFamily="34" charset="0"/>
              </a:rPr>
              <a:t>من تطبيق قانون كيرشوف الثاني على الدائرة الكهربائية الاتية نحصل على </a:t>
            </a:r>
            <a:endParaRPr lang="en-US" sz="2000" dirty="0">
              <a:latin typeface="Arial" pitchFamily="34" charset="0"/>
              <a:cs typeface="Arial" pitchFamily="34" charset="0"/>
            </a:endParaRPr>
          </a:p>
        </p:txBody>
      </p:sp>
      <p:sp>
        <p:nvSpPr>
          <p:cNvPr id="6" name="Rectangle 5"/>
          <p:cNvSpPr/>
          <p:nvPr/>
        </p:nvSpPr>
        <p:spPr>
          <a:xfrm>
            <a:off x="304800" y="2413337"/>
            <a:ext cx="8587679" cy="707886"/>
          </a:xfrm>
          <a:prstGeom prst="rect">
            <a:avLst/>
          </a:prstGeom>
        </p:spPr>
        <p:txBody>
          <a:bodyPr wrap="square">
            <a:spAutoFit/>
          </a:bodyPr>
          <a:lstStyle/>
          <a:p>
            <a:pPr algn="just" rtl="1"/>
            <a:r>
              <a:rPr lang="ar-IQ" sz="2000" dirty="0" smtClean="0">
                <a:latin typeface="Arial" pitchFamily="34" charset="0"/>
                <a:cs typeface="Arial" pitchFamily="34" charset="0"/>
              </a:rPr>
              <a:t>حيث ان الحد الأول من العلاقة 1 هو فولتية المصدر والحد الثاني هو فولتية المقاومة والحد الثالث هو فولتية الملف </a:t>
            </a:r>
            <a:endParaRPr lang="en-US" sz="2000" dirty="0">
              <a:latin typeface="Arial" pitchFamily="34" charset="0"/>
              <a:cs typeface="Arial" pitchFamily="34" charset="0"/>
            </a:endParaRPr>
          </a:p>
        </p:txBody>
      </p:sp>
      <p:sp>
        <p:nvSpPr>
          <p:cNvPr id="7" name="Rectangle 6"/>
          <p:cNvSpPr/>
          <p:nvPr/>
        </p:nvSpPr>
        <p:spPr>
          <a:xfrm>
            <a:off x="336277" y="3358568"/>
            <a:ext cx="8587679" cy="707886"/>
          </a:xfrm>
          <a:prstGeom prst="rect">
            <a:avLst/>
          </a:prstGeom>
        </p:spPr>
        <p:txBody>
          <a:bodyPr wrap="square">
            <a:spAutoFit/>
          </a:bodyPr>
          <a:lstStyle/>
          <a:p>
            <a:pPr algn="just" rtl="1"/>
            <a:r>
              <a:rPr lang="ar-IQ" sz="2000" dirty="0" smtClean="0">
                <a:latin typeface="Arial" pitchFamily="34" charset="0"/>
                <a:cs typeface="Arial" pitchFamily="34" charset="0"/>
              </a:rPr>
              <a:t>ان حل العلاقة </a:t>
            </a:r>
            <a:r>
              <a:rPr lang="en-US" sz="2000" dirty="0" smtClean="0">
                <a:latin typeface="Arial" pitchFamily="34" charset="0"/>
                <a:cs typeface="Arial" pitchFamily="34" charset="0"/>
              </a:rPr>
              <a:t>20</a:t>
            </a:r>
            <a:r>
              <a:rPr lang="ar-IQ" sz="2000" dirty="0" smtClean="0">
                <a:latin typeface="Arial" pitchFamily="34" charset="0"/>
                <a:cs typeface="Arial" pitchFamily="34" charset="0"/>
              </a:rPr>
              <a:t> رياضيا يمثل او يعطي التيار في دائرة كهربائية كدالة للزمن. ولايجاد هذا الحل سنفترض الاتي: </a:t>
            </a:r>
            <a:endParaRPr lang="en-US" sz="2000" dirty="0">
              <a:latin typeface="Arial" pitchFamily="34" charset="0"/>
              <a:cs typeface="Arial" pitchFamily="34" charset="0"/>
            </a:endParaRPr>
          </a:p>
        </p:txBody>
      </p:sp>
      <p:sp>
        <p:nvSpPr>
          <p:cNvPr id="8" name="Rectangle 7"/>
          <p:cNvSpPr/>
          <p:nvPr/>
        </p:nvSpPr>
        <p:spPr>
          <a:xfrm>
            <a:off x="214679" y="4191929"/>
            <a:ext cx="3554178" cy="461665"/>
          </a:xfrm>
          <a:prstGeom prst="rect">
            <a:avLst/>
          </a:prstGeom>
        </p:spPr>
        <p:txBody>
          <a:bodyPr wrap="none">
            <a:spAutoFit/>
          </a:bodyPr>
          <a:lstStyle/>
          <a:p>
            <a:pPr algn="l" rtl="0"/>
            <a:r>
              <a:rPr lang="en-US" sz="2400" dirty="0" smtClean="0"/>
              <a:t>x = ɛ /R – </a:t>
            </a:r>
            <a:r>
              <a:rPr lang="en-US" sz="2400" dirty="0" err="1" smtClean="0"/>
              <a:t>i</a:t>
            </a:r>
            <a:r>
              <a:rPr lang="en-US" sz="2400" dirty="0" smtClean="0"/>
              <a:t>  ---------------- </a:t>
            </a:r>
            <a:r>
              <a:rPr lang="ar-IQ" sz="2400" dirty="0" smtClean="0"/>
              <a:t>21</a:t>
            </a:r>
            <a:endParaRPr lang="en-US" sz="2400" dirty="0"/>
          </a:p>
        </p:txBody>
      </p:sp>
      <p:sp>
        <p:nvSpPr>
          <p:cNvPr id="9" name="Rectangle 8"/>
          <p:cNvSpPr/>
          <p:nvPr/>
        </p:nvSpPr>
        <p:spPr>
          <a:xfrm>
            <a:off x="185265" y="5085184"/>
            <a:ext cx="3308919" cy="461665"/>
          </a:xfrm>
          <a:prstGeom prst="rect">
            <a:avLst/>
          </a:prstGeom>
        </p:spPr>
        <p:txBody>
          <a:bodyPr wrap="none">
            <a:spAutoFit/>
          </a:bodyPr>
          <a:lstStyle/>
          <a:p>
            <a:pPr algn="l" rtl="0"/>
            <a:r>
              <a:rPr lang="en-US" sz="2400" dirty="0" err="1" smtClean="0"/>
              <a:t>dx</a:t>
            </a:r>
            <a:r>
              <a:rPr lang="en-US" sz="2400" dirty="0" smtClean="0"/>
              <a:t> = – </a:t>
            </a:r>
            <a:r>
              <a:rPr lang="en-US" sz="2400" dirty="0" err="1" smtClean="0"/>
              <a:t>di</a:t>
            </a:r>
            <a:r>
              <a:rPr lang="en-US" sz="2400" dirty="0" smtClean="0"/>
              <a:t>  ---------------- </a:t>
            </a:r>
            <a:r>
              <a:rPr lang="ar-IQ" sz="2400" dirty="0" smtClean="0"/>
              <a:t>22</a:t>
            </a:r>
            <a:endParaRPr lang="en-US" sz="2400" dirty="0"/>
          </a:p>
        </p:txBody>
      </p:sp>
      <p:sp>
        <p:nvSpPr>
          <p:cNvPr id="10" name="Rectangle 9"/>
          <p:cNvSpPr/>
          <p:nvPr/>
        </p:nvSpPr>
        <p:spPr>
          <a:xfrm>
            <a:off x="827584" y="4747955"/>
            <a:ext cx="3352800" cy="400110"/>
          </a:xfrm>
          <a:prstGeom prst="rect">
            <a:avLst/>
          </a:prstGeom>
        </p:spPr>
        <p:txBody>
          <a:bodyPr wrap="square">
            <a:spAutoFit/>
          </a:bodyPr>
          <a:lstStyle/>
          <a:p>
            <a:pPr rtl="1"/>
            <a:r>
              <a:rPr lang="ar-IQ" sz="2000" dirty="0" smtClean="0">
                <a:latin typeface="Arial" pitchFamily="34" charset="0"/>
                <a:cs typeface="Arial" pitchFamily="34" charset="0"/>
              </a:rPr>
              <a:t>ومن اشتقاق العلاقة </a:t>
            </a:r>
            <a:r>
              <a:rPr lang="en-US" sz="2000" dirty="0" smtClean="0">
                <a:latin typeface="Arial" pitchFamily="34" charset="0"/>
                <a:cs typeface="Arial" pitchFamily="34" charset="0"/>
              </a:rPr>
              <a:t>21</a:t>
            </a:r>
            <a:r>
              <a:rPr lang="ar-IQ" sz="2000" dirty="0" smtClean="0">
                <a:latin typeface="Arial" pitchFamily="34" charset="0"/>
                <a:cs typeface="Arial" pitchFamily="34" charset="0"/>
              </a:rPr>
              <a:t> نحصل على </a:t>
            </a:r>
            <a:endParaRPr lang="en-US" sz="2000" dirty="0">
              <a:latin typeface="Arial" pitchFamily="34" charset="0"/>
              <a:cs typeface="Arial" pitchFamily="34" charset="0"/>
            </a:endParaRPr>
          </a:p>
        </p:txBody>
      </p:sp>
      <p:sp>
        <p:nvSpPr>
          <p:cNvPr id="14" name="Rectangle 13"/>
          <p:cNvSpPr/>
          <p:nvPr/>
        </p:nvSpPr>
        <p:spPr>
          <a:xfrm>
            <a:off x="232401" y="1133554"/>
            <a:ext cx="2965876" cy="461665"/>
          </a:xfrm>
          <a:prstGeom prst="rect">
            <a:avLst/>
          </a:prstGeom>
        </p:spPr>
        <p:txBody>
          <a:bodyPr wrap="none">
            <a:spAutoFit/>
          </a:bodyPr>
          <a:lstStyle/>
          <a:p>
            <a:r>
              <a:rPr lang="en-US" sz="2400" dirty="0" smtClean="0"/>
              <a:t>ɛ = V</a:t>
            </a:r>
            <a:r>
              <a:rPr lang="en-US" sz="2400" baseline="-25000" dirty="0" smtClean="0"/>
              <a:t>R</a:t>
            </a:r>
            <a:r>
              <a:rPr lang="en-US" sz="2400" dirty="0" smtClean="0"/>
              <a:t>  + </a:t>
            </a:r>
            <a:r>
              <a:rPr lang="en-US" sz="2400" dirty="0" err="1" smtClean="0"/>
              <a:t>ɛ</a:t>
            </a:r>
            <a:r>
              <a:rPr lang="en-US" sz="2400" baseline="-25000" dirty="0" err="1" smtClean="0"/>
              <a:t>L</a:t>
            </a:r>
            <a:r>
              <a:rPr lang="en-US" sz="2400" dirty="0" smtClean="0"/>
              <a:t>     -------- 19</a:t>
            </a:r>
            <a:endParaRPr lang="en-US" sz="2400" dirty="0"/>
          </a:p>
        </p:txBody>
      </p:sp>
      <p:graphicFrame>
        <p:nvGraphicFramePr>
          <p:cNvPr id="36865" name="Object 1"/>
          <p:cNvGraphicFramePr>
            <a:graphicFrameLocks noChangeAspect="1"/>
          </p:cNvGraphicFramePr>
          <p:nvPr>
            <p:extLst>
              <p:ext uri="{D42A27DB-BD31-4B8C-83A1-F6EECF244321}">
                <p14:modId xmlns:p14="http://schemas.microsoft.com/office/powerpoint/2010/main" val="3237806702"/>
              </p:ext>
            </p:extLst>
          </p:nvPr>
        </p:nvGraphicFramePr>
        <p:xfrm>
          <a:off x="325438" y="1673225"/>
          <a:ext cx="2566987" cy="620713"/>
        </p:xfrm>
        <a:graphic>
          <a:graphicData uri="http://schemas.openxmlformats.org/presentationml/2006/ole">
            <mc:AlternateContent xmlns:mc="http://schemas.openxmlformats.org/markup-compatibility/2006">
              <mc:Choice xmlns:v="urn:schemas-microsoft-com:vml" Requires="v">
                <p:oleObj spid="_x0000_s2355" name="معادلة" r:id="rId3" imgW="1625400" imgH="393480" progId="Equation.3">
                  <p:embed/>
                </p:oleObj>
              </mc:Choice>
              <mc:Fallback>
                <p:oleObj name="معادلة" r:id="rId3" imgW="1625400" imgH="393480" progId="Equation.3">
                  <p:embed/>
                  <p:pic>
                    <p:nvPicPr>
                      <p:cNvPr id="0" name=""/>
                      <p:cNvPicPr>
                        <a:picLocks noChangeAspect="1" noChangeArrowheads="1"/>
                      </p:cNvPicPr>
                      <p:nvPr/>
                    </p:nvPicPr>
                    <p:blipFill>
                      <a:blip r:embed="rId4"/>
                      <a:srcRect/>
                      <a:stretch>
                        <a:fillRect/>
                      </a:stretch>
                    </p:blipFill>
                    <p:spPr bwMode="auto">
                      <a:xfrm>
                        <a:off x="325438" y="1673225"/>
                        <a:ext cx="2566987" cy="6207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 name="Rectangle 29"/>
          <p:cNvSpPr/>
          <p:nvPr/>
        </p:nvSpPr>
        <p:spPr>
          <a:xfrm>
            <a:off x="160784" y="5693186"/>
            <a:ext cx="4267200" cy="400110"/>
          </a:xfrm>
          <a:prstGeom prst="rect">
            <a:avLst/>
          </a:prstGeom>
        </p:spPr>
        <p:txBody>
          <a:bodyPr wrap="square">
            <a:spAutoFit/>
          </a:bodyPr>
          <a:lstStyle/>
          <a:p>
            <a:pPr algn="l" rtl="0"/>
            <a:r>
              <a:rPr lang="en-US" sz="2000" dirty="0" smtClean="0">
                <a:latin typeface="Arial" pitchFamily="34" charset="0"/>
                <a:cs typeface="Arial" pitchFamily="34" charset="0"/>
              </a:rPr>
              <a:t>When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=0 at t=0 we note that </a:t>
            </a:r>
            <a:endParaRPr lang="en-US" sz="2000" dirty="0">
              <a:latin typeface="Arial" pitchFamily="34" charset="0"/>
              <a:cs typeface="Arial" pitchFamily="34" charset="0"/>
            </a:endParaRPr>
          </a:p>
        </p:txBody>
      </p:sp>
      <p:graphicFrame>
        <p:nvGraphicFramePr>
          <p:cNvPr id="31" name="Object 1"/>
          <p:cNvGraphicFramePr>
            <a:graphicFrameLocks noChangeAspect="1"/>
          </p:cNvGraphicFramePr>
          <p:nvPr>
            <p:extLst>
              <p:ext uri="{D42A27DB-BD31-4B8C-83A1-F6EECF244321}">
                <p14:modId xmlns:p14="http://schemas.microsoft.com/office/powerpoint/2010/main" val="1433141845"/>
              </p:ext>
            </p:extLst>
          </p:nvPr>
        </p:nvGraphicFramePr>
        <p:xfrm>
          <a:off x="304800" y="6093296"/>
          <a:ext cx="2044700" cy="620713"/>
        </p:xfrm>
        <a:graphic>
          <a:graphicData uri="http://schemas.openxmlformats.org/presentationml/2006/ole">
            <mc:AlternateContent xmlns:mc="http://schemas.openxmlformats.org/markup-compatibility/2006">
              <mc:Choice xmlns:v="urn:schemas-microsoft-com:vml" Requires="v">
                <p:oleObj spid="_x0000_s2356" name="معادلة" r:id="rId5" imgW="1295280" imgH="393480" progId="Equation.3">
                  <p:embed/>
                </p:oleObj>
              </mc:Choice>
              <mc:Fallback>
                <p:oleObj name="معادلة" r:id="rId5" imgW="1295280" imgH="393480" progId="Equation.3">
                  <p:embed/>
                  <p:pic>
                    <p:nvPicPr>
                      <p:cNvPr id="0" name=""/>
                      <p:cNvPicPr>
                        <a:picLocks noChangeAspect="1" noChangeArrowheads="1"/>
                      </p:cNvPicPr>
                      <p:nvPr/>
                    </p:nvPicPr>
                    <p:blipFill>
                      <a:blip r:embed="rId6"/>
                      <a:srcRect/>
                      <a:stretch>
                        <a:fillRect/>
                      </a:stretch>
                    </p:blipFill>
                    <p:spPr bwMode="auto">
                      <a:xfrm>
                        <a:off x="304800" y="6093296"/>
                        <a:ext cx="2044700" cy="6207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2" name="Picture 2">
            <a:hlinkClick r:id="rId7" action="ppaction://hlinkfile"/>
          </p:cNvPr>
          <p:cNvPicPr>
            <a:picLocks noChangeAspect="1" noChangeArrowheads="1"/>
          </p:cNvPicPr>
          <p:nvPr/>
        </p:nvPicPr>
        <p:blipFill>
          <a:blip r:embed="rId8">
            <a:grayscl/>
            <a:lum bright="-20000" contrast="30000"/>
          </a:blip>
          <a:srcRect/>
          <a:stretch>
            <a:fillRect/>
          </a:stretch>
        </p:blipFill>
        <p:spPr bwMode="auto">
          <a:xfrm>
            <a:off x="6009306" y="392512"/>
            <a:ext cx="2914650" cy="1676400"/>
          </a:xfrm>
          <a:prstGeom prst="rect">
            <a:avLst/>
          </a:prstGeom>
          <a:noFill/>
          <a:ln w="9525">
            <a:noFill/>
            <a:miter lim="800000"/>
            <a:headEnd/>
            <a:tailEnd/>
          </a:ln>
          <a:effectLst/>
        </p:spPr>
      </p:pic>
      <p:graphicFrame>
        <p:nvGraphicFramePr>
          <p:cNvPr id="13" name="Object 1"/>
          <p:cNvGraphicFramePr>
            <a:graphicFrameLocks noChangeAspect="1"/>
          </p:cNvGraphicFramePr>
          <p:nvPr>
            <p:extLst>
              <p:ext uri="{D42A27DB-BD31-4B8C-83A1-F6EECF244321}">
                <p14:modId xmlns:p14="http://schemas.microsoft.com/office/powerpoint/2010/main" val="3410228847"/>
              </p:ext>
            </p:extLst>
          </p:nvPr>
        </p:nvGraphicFramePr>
        <p:xfrm>
          <a:off x="3744846" y="1553692"/>
          <a:ext cx="2106612" cy="622300"/>
        </p:xfrm>
        <a:graphic>
          <a:graphicData uri="http://schemas.openxmlformats.org/presentationml/2006/ole">
            <mc:AlternateContent xmlns:mc="http://schemas.openxmlformats.org/markup-compatibility/2006">
              <mc:Choice xmlns:v="urn:schemas-microsoft-com:vml" Requires="v">
                <p:oleObj spid="_x0000_s2357" name="معادلة" r:id="rId9" imgW="1333440" imgH="393480" progId="Equation.3">
                  <p:embed/>
                </p:oleObj>
              </mc:Choice>
              <mc:Fallback>
                <p:oleObj name="معادلة" r:id="rId9" imgW="1333440" imgH="393480" progId="Equation.3">
                  <p:embed/>
                  <p:pic>
                    <p:nvPicPr>
                      <p:cNvPr id="0" name=""/>
                      <p:cNvPicPr>
                        <a:picLocks noChangeAspect="1" noChangeArrowheads="1"/>
                      </p:cNvPicPr>
                      <p:nvPr/>
                    </p:nvPicPr>
                    <p:blipFill>
                      <a:blip r:embed="rId10"/>
                      <a:srcRect/>
                      <a:stretch>
                        <a:fillRect/>
                      </a:stretch>
                    </p:blipFill>
                    <p:spPr bwMode="auto">
                      <a:xfrm>
                        <a:off x="3744846" y="1553692"/>
                        <a:ext cx="2106612" cy="622300"/>
                      </a:xfrm>
                      <a:prstGeom prst="rect">
                        <a:avLst/>
                      </a:prstGeom>
                      <a:noFill/>
                      <a:ln>
                        <a:solidFill>
                          <a:srgbClr val="FF0000"/>
                        </a:solidFill>
                      </a:ln>
                      <a:extLst/>
                    </p:spPr>
                  </p:pic>
                </p:oleObj>
              </mc:Fallback>
            </mc:AlternateContent>
          </a:graphicData>
        </a:graphic>
      </p:graphicFrame>
      <p:cxnSp>
        <p:nvCxnSpPr>
          <p:cNvPr id="3" name="Straight Arrow Connector 2"/>
          <p:cNvCxnSpPr/>
          <p:nvPr/>
        </p:nvCxnSpPr>
        <p:spPr>
          <a:xfrm flipV="1">
            <a:off x="8748464" y="1052735"/>
            <a:ext cx="0" cy="54864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17595451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0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20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6865"/>
                                        </p:tgtEl>
                                        <p:attrNameLst>
                                          <p:attrName>style.visibility</p:attrName>
                                        </p:attrNameLst>
                                      </p:cBhvr>
                                      <p:to>
                                        <p:strVal val="visible"/>
                                      </p:to>
                                    </p:set>
                                    <p:animEffect transition="in" filter="fade">
                                      <p:cBhvr>
                                        <p:cTn id="17" dur="2000"/>
                                        <p:tgtEl>
                                          <p:spTgt spid="3686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20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1000"/>
                                        <p:tgtEl>
                                          <p:spTgt spid="3"/>
                                        </p:tgtEl>
                                      </p:cBhvr>
                                    </p:animEffect>
                                    <p:anim calcmode="lin" valueType="num">
                                      <p:cBhvr>
                                        <p:cTn id="28" dur="1000" fill="hold"/>
                                        <p:tgtEl>
                                          <p:spTgt spid="3"/>
                                        </p:tgtEl>
                                        <p:attrNameLst>
                                          <p:attrName>ppt_x</p:attrName>
                                        </p:attrNameLst>
                                      </p:cBhvr>
                                      <p:tavLst>
                                        <p:tav tm="0">
                                          <p:val>
                                            <p:strVal val="#ppt_x"/>
                                          </p:val>
                                        </p:tav>
                                        <p:tav tm="100000">
                                          <p:val>
                                            <p:strVal val="#ppt_x"/>
                                          </p:val>
                                        </p:tav>
                                      </p:tavLst>
                                    </p:anim>
                                    <p:anim calcmode="lin" valueType="num">
                                      <p:cBhvr>
                                        <p:cTn id="2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fade">
                                      <p:cBhvr>
                                        <p:cTn id="34" dur="2000"/>
                                        <p:tgtEl>
                                          <p:spTgt spid="6"/>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fade">
                                      <p:cBhvr>
                                        <p:cTn id="39" dur="2000"/>
                                        <p:tgtEl>
                                          <p:spTgt spid="7"/>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fade">
                                      <p:cBhvr>
                                        <p:cTn id="44" dur="2000"/>
                                        <p:tgtEl>
                                          <p:spTgt spid="8"/>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Effect transition="in" filter="fade">
                                      <p:cBhvr>
                                        <p:cTn id="49" dur="2000"/>
                                        <p:tgtEl>
                                          <p:spTgt spid="10"/>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9"/>
                                        </p:tgtEl>
                                        <p:attrNameLst>
                                          <p:attrName>style.visibility</p:attrName>
                                        </p:attrNameLst>
                                      </p:cBhvr>
                                      <p:to>
                                        <p:strVal val="visible"/>
                                      </p:to>
                                    </p:set>
                                    <p:animEffect transition="in" filter="fade">
                                      <p:cBhvr>
                                        <p:cTn id="54" dur="2000"/>
                                        <p:tgtEl>
                                          <p:spTgt spid="9"/>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30"/>
                                        </p:tgtEl>
                                        <p:attrNameLst>
                                          <p:attrName>style.visibility</p:attrName>
                                        </p:attrNameLst>
                                      </p:cBhvr>
                                      <p:to>
                                        <p:strVal val="visible"/>
                                      </p:to>
                                    </p:set>
                                    <p:animEffect transition="in" filter="fade">
                                      <p:cBhvr>
                                        <p:cTn id="59" dur="2000"/>
                                        <p:tgtEl>
                                          <p:spTgt spid="30"/>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nodeType="clickEffect">
                                  <p:stCondLst>
                                    <p:cond delay="0"/>
                                  </p:stCondLst>
                                  <p:childTnLst>
                                    <p:set>
                                      <p:cBhvr>
                                        <p:cTn id="63" dur="1" fill="hold">
                                          <p:stCondLst>
                                            <p:cond delay="0"/>
                                          </p:stCondLst>
                                        </p:cTn>
                                        <p:tgtEl>
                                          <p:spTgt spid="31"/>
                                        </p:tgtEl>
                                        <p:attrNameLst>
                                          <p:attrName>style.visibility</p:attrName>
                                        </p:attrNameLst>
                                      </p:cBhvr>
                                      <p:to>
                                        <p:strVal val="visible"/>
                                      </p:to>
                                    </p:set>
                                    <p:animEffect transition="in" filter="fade">
                                      <p:cBhvr>
                                        <p:cTn id="64" dur="2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4" grpId="0"/>
      <p:bldP spid="3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755576" y="476672"/>
            <a:ext cx="3810000" cy="400110"/>
          </a:xfrm>
          <a:prstGeom prst="rect">
            <a:avLst/>
          </a:prstGeom>
        </p:spPr>
        <p:txBody>
          <a:bodyPr wrap="square">
            <a:spAutoFit/>
          </a:bodyPr>
          <a:lstStyle/>
          <a:p>
            <a:pPr algn="l" rtl="0"/>
            <a:r>
              <a:rPr lang="en-US" sz="2000" dirty="0" smtClean="0">
                <a:latin typeface="Arial" pitchFamily="34" charset="0"/>
                <a:cs typeface="Arial" pitchFamily="34" charset="0"/>
              </a:rPr>
              <a:t>By submit </a:t>
            </a:r>
            <a:r>
              <a:rPr lang="en-US" sz="2000" dirty="0" err="1" smtClean="0">
                <a:latin typeface="Arial" pitchFamily="34" charset="0"/>
                <a:cs typeface="Arial" pitchFamily="34" charset="0"/>
              </a:rPr>
              <a:t>eq</a:t>
            </a:r>
            <a:r>
              <a:rPr lang="en-US" sz="2000" dirty="0" smtClean="0">
                <a:latin typeface="Arial" pitchFamily="34" charset="0"/>
                <a:cs typeface="Arial" pitchFamily="34" charset="0"/>
              </a:rPr>
              <a:t> 20 in </a:t>
            </a:r>
            <a:r>
              <a:rPr lang="en-US" sz="2000" dirty="0" err="1" smtClean="0">
                <a:latin typeface="Arial" pitchFamily="34" charset="0"/>
                <a:cs typeface="Arial" pitchFamily="34" charset="0"/>
              </a:rPr>
              <a:t>eq</a:t>
            </a:r>
            <a:r>
              <a:rPr lang="en-US" sz="2000" dirty="0" smtClean="0">
                <a:latin typeface="Arial" pitchFamily="34" charset="0"/>
                <a:cs typeface="Arial" pitchFamily="34" charset="0"/>
              </a:rPr>
              <a:t> 21</a:t>
            </a:r>
            <a:endParaRPr lang="en-US" sz="2000" dirty="0">
              <a:latin typeface="Arial" pitchFamily="34" charset="0"/>
              <a:cs typeface="Arial" pitchFamily="34" charset="0"/>
            </a:endParaRPr>
          </a:p>
        </p:txBody>
      </p:sp>
      <p:sp>
        <p:nvSpPr>
          <p:cNvPr id="17" name="Rectangle 16"/>
          <p:cNvSpPr/>
          <p:nvPr/>
        </p:nvSpPr>
        <p:spPr>
          <a:xfrm>
            <a:off x="260276" y="2327136"/>
            <a:ext cx="4800599" cy="400110"/>
          </a:xfrm>
          <a:prstGeom prst="rect">
            <a:avLst/>
          </a:prstGeom>
        </p:spPr>
        <p:txBody>
          <a:bodyPr wrap="square">
            <a:spAutoFit/>
          </a:bodyPr>
          <a:lstStyle/>
          <a:p>
            <a:pPr rtl="1"/>
            <a:r>
              <a:rPr lang="ar-IQ" sz="2000" dirty="0" smtClean="0">
                <a:latin typeface="Arial" pitchFamily="34" charset="0"/>
                <a:cs typeface="Arial" pitchFamily="34" charset="0"/>
              </a:rPr>
              <a:t>ومن اعادة ترتيب العلاقة </a:t>
            </a:r>
            <a:r>
              <a:rPr lang="en-US" sz="2000" dirty="0" smtClean="0">
                <a:latin typeface="Arial" pitchFamily="34" charset="0"/>
                <a:cs typeface="Arial" pitchFamily="34" charset="0"/>
              </a:rPr>
              <a:t>24</a:t>
            </a:r>
            <a:r>
              <a:rPr lang="ar-IQ" sz="2000" dirty="0" smtClean="0">
                <a:latin typeface="Arial" pitchFamily="34" charset="0"/>
                <a:cs typeface="Arial" pitchFamily="34" charset="0"/>
              </a:rPr>
              <a:t> بتوزيع المقام نحصل على</a:t>
            </a:r>
            <a:endParaRPr lang="en-US" sz="2000" dirty="0">
              <a:latin typeface="Arial" pitchFamily="34" charset="0"/>
              <a:cs typeface="Arial" pitchFamily="34" charset="0"/>
            </a:endParaRPr>
          </a:p>
        </p:txBody>
      </p:sp>
      <p:sp>
        <p:nvSpPr>
          <p:cNvPr id="18" name="Rectangle 17"/>
          <p:cNvSpPr/>
          <p:nvPr/>
        </p:nvSpPr>
        <p:spPr>
          <a:xfrm>
            <a:off x="461021" y="3897407"/>
            <a:ext cx="3581445" cy="400110"/>
          </a:xfrm>
          <a:prstGeom prst="rect">
            <a:avLst/>
          </a:prstGeom>
        </p:spPr>
        <p:txBody>
          <a:bodyPr wrap="square">
            <a:spAutoFit/>
          </a:bodyPr>
          <a:lstStyle/>
          <a:p>
            <a:pPr algn="r" rtl="1"/>
            <a:r>
              <a:rPr lang="ar-IQ" sz="2000" dirty="0" smtClean="0">
                <a:latin typeface="Arial" pitchFamily="34" charset="0"/>
                <a:cs typeface="Arial" pitchFamily="34" charset="0"/>
              </a:rPr>
              <a:t>ومن تبسيط العلاقة 25 نحص على </a:t>
            </a:r>
            <a:endParaRPr lang="en-US" sz="2000" dirty="0">
              <a:latin typeface="Arial" pitchFamily="34" charset="0"/>
              <a:cs typeface="Arial" pitchFamily="34" charset="0"/>
            </a:endParaRPr>
          </a:p>
        </p:txBody>
      </p:sp>
      <p:graphicFrame>
        <p:nvGraphicFramePr>
          <p:cNvPr id="20" name="Object 1"/>
          <p:cNvGraphicFramePr>
            <a:graphicFrameLocks noChangeAspect="1"/>
          </p:cNvGraphicFramePr>
          <p:nvPr>
            <p:extLst>
              <p:ext uri="{D42A27DB-BD31-4B8C-83A1-F6EECF244321}">
                <p14:modId xmlns:p14="http://schemas.microsoft.com/office/powerpoint/2010/main" val="333567174"/>
              </p:ext>
            </p:extLst>
          </p:nvPr>
        </p:nvGraphicFramePr>
        <p:xfrm>
          <a:off x="780132" y="1043331"/>
          <a:ext cx="3351213" cy="1023937"/>
        </p:xfrm>
        <a:graphic>
          <a:graphicData uri="http://schemas.openxmlformats.org/presentationml/2006/ole">
            <mc:AlternateContent xmlns:mc="http://schemas.openxmlformats.org/markup-compatibility/2006">
              <mc:Choice xmlns:v="urn:schemas-microsoft-com:vml" Requires="v">
                <p:oleObj spid="_x0000_s6378" name="Equation" r:id="rId3" imgW="2120760" imgH="647640" progId="Equation.3">
                  <p:embed/>
                </p:oleObj>
              </mc:Choice>
              <mc:Fallback>
                <p:oleObj name="Equation" r:id="rId3" imgW="2120760" imgH="6476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0132" y="1043331"/>
                        <a:ext cx="3351213" cy="10239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 name="Object 1"/>
          <p:cNvGraphicFramePr>
            <a:graphicFrameLocks noChangeAspect="1"/>
          </p:cNvGraphicFramePr>
          <p:nvPr>
            <p:extLst>
              <p:ext uri="{D42A27DB-BD31-4B8C-83A1-F6EECF244321}">
                <p14:modId xmlns:p14="http://schemas.microsoft.com/office/powerpoint/2010/main" val="335269028"/>
              </p:ext>
            </p:extLst>
          </p:nvPr>
        </p:nvGraphicFramePr>
        <p:xfrm>
          <a:off x="690786" y="3065052"/>
          <a:ext cx="3190875" cy="722312"/>
        </p:xfrm>
        <a:graphic>
          <a:graphicData uri="http://schemas.openxmlformats.org/presentationml/2006/ole">
            <mc:AlternateContent xmlns:mc="http://schemas.openxmlformats.org/markup-compatibility/2006">
              <mc:Choice xmlns:v="urn:schemas-microsoft-com:vml" Requires="v">
                <p:oleObj spid="_x0000_s6379" name="Equation" r:id="rId5" imgW="2019240" imgH="457200" progId="Equation.3">
                  <p:embed/>
                </p:oleObj>
              </mc:Choice>
              <mc:Fallback>
                <p:oleObj name="Equation" r:id="rId5" imgW="2019240" imgH="457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90786" y="3065052"/>
                        <a:ext cx="3190875" cy="722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 name="Object 1"/>
          <p:cNvGraphicFramePr>
            <a:graphicFrameLocks noChangeAspect="1"/>
          </p:cNvGraphicFramePr>
          <p:nvPr>
            <p:extLst>
              <p:ext uri="{D42A27DB-BD31-4B8C-83A1-F6EECF244321}">
                <p14:modId xmlns:p14="http://schemas.microsoft.com/office/powerpoint/2010/main" val="4054390434"/>
              </p:ext>
            </p:extLst>
          </p:nvPr>
        </p:nvGraphicFramePr>
        <p:xfrm>
          <a:off x="675754" y="4376663"/>
          <a:ext cx="2528888" cy="722313"/>
        </p:xfrm>
        <a:graphic>
          <a:graphicData uri="http://schemas.openxmlformats.org/presentationml/2006/ole">
            <mc:AlternateContent xmlns:mc="http://schemas.openxmlformats.org/markup-compatibility/2006">
              <mc:Choice xmlns:v="urn:schemas-microsoft-com:vml" Requires="v">
                <p:oleObj spid="_x0000_s6380" name="Equation" r:id="rId7" imgW="1600200" imgH="457200" progId="Equation.3">
                  <p:embed/>
                </p:oleObj>
              </mc:Choice>
              <mc:Fallback>
                <p:oleObj name="Equation" r:id="rId7" imgW="1600200" imgH="4572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75754" y="4376663"/>
                        <a:ext cx="2528888" cy="722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7" name="Rectangle 26"/>
          <p:cNvSpPr/>
          <p:nvPr/>
        </p:nvSpPr>
        <p:spPr>
          <a:xfrm>
            <a:off x="527770" y="5288165"/>
            <a:ext cx="4114801" cy="400110"/>
          </a:xfrm>
          <a:prstGeom prst="rect">
            <a:avLst/>
          </a:prstGeom>
        </p:spPr>
        <p:txBody>
          <a:bodyPr wrap="square">
            <a:spAutoFit/>
          </a:bodyPr>
          <a:lstStyle/>
          <a:p>
            <a:pPr algn="l" rtl="0"/>
            <a:r>
              <a:rPr lang="en-US" sz="2000" dirty="0" smtClean="0">
                <a:latin typeface="Arial" pitchFamily="34" charset="0"/>
                <a:cs typeface="Arial" pitchFamily="34" charset="0"/>
              </a:rPr>
              <a:t>By submit </a:t>
            </a:r>
            <a:r>
              <a:rPr lang="en-US" sz="2000" dirty="0" err="1" smtClean="0">
                <a:latin typeface="Arial" pitchFamily="34" charset="0"/>
                <a:cs typeface="Arial" pitchFamily="34" charset="0"/>
              </a:rPr>
              <a:t>eq</a:t>
            </a:r>
            <a:r>
              <a:rPr lang="en-US" sz="2000" dirty="0" smtClean="0">
                <a:latin typeface="Arial" pitchFamily="34" charset="0"/>
                <a:cs typeface="Arial" pitchFamily="34" charset="0"/>
              </a:rPr>
              <a:t> 22 in </a:t>
            </a:r>
            <a:r>
              <a:rPr lang="en-US" sz="2000" dirty="0" err="1" smtClean="0">
                <a:latin typeface="Arial" pitchFamily="34" charset="0"/>
                <a:cs typeface="Arial" pitchFamily="34" charset="0"/>
              </a:rPr>
              <a:t>eq</a:t>
            </a:r>
            <a:r>
              <a:rPr lang="en-US" sz="2000" dirty="0" smtClean="0">
                <a:latin typeface="Arial" pitchFamily="34" charset="0"/>
                <a:cs typeface="Arial" pitchFamily="34" charset="0"/>
              </a:rPr>
              <a:t> 26</a:t>
            </a:r>
            <a:endParaRPr lang="en-US" sz="2000" dirty="0">
              <a:latin typeface="Arial" pitchFamily="34" charset="0"/>
              <a:cs typeface="Arial" pitchFamily="34" charset="0"/>
            </a:endParaRPr>
          </a:p>
        </p:txBody>
      </p:sp>
      <p:graphicFrame>
        <p:nvGraphicFramePr>
          <p:cNvPr id="28" name="Object 1"/>
          <p:cNvGraphicFramePr>
            <a:graphicFrameLocks noChangeAspect="1"/>
          </p:cNvGraphicFramePr>
          <p:nvPr>
            <p:extLst>
              <p:ext uri="{D42A27DB-BD31-4B8C-83A1-F6EECF244321}">
                <p14:modId xmlns:p14="http://schemas.microsoft.com/office/powerpoint/2010/main" val="1428957539"/>
              </p:ext>
            </p:extLst>
          </p:nvPr>
        </p:nvGraphicFramePr>
        <p:xfrm>
          <a:off x="776957" y="5846567"/>
          <a:ext cx="2949575" cy="722313"/>
        </p:xfrm>
        <a:graphic>
          <a:graphicData uri="http://schemas.openxmlformats.org/presentationml/2006/ole">
            <mc:AlternateContent xmlns:mc="http://schemas.openxmlformats.org/markup-compatibility/2006">
              <mc:Choice xmlns:v="urn:schemas-microsoft-com:vml" Requires="v">
                <p:oleObj spid="_x0000_s6381" name="Equation" r:id="rId9" imgW="1866600" imgH="457200" progId="Equation.3">
                  <p:embed/>
                </p:oleObj>
              </mc:Choice>
              <mc:Fallback>
                <p:oleObj name="Equation" r:id="rId9" imgW="1866600" imgH="4572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76957" y="5846567"/>
                        <a:ext cx="2949575" cy="722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ct 1"/>
          <p:cNvGraphicFramePr>
            <a:graphicFrameLocks noChangeAspect="1"/>
          </p:cNvGraphicFramePr>
          <p:nvPr>
            <p:extLst>
              <p:ext uri="{D42A27DB-BD31-4B8C-83A1-F6EECF244321}">
                <p14:modId xmlns:p14="http://schemas.microsoft.com/office/powerpoint/2010/main" val="2242401205"/>
              </p:ext>
            </p:extLst>
          </p:nvPr>
        </p:nvGraphicFramePr>
        <p:xfrm>
          <a:off x="5956696" y="256069"/>
          <a:ext cx="2566987" cy="620713"/>
        </p:xfrm>
        <a:graphic>
          <a:graphicData uri="http://schemas.openxmlformats.org/presentationml/2006/ole">
            <mc:AlternateContent xmlns:mc="http://schemas.openxmlformats.org/markup-compatibility/2006">
              <mc:Choice xmlns:v="urn:schemas-microsoft-com:vml" Requires="v">
                <p:oleObj spid="_x0000_s6382" name="معادلة" r:id="rId11" imgW="1625400" imgH="393480" progId="Equation.3">
                  <p:embed/>
                </p:oleObj>
              </mc:Choice>
              <mc:Fallback>
                <p:oleObj name="معادلة" r:id="rId11" imgW="1625400" imgH="393480" progId="Equation.3">
                  <p:embed/>
                  <p:pic>
                    <p:nvPicPr>
                      <p:cNvPr id="0" name=""/>
                      <p:cNvPicPr>
                        <a:picLocks noChangeAspect="1" noChangeArrowheads="1"/>
                      </p:cNvPicPr>
                      <p:nvPr/>
                    </p:nvPicPr>
                    <p:blipFill>
                      <a:blip r:embed="rId12"/>
                      <a:srcRect/>
                      <a:stretch>
                        <a:fillRect/>
                      </a:stretch>
                    </p:blipFill>
                    <p:spPr bwMode="auto">
                      <a:xfrm>
                        <a:off x="5956696" y="256069"/>
                        <a:ext cx="2566987" cy="620713"/>
                      </a:xfrm>
                      <a:prstGeom prst="rect">
                        <a:avLst/>
                      </a:prstGeom>
                      <a:noFill/>
                      <a:ln>
                        <a:solidFill>
                          <a:srgbClr val="FF0000"/>
                        </a:solidFill>
                      </a:ln>
                      <a:extLst/>
                    </p:spPr>
                  </p:pic>
                </p:oleObj>
              </mc:Fallback>
            </mc:AlternateContent>
          </a:graphicData>
        </a:graphic>
      </p:graphicFrame>
      <p:graphicFrame>
        <p:nvGraphicFramePr>
          <p:cNvPr id="13" name="Object 1"/>
          <p:cNvGraphicFramePr>
            <a:graphicFrameLocks noChangeAspect="1"/>
          </p:cNvGraphicFramePr>
          <p:nvPr>
            <p:extLst>
              <p:ext uri="{D42A27DB-BD31-4B8C-83A1-F6EECF244321}">
                <p14:modId xmlns:p14="http://schemas.microsoft.com/office/powerpoint/2010/main" val="3091935832"/>
              </p:ext>
            </p:extLst>
          </p:nvPr>
        </p:nvGraphicFramePr>
        <p:xfrm>
          <a:off x="5980086" y="934586"/>
          <a:ext cx="2185988" cy="620713"/>
        </p:xfrm>
        <a:graphic>
          <a:graphicData uri="http://schemas.openxmlformats.org/presentationml/2006/ole">
            <mc:AlternateContent xmlns:mc="http://schemas.openxmlformats.org/markup-compatibility/2006">
              <mc:Choice xmlns:v="urn:schemas-microsoft-com:vml" Requires="v">
                <p:oleObj spid="_x0000_s6383" name="معادلة" r:id="rId13" imgW="1384200" imgH="393480" progId="Equation.3">
                  <p:embed/>
                </p:oleObj>
              </mc:Choice>
              <mc:Fallback>
                <p:oleObj name="معادلة" r:id="rId13" imgW="1384200" imgH="393480" progId="Equation.3">
                  <p:embed/>
                  <p:pic>
                    <p:nvPicPr>
                      <p:cNvPr id="0" name=""/>
                      <p:cNvPicPr>
                        <a:picLocks noChangeAspect="1" noChangeArrowheads="1"/>
                      </p:cNvPicPr>
                      <p:nvPr/>
                    </p:nvPicPr>
                    <p:blipFill>
                      <a:blip r:embed="rId14"/>
                      <a:srcRect/>
                      <a:stretch>
                        <a:fillRect/>
                      </a:stretch>
                    </p:blipFill>
                    <p:spPr bwMode="auto">
                      <a:xfrm>
                        <a:off x="5980086" y="934586"/>
                        <a:ext cx="2185988" cy="620713"/>
                      </a:xfrm>
                      <a:prstGeom prst="rect">
                        <a:avLst/>
                      </a:prstGeom>
                      <a:noFill/>
                      <a:ln>
                        <a:solidFill>
                          <a:srgbClr val="FF0000"/>
                        </a:solidFill>
                      </a:ln>
                      <a:extLst/>
                    </p:spPr>
                  </p:pic>
                </p:oleObj>
              </mc:Fallback>
            </mc:AlternateContent>
          </a:graphicData>
        </a:graphic>
      </p:graphicFrame>
      <p:sp>
        <p:nvSpPr>
          <p:cNvPr id="14" name="Rectangle 13"/>
          <p:cNvSpPr/>
          <p:nvPr/>
        </p:nvSpPr>
        <p:spPr>
          <a:xfrm>
            <a:off x="5585729" y="6227296"/>
            <a:ext cx="3308919" cy="461665"/>
          </a:xfrm>
          <a:prstGeom prst="rect">
            <a:avLst/>
          </a:prstGeom>
          <a:ln>
            <a:solidFill>
              <a:srgbClr val="FF0000"/>
            </a:solidFill>
          </a:ln>
        </p:spPr>
        <p:txBody>
          <a:bodyPr wrap="none">
            <a:spAutoFit/>
          </a:bodyPr>
          <a:lstStyle/>
          <a:p>
            <a:pPr algn="l" rtl="0"/>
            <a:r>
              <a:rPr lang="en-US" sz="2400" dirty="0" err="1" smtClean="0"/>
              <a:t>dx</a:t>
            </a:r>
            <a:r>
              <a:rPr lang="en-US" sz="2400" dirty="0" smtClean="0"/>
              <a:t> = – </a:t>
            </a:r>
            <a:r>
              <a:rPr lang="en-US" sz="2400" dirty="0" err="1" smtClean="0"/>
              <a:t>di</a:t>
            </a:r>
            <a:r>
              <a:rPr lang="en-US" sz="2400" dirty="0" smtClean="0"/>
              <a:t>  ---------------- </a:t>
            </a:r>
            <a:r>
              <a:rPr lang="ar-IQ" sz="2400" dirty="0" smtClean="0"/>
              <a:t>22</a:t>
            </a:r>
            <a:endParaRPr lang="en-US" sz="2400" dirty="0"/>
          </a:p>
        </p:txBody>
      </p:sp>
    </p:spTree>
    <p:extLst>
      <p:ext uri="{BB962C8B-B14F-4D97-AF65-F5344CB8AC3E}">
        <p14:creationId xmlns:p14="http://schemas.microsoft.com/office/powerpoint/2010/main" val="312259349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20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2000"/>
                                        <p:tgtEl>
                                          <p:spTgt spid="2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20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2000"/>
                                        <p:tgtEl>
                                          <p:spTgt spid="2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20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fade">
                                      <p:cBhvr>
                                        <p:cTn id="37" dur="2000"/>
                                        <p:tgtEl>
                                          <p:spTgt spid="22"/>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fade">
                                      <p:cBhvr>
                                        <p:cTn id="42" dur="2000"/>
                                        <p:tgtEl>
                                          <p:spTgt spid="27"/>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fade">
                                      <p:cBhvr>
                                        <p:cTn id="47" dur="2000"/>
                                        <p:tgtEl>
                                          <p:spTgt spid="14"/>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28"/>
                                        </p:tgtEl>
                                        <p:attrNameLst>
                                          <p:attrName>style.visibility</p:attrName>
                                        </p:attrNameLst>
                                      </p:cBhvr>
                                      <p:to>
                                        <p:strVal val="visible"/>
                                      </p:to>
                                    </p:set>
                                    <p:animEffect transition="in" filter="fade">
                                      <p:cBhvr>
                                        <p:cTn id="52" dur="2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27" grpId="0"/>
      <p:bldP spid="1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2433</TotalTime>
  <Words>2039</Words>
  <Application>Microsoft Office PowerPoint</Application>
  <PresentationFormat>On-screen Show (4:3)</PresentationFormat>
  <Paragraphs>207</Paragraphs>
  <Slides>29</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29</vt:i4>
      </vt:variant>
    </vt:vector>
  </HeadingPairs>
  <TitlesOfParts>
    <vt:vector size="35" baseType="lpstr">
      <vt:lpstr>Arial</vt:lpstr>
      <vt:lpstr>Calibri</vt:lpstr>
      <vt:lpstr>Times New Roman</vt:lpstr>
      <vt:lpstr>Office Theme</vt:lpstr>
      <vt:lpstr>Equation</vt:lpstr>
      <vt:lpstr>معادلة</vt:lpstr>
      <vt:lpstr>PowerPoint Presentation</vt:lpstr>
      <vt:lpstr>1- الحث الذاتي Self Inductance </vt:lpstr>
      <vt:lpstr>من قانون فارداي يمكننا من إيجاد صيغة رياضية للتعبيرعن الحث الذاتي. حيث إن الفيض المغناطيسي يتناسب مع المجال المغناطيسي والأخير يتناسب مع مع التيار في الدائرة لذا فان القوة الدافعة الكهربائية للحث الذاتي تتناسب مع التغير في التيار الكهربائي:  </vt:lpstr>
      <vt:lpstr>ويعرف الحث الذاتي انه (( القوة الدافعة التأثيرية الذاتية المتولدة في ملف عندما تتغير شدة التيار في الملف  نفسه بمعدل وحدة شدة التيار في الثانية)). </vt:lpstr>
      <vt:lpstr> 2- معامل الحث الذاتي لملف لولبي  Self Inductance of a Long Solenoid   </vt:lpstr>
      <vt:lpstr>مثال 2.29 صفحة 333 (a) احسب معامل الحث الذاتي لملف لولبي قلبه هواء وعدد لفاته 300 لفة إذا كان طوله 25cm ومساحة مقطعه.4cm² (b) احسب القوة الدافعة الكهربائية الناتجة عن الحث الذاتي في ملف لولبي إذا كان التيار المار فيه يتناقص بمعدل .50 A/s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By DR.Ahmed Saker 2o1O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DR.Ahmed Saker 2o1O</dc:creator>
  <cp:lastModifiedBy>Dr Hussein</cp:lastModifiedBy>
  <cp:revision>110</cp:revision>
  <dcterms:created xsi:type="dcterms:W3CDTF">2014-01-06T18:08:24Z</dcterms:created>
  <dcterms:modified xsi:type="dcterms:W3CDTF">2014-05-21T16:30:56Z</dcterms:modified>
</cp:coreProperties>
</file>