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66" r:id="rId4"/>
    <p:sldId id="258" r:id="rId5"/>
    <p:sldId id="259" r:id="rId6"/>
    <p:sldId id="260" r:id="rId7"/>
    <p:sldId id="262" r:id="rId8"/>
    <p:sldId id="261"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00" r:id="rId26"/>
    <p:sldId id="301" r:id="rId27"/>
    <p:sldId id="280" r:id="rId28"/>
    <p:sldId id="281" r:id="rId29"/>
    <p:sldId id="282" r:id="rId30"/>
    <p:sldId id="283" r:id="rId31"/>
    <p:sldId id="307" r:id="rId32"/>
    <p:sldId id="284" r:id="rId33"/>
    <p:sldId id="303" r:id="rId34"/>
    <p:sldId id="287" r:id="rId35"/>
    <p:sldId id="286" r:id="rId36"/>
    <p:sldId id="288" r:id="rId37"/>
    <p:sldId id="289" r:id="rId38"/>
    <p:sldId id="290" r:id="rId39"/>
    <p:sldId id="293" r:id="rId40"/>
    <p:sldId id="294" r:id="rId41"/>
    <p:sldId id="295" r:id="rId42"/>
    <p:sldId id="296" r:id="rId43"/>
    <p:sldId id="297" r:id="rId44"/>
    <p:sldId id="291" r:id="rId45"/>
    <p:sldId id="298" r:id="rId46"/>
    <p:sldId id="299" r:id="rId47"/>
    <p:sldId id="302" r:id="rId48"/>
    <p:sldId id="304" r:id="rId49"/>
    <p:sldId id="305" r:id="rId50"/>
    <p:sldId id="306" r:id="rId51"/>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03" autoAdjust="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75.wmf"/><Relationship Id="rId3" Type="http://schemas.openxmlformats.org/officeDocument/2006/relationships/image" Target="../media/image73.wmf"/><Relationship Id="rId7" Type="http://schemas.openxmlformats.org/officeDocument/2006/relationships/image" Target="../media/image65.wmf"/><Relationship Id="rId12" Type="http://schemas.openxmlformats.org/officeDocument/2006/relationships/image" Target="../media/image7.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13.wmf"/><Relationship Id="rId11" Type="http://schemas.openxmlformats.org/officeDocument/2006/relationships/image" Target="../media/image41.wmf"/><Relationship Id="rId5" Type="http://schemas.openxmlformats.org/officeDocument/2006/relationships/image" Target="../media/image74.wmf"/><Relationship Id="rId10" Type="http://schemas.openxmlformats.org/officeDocument/2006/relationships/image" Target="../media/image64.wmf"/><Relationship Id="rId4" Type="http://schemas.openxmlformats.org/officeDocument/2006/relationships/image" Target="../media/image46.wmf"/><Relationship Id="rId9" Type="http://schemas.openxmlformats.org/officeDocument/2006/relationships/image" Target="../media/image11.wmf"/><Relationship Id="rId14"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84.wmf"/><Relationship Id="rId3" Type="http://schemas.openxmlformats.org/officeDocument/2006/relationships/image" Target="../media/image79.wmf"/><Relationship Id="rId7" Type="http://schemas.openxmlformats.org/officeDocument/2006/relationships/image" Target="../media/image83.wmf"/><Relationship Id="rId12" Type="http://schemas.openxmlformats.org/officeDocument/2006/relationships/image" Target="../media/image76.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11" Type="http://schemas.openxmlformats.org/officeDocument/2006/relationships/image" Target="../media/image75.wmf"/><Relationship Id="rId5" Type="http://schemas.openxmlformats.org/officeDocument/2006/relationships/image" Target="../media/image81.wmf"/><Relationship Id="rId10" Type="http://schemas.openxmlformats.org/officeDocument/2006/relationships/image" Target="../media/image7.wmf"/><Relationship Id="rId4" Type="http://schemas.openxmlformats.org/officeDocument/2006/relationships/image" Target="../media/image80.wmf"/><Relationship Id="rId9" Type="http://schemas.openxmlformats.org/officeDocument/2006/relationships/image" Target="../media/image41.wmf"/><Relationship Id="rId14"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8.wmf"/><Relationship Id="rId6" Type="http://schemas.openxmlformats.org/officeDocument/2006/relationships/image" Target="../media/image109.wmf"/><Relationship Id="rId5" Type="http://schemas.openxmlformats.org/officeDocument/2006/relationships/image" Target="../media/image41.wmf"/><Relationship Id="rId4" Type="http://schemas.openxmlformats.org/officeDocument/2006/relationships/image" Target="../media/image6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2.wmf"/><Relationship Id="rId7" Type="http://schemas.openxmlformats.org/officeDocument/2006/relationships/image" Target="../media/image116.wmf"/><Relationship Id="rId2" Type="http://schemas.openxmlformats.org/officeDocument/2006/relationships/image" Target="../media/image107.wmf"/><Relationship Id="rId1" Type="http://schemas.openxmlformats.org/officeDocument/2006/relationships/image" Target="../media/image111.wmf"/><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8.wmf"/><Relationship Id="rId7" Type="http://schemas.openxmlformats.org/officeDocument/2006/relationships/image" Target="../media/image132.wmf"/><Relationship Id="rId2" Type="http://schemas.openxmlformats.org/officeDocument/2006/relationships/image" Target="../media/image127.wmf"/><Relationship Id="rId1" Type="http://schemas.openxmlformats.org/officeDocument/2006/relationships/image" Target="../media/image126.wmf"/><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05.wmf"/><Relationship Id="rId5" Type="http://schemas.openxmlformats.org/officeDocument/2006/relationships/image" Target="../media/image137.wmf"/><Relationship Id="rId4" Type="http://schemas.openxmlformats.org/officeDocument/2006/relationships/image" Target="../media/image136.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image" Target="../media/image139.wmf"/><Relationship Id="rId7" Type="http://schemas.openxmlformats.org/officeDocument/2006/relationships/image" Target="../media/image143.wmf"/><Relationship Id="rId2" Type="http://schemas.openxmlformats.org/officeDocument/2006/relationships/image" Target="../media/image138.wmf"/><Relationship Id="rId1" Type="http://schemas.openxmlformats.org/officeDocument/2006/relationships/image" Target="../media/image105.wmf"/><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4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47.wmf"/><Relationship Id="rId5" Type="http://schemas.openxmlformats.org/officeDocument/2006/relationships/image" Target="../media/image151.wmf"/><Relationship Id="rId4" Type="http://schemas.openxmlformats.org/officeDocument/2006/relationships/image" Target="../media/image15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4.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3.wmf"/><Relationship Id="rId5" Type="http://schemas.openxmlformats.org/officeDocument/2006/relationships/image" Target="../media/image17.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 Id="rId9"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21783" cy="493097"/>
          </a:xfrm>
          <a:prstGeom prst="rect">
            <a:avLst/>
          </a:prstGeom>
        </p:spPr>
        <p:txBody>
          <a:bodyPr vert="horz" lIns="87645" tIns="43823" rIns="87645" bIns="43823" rtlCol="0"/>
          <a:lstStyle>
            <a:lvl1pPr algn="l">
              <a:defRPr sz="1200"/>
            </a:lvl1pPr>
          </a:lstStyle>
          <a:p>
            <a:endParaRPr lang="en-US"/>
          </a:p>
        </p:txBody>
      </p:sp>
      <p:sp>
        <p:nvSpPr>
          <p:cNvPr id="3" name="Date Placeholder 2"/>
          <p:cNvSpPr>
            <a:spLocks noGrp="1"/>
          </p:cNvSpPr>
          <p:nvPr>
            <p:ph type="dt" idx="1"/>
          </p:nvPr>
        </p:nvSpPr>
        <p:spPr>
          <a:xfrm>
            <a:off x="3818823" y="1"/>
            <a:ext cx="2921783" cy="493097"/>
          </a:xfrm>
          <a:prstGeom prst="rect">
            <a:avLst/>
          </a:prstGeom>
        </p:spPr>
        <p:txBody>
          <a:bodyPr vert="horz" lIns="87645" tIns="43823" rIns="87645" bIns="43823" rtlCol="0"/>
          <a:lstStyle>
            <a:lvl1pPr algn="r">
              <a:defRPr sz="1200"/>
            </a:lvl1pPr>
          </a:lstStyle>
          <a:p>
            <a:fld id="{21A51D84-4327-4B2A-998C-A2CE4966FC8C}" type="datetimeFigureOut">
              <a:rPr lang="en-US" smtClean="0"/>
              <a:pPr/>
              <a:t>2/27/2015</a:t>
            </a:fld>
            <a:endParaRPr lang="en-US"/>
          </a:p>
        </p:txBody>
      </p:sp>
      <p:sp>
        <p:nvSpPr>
          <p:cNvPr id="4" name="Slide Image Placeholder 3"/>
          <p:cNvSpPr>
            <a:spLocks noGrp="1" noRot="1" noChangeAspect="1"/>
          </p:cNvSpPr>
          <p:nvPr>
            <p:ph type="sldImg" idx="2"/>
          </p:nvPr>
        </p:nvSpPr>
        <p:spPr>
          <a:xfrm>
            <a:off x="904875" y="741363"/>
            <a:ext cx="4932363" cy="3700462"/>
          </a:xfrm>
          <a:prstGeom prst="rect">
            <a:avLst/>
          </a:prstGeom>
          <a:noFill/>
          <a:ln w="12700">
            <a:solidFill>
              <a:prstClr val="black"/>
            </a:solidFill>
          </a:ln>
        </p:spPr>
        <p:txBody>
          <a:bodyPr vert="horz" lIns="87645" tIns="43823" rIns="87645" bIns="43823" rtlCol="0" anchor="ctr"/>
          <a:lstStyle/>
          <a:p>
            <a:endParaRPr lang="en-US"/>
          </a:p>
        </p:txBody>
      </p:sp>
      <p:sp>
        <p:nvSpPr>
          <p:cNvPr id="5" name="Notes Placeholder 4"/>
          <p:cNvSpPr>
            <a:spLocks noGrp="1"/>
          </p:cNvSpPr>
          <p:nvPr>
            <p:ph type="body" sz="quarter" idx="3"/>
          </p:nvPr>
        </p:nvSpPr>
        <p:spPr>
          <a:xfrm>
            <a:off x="673911" y="4689017"/>
            <a:ext cx="5394293" cy="4442469"/>
          </a:xfrm>
          <a:prstGeom prst="rect">
            <a:avLst/>
          </a:prstGeom>
        </p:spPr>
        <p:txBody>
          <a:bodyPr vert="horz" lIns="87645" tIns="43823" rIns="87645" bIns="438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8035"/>
            <a:ext cx="2921783" cy="493097"/>
          </a:xfrm>
          <a:prstGeom prst="rect">
            <a:avLst/>
          </a:prstGeom>
        </p:spPr>
        <p:txBody>
          <a:bodyPr vert="horz" lIns="87645" tIns="43823" rIns="87645" bIns="43823" rtlCol="0" anchor="b"/>
          <a:lstStyle>
            <a:lvl1pPr algn="l">
              <a:defRPr sz="1200"/>
            </a:lvl1pPr>
          </a:lstStyle>
          <a:p>
            <a:endParaRPr lang="en-US"/>
          </a:p>
        </p:txBody>
      </p:sp>
      <p:sp>
        <p:nvSpPr>
          <p:cNvPr id="7" name="Slide Number Placeholder 6"/>
          <p:cNvSpPr>
            <a:spLocks noGrp="1"/>
          </p:cNvSpPr>
          <p:nvPr>
            <p:ph type="sldNum" sz="quarter" idx="5"/>
          </p:nvPr>
        </p:nvSpPr>
        <p:spPr>
          <a:xfrm>
            <a:off x="3818823" y="9378035"/>
            <a:ext cx="2921783" cy="493097"/>
          </a:xfrm>
          <a:prstGeom prst="rect">
            <a:avLst/>
          </a:prstGeom>
        </p:spPr>
        <p:txBody>
          <a:bodyPr vert="horz" lIns="87645" tIns="43823" rIns="87645" bIns="43823" rtlCol="0" anchor="b"/>
          <a:lstStyle>
            <a:lvl1pPr algn="r">
              <a:defRPr sz="1200"/>
            </a:lvl1pPr>
          </a:lstStyle>
          <a:p>
            <a:fld id="{A14C640C-F4FF-4304-9F53-EFCD811949FF}" type="slidenum">
              <a:rPr lang="en-US" smtClean="0"/>
              <a:pPr/>
              <a:t>‹#›</a:t>
            </a:fld>
            <a:endParaRPr lang="en-US"/>
          </a:p>
        </p:txBody>
      </p:sp>
    </p:spTree>
    <p:extLst>
      <p:ext uri="{BB962C8B-B14F-4D97-AF65-F5344CB8AC3E}">
        <p14:creationId xmlns:p14="http://schemas.microsoft.com/office/powerpoint/2010/main" val="142334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4C640C-F4FF-4304-9F53-EFCD811949FF}" type="slidenum">
              <a:rPr lang="en-US" smtClean="0"/>
              <a:pPr/>
              <a:t>14</a:t>
            </a:fld>
            <a:endParaRPr lang="en-US"/>
          </a:p>
        </p:txBody>
      </p:sp>
    </p:spTree>
    <p:extLst>
      <p:ext uri="{BB962C8B-B14F-4D97-AF65-F5344CB8AC3E}">
        <p14:creationId xmlns:p14="http://schemas.microsoft.com/office/powerpoint/2010/main" val="92979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0.wmf"/><Relationship Id="rId3" Type="http://schemas.openxmlformats.org/officeDocument/2006/relationships/image" Target="../media/image32.png"/><Relationship Id="rId7" Type="http://schemas.openxmlformats.org/officeDocument/2006/relationships/image" Target="../media/image27.wmf"/><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8.wmf"/><Relationship Id="rId1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4.wmf"/><Relationship Id="rId5" Type="http://schemas.openxmlformats.org/officeDocument/2006/relationships/oleObject" Target="../embeddings/oleObject28.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30.bin"/></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3.wmf"/><Relationship Id="rId18" Type="http://schemas.openxmlformats.org/officeDocument/2006/relationships/oleObject" Target="../embeddings/oleObject38.bin"/><Relationship Id="rId3" Type="http://schemas.openxmlformats.org/officeDocument/2006/relationships/notesSlide" Target="../notesSlides/notesSlide1.xml"/><Relationship Id="rId7" Type="http://schemas.openxmlformats.org/officeDocument/2006/relationships/image" Target="../media/image40.wmf"/><Relationship Id="rId12" Type="http://schemas.openxmlformats.org/officeDocument/2006/relationships/oleObject" Target="../embeddings/oleObject35.bin"/><Relationship Id="rId17"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oleObject" Target="../embeddings/oleObject37.bin"/><Relationship Id="rId1" Type="http://schemas.openxmlformats.org/officeDocument/2006/relationships/vmlDrawing" Target="../drawings/vmlDrawing8.vml"/><Relationship Id="rId6" Type="http://schemas.openxmlformats.org/officeDocument/2006/relationships/oleObject" Target="../embeddings/oleObject32.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34.bin"/><Relationship Id="rId19" Type="http://schemas.openxmlformats.org/officeDocument/2006/relationships/image" Target="../media/image46.wmf"/><Relationship Id="rId4" Type="http://schemas.openxmlformats.org/officeDocument/2006/relationships/oleObject" Target="../embeddings/oleObject31.bin"/><Relationship Id="rId9" Type="http://schemas.openxmlformats.org/officeDocument/2006/relationships/image" Target="../media/image41.wmf"/><Relationship Id="rId14" Type="http://schemas.openxmlformats.org/officeDocument/2006/relationships/oleObject" Target="../embeddings/oleObject36.bin"/></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3.wmf"/><Relationship Id="rId18" Type="http://schemas.openxmlformats.org/officeDocument/2006/relationships/oleObject" Target="../embeddings/oleObject46.bin"/><Relationship Id="rId3" Type="http://schemas.openxmlformats.org/officeDocument/2006/relationships/image" Target="../media/image58.png"/><Relationship Id="rId21" Type="http://schemas.openxmlformats.org/officeDocument/2006/relationships/image" Target="../media/image57.wmf"/><Relationship Id="rId7" Type="http://schemas.openxmlformats.org/officeDocument/2006/relationships/image" Target="../media/image50.wmf"/><Relationship Id="rId12" Type="http://schemas.openxmlformats.org/officeDocument/2006/relationships/oleObject" Target="../embeddings/oleObject43.bin"/><Relationship Id="rId17"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oleObject" Target="../embeddings/oleObject45.bin"/><Relationship Id="rId20" Type="http://schemas.openxmlformats.org/officeDocument/2006/relationships/oleObject" Target="../embeddings/oleObject47.bin"/><Relationship Id="rId1" Type="http://schemas.openxmlformats.org/officeDocument/2006/relationships/vmlDrawing" Target="../drawings/vmlDrawing9.vml"/><Relationship Id="rId6" Type="http://schemas.openxmlformats.org/officeDocument/2006/relationships/oleObject" Target="../embeddings/oleObject40.bin"/><Relationship Id="rId11" Type="http://schemas.openxmlformats.org/officeDocument/2006/relationships/image" Target="../media/image52.wmf"/><Relationship Id="rId5" Type="http://schemas.openxmlformats.org/officeDocument/2006/relationships/image" Target="../media/image49.wmf"/><Relationship Id="rId15" Type="http://schemas.openxmlformats.org/officeDocument/2006/relationships/image" Target="../media/image54.wmf"/><Relationship Id="rId10" Type="http://schemas.openxmlformats.org/officeDocument/2006/relationships/oleObject" Target="../embeddings/oleObject42.bin"/><Relationship Id="rId19" Type="http://schemas.openxmlformats.org/officeDocument/2006/relationships/image" Target="../media/image56.wmf"/><Relationship Id="rId4" Type="http://schemas.openxmlformats.org/officeDocument/2006/relationships/oleObject" Target="../embeddings/oleObject39.bin"/><Relationship Id="rId9" Type="http://schemas.openxmlformats.org/officeDocument/2006/relationships/image" Target="../media/image51.wmf"/><Relationship Id="rId14" Type="http://schemas.openxmlformats.org/officeDocument/2006/relationships/oleObject" Target="../embeddings/oleObject44.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oleObject" Target="../embeddings/oleObject48.bin"/><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0.wmf"/><Relationship Id="rId5" Type="http://schemas.openxmlformats.org/officeDocument/2006/relationships/oleObject" Target="../embeddings/oleObject49.bin"/><Relationship Id="rId4" Type="http://schemas.openxmlformats.org/officeDocument/2006/relationships/image" Target="../media/image59.wmf"/></Relationships>
</file>

<file path=ppt/slides/_rels/slide21.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4.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53.bin"/><Relationship Id="rId14" Type="http://schemas.openxmlformats.org/officeDocument/2006/relationships/image" Target="../media/image68.wmf"/></Relationships>
</file>

<file path=ppt/slides/_rels/slide22.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0.wmf"/><Relationship Id="rId5" Type="http://schemas.openxmlformats.org/officeDocument/2006/relationships/oleObject" Target="../embeddings/oleObject57.bin"/><Relationship Id="rId4" Type="http://schemas.openxmlformats.org/officeDocument/2006/relationships/image" Target="../media/image69.wmf"/></Relationships>
</file>

<file path=ppt/slides/_rels/slide2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64.bin"/><Relationship Id="rId18" Type="http://schemas.openxmlformats.org/officeDocument/2006/relationships/image" Target="../media/image42.wmf"/><Relationship Id="rId26" Type="http://schemas.openxmlformats.org/officeDocument/2006/relationships/image" Target="../media/image7.wmf"/><Relationship Id="rId3" Type="http://schemas.openxmlformats.org/officeDocument/2006/relationships/oleObject" Target="../embeddings/oleObject59.bin"/><Relationship Id="rId21" Type="http://schemas.openxmlformats.org/officeDocument/2006/relationships/oleObject" Target="../embeddings/oleObject68.bin"/><Relationship Id="rId7" Type="http://schemas.openxmlformats.org/officeDocument/2006/relationships/oleObject" Target="../embeddings/oleObject61.bin"/><Relationship Id="rId12" Type="http://schemas.openxmlformats.org/officeDocument/2006/relationships/image" Target="../media/image74.wmf"/><Relationship Id="rId17" Type="http://schemas.openxmlformats.org/officeDocument/2006/relationships/oleObject" Target="../embeddings/oleObject66.bin"/><Relationship Id="rId25" Type="http://schemas.openxmlformats.org/officeDocument/2006/relationships/oleObject" Target="../embeddings/oleObject70.bin"/><Relationship Id="rId2" Type="http://schemas.openxmlformats.org/officeDocument/2006/relationships/slideLayout" Target="../slideLayouts/slideLayout2.xml"/><Relationship Id="rId16" Type="http://schemas.openxmlformats.org/officeDocument/2006/relationships/image" Target="../media/image65.wmf"/><Relationship Id="rId20" Type="http://schemas.openxmlformats.org/officeDocument/2006/relationships/image" Target="../media/image11.wmf"/><Relationship Id="rId29" Type="http://schemas.openxmlformats.org/officeDocument/2006/relationships/oleObject" Target="../embeddings/oleObject72.bin"/><Relationship Id="rId1" Type="http://schemas.openxmlformats.org/officeDocument/2006/relationships/vmlDrawing" Target="../drawings/vmlDrawing13.vml"/><Relationship Id="rId6" Type="http://schemas.openxmlformats.org/officeDocument/2006/relationships/image" Target="../media/image68.wmf"/><Relationship Id="rId11" Type="http://schemas.openxmlformats.org/officeDocument/2006/relationships/oleObject" Target="../embeddings/oleObject63.bin"/><Relationship Id="rId24" Type="http://schemas.openxmlformats.org/officeDocument/2006/relationships/image" Target="../media/image41.wmf"/><Relationship Id="rId5" Type="http://schemas.openxmlformats.org/officeDocument/2006/relationships/oleObject" Target="../embeddings/oleObject60.bin"/><Relationship Id="rId15" Type="http://schemas.openxmlformats.org/officeDocument/2006/relationships/oleObject" Target="../embeddings/oleObject65.bin"/><Relationship Id="rId23" Type="http://schemas.openxmlformats.org/officeDocument/2006/relationships/oleObject" Target="../embeddings/oleObject69.bin"/><Relationship Id="rId28" Type="http://schemas.openxmlformats.org/officeDocument/2006/relationships/image" Target="../media/image75.wmf"/><Relationship Id="rId10" Type="http://schemas.openxmlformats.org/officeDocument/2006/relationships/image" Target="../media/image46.wmf"/><Relationship Id="rId19" Type="http://schemas.openxmlformats.org/officeDocument/2006/relationships/oleObject" Target="../embeddings/oleObject67.bin"/><Relationship Id="rId4" Type="http://schemas.openxmlformats.org/officeDocument/2006/relationships/image" Target="../media/image67.wmf"/><Relationship Id="rId9" Type="http://schemas.openxmlformats.org/officeDocument/2006/relationships/oleObject" Target="../embeddings/oleObject62.bin"/><Relationship Id="rId14" Type="http://schemas.openxmlformats.org/officeDocument/2006/relationships/image" Target="../media/image13.wmf"/><Relationship Id="rId22" Type="http://schemas.openxmlformats.org/officeDocument/2006/relationships/image" Target="../media/image64.wmf"/><Relationship Id="rId27" Type="http://schemas.openxmlformats.org/officeDocument/2006/relationships/oleObject" Target="../embeddings/oleObject71.bin"/><Relationship Id="rId30" Type="http://schemas.openxmlformats.org/officeDocument/2006/relationships/image" Target="../media/image76.wmf"/></Relationships>
</file>

<file path=ppt/slides/_rels/slide26.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78.bin"/><Relationship Id="rId18" Type="http://schemas.openxmlformats.org/officeDocument/2006/relationships/image" Target="../media/image64.wmf"/><Relationship Id="rId26" Type="http://schemas.openxmlformats.org/officeDocument/2006/relationships/image" Target="../media/image76.wmf"/><Relationship Id="rId3" Type="http://schemas.openxmlformats.org/officeDocument/2006/relationships/oleObject" Target="../embeddings/oleObject73.bin"/><Relationship Id="rId21" Type="http://schemas.openxmlformats.org/officeDocument/2006/relationships/oleObject" Target="../embeddings/oleObject82.bin"/><Relationship Id="rId7" Type="http://schemas.openxmlformats.org/officeDocument/2006/relationships/oleObject" Target="../embeddings/oleObject75.bin"/><Relationship Id="rId12" Type="http://schemas.openxmlformats.org/officeDocument/2006/relationships/image" Target="../media/image81.wmf"/><Relationship Id="rId17" Type="http://schemas.openxmlformats.org/officeDocument/2006/relationships/oleObject" Target="../embeddings/oleObject80.bin"/><Relationship Id="rId25" Type="http://schemas.openxmlformats.org/officeDocument/2006/relationships/oleObject" Target="../embeddings/oleObject84.bin"/><Relationship Id="rId2" Type="http://schemas.openxmlformats.org/officeDocument/2006/relationships/slideLayout" Target="../slideLayouts/slideLayout2.xml"/><Relationship Id="rId16" Type="http://schemas.openxmlformats.org/officeDocument/2006/relationships/image" Target="../media/image83.wmf"/><Relationship Id="rId20" Type="http://schemas.openxmlformats.org/officeDocument/2006/relationships/image" Target="../media/image41.wmf"/><Relationship Id="rId29" Type="http://schemas.openxmlformats.org/officeDocument/2006/relationships/oleObject" Target="../embeddings/oleObject86.bin"/><Relationship Id="rId1" Type="http://schemas.openxmlformats.org/officeDocument/2006/relationships/vmlDrawing" Target="../drawings/vmlDrawing14.vml"/><Relationship Id="rId6" Type="http://schemas.openxmlformats.org/officeDocument/2006/relationships/image" Target="../media/image78.wmf"/><Relationship Id="rId11" Type="http://schemas.openxmlformats.org/officeDocument/2006/relationships/oleObject" Target="../embeddings/oleObject77.bin"/><Relationship Id="rId24" Type="http://schemas.openxmlformats.org/officeDocument/2006/relationships/image" Target="../media/image75.wmf"/><Relationship Id="rId5" Type="http://schemas.openxmlformats.org/officeDocument/2006/relationships/oleObject" Target="../embeddings/oleObject74.bin"/><Relationship Id="rId15" Type="http://schemas.openxmlformats.org/officeDocument/2006/relationships/oleObject" Target="../embeddings/oleObject79.bin"/><Relationship Id="rId23" Type="http://schemas.openxmlformats.org/officeDocument/2006/relationships/oleObject" Target="../embeddings/oleObject83.bin"/><Relationship Id="rId28" Type="http://schemas.openxmlformats.org/officeDocument/2006/relationships/image" Target="../media/image84.wmf"/><Relationship Id="rId10" Type="http://schemas.openxmlformats.org/officeDocument/2006/relationships/image" Target="../media/image80.wmf"/><Relationship Id="rId19" Type="http://schemas.openxmlformats.org/officeDocument/2006/relationships/oleObject" Target="../embeddings/oleObject81.bin"/><Relationship Id="rId4" Type="http://schemas.openxmlformats.org/officeDocument/2006/relationships/image" Target="../media/image77.wmf"/><Relationship Id="rId9" Type="http://schemas.openxmlformats.org/officeDocument/2006/relationships/oleObject" Target="../embeddings/oleObject76.bin"/><Relationship Id="rId14" Type="http://schemas.openxmlformats.org/officeDocument/2006/relationships/image" Target="../media/image82.wmf"/><Relationship Id="rId22" Type="http://schemas.openxmlformats.org/officeDocument/2006/relationships/image" Target="../media/image7.wmf"/><Relationship Id="rId27" Type="http://schemas.openxmlformats.org/officeDocument/2006/relationships/oleObject" Target="../embeddings/oleObject85.bin"/><Relationship Id="rId30" Type="http://schemas.openxmlformats.org/officeDocument/2006/relationships/image" Target="../media/image85.wmf"/></Relationships>
</file>

<file path=ppt/slides/_rels/slide27.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8.png"/><Relationship Id="rId7"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6.wmf"/><Relationship Id="rId5" Type="http://schemas.openxmlformats.org/officeDocument/2006/relationships/oleObject" Target="../embeddings/oleObject87.bin"/><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94.bin"/><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image" Target="../media/image94.wmf"/><Relationship Id="rId2" Type="http://schemas.openxmlformats.org/officeDocument/2006/relationships/slideLayout" Target="../slideLayouts/slideLayout2.xml"/><Relationship Id="rId16" Type="http://schemas.openxmlformats.org/officeDocument/2006/relationships/image" Target="../media/image96.wmf"/><Relationship Id="rId1" Type="http://schemas.openxmlformats.org/officeDocument/2006/relationships/vmlDrawing" Target="../drawings/vmlDrawing16.vml"/><Relationship Id="rId6" Type="http://schemas.openxmlformats.org/officeDocument/2006/relationships/image" Target="../media/image91.wmf"/><Relationship Id="rId11" Type="http://schemas.openxmlformats.org/officeDocument/2006/relationships/oleObject" Target="../embeddings/oleObject93.bin"/><Relationship Id="rId5" Type="http://schemas.openxmlformats.org/officeDocument/2006/relationships/oleObject" Target="../embeddings/oleObject90.bin"/><Relationship Id="rId15" Type="http://schemas.openxmlformats.org/officeDocument/2006/relationships/oleObject" Target="../embeddings/oleObject95.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92.bin"/><Relationship Id="rId14" Type="http://schemas.openxmlformats.org/officeDocument/2006/relationships/image" Target="../media/image95.wmf"/></Relationships>
</file>

<file path=ppt/slides/_rels/slide2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101.bin"/><Relationship Id="rId3" Type="http://schemas.openxmlformats.org/officeDocument/2006/relationships/oleObject" Target="../embeddings/oleObject96.bin"/><Relationship Id="rId7" Type="http://schemas.openxmlformats.org/officeDocument/2006/relationships/oleObject" Target="../embeddings/oleObject98.bin"/><Relationship Id="rId12" Type="http://schemas.openxmlformats.org/officeDocument/2006/relationships/image" Target="../media/image10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03.wmf"/><Relationship Id="rId11" Type="http://schemas.openxmlformats.org/officeDocument/2006/relationships/oleObject" Target="../embeddings/oleObject100.bin"/><Relationship Id="rId5" Type="http://schemas.openxmlformats.org/officeDocument/2006/relationships/oleObject" Target="../embeddings/oleObject97.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99.bin"/><Relationship Id="rId14" Type="http://schemas.openxmlformats.org/officeDocument/2006/relationships/image" Target="../media/image107.wmf"/></Relationships>
</file>

<file path=ppt/slides/_rels/slide31.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image" Target="../media/image110.png"/><Relationship Id="rId3" Type="http://schemas.openxmlformats.org/officeDocument/2006/relationships/oleObject" Target="../embeddings/oleObject102.bin"/><Relationship Id="rId7" Type="http://schemas.openxmlformats.org/officeDocument/2006/relationships/oleObject" Target="../embeddings/oleObject104.bin"/><Relationship Id="rId12"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06.wmf"/><Relationship Id="rId11" Type="http://schemas.openxmlformats.org/officeDocument/2006/relationships/oleObject" Target="../embeddings/oleObject106.bin"/><Relationship Id="rId5" Type="http://schemas.openxmlformats.org/officeDocument/2006/relationships/oleObject" Target="../embeddings/oleObject103.bin"/><Relationship Id="rId15" Type="http://schemas.openxmlformats.org/officeDocument/2006/relationships/image" Target="../media/image109.wmf"/><Relationship Id="rId10" Type="http://schemas.openxmlformats.org/officeDocument/2006/relationships/image" Target="../media/image64.wmf"/><Relationship Id="rId4" Type="http://schemas.openxmlformats.org/officeDocument/2006/relationships/image" Target="../media/image108.wmf"/><Relationship Id="rId9" Type="http://schemas.openxmlformats.org/officeDocument/2006/relationships/oleObject" Target="../embeddings/oleObject105.bin"/><Relationship Id="rId14" Type="http://schemas.openxmlformats.org/officeDocument/2006/relationships/oleObject" Target="../embeddings/oleObject107.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114.wmf"/><Relationship Id="rId3" Type="http://schemas.openxmlformats.org/officeDocument/2006/relationships/image" Target="../media/image117.png"/><Relationship Id="rId7" Type="http://schemas.openxmlformats.org/officeDocument/2006/relationships/image" Target="../media/image107.wmf"/><Relationship Id="rId12" Type="http://schemas.openxmlformats.org/officeDocument/2006/relationships/oleObject" Target="../embeddings/oleObject112.bin"/><Relationship Id="rId17" Type="http://schemas.openxmlformats.org/officeDocument/2006/relationships/image" Target="../media/image116.wmf"/><Relationship Id="rId2" Type="http://schemas.openxmlformats.org/officeDocument/2006/relationships/slideLayout" Target="../slideLayouts/slideLayout2.xml"/><Relationship Id="rId16" Type="http://schemas.openxmlformats.org/officeDocument/2006/relationships/oleObject" Target="../embeddings/oleObject114.bin"/><Relationship Id="rId1" Type="http://schemas.openxmlformats.org/officeDocument/2006/relationships/vmlDrawing" Target="../drawings/vmlDrawing19.vml"/><Relationship Id="rId6" Type="http://schemas.openxmlformats.org/officeDocument/2006/relationships/oleObject" Target="../embeddings/oleObject109.bin"/><Relationship Id="rId11" Type="http://schemas.openxmlformats.org/officeDocument/2006/relationships/image" Target="../media/image113.wmf"/><Relationship Id="rId5" Type="http://schemas.openxmlformats.org/officeDocument/2006/relationships/image" Target="../media/image111.wmf"/><Relationship Id="rId15" Type="http://schemas.openxmlformats.org/officeDocument/2006/relationships/image" Target="../media/image115.wmf"/><Relationship Id="rId10" Type="http://schemas.openxmlformats.org/officeDocument/2006/relationships/oleObject" Target="../embeddings/oleObject111.bin"/><Relationship Id="rId4" Type="http://schemas.openxmlformats.org/officeDocument/2006/relationships/oleObject" Target="../embeddings/oleObject108.bin"/><Relationship Id="rId9" Type="http://schemas.openxmlformats.org/officeDocument/2006/relationships/image" Target="../media/image112.wmf"/><Relationship Id="rId14" Type="http://schemas.openxmlformats.org/officeDocument/2006/relationships/oleObject" Target="../embeddings/oleObject113.bin"/></Relationships>
</file>

<file path=ppt/slides/_rels/slide3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slide" Target="slide39.xml"/><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3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124.wmf"/><Relationship Id="rId4" Type="http://schemas.openxmlformats.org/officeDocument/2006/relationships/oleObject" Target="../embeddings/oleObject115.bin"/></Relationships>
</file>

<file path=ppt/slides/_rels/slide3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17.bin"/><Relationship Id="rId13" Type="http://schemas.openxmlformats.org/officeDocument/2006/relationships/image" Target="../media/image129.wmf"/><Relationship Id="rId18" Type="http://schemas.openxmlformats.org/officeDocument/2006/relationships/oleObject" Target="../embeddings/oleObject122.bin"/><Relationship Id="rId3" Type="http://schemas.openxmlformats.org/officeDocument/2006/relationships/slide" Target="slide33.xml"/><Relationship Id="rId7" Type="http://schemas.openxmlformats.org/officeDocument/2006/relationships/image" Target="../media/image126.wmf"/><Relationship Id="rId12" Type="http://schemas.openxmlformats.org/officeDocument/2006/relationships/oleObject" Target="../embeddings/oleObject119.bin"/><Relationship Id="rId17" Type="http://schemas.openxmlformats.org/officeDocument/2006/relationships/image" Target="../media/image131.wmf"/><Relationship Id="rId2" Type="http://schemas.openxmlformats.org/officeDocument/2006/relationships/slideLayout" Target="../slideLayouts/slideLayout2.xml"/><Relationship Id="rId16" Type="http://schemas.openxmlformats.org/officeDocument/2006/relationships/oleObject" Target="../embeddings/oleObject121.bin"/><Relationship Id="rId1" Type="http://schemas.openxmlformats.org/officeDocument/2006/relationships/vmlDrawing" Target="../drawings/vmlDrawing21.vml"/><Relationship Id="rId6" Type="http://schemas.openxmlformats.org/officeDocument/2006/relationships/oleObject" Target="../embeddings/oleObject116.bin"/><Relationship Id="rId11" Type="http://schemas.openxmlformats.org/officeDocument/2006/relationships/image" Target="../media/image128.wmf"/><Relationship Id="rId5" Type="http://schemas.openxmlformats.org/officeDocument/2006/relationships/image" Target="../media/image133.png"/><Relationship Id="rId15" Type="http://schemas.openxmlformats.org/officeDocument/2006/relationships/image" Target="../media/image130.wmf"/><Relationship Id="rId10" Type="http://schemas.openxmlformats.org/officeDocument/2006/relationships/oleObject" Target="../embeddings/oleObject118.bin"/><Relationship Id="rId19" Type="http://schemas.openxmlformats.org/officeDocument/2006/relationships/image" Target="../media/image132.wmf"/><Relationship Id="rId4" Type="http://schemas.openxmlformats.org/officeDocument/2006/relationships/image" Target="../media/image110.png"/><Relationship Id="rId9" Type="http://schemas.openxmlformats.org/officeDocument/2006/relationships/image" Target="../media/image127.wmf"/><Relationship Id="rId14" Type="http://schemas.openxmlformats.org/officeDocument/2006/relationships/oleObject" Target="../embeddings/oleObject120.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8.png"/><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6.wmf"/></Relationships>
</file>

<file path=ppt/slides/_rels/slide40.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oleObject" Target="../embeddings/oleObject123.bin"/><Relationship Id="rId7" Type="http://schemas.openxmlformats.org/officeDocument/2006/relationships/oleObject" Target="../embeddings/oleObject125.bin"/><Relationship Id="rId12" Type="http://schemas.openxmlformats.org/officeDocument/2006/relationships/image" Target="../media/image137.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34.wmf"/><Relationship Id="rId11" Type="http://schemas.openxmlformats.org/officeDocument/2006/relationships/oleObject" Target="../embeddings/oleObject127.bin"/><Relationship Id="rId5" Type="http://schemas.openxmlformats.org/officeDocument/2006/relationships/oleObject" Target="../embeddings/oleObject124.bin"/><Relationship Id="rId10" Type="http://schemas.openxmlformats.org/officeDocument/2006/relationships/image" Target="../media/image136.wmf"/><Relationship Id="rId4" Type="http://schemas.openxmlformats.org/officeDocument/2006/relationships/image" Target="../media/image105.wmf"/><Relationship Id="rId9" Type="http://schemas.openxmlformats.org/officeDocument/2006/relationships/oleObject" Target="../embeddings/oleObject126.bin"/></Relationships>
</file>

<file path=ppt/slides/_rels/slide41.x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oleObject" Target="../embeddings/oleObject133.bin"/><Relationship Id="rId18" Type="http://schemas.openxmlformats.org/officeDocument/2006/relationships/image" Target="../media/image144.wmf"/><Relationship Id="rId3" Type="http://schemas.openxmlformats.org/officeDocument/2006/relationships/oleObject" Target="../embeddings/oleObject128.bin"/><Relationship Id="rId7" Type="http://schemas.openxmlformats.org/officeDocument/2006/relationships/oleObject" Target="../embeddings/oleObject130.bin"/><Relationship Id="rId12" Type="http://schemas.openxmlformats.org/officeDocument/2006/relationships/image" Target="../media/image141.wmf"/><Relationship Id="rId17" Type="http://schemas.openxmlformats.org/officeDocument/2006/relationships/oleObject" Target="../embeddings/oleObject135.bin"/><Relationship Id="rId2" Type="http://schemas.openxmlformats.org/officeDocument/2006/relationships/slideLayout" Target="../slideLayouts/slideLayout2.xml"/><Relationship Id="rId16" Type="http://schemas.openxmlformats.org/officeDocument/2006/relationships/image" Target="../media/image143.wmf"/><Relationship Id="rId1" Type="http://schemas.openxmlformats.org/officeDocument/2006/relationships/vmlDrawing" Target="../drawings/vmlDrawing23.vml"/><Relationship Id="rId6" Type="http://schemas.openxmlformats.org/officeDocument/2006/relationships/image" Target="../media/image138.wmf"/><Relationship Id="rId11" Type="http://schemas.openxmlformats.org/officeDocument/2006/relationships/oleObject" Target="../embeddings/oleObject132.bin"/><Relationship Id="rId5" Type="http://schemas.openxmlformats.org/officeDocument/2006/relationships/oleObject" Target="../embeddings/oleObject129.bin"/><Relationship Id="rId15" Type="http://schemas.openxmlformats.org/officeDocument/2006/relationships/oleObject" Target="../embeddings/oleObject134.bin"/><Relationship Id="rId10" Type="http://schemas.openxmlformats.org/officeDocument/2006/relationships/image" Target="../media/image140.wmf"/><Relationship Id="rId4" Type="http://schemas.openxmlformats.org/officeDocument/2006/relationships/image" Target="../media/image105.wmf"/><Relationship Id="rId9" Type="http://schemas.openxmlformats.org/officeDocument/2006/relationships/oleObject" Target="../embeddings/oleObject131.bin"/><Relationship Id="rId14" Type="http://schemas.openxmlformats.org/officeDocument/2006/relationships/image" Target="../media/image142.wmf"/></Relationships>
</file>

<file path=ppt/slides/_rels/slide42.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38.bin"/><Relationship Id="rId13" Type="http://schemas.openxmlformats.org/officeDocument/2006/relationships/image" Target="../media/image151.wmf"/><Relationship Id="rId3" Type="http://schemas.openxmlformats.org/officeDocument/2006/relationships/image" Target="../media/image152.png"/><Relationship Id="rId7" Type="http://schemas.openxmlformats.org/officeDocument/2006/relationships/image" Target="../media/image148.wmf"/><Relationship Id="rId12"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137.bin"/><Relationship Id="rId11" Type="http://schemas.openxmlformats.org/officeDocument/2006/relationships/image" Target="../media/image150.wmf"/><Relationship Id="rId5" Type="http://schemas.openxmlformats.org/officeDocument/2006/relationships/image" Target="../media/image147.wmf"/><Relationship Id="rId10" Type="http://schemas.openxmlformats.org/officeDocument/2006/relationships/oleObject" Target="../embeddings/oleObject139.bin"/><Relationship Id="rId4" Type="http://schemas.openxmlformats.org/officeDocument/2006/relationships/oleObject" Target="../embeddings/oleObject136.bin"/><Relationship Id="rId9" Type="http://schemas.openxmlformats.org/officeDocument/2006/relationships/image" Target="../media/image149.wmf"/></Relationships>
</file>

<file path=ppt/slides/_rels/slide45.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11" Type="http://schemas.openxmlformats.org/officeDocument/2006/relationships/image" Target="../media/image14.png"/><Relationship Id="rId5" Type="http://schemas.openxmlformats.org/officeDocument/2006/relationships/oleObject" Target="../embeddings/oleObject8.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0.bin"/></Relationships>
</file>

<file path=ppt/slides/_rels/slide50.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image" Target="../media/image24.wmf"/><Relationship Id="rId1" Type="http://schemas.openxmlformats.org/officeDocument/2006/relationships/vmlDrawing" Target="../drawings/vmlDrawing5.vml"/><Relationship Id="rId6" Type="http://schemas.openxmlformats.org/officeDocument/2006/relationships/image" Target="../media/image20.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7.bin"/><Relationship Id="rId14" Type="http://schemas.openxmlformats.org/officeDocument/2006/relationships/image" Target="../media/image23.wmf"/></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609600"/>
            <a:ext cx="4258602" cy="523220"/>
          </a:xfrm>
          <a:prstGeom prst="rect">
            <a:avLst/>
          </a:prstGeom>
          <a:noFill/>
        </p:spPr>
        <p:txBody>
          <a:bodyPr wrap="none" rtlCol="0">
            <a:spAutoFit/>
          </a:bodyPr>
          <a:lstStyle/>
          <a:p>
            <a:r>
              <a:rPr lang="en-US" sz="2800" b="1" dirty="0" smtClean="0"/>
              <a:t>Alternating Current Circuits</a:t>
            </a:r>
            <a:endParaRPr lang="en-US" sz="2800" b="1" dirty="0"/>
          </a:p>
        </p:txBody>
      </p:sp>
      <p:sp>
        <p:nvSpPr>
          <p:cNvPr id="5" name="TextBox 4"/>
          <p:cNvSpPr txBox="1"/>
          <p:nvPr/>
        </p:nvSpPr>
        <p:spPr>
          <a:xfrm>
            <a:off x="1202062" y="1676400"/>
            <a:ext cx="1587358" cy="461665"/>
          </a:xfrm>
          <a:prstGeom prst="rect">
            <a:avLst/>
          </a:prstGeom>
          <a:noFill/>
        </p:spPr>
        <p:txBody>
          <a:bodyPr wrap="none" rtlCol="0">
            <a:spAutoFit/>
          </a:bodyPr>
          <a:lstStyle/>
          <a:p>
            <a:r>
              <a:rPr lang="en-US" sz="2400" dirty="0" smtClean="0"/>
              <a:t>AC Sources</a:t>
            </a:r>
            <a:endParaRPr lang="en-US" sz="2400" dirty="0"/>
          </a:p>
        </p:txBody>
      </p:sp>
      <p:sp>
        <p:nvSpPr>
          <p:cNvPr id="6" name="TextBox 5"/>
          <p:cNvSpPr txBox="1"/>
          <p:nvPr/>
        </p:nvSpPr>
        <p:spPr>
          <a:xfrm>
            <a:off x="1115183" y="2209800"/>
            <a:ext cx="3289427" cy="461665"/>
          </a:xfrm>
          <a:prstGeom prst="rect">
            <a:avLst/>
          </a:prstGeom>
          <a:noFill/>
        </p:spPr>
        <p:txBody>
          <a:bodyPr wrap="none" rtlCol="0">
            <a:spAutoFit/>
          </a:bodyPr>
          <a:lstStyle/>
          <a:p>
            <a:r>
              <a:rPr lang="en-US" sz="2400" dirty="0" smtClean="0"/>
              <a:t>Resistors in an AC circuit</a:t>
            </a:r>
            <a:endParaRPr lang="en-US" sz="2400" dirty="0"/>
          </a:p>
        </p:txBody>
      </p:sp>
      <p:sp>
        <p:nvSpPr>
          <p:cNvPr id="7" name="TextBox 6"/>
          <p:cNvSpPr txBox="1"/>
          <p:nvPr/>
        </p:nvSpPr>
        <p:spPr>
          <a:xfrm>
            <a:off x="1143920" y="2804410"/>
            <a:ext cx="3351880" cy="461665"/>
          </a:xfrm>
          <a:prstGeom prst="rect">
            <a:avLst/>
          </a:prstGeom>
          <a:noFill/>
        </p:spPr>
        <p:txBody>
          <a:bodyPr wrap="none" rtlCol="0">
            <a:spAutoFit/>
          </a:bodyPr>
          <a:lstStyle/>
          <a:p>
            <a:r>
              <a:rPr lang="en-US" sz="2400" dirty="0" smtClean="0"/>
              <a:t>Inductors in an AC circuit</a:t>
            </a:r>
            <a:endParaRPr lang="en-US" sz="2400" dirty="0"/>
          </a:p>
        </p:txBody>
      </p:sp>
      <p:sp>
        <p:nvSpPr>
          <p:cNvPr id="8" name="TextBox 7"/>
          <p:cNvSpPr txBox="1"/>
          <p:nvPr/>
        </p:nvSpPr>
        <p:spPr>
          <a:xfrm>
            <a:off x="1103664" y="3352800"/>
            <a:ext cx="3483326" cy="461665"/>
          </a:xfrm>
          <a:prstGeom prst="rect">
            <a:avLst/>
          </a:prstGeom>
          <a:noFill/>
        </p:spPr>
        <p:txBody>
          <a:bodyPr wrap="none" rtlCol="0">
            <a:spAutoFit/>
          </a:bodyPr>
          <a:lstStyle/>
          <a:p>
            <a:r>
              <a:rPr lang="en-US" sz="2400" dirty="0" smtClean="0"/>
              <a:t>Capacitors in an AC circuit</a:t>
            </a:r>
            <a:endParaRPr lang="en-US" sz="2400" dirty="0"/>
          </a:p>
        </p:txBody>
      </p:sp>
      <p:sp>
        <p:nvSpPr>
          <p:cNvPr id="9" name="TextBox 8"/>
          <p:cNvSpPr txBox="1"/>
          <p:nvPr/>
        </p:nvSpPr>
        <p:spPr>
          <a:xfrm>
            <a:off x="1128010" y="3886200"/>
            <a:ext cx="2853538" cy="461665"/>
          </a:xfrm>
          <a:prstGeom prst="rect">
            <a:avLst/>
          </a:prstGeom>
          <a:noFill/>
        </p:spPr>
        <p:txBody>
          <a:bodyPr wrap="none" rtlCol="0">
            <a:spAutoFit/>
          </a:bodyPr>
          <a:lstStyle/>
          <a:p>
            <a:r>
              <a:rPr lang="en-US" sz="2400" dirty="0" smtClean="0">
                <a:hlinkClick r:id="rId2" action="ppaction://hlinksldjump"/>
              </a:rPr>
              <a:t>The RLC series circuit</a:t>
            </a:r>
            <a:endParaRPr lang="en-US" sz="2400" dirty="0"/>
          </a:p>
        </p:txBody>
      </p:sp>
      <p:sp>
        <p:nvSpPr>
          <p:cNvPr id="11" name="TextBox 10"/>
          <p:cNvSpPr txBox="1"/>
          <p:nvPr/>
        </p:nvSpPr>
        <p:spPr>
          <a:xfrm>
            <a:off x="1143000" y="4434590"/>
            <a:ext cx="3031727" cy="461665"/>
          </a:xfrm>
          <a:prstGeom prst="rect">
            <a:avLst/>
          </a:prstGeom>
          <a:noFill/>
        </p:spPr>
        <p:txBody>
          <a:bodyPr wrap="none" rtlCol="0">
            <a:spAutoFit/>
          </a:bodyPr>
          <a:lstStyle/>
          <a:p>
            <a:r>
              <a:rPr lang="en-US" sz="2400" dirty="0" smtClean="0"/>
              <a:t>Power  in an AC circuit</a:t>
            </a:r>
            <a:endParaRPr lang="en-US" sz="2400" dirty="0"/>
          </a:p>
        </p:txBody>
      </p:sp>
      <p:sp>
        <p:nvSpPr>
          <p:cNvPr id="12" name="TextBox 11"/>
          <p:cNvSpPr txBox="1"/>
          <p:nvPr/>
        </p:nvSpPr>
        <p:spPr>
          <a:xfrm>
            <a:off x="1143000" y="4984230"/>
            <a:ext cx="5394747" cy="461665"/>
          </a:xfrm>
          <a:prstGeom prst="rect">
            <a:avLst/>
          </a:prstGeom>
          <a:noFill/>
        </p:spPr>
        <p:txBody>
          <a:bodyPr wrap="none" rtlCol="0">
            <a:spAutoFit/>
          </a:bodyPr>
          <a:lstStyle/>
          <a:p>
            <a:r>
              <a:rPr lang="en-US" sz="2400" dirty="0" smtClean="0"/>
              <a:t>The transformer and power transmission</a:t>
            </a:r>
            <a:endParaRPr lang="en-US" sz="2400" dirty="0"/>
          </a:p>
        </p:txBody>
      </p:sp>
      <p:sp>
        <p:nvSpPr>
          <p:cNvPr id="14" name="TextBox 13"/>
          <p:cNvSpPr txBox="1"/>
          <p:nvPr/>
        </p:nvSpPr>
        <p:spPr>
          <a:xfrm>
            <a:off x="838200" y="533400"/>
            <a:ext cx="737702" cy="461665"/>
          </a:xfrm>
          <a:prstGeom prst="rect">
            <a:avLst/>
          </a:prstGeom>
          <a:noFill/>
        </p:spPr>
        <p:txBody>
          <a:bodyPr wrap="none" rtlCol="0">
            <a:spAutoFit/>
          </a:bodyPr>
          <a:lstStyle/>
          <a:p>
            <a:r>
              <a:rPr lang="en-US" sz="2400" b="1" dirty="0" err="1" smtClean="0"/>
              <a:t>Ch</a:t>
            </a:r>
            <a:r>
              <a:rPr lang="en-US" sz="2400" b="1" dirty="0" smtClean="0"/>
              <a:t> 5</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3</a:t>
            </a:r>
            <a:endParaRPr lang="en-US" sz="2000" dirty="0">
              <a:latin typeface="Arial" pitchFamily="34" charset="0"/>
              <a:cs typeface="Arial" pitchFamily="34" charset="0"/>
            </a:endParaRPr>
          </a:p>
        </p:txBody>
      </p:sp>
      <p:sp>
        <p:nvSpPr>
          <p:cNvPr id="5" name="Rectangle 4"/>
          <p:cNvSpPr/>
          <p:nvPr/>
        </p:nvSpPr>
        <p:spPr>
          <a:xfrm>
            <a:off x="762000" y="990600"/>
            <a:ext cx="8153400" cy="707886"/>
          </a:xfrm>
          <a:prstGeom prst="rect">
            <a:avLst/>
          </a:prstGeom>
        </p:spPr>
        <p:txBody>
          <a:bodyPr wrap="square">
            <a:spAutoFit/>
          </a:bodyPr>
          <a:lstStyle/>
          <a:p>
            <a:pPr algn="just" rtl="1"/>
            <a:r>
              <a:rPr lang="ar-IQ" sz="2000" b="1" dirty="0" smtClean="0">
                <a:latin typeface="Arial" pitchFamily="34" charset="0"/>
                <a:cs typeface="Arial" pitchFamily="34" charset="0"/>
              </a:rPr>
              <a:t>التيار في دائرة تحتوي على مقاومة تساوي </a:t>
            </a:r>
            <a:r>
              <a:rPr lang="en-US" sz="2000" b="1" dirty="0" smtClean="0">
                <a:latin typeface="Arial" pitchFamily="34" charset="0"/>
                <a:cs typeface="Arial" pitchFamily="34" charset="0"/>
              </a:rPr>
              <a:t>60% </a:t>
            </a:r>
            <a:r>
              <a:rPr lang="ar-IQ" sz="2000" b="1" dirty="0" smtClean="0">
                <a:latin typeface="Arial" pitchFamily="34" charset="0"/>
                <a:cs typeface="Arial" pitchFamily="34" charset="0"/>
              </a:rPr>
              <a:t> من التيار الأعظم عند اللحظة </a:t>
            </a:r>
            <a:r>
              <a:rPr lang="en-US" sz="2000" b="1" dirty="0" smtClean="0">
                <a:latin typeface="Arial" pitchFamily="34" charset="0"/>
                <a:cs typeface="Arial" pitchFamily="34" charset="0"/>
              </a:rPr>
              <a:t>t=7ms</a:t>
            </a:r>
            <a:r>
              <a:rPr lang="ar-IQ" sz="2000" b="1" dirty="0" smtClean="0">
                <a:latin typeface="Arial" pitchFamily="34" charset="0"/>
                <a:cs typeface="Arial" pitchFamily="34" charset="0"/>
              </a:rPr>
              <a:t> . ما هو اقل تردد للمصدر المجهز لذلك التيار</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990600"/>
            <a:ext cx="4038600" cy="1323439"/>
          </a:xfrm>
          <a:prstGeom prst="rect">
            <a:avLst/>
          </a:prstGeom>
        </p:spPr>
        <p:txBody>
          <a:bodyPr wrap="square">
            <a:spAutoFit/>
          </a:bodyPr>
          <a:lstStyle/>
          <a:p>
            <a:pPr algn="just" rtl="1"/>
            <a:r>
              <a:rPr lang="ar-IQ" sz="2000" b="1" dirty="0" smtClean="0">
                <a:latin typeface="Arial" pitchFamily="34" charset="0"/>
                <a:cs typeface="Arial" pitchFamily="34" charset="0"/>
              </a:rPr>
              <a:t>لنفترض </a:t>
            </a:r>
            <a:r>
              <a:rPr lang="en-US" sz="2000" b="1" dirty="0" smtClean="0">
                <a:latin typeface="Arial" pitchFamily="34" charset="0"/>
                <a:cs typeface="Arial" pitchFamily="34" charset="0"/>
              </a:rPr>
              <a:t>AC circuit </a:t>
            </a:r>
            <a:r>
              <a:rPr lang="ar-IQ" sz="2000" b="1" dirty="0" smtClean="0">
                <a:latin typeface="Arial" pitchFamily="34" charset="0"/>
                <a:cs typeface="Arial" pitchFamily="34" charset="0"/>
              </a:rPr>
              <a:t> تحتوي على </a:t>
            </a:r>
            <a:r>
              <a:rPr lang="en-US" sz="2000" b="1" dirty="0" smtClean="0">
                <a:latin typeface="Arial" pitchFamily="34" charset="0"/>
                <a:cs typeface="Arial" pitchFamily="34" charset="0"/>
              </a:rPr>
              <a:t>inductor </a:t>
            </a:r>
            <a:r>
              <a:rPr lang="ar-IQ" sz="2000" b="1" dirty="0" smtClean="0">
                <a:latin typeface="Arial" pitchFamily="34" charset="0"/>
                <a:cs typeface="Arial" pitchFamily="34" charset="0"/>
              </a:rPr>
              <a:t>  فقط  كما في الشكل ادناه. فاذا كان الحث الذاتي الاني </a:t>
            </a:r>
            <a:r>
              <a:rPr lang="en-US" sz="2000" b="1" dirty="0" smtClean="0">
                <a:latin typeface="Arial" pitchFamily="34" charset="0"/>
                <a:cs typeface="Arial" pitchFamily="34" charset="0"/>
              </a:rPr>
              <a:t>instantaneous </a:t>
            </a:r>
            <a:r>
              <a:rPr lang="ar-IQ" sz="2000" b="1" dirty="0" smtClean="0">
                <a:latin typeface="Arial" pitchFamily="34" charset="0"/>
                <a:cs typeface="Arial" pitchFamily="34" charset="0"/>
              </a:rPr>
              <a:t> </a:t>
            </a:r>
            <a:r>
              <a:rPr lang="en-US" sz="2000" b="1" dirty="0" smtClean="0">
                <a:latin typeface="Arial" pitchFamily="34" charset="0"/>
                <a:cs typeface="Arial" pitchFamily="34" charset="0"/>
              </a:rPr>
              <a:t>self induced </a:t>
            </a:r>
            <a:r>
              <a:rPr lang="ar-IQ" sz="2000" b="1" dirty="0" smtClean="0">
                <a:latin typeface="Arial" pitchFamily="34" charset="0"/>
                <a:cs typeface="Arial" pitchFamily="34" charset="0"/>
              </a:rPr>
              <a:t> كما يلي</a:t>
            </a:r>
            <a:endParaRPr lang="en-US" sz="2000" dirty="0">
              <a:latin typeface="Arial" pitchFamily="34" charset="0"/>
              <a:cs typeface="Arial" pitchFamily="34" charset="0"/>
            </a:endParaRPr>
          </a:p>
        </p:txBody>
      </p:sp>
      <p:sp>
        <p:nvSpPr>
          <p:cNvPr id="6" name="TextBox 5"/>
          <p:cNvSpPr txBox="1"/>
          <p:nvPr/>
        </p:nvSpPr>
        <p:spPr>
          <a:xfrm>
            <a:off x="5486400" y="457200"/>
            <a:ext cx="3351880" cy="461665"/>
          </a:xfrm>
          <a:prstGeom prst="rect">
            <a:avLst/>
          </a:prstGeom>
          <a:noFill/>
        </p:spPr>
        <p:txBody>
          <a:bodyPr wrap="none" rtlCol="0">
            <a:spAutoFit/>
          </a:bodyPr>
          <a:lstStyle/>
          <a:p>
            <a:r>
              <a:rPr lang="en-US" sz="2400" b="1" dirty="0" smtClean="0"/>
              <a:t>Inductors in an AC circuit</a:t>
            </a:r>
            <a:endParaRPr lang="en-US" sz="2400" b="1" dirty="0"/>
          </a:p>
        </p:txBody>
      </p:sp>
      <p:pic>
        <p:nvPicPr>
          <p:cNvPr id="22531" name="Picture 3"/>
          <p:cNvPicPr>
            <a:picLocks noChangeAspect="1" noChangeArrowheads="1"/>
          </p:cNvPicPr>
          <p:nvPr/>
        </p:nvPicPr>
        <p:blipFill>
          <a:blip r:embed="rId3"/>
          <a:srcRect/>
          <a:stretch>
            <a:fillRect/>
          </a:stretch>
        </p:blipFill>
        <p:spPr bwMode="auto">
          <a:xfrm>
            <a:off x="5029200" y="3733800"/>
            <a:ext cx="3390900" cy="2787217"/>
          </a:xfrm>
          <a:prstGeom prst="rect">
            <a:avLst/>
          </a:prstGeom>
          <a:noFill/>
          <a:ln w="9525">
            <a:noFill/>
            <a:miter lim="800000"/>
            <a:headEnd/>
            <a:tailEnd/>
          </a:ln>
          <a:effectLst/>
        </p:spPr>
      </p:pic>
      <p:graphicFrame>
        <p:nvGraphicFramePr>
          <p:cNvPr id="22532" name="Object 4"/>
          <p:cNvGraphicFramePr>
            <a:graphicFrameLocks noChangeAspect="1"/>
          </p:cNvGraphicFramePr>
          <p:nvPr/>
        </p:nvGraphicFramePr>
        <p:xfrm>
          <a:off x="417513" y="2401887"/>
          <a:ext cx="3392487" cy="722313"/>
        </p:xfrm>
        <a:graphic>
          <a:graphicData uri="http://schemas.openxmlformats.org/presentationml/2006/ole">
            <mc:AlternateContent xmlns:mc="http://schemas.openxmlformats.org/markup-compatibility/2006">
              <mc:Choice xmlns:v="urn:schemas-microsoft-com:vml" Requires="v">
                <p:oleObj spid="_x0000_s22664" name="Equation" r:id="rId4" imgW="2145960" imgH="457200" progId="Equation.3">
                  <p:embed/>
                </p:oleObj>
              </mc:Choice>
              <mc:Fallback>
                <p:oleObj name="Equation" r:id="rId4" imgW="2145960" imgH="4572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2401887"/>
                        <a:ext cx="3392487"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304800" y="3175337"/>
            <a:ext cx="4038600" cy="400110"/>
          </a:xfrm>
          <a:prstGeom prst="rect">
            <a:avLst/>
          </a:prstGeom>
        </p:spPr>
        <p:txBody>
          <a:bodyPr wrap="square">
            <a:spAutoFit/>
          </a:bodyPr>
          <a:lstStyle/>
          <a:p>
            <a:pPr algn="just" rtl="1"/>
            <a:r>
              <a:rPr lang="ar-IQ" sz="2000" b="1" dirty="0" smtClean="0">
                <a:latin typeface="Arial" pitchFamily="34" charset="0"/>
                <a:cs typeface="Arial" pitchFamily="34" charset="0"/>
              </a:rPr>
              <a:t>ومن استخدام قانون كيرشوف للدائرة</a:t>
            </a:r>
            <a:endParaRPr lang="en-US" sz="2000" dirty="0">
              <a:latin typeface="Arial" pitchFamily="34" charset="0"/>
              <a:cs typeface="Arial" pitchFamily="34" charset="0"/>
            </a:endParaRPr>
          </a:p>
        </p:txBody>
      </p:sp>
      <p:graphicFrame>
        <p:nvGraphicFramePr>
          <p:cNvPr id="11" name="Object 1"/>
          <p:cNvGraphicFramePr>
            <a:graphicFrameLocks noChangeAspect="1"/>
          </p:cNvGraphicFramePr>
          <p:nvPr/>
        </p:nvGraphicFramePr>
        <p:xfrm>
          <a:off x="381000" y="3733800"/>
          <a:ext cx="2970213" cy="722313"/>
        </p:xfrm>
        <a:graphic>
          <a:graphicData uri="http://schemas.openxmlformats.org/presentationml/2006/ole">
            <mc:AlternateContent xmlns:mc="http://schemas.openxmlformats.org/markup-compatibility/2006">
              <mc:Choice xmlns:v="urn:schemas-microsoft-com:vml" Requires="v">
                <p:oleObj spid="_x0000_s22665" name="Equation" r:id="rId6" imgW="1879560" imgH="457200" progId="Equation.3">
                  <p:embed/>
                </p:oleObj>
              </mc:Choice>
              <mc:Fallback>
                <p:oleObj name="Equation" r:id="rId6" imgW="1879560" imgH="4572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733800"/>
                        <a:ext cx="2970213"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304800" y="4495800"/>
            <a:ext cx="4038600" cy="707886"/>
          </a:xfrm>
          <a:prstGeom prst="rect">
            <a:avLst/>
          </a:prstGeom>
        </p:spPr>
        <p:txBody>
          <a:bodyPr wrap="square">
            <a:spAutoFit/>
          </a:bodyPr>
          <a:lstStyle/>
          <a:p>
            <a:pPr algn="just" rtl="1"/>
            <a:r>
              <a:rPr lang="ar-IQ" sz="2000" b="1" dirty="0" smtClean="0">
                <a:latin typeface="Arial" pitchFamily="34" charset="0"/>
                <a:cs typeface="Arial" pitchFamily="34" charset="0"/>
              </a:rPr>
              <a:t>ومن تعويض قيمة الفولتية باستخدام العلاقة 1 في العلاقة 15 </a:t>
            </a:r>
            <a:endParaRPr lang="en-US" sz="2000" dirty="0">
              <a:latin typeface="Arial" pitchFamily="34" charset="0"/>
              <a:cs typeface="Arial" pitchFamily="34" charset="0"/>
            </a:endParaRPr>
          </a:p>
        </p:txBody>
      </p:sp>
      <p:graphicFrame>
        <p:nvGraphicFramePr>
          <p:cNvPr id="22534" name="Object 6"/>
          <p:cNvGraphicFramePr>
            <a:graphicFrameLocks noChangeAspect="1"/>
          </p:cNvGraphicFramePr>
          <p:nvPr/>
        </p:nvGraphicFramePr>
        <p:xfrm>
          <a:off x="466725" y="5410200"/>
          <a:ext cx="3252788" cy="381000"/>
        </p:xfrm>
        <a:graphic>
          <a:graphicData uri="http://schemas.openxmlformats.org/presentationml/2006/ole">
            <mc:AlternateContent xmlns:mc="http://schemas.openxmlformats.org/markup-compatibility/2006">
              <mc:Choice xmlns:v="urn:schemas-microsoft-com:vml" Requires="v">
                <p:oleObj spid="_x0000_s22666" name="Equation" r:id="rId8" imgW="2057400" imgH="241200" progId="Equation.3">
                  <p:embed/>
                </p:oleObj>
              </mc:Choice>
              <mc:Fallback>
                <p:oleObj name="Equation" r:id="rId8" imgW="2057400" imgH="2412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725" y="5410200"/>
                        <a:ext cx="32527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
          <p:cNvGraphicFramePr>
            <a:graphicFrameLocks noChangeAspect="1"/>
          </p:cNvGraphicFramePr>
          <p:nvPr/>
        </p:nvGraphicFramePr>
        <p:xfrm>
          <a:off x="409575" y="5943600"/>
          <a:ext cx="3913188" cy="722313"/>
        </p:xfrm>
        <a:graphic>
          <a:graphicData uri="http://schemas.openxmlformats.org/presentationml/2006/ole">
            <mc:AlternateContent xmlns:mc="http://schemas.openxmlformats.org/markup-compatibility/2006">
              <mc:Choice xmlns:v="urn:schemas-microsoft-com:vml" Requires="v">
                <p:oleObj spid="_x0000_s22667" name="Equation" r:id="rId10" imgW="2476440" imgH="457200" progId="Equation.3">
                  <p:embed/>
                </p:oleObj>
              </mc:Choice>
              <mc:Fallback>
                <p:oleObj name="Equation" r:id="rId10" imgW="2476440" imgH="4572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9575" y="5943600"/>
                        <a:ext cx="3913188"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
          <p:cNvGraphicFramePr>
            <a:graphicFrameLocks noChangeAspect="1"/>
          </p:cNvGraphicFramePr>
          <p:nvPr/>
        </p:nvGraphicFramePr>
        <p:xfrm>
          <a:off x="4819650" y="1447800"/>
          <a:ext cx="3532188" cy="722313"/>
        </p:xfrm>
        <a:graphic>
          <a:graphicData uri="http://schemas.openxmlformats.org/presentationml/2006/ole">
            <mc:AlternateContent xmlns:mc="http://schemas.openxmlformats.org/markup-compatibility/2006">
              <mc:Choice xmlns:v="urn:schemas-microsoft-com:vml" Requires="v">
                <p:oleObj spid="_x0000_s22668" name="Equation" r:id="rId12" imgW="2234880" imgH="457200" progId="Equation.3">
                  <p:embed/>
                </p:oleObj>
              </mc:Choice>
              <mc:Fallback>
                <p:oleObj name="Equation" r:id="rId12" imgW="2234880" imgH="457200"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9650" y="1447800"/>
                        <a:ext cx="3532188"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a:xfrm>
            <a:off x="4648200" y="1066800"/>
            <a:ext cx="4038600" cy="400110"/>
          </a:xfrm>
          <a:prstGeom prst="rect">
            <a:avLst/>
          </a:prstGeom>
        </p:spPr>
        <p:txBody>
          <a:bodyPr wrap="square">
            <a:spAutoFit/>
          </a:bodyPr>
          <a:lstStyle/>
          <a:p>
            <a:pPr rtl="1"/>
            <a:r>
              <a:rPr lang="ar-IQ" sz="2000" b="1" dirty="0" smtClean="0">
                <a:latin typeface="Arial" pitchFamily="34" charset="0"/>
                <a:cs typeface="Arial" pitchFamily="34" charset="0"/>
              </a:rPr>
              <a:t>ومن إعادة ترتيب العلاقة 16 </a:t>
            </a:r>
            <a:endParaRPr lang="en-US" sz="2000" dirty="0">
              <a:latin typeface="Arial" pitchFamily="34" charset="0"/>
              <a:cs typeface="Arial" pitchFamily="34" charset="0"/>
            </a:endParaRPr>
          </a:p>
        </p:txBody>
      </p:sp>
      <p:graphicFrame>
        <p:nvGraphicFramePr>
          <p:cNvPr id="17" name="Object 1"/>
          <p:cNvGraphicFramePr>
            <a:graphicFrameLocks noChangeAspect="1"/>
          </p:cNvGraphicFramePr>
          <p:nvPr/>
        </p:nvGraphicFramePr>
        <p:xfrm>
          <a:off x="4757738" y="2219325"/>
          <a:ext cx="3532187" cy="703263"/>
        </p:xfrm>
        <a:graphic>
          <a:graphicData uri="http://schemas.openxmlformats.org/presentationml/2006/ole">
            <mc:AlternateContent xmlns:mc="http://schemas.openxmlformats.org/markup-compatibility/2006">
              <mc:Choice xmlns:v="urn:schemas-microsoft-com:vml" Requires="v">
                <p:oleObj spid="_x0000_s22669" name="Equation" r:id="rId14" imgW="2234880" imgH="444240" progId="Equation.3">
                  <p:embed/>
                </p:oleObj>
              </mc:Choice>
              <mc:Fallback>
                <p:oleObj name="Equation" r:id="rId14" imgW="2234880" imgH="444240" progId="Equation.3">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57738" y="2219325"/>
                        <a:ext cx="3532187"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Connector 18"/>
          <p:cNvCxnSpPr/>
          <p:nvPr/>
        </p:nvCxnSpPr>
        <p:spPr>
          <a:xfrm rot="5400000">
            <a:off x="1561306" y="4000500"/>
            <a:ext cx="57157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V="1">
            <a:off x="0" y="4876800"/>
            <a:ext cx="1295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2128684" y="6518787"/>
            <a:ext cx="1224116" cy="351503"/>
          </a:xfrm>
          <a:custGeom>
            <a:avLst/>
            <a:gdLst>
              <a:gd name="connsiteX0" fmla="*/ 0 w 1224116"/>
              <a:gd name="connsiteY0" fmla="*/ 73742 h 351503"/>
              <a:gd name="connsiteX1" fmla="*/ 309716 w 1224116"/>
              <a:gd name="connsiteY1" fmla="*/ 339213 h 351503"/>
              <a:gd name="connsiteX2" fmla="*/ 1224116 w 1224116"/>
              <a:gd name="connsiteY2" fmla="*/ 0 h 351503"/>
              <a:gd name="connsiteX3" fmla="*/ 1224116 w 1224116"/>
              <a:gd name="connsiteY3" fmla="*/ 0 h 351503"/>
            </a:gdLst>
            <a:ahLst/>
            <a:cxnLst>
              <a:cxn ang="0">
                <a:pos x="connsiteX0" y="connsiteY0"/>
              </a:cxn>
              <a:cxn ang="0">
                <a:pos x="connsiteX1" y="connsiteY1"/>
              </a:cxn>
              <a:cxn ang="0">
                <a:pos x="connsiteX2" y="connsiteY2"/>
              </a:cxn>
              <a:cxn ang="0">
                <a:pos x="connsiteX3" y="connsiteY3"/>
              </a:cxn>
            </a:cxnLst>
            <a:rect l="l" t="t" r="r" b="b"/>
            <a:pathLst>
              <a:path w="1224116" h="351503">
                <a:moveTo>
                  <a:pt x="0" y="73742"/>
                </a:moveTo>
                <a:cubicBezTo>
                  <a:pt x="52848" y="212622"/>
                  <a:pt x="105697" y="351503"/>
                  <a:pt x="309716" y="339213"/>
                </a:cubicBezTo>
                <a:cubicBezTo>
                  <a:pt x="513735" y="326923"/>
                  <a:pt x="1224116" y="0"/>
                  <a:pt x="1224116" y="0"/>
                </a:cubicBezTo>
                <a:lnTo>
                  <a:pt x="1224116" y="0"/>
                </a:ln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p:cNvCxnSpPr/>
          <p:nvPr/>
        </p:nvCxnSpPr>
        <p:spPr>
          <a:xfrm rot="10800000" flipV="1">
            <a:off x="4984956" y="1828800"/>
            <a:ext cx="1371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flipH="1">
            <a:off x="6157452" y="2027904"/>
            <a:ext cx="609600" cy="304800"/>
          </a:xfrm>
          <a:custGeom>
            <a:avLst/>
            <a:gdLst>
              <a:gd name="connsiteX0" fmla="*/ 0 w 1224116"/>
              <a:gd name="connsiteY0" fmla="*/ 73742 h 351503"/>
              <a:gd name="connsiteX1" fmla="*/ 309716 w 1224116"/>
              <a:gd name="connsiteY1" fmla="*/ 339213 h 351503"/>
              <a:gd name="connsiteX2" fmla="*/ 1224116 w 1224116"/>
              <a:gd name="connsiteY2" fmla="*/ 0 h 351503"/>
              <a:gd name="connsiteX3" fmla="*/ 1224116 w 1224116"/>
              <a:gd name="connsiteY3" fmla="*/ 0 h 351503"/>
            </a:gdLst>
            <a:ahLst/>
            <a:cxnLst>
              <a:cxn ang="0">
                <a:pos x="connsiteX0" y="connsiteY0"/>
              </a:cxn>
              <a:cxn ang="0">
                <a:pos x="connsiteX1" y="connsiteY1"/>
              </a:cxn>
              <a:cxn ang="0">
                <a:pos x="connsiteX2" y="connsiteY2"/>
              </a:cxn>
              <a:cxn ang="0">
                <a:pos x="connsiteX3" y="connsiteY3"/>
              </a:cxn>
            </a:cxnLst>
            <a:rect l="l" t="t" r="r" b="b"/>
            <a:pathLst>
              <a:path w="1224116" h="351503">
                <a:moveTo>
                  <a:pt x="0" y="73742"/>
                </a:moveTo>
                <a:cubicBezTo>
                  <a:pt x="52848" y="212622"/>
                  <a:pt x="105697" y="351503"/>
                  <a:pt x="309716" y="339213"/>
                </a:cubicBezTo>
                <a:cubicBezTo>
                  <a:pt x="513735" y="326923"/>
                  <a:pt x="1224116" y="0"/>
                  <a:pt x="1224116" y="0"/>
                </a:cubicBezTo>
                <a:lnTo>
                  <a:pt x="1224116" y="0"/>
                </a:ln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500"/>
                                        <p:tgtEl>
                                          <p:spTgt spid="225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4"/>
                                        </p:tgtEl>
                                        <p:attrNameLst>
                                          <p:attrName>style.visibility</p:attrName>
                                        </p:attrNameLst>
                                      </p:cBhvr>
                                      <p:to>
                                        <p:strVal val="visible"/>
                                      </p:to>
                                    </p:set>
                                    <p:animEffect transition="in" filter="fade">
                                      <p:cBhvr>
                                        <p:cTn id="32" dur="500"/>
                                        <p:tgtEl>
                                          <p:spTgt spid="225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nvGraphicFramePr>
        <p:xfrm>
          <a:off x="517525" y="1354138"/>
          <a:ext cx="3652838" cy="703262"/>
        </p:xfrm>
        <a:graphic>
          <a:graphicData uri="http://schemas.openxmlformats.org/presentationml/2006/ole">
            <mc:AlternateContent xmlns:mc="http://schemas.openxmlformats.org/markup-compatibility/2006">
              <mc:Choice xmlns:v="urn:schemas-microsoft-com:vml" Requires="v">
                <p:oleObj spid="_x0000_s23642" name="Equation" r:id="rId3" imgW="2311200" imgH="444240" progId="Equation.3">
                  <p:embed/>
                </p:oleObj>
              </mc:Choice>
              <mc:Fallback>
                <p:oleObj name="Equation" r:id="rId3" imgW="231120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1354138"/>
                        <a:ext cx="3652838"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228600" y="762000"/>
            <a:ext cx="7924800" cy="400110"/>
          </a:xfrm>
          <a:prstGeom prst="rect">
            <a:avLst/>
          </a:prstGeom>
        </p:spPr>
        <p:txBody>
          <a:bodyPr wrap="square">
            <a:spAutoFit/>
          </a:bodyPr>
          <a:lstStyle/>
          <a:p>
            <a:pPr algn="just" rtl="1"/>
            <a:r>
              <a:rPr lang="ar-IQ" sz="2000" b="1" dirty="0" smtClean="0">
                <a:latin typeface="Arial" pitchFamily="34" charset="0"/>
                <a:cs typeface="Arial" pitchFamily="34" charset="0"/>
              </a:rPr>
              <a:t>ان تكامل العلاقة 18 يعطي التيار الاني </a:t>
            </a:r>
            <a:r>
              <a:rPr lang="en-US" sz="2000" b="1" dirty="0" err="1" smtClean="0">
                <a:latin typeface="Arial" pitchFamily="34" charset="0"/>
                <a:cs typeface="Arial" pitchFamily="34" charset="0"/>
              </a:rPr>
              <a:t>instantnous</a:t>
            </a:r>
            <a:r>
              <a:rPr lang="en-US" sz="2000" b="1" dirty="0" smtClean="0">
                <a:latin typeface="Arial" pitchFamily="34" charset="0"/>
                <a:cs typeface="Arial" pitchFamily="34" charset="0"/>
              </a:rPr>
              <a:t> current </a:t>
            </a:r>
            <a:r>
              <a:rPr lang="ar-IQ" sz="2000" b="1" dirty="0" smtClean="0">
                <a:latin typeface="Arial" pitchFamily="34" charset="0"/>
                <a:cs typeface="Arial" pitchFamily="34" charset="0"/>
              </a:rPr>
              <a:t> للمحث </a:t>
            </a:r>
            <a:r>
              <a:rPr lang="en-US" sz="2000" b="1" dirty="0" err="1" smtClean="0">
                <a:latin typeface="Arial" pitchFamily="34" charset="0"/>
                <a:cs typeface="Arial" pitchFamily="34" charset="0"/>
              </a:rPr>
              <a:t>i</a:t>
            </a:r>
            <a:r>
              <a:rPr lang="en-US" sz="2000" b="1" baseline="-25000" dirty="0" err="1" smtClean="0">
                <a:latin typeface="Arial" pitchFamily="34" charset="0"/>
                <a:cs typeface="Arial" pitchFamily="34" charset="0"/>
              </a:rPr>
              <a:t>L</a:t>
            </a:r>
            <a:r>
              <a:rPr lang="ar-IQ" sz="2000" b="1" dirty="0" smtClean="0">
                <a:latin typeface="Arial" pitchFamily="34" charset="0"/>
                <a:cs typeface="Arial" pitchFamily="34" charset="0"/>
              </a:rPr>
              <a:t> كدالة للزمن </a:t>
            </a:r>
            <a:endParaRPr lang="en-US" sz="2000" dirty="0">
              <a:latin typeface="Arial" pitchFamily="34" charset="0"/>
              <a:cs typeface="Arial" pitchFamily="34" charset="0"/>
            </a:endParaRPr>
          </a:p>
        </p:txBody>
      </p:sp>
      <p:graphicFrame>
        <p:nvGraphicFramePr>
          <p:cNvPr id="7" name="Object 1"/>
          <p:cNvGraphicFramePr>
            <a:graphicFrameLocks noChangeAspect="1"/>
          </p:cNvGraphicFramePr>
          <p:nvPr/>
        </p:nvGraphicFramePr>
        <p:xfrm>
          <a:off x="374650" y="2133600"/>
          <a:ext cx="3552825" cy="723900"/>
        </p:xfrm>
        <a:graphic>
          <a:graphicData uri="http://schemas.openxmlformats.org/presentationml/2006/ole">
            <mc:AlternateContent xmlns:mc="http://schemas.openxmlformats.org/markup-compatibility/2006">
              <mc:Choice xmlns:v="urn:schemas-microsoft-com:vml" Requires="v">
                <p:oleObj spid="_x0000_s23643" name="Equation" r:id="rId5" imgW="2247840" imgH="457200" progId="Equation.3">
                  <p:embed/>
                </p:oleObj>
              </mc:Choice>
              <mc:Fallback>
                <p:oleObj name="Equation" r:id="rId5" imgW="2247840" imgH="457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650" y="2133600"/>
                        <a:ext cx="35528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228600" y="2981325"/>
            <a:ext cx="4038600" cy="400110"/>
          </a:xfrm>
          <a:prstGeom prst="rect">
            <a:avLst/>
          </a:prstGeom>
        </p:spPr>
        <p:txBody>
          <a:bodyPr wrap="square">
            <a:spAutoFit/>
          </a:bodyPr>
          <a:lstStyle/>
          <a:p>
            <a:pPr algn="just" rtl="1"/>
            <a:r>
              <a:rPr lang="ar-IQ" sz="2000" b="1" dirty="0" smtClean="0">
                <a:latin typeface="Arial" pitchFamily="34" charset="0"/>
                <a:cs typeface="Arial" pitchFamily="34" charset="0"/>
              </a:rPr>
              <a:t>ومن استخدام قوانين المثلثات </a:t>
            </a:r>
            <a:endParaRPr lang="en-US" sz="2000" dirty="0">
              <a:latin typeface="Arial" pitchFamily="34" charset="0"/>
              <a:cs typeface="Arial" pitchFamily="34" charset="0"/>
            </a:endParaRPr>
          </a:p>
        </p:txBody>
      </p:sp>
      <p:graphicFrame>
        <p:nvGraphicFramePr>
          <p:cNvPr id="9" name="Object 1"/>
          <p:cNvGraphicFramePr>
            <a:graphicFrameLocks noChangeAspect="1"/>
          </p:cNvGraphicFramePr>
          <p:nvPr/>
        </p:nvGraphicFramePr>
        <p:xfrm>
          <a:off x="211138" y="3495675"/>
          <a:ext cx="3914775" cy="704850"/>
        </p:xfrm>
        <a:graphic>
          <a:graphicData uri="http://schemas.openxmlformats.org/presentationml/2006/ole">
            <mc:AlternateContent xmlns:mc="http://schemas.openxmlformats.org/markup-compatibility/2006">
              <mc:Choice xmlns:v="urn:schemas-microsoft-com:vml" Requires="v">
                <p:oleObj spid="_x0000_s23644" name="Equation" r:id="rId7" imgW="2476440" imgH="444240" progId="Equation.3">
                  <p:embed/>
                </p:oleObj>
              </mc:Choice>
              <mc:Fallback>
                <p:oleObj name="Equation" r:id="rId7" imgW="2476440" imgH="444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138" y="3495675"/>
                        <a:ext cx="3914775"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228600" y="4352925"/>
            <a:ext cx="4038600" cy="400110"/>
          </a:xfrm>
          <a:prstGeom prst="rect">
            <a:avLst/>
          </a:prstGeom>
        </p:spPr>
        <p:txBody>
          <a:bodyPr wrap="square">
            <a:spAutoFit/>
          </a:bodyPr>
          <a:lstStyle/>
          <a:p>
            <a:pPr algn="just" rtl="1"/>
            <a:r>
              <a:rPr lang="ar-IQ" sz="2000" b="1" dirty="0" smtClean="0">
                <a:latin typeface="Arial" pitchFamily="34" charset="0"/>
                <a:cs typeface="Arial" pitchFamily="34" charset="0"/>
              </a:rPr>
              <a:t>ومن تعويض 21 في 20</a:t>
            </a:r>
            <a:endParaRPr lang="en-US" sz="2000" dirty="0">
              <a:latin typeface="Arial" pitchFamily="34" charset="0"/>
              <a:cs typeface="Arial" pitchFamily="34" charset="0"/>
            </a:endParaRPr>
          </a:p>
        </p:txBody>
      </p:sp>
      <p:graphicFrame>
        <p:nvGraphicFramePr>
          <p:cNvPr id="11" name="Object 1"/>
          <p:cNvGraphicFramePr>
            <a:graphicFrameLocks noChangeAspect="1"/>
          </p:cNvGraphicFramePr>
          <p:nvPr/>
        </p:nvGraphicFramePr>
        <p:xfrm>
          <a:off x="236538" y="4886325"/>
          <a:ext cx="3933825" cy="723900"/>
        </p:xfrm>
        <a:graphic>
          <a:graphicData uri="http://schemas.openxmlformats.org/presentationml/2006/ole">
            <mc:AlternateContent xmlns:mc="http://schemas.openxmlformats.org/markup-compatibility/2006">
              <mc:Choice xmlns:v="urn:schemas-microsoft-com:vml" Requires="v">
                <p:oleObj spid="_x0000_s23645" name="Equation" r:id="rId9" imgW="2489040" imgH="457200" progId="Equation.3">
                  <p:embed/>
                </p:oleObj>
              </mc:Choice>
              <mc:Fallback>
                <p:oleObj name="Equation" r:id="rId9" imgW="2489040" imgH="457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538" y="4886325"/>
                        <a:ext cx="39338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152400" y="5791200"/>
            <a:ext cx="4495800" cy="1015663"/>
          </a:xfrm>
          <a:prstGeom prst="rect">
            <a:avLst/>
          </a:prstGeom>
        </p:spPr>
        <p:txBody>
          <a:bodyPr wrap="square">
            <a:spAutoFit/>
          </a:bodyPr>
          <a:lstStyle/>
          <a:p>
            <a:pPr algn="just" rtl="1"/>
            <a:r>
              <a:rPr lang="ar-IQ" sz="2000" b="1" dirty="0" smtClean="0">
                <a:latin typeface="Arial" pitchFamily="34" charset="0"/>
                <a:cs typeface="Arial" pitchFamily="34" charset="0"/>
              </a:rPr>
              <a:t>ومن مقارنة العلاقة 22 مع العلاقة 1 نلاحظ ان التيار الاني والفولتية الانية في المحث تتخلف بطور مقداره  </a:t>
            </a:r>
            <a:r>
              <a:rPr lang="en-US" sz="2000" b="1" dirty="0" smtClean="0">
                <a:latin typeface="Arial" pitchFamily="34" charset="0"/>
                <a:cs typeface="Arial" pitchFamily="34" charset="0"/>
              </a:rPr>
              <a:t>(</a:t>
            </a:r>
            <a:r>
              <a:rPr lang="el-GR" sz="2000" b="1" dirty="0" smtClean="0">
                <a:latin typeface="Arial" pitchFamily="34" charset="0"/>
                <a:cs typeface="Arial" pitchFamily="34" charset="0"/>
              </a:rPr>
              <a:t>π</a:t>
            </a:r>
            <a:r>
              <a:rPr lang="en-US" sz="2000" b="1" dirty="0" smtClean="0">
                <a:latin typeface="Arial" pitchFamily="34" charset="0"/>
                <a:cs typeface="Arial" pitchFamily="34" charset="0"/>
              </a:rPr>
              <a:t>/2)</a:t>
            </a:r>
            <a:r>
              <a:rPr lang="en-US" sz="2000" b="1" dirty="0" err="1" smtClean="0">
                <a:latin typeface="Arial" pitchFamily="34" charset="0"/>
                <a:cs typeface="Arial" pitchFamily="34" charset="0"/>
              </a:rPr>
              <a:t>rad</a:t>
            </a:r>
            <a:r>
              <a:rPr lang="en-US" sz="2000" b="1" dirty="0" smtClean="0">
                <a:latin typeface="Arial" pitchFamily="34" charset="0"/>
                <a:cs typeface="Arial" pitchFamily="34" charset="0"/>
              </a:rPr>
              <a:t>=90  </a:t>
            </a:r>
            <a:r>
              <a:rPr lang="ar-IQ" sz="2000" b="1" dirty="0" smtClean="0">
                <a:latin typeface="Arial" pitchFamily="34" charset="0"/>
                <a:cs typeface="Arial" pitchFamily="34" charset="0"/>
              </a:rPr>
              <a:t>  </a:t>
            </a:r>
            <a:endParaRPr lang="en-US" sz="2000" dirty="0">
              <a:latin typeface="Arial" pitchFamily="34" charset="0"/>
              <a:cs typeface="Arial" pitchFamily="34" charset="0"/>
            </a:endParaRPr>
          </a:p>
        </p:txBody>
      </p:sp>
      <p:cxnSp>
        <p:nvCxnSpPr>
          <p:cNvPr id="19" name="Straight Connector 18"/>
          <p:cNvCxnSpPr/>
          <p:nvPr/>
        </p:nvCxnSpPr>
        <p:spPr>
          <a:xfrm rot="5400000">
            <a:off x="2132806" y="4038600"/>
            <a:ext cx="533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0" y="2666999"/>
            <a:ext cx="4800600" cy="4191001"/>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a:srcRect/>
          <a:stretch>
            <a:fillRect/>
          </a:stretch>
        </p:blipFill>
        <p:spPr bwMode="auto">
          <a:xfrm>
            <a:off x="5019675" y="2667000"/>
            <a:ext cx="3971925" cy="4139287"/>
          </a:xfrm>
          <a:prstGeom prst="rect">
            <a:avLst/>
          </a:prstGeom>
          <a:noFill/>
          <a:ln w="9525">
            <a:noFill/>
            <a:miter lim="800000"/>
            <a:headEnd/>
            <a:tailEnd/>
          </a:ln>
          <a:effectLst/>
        </p:spPr>
      </p:pic>
      <p:sp>
        <p:nvSpPr>
          <p:cNvPr id="6" name="Rectangle 5"/>
          <p:cNvSpPr/>
          <p:nvPr/>
        </p:nvSpPr>
        <p:spPr>
          <a:xfrm>
            <a:off x="685800" y="457200"/>
            <a:ext cx="7924800" cy="769441"/>
          </a:xfrm>
          <a:prstGeom prst="rect">
            <a:avLst/>
          </a:prstGeom>
        </p:spPr>
        <p:txBody>
          <a:bodyPr wrap="square">
            <a:spAutoFit/>
          </a:bodyPr>
          <a:lstStyle/>
          <a:p>
            <a:pPr algn="just" rtl="1"/>
            <a:r>
              <a:rPr lang="ar-IQ" sz="2000" b="1" dirty="0" smtClean="0">
                <a:latin typeface="Arial" pitchFamily="34" charset="0"/>
                <a:cs typeface="Arial" pitchFamily="34" charset="0"/>
              </a:rPr>
              <a:t>الشكل </a:t>
            </a:r>
            <a:r>
              <a:rPr lang="en-US" sz="2000" b="1" dirty="0" smtClean="0">
                <a:latin typeface="Arial" pitchFamily="34" charset="0"/>
                <a:cs typeface="Arial" pitchFamily="34" charset="0"/>
              </a:rPr>
              <a:t>a</a:t>
            </a:r>
            <a:r>
              <a:rPr lang="ar-IQ" sz="2000" b="1" dirty="0" smtClean="0">
                <a:latin typeface="Arial" pitchFamily="34" charset="0"/>
                <a:cs typeface="Arial" pitchFamily="34" charset="0"/>
              </a:rPr>
              <a:t> يوضح علاقة الفولتية والتيار نسبتا للزمن. </a:t>
            </a:r>
          </a:p>
          <a:p>
            <a:pPr algn="just" rtl="1"/>
            <a:r>
              <a:rPr lang="ar-IQ" sz="2000" b="1" dirty="0" smtClean="0">
                <a:latin typeface="Arial" pitchFamily="34" charset="0"/>
                <a:cs typeface="Arial" pitchFamily="34" charset="0"/>
              </a:rPr>
              <a:t>بصوره عامة ان </a:t>
            </a:r>
            <a:r>
              <a:rPr lang="ar-IQ" sz="2400" b="1" u="sng" dirty="0" smtClean="0">
                <a:latin typeface="Arial" pitchFamily="34" charset="0"/>
                <a:cs typeface="Arial" pitchFamily="34" charset="0"/>
              </a:rPr>
              <a:t>التيار يتاخر عن الفولتية </a:t>
            </a:r>
            <a:r>
              <a:rPr lang="ar-IQ" sz="2000" b="1" dirty="0" smtClean="0">
                <a:latin typeface="Arial" pitchFamily="34" charset="0"/>
                <a:cs typeface="Arial" pitchFamily="34" charset="0"/>
              </a:rPr>
              <a:t>بزاوية مقدارها 90 ددرجة </a:t>
            </a:r>
            <a:endParaRPr lang="en-US" sz="2000" dirty="0">
              <a:latin typeface="Arial" pitchFamily="34" charset="0"/>
              <a:cs typeface="Arial" pitchFamily="34" charset="0"/>
            </a:endParaRPr>
          </a:p>
        </p:txBody>
      </p:sp>
      <p:sp>
        <p:nvSpPr>
          <p:cNvPr id="7" name="Rectangle 6"/>
          <p:cNvSpPr/>
          <p:nvPr/>
        </p:nvSpPr>
        <p:spPr>
          <a:xfrm>
            <a:off x="990600" y="4771870"/>
            <a:ext cx="762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81000"/>
            <a:ext cx="3352800" cy="1015663"/>
          </a:xfrm>
          <a:prstGeom prst="rect">
            <a:avLst/>
          </a:prstGeom>
        </p:spPr>
        <p:txBody>
          <a:bodyPr wrap="square">
            <a:spAutoFit/>
          </a:bodyPr>
          <a:lstStyle/>
          <a:p>
            <a:pPr algn="just" rtl="1"/>
            <a:r>
              <a:rPr lang="ar-IQ" sz="2000" b="1" dirty="0" smtClean="0">
                <a:latin typeface="Arial" pitchFamily="34" charset="0"/>
                <a:cs typeface="Arial" pitchFamily="34" charset="0"/>
              </a:rPr>
              <a:t>من العلاقة 20 يمكن ملاحظة ان التيار في المحث ييصل الى قيمته العظمى عندما </a:t>
            </a:r>
            <a:r>
              <a:rPr lang="en-US" sz="2000" b="1" dirty="0" err="1" smtClean="0">
                <a:latin typeface="Arial" pitchFamily="34" charset="0"/>
                <a:cs typeface="Arial" pitchFamily="34" charset="0"/>
              </a:rPr>
              <a:t>cos</a:t>
            </a:r>
            <a:r>
              <a:rPr lang="el-GR" sz="2000" b="1" dirty="0" smtClean="0">
                <a:latin typeface="Arial" pitchFamily="34" charset="0"/>
                <a:cs typeface="Arial" pitchFamily="34" charset="0"/>
              </a:rPr>
              <a:t>ω</a:t>
            </a:r>
            <a:r>
              <a:rPr lang="en-US" sz="2000" b="1" dirty="0" smtClean="0">
                <a:latin typeface="Arial" pitchFamily="34" charset="0"/>
                <a:cs typeface="Arial" pitchFamily="34" charset="0"/>
              </a:rPr>
              <a:t>t=-1</a:t>
            </a:r>
            <a:r>
              <a:rPr lang="ar-IQ" sz="2000" b="1" dirty="0" smtClean="0">
                <a:latin typeface="Arial" pitchFamily="34" charset="0"/>
                <a:cs typeface="Arial" pitchFamily="34" charset="0"/>
              </a:rPr>
              <a:t> </a:t>
            </a:r>
            <a:endParaRPr lang="en-US" sz="2000" dirty="0">
              <a:latin typeface="Arial" pitchFamily="34" charset="0"/>
              <a:cs typeface="Arial" pitchFamily="34" charset="0"/>
            </a:endParaRPr>
          </a:p>
        </p:txBody>
      </p:sp>
      <p:graphicFrame>
        <p:nvGraphicFramePr>
          <p:cNvPr id="5" name="Object 2"/>
          <p:cNvGraphicFramePr>
            <a:graphicFrameLocks noChangeAspect="1"/>
          </p:cNvGraphicFramePr>
          <p:nvPr/>
        </p:nvGraphicFramePr>
        <p:xfrm>
          <a:off x="792163" y="1333500"/>
          <a:ext cx="3573463" cy="723900"/>
        </p:xfrm>
        <a:graphic>
          <a:graphicData uri="http://schemas.openxmlformats.org/presentationml/2006/ole">
            <mc:AlternateContent xmlns:mc="http://schemas.openxmlformats.org/markup-compatibility/2006">
              <mc:Choice xmlns:v="urn:schemas-microsoft-com:vml" Requires="v">
                <p:oleObj spid="_x0000_s25779" name="Equation" r:id="rId4" imgW="2260440" imgH="457200" progId="Equation.3">
                  <p:embed/>
                </p:oleObj>
              </mc:Choice>
              <mc:Fallback>
                <p:oleObj name="Equation" r:id="rId4" imgW="226044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63" y="1333500"/>
                        <a:ext cx="3573463"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p:cNvGraphicFramePr>
            <a:graphicFrameLocks noChangeAspect="1"/>
          </p:cNvGraphicFramePr>
          <p:nvPr/>
        </p:nvGraphicFramePr>
        <p:xfrm>
          <a:off x="855663" y="2095500"/>
          <a:ext cx="2828925" cy="723900"/>
        </p:xfrm>
        <a:graphic>
          <a:graphicData uri="http://schemas.openxmlformats.org/presentationml/2006/ole">
            <mc:AlternateContent xmlns:mc="http://schemas.openxmlformats.org/markup-compatibility/2006">
              <mc:Choice xmlns:v="urn:schemas-microsoft-com:vml" Requires="v">
                <p:oleObj spid="_x0000_s25780" name="Equation" r:id="rId6" imgW="1790640" imgH="457200" progId="Equation.3">
                  <p:embed/>
                </p:oleObj>
              </mc:Choice>
              <mc:Fallback>
                <p:oleObj name="Equation" r:id="rId6" imgW="1790640" imgH="457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663" y="2095500"/>
                        <a:ext cx="28289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838200" y="2819400"/>
            <a:ext cx="3429000" cy="707886"/>
          </a:xfrm>
          <a:prstGeom prst="rect">
            <a:avLst/>
          </a:prstGeom>
        </p:spPr>
        <p:txBody>
          <a:bodyPr wrap="square">
            <a:spAutoFit/>
          </a:bodyPr>
          <a:lstStyle/>
          <a:p>
            <a:pPr rtl="1"/>
            <a:r>
              <a:rPr lang="ar-IQ" sz="2000" b="1" dirty="0" smtClean="0">
                <a:latin typeface="Arial" pitchFamily="34" charset="0"/>
                <a:cs typeface="Arial" pitchFamily="34" charset="0"/>
              </a:rPr>
              <a:t>يمكن تعريف </a:t>
            </a:r>
            <a:r>
              <a:rPr lang="en-US" sz="2000" b="1" dirty="0" err="1" smtClean="0">
                <a:latin typeface="Arial" pitchFamily="34" charset="0"/>
                <a:cs typeface="Arial" pitchFamily="34" charset="0"/>
              </a:rPr>
              <a:t>ωL</a:t>
            </a:r>
            <a:r>
              <a:rPr lang="ar-IQ" sz="2000" b="1" dirty="0" smtClean="0">
                <a:latin typeface="Arial" pitchFamily="34" charset="0"/>
                <a:cs typeface="Arial" pitchFamily="34" charset="0"/>
              </a:rPr>
              <a:t> كـ رادة حثية </a:t>
            </a:r>
            <a:r>
              <a:rPr lang="en-US" sz="2000" b="1" dirty="0" smtClean="0">
                <a:latin typeface="Arial" pitchFamily="34" charset="0"/>
                <a:cs typeface="Arial" pitchFamily="34" charset="0"/>
              </a:rPr>
              <a:t>inductive reactance X</a:t>
            </a:r>
            <a:r>
              <a:rPr lang="en-US" sz="2000" b="1" baseline="-25000" dirty="0" smtClean="0">
                <a:latin typeface="Arial" pitchFamily="34" charset="0"/>
                <a:cs typeface="Arial" pitchFamily="34" charset="0"/>
              </a:rPr>
              <a:t>L</a:t>
            </a:r>
            <a:r>
              <a:rPr lang="ar-IQ" sz="2000" b="1" baseline="-25000" dirty="0" smtClean="0">
                <a:latin typeface="Arial" pitchFamily="34" charset="0"/>
                <a:cs typeface="Arial" pitchFamily="34" charset="0"/>
              </a:rPr>
              <a:t> </a:t>
            </a:r>
            <a:endParaRPr lang="en-US" sz="2000" baseline="-25000" dirty="0">
              <a:latin typeface="Arial" pitchFamily="34" charset="0"/>
              <a:cs typeface="Arial" pitchFamily="34" charset="0"/>
            </a:endParaRPr>
          </a:p>
        </p:txBody>
      </p:sp>
      <p:graphicFrame>
        <p:nvGraphicFramePr>
          <p:cNvPr id="8" name="Object 2"/>
          <p:cNvGraphicFramePr>
            <a:graphicFrameLocks noChangeAspect="1"/>
          </p:cNvGraphicFramePr>
          <p:nvPr/>
        </p:nvGraphicFramePr>
        <p:xfrm>
          <a:off x="914400" y="3657600"/>
          <a:ext cx="2508250" cy="382587"/>
        </p:xfrm>
        <a:graphic>
          <a:graphicData uri="http://schemas.openxmlformats.org/presentationml/2006/ole">
            <mc:AlternateContent xmlns:mc="http://schemas.openxmlformats.org/markup-compatibility/2006">
              <mc:Choice xmlns:v="urn:schemas-microsoft-com:vml" Requires="v">
                <p:oleObj spid="_x0000_s25781" name="Equation" r:id="rId8" imgW="1587240" imgH="241200" progId="Equation.3">
                  <p:embed/>
                </p:oleObj>
              </mc:Choice>
              <mc:Fallback>
                <p:oleObj name="Equation" r:id="rId8" imgW="1587240" imgH="2412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657600"/>
                        <a:ext cx="2508250"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1066800" y="4191000"/>
            <a:ext cx="2209800" cy="400110"/>
          </a:xfrm>
          <a:prstGeom prst="rect">
            <a:avLst/>
          </a:prstGeom>
        </p:spPr>
        <p:txBody>
          <a:bodyPr wrap="square">
            <a:spAutoFit/>
          </a:bodyPr>
          <a:lstStyle/>
          <a:p>
            <a:pPr rtl="1"/>
            <a:r>
              <a:rPr lang="ar-IQ" sz="2000" b="1" dirty="0" smtClean="0">
                <a:latin typeface="Arial" pitchFamily="34" charset="0"/>
                <a:cs typeface="Arial" pitchFamily="34" charset="0"/>
              </a:rPr>
              <a:t>وبالتالي فان </a:t>
            </a:r>
            <a:endParaRPr lang="en-US" sz="2000" baseline="-25000" dirty="0">
              <a:latin typeface="Arial" pitchFamily="34" charset="0"/>
              <a:cs typeface="Arial" pitchFamily="34" charset="0"/>
            </a:endParaRPr>
          </a:p>
        </p:txBody>
      </p:sp>
      <p:graphicFrame>
        <p:nvGraphicFramePr>
          <p:cNvPr id="10" name="Object 2"/>
          <p:cNvGraphicFramePr>
            <a:graphicFrameLocks noChangeAspect="1"/>
          </p:cNvGraphicFramePr>
          <p:nvPr/>
        </p:nvGraphicFramePr>
        <p:xfrm>
          <a:off x="838200" y="4625975"/>
          <a:ext cx="2849563" cy="784225"/>
        </p:xfrm>
        <a:graphic>
          <a:graphicData uri="http://schemas.openxmlformats.org/presentationml/2006/ole">
            <mc:AlternateContent xmlns:mc="http://schemas.openxmlformats.org/markup-compatibility/2006">
              <mc:Choice xmlns:v="urn:schemas-microsoft-com:vml" Requires="v">
                <p:oleObj spid="_x0000_s25782" name="Equation" r:id="rId10" imgW="1803240" imgH="495000" progId="Equation.3">
                  <p:embed/>
                </p:oleObj>
              </mc:Choice>
              <mc:Fallback>
                <p:oleObj name="Equation" r:id="rId10" imgW="1803240" imgH="4950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4625975"/>
                        <a:ext cx="2849563"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609600" y="5410200"/>
            <a:ext cx="4038600" cy="707886"/>
          </a:xfrm>
          <a:prstGeom prst="rect">
            <a:avLst/>
          </a:prstGeom>
        </p:spPr>
        <p:txBody>
          <a:bodyPr wrap="square">
            <a:spAutoFit/>
          </a:bodyPr>
          <a:lstStyle/>
          <a:p>
            <a:pPr rtl="1"/>
            <a:r>
              <a:rPr lang="ar-IQ" sz="2000" b="1" dirty="0" smtClean="0">
                <a:latin typeface="Arial" pitchFamily="34" charset="0"/>
                <a:cs typeface="Arial" pitchFamily="34" charset="0"/>
              </a:rPr>
              <a:t>ان علاقة التيار والفولتية الفعالة للمحث هي تشبة العلاقة 23 ولكن بأسماء مختلفة </a:t>
            </a:r>
            <a:endParaRPr lang="en-US" sz="2000" baseline="-25000" dirty="0">
              <a:latin typeface="Arial" pitchFamily="34" charset="0"/>
              <a:cs typeface="Arial" pitchFamily="34" charset="0"/>
            </a:endParaRPr>
          </a:p>
        </p:txBody>
      </p:sp>
      <p:graphicFrame>
        <p:nvGraphicFramePr>
          <p:cNvPr id="12" name="Object 2"/>
          <p:cNvGraphicFramePr>
            <a:graphicFrameLocks noChangeAspect="1"/>
          </p:cNvGraphicFramePr>
          <p:nvPr/>
        </p:nvGraphicFramePr>
        <p:xfrm>
          <a:off x="838200" y="6134100"/>
          <a:ext cx="2768600" cy="723900"/>
        </p:xfrm>
        <a:graphic>
          <a:graphicData uri="http://schemas.openxmlformats.org/presentationml/2006/ole">
            <mc:AlternateContent xmlns:mc="http://schemas.openxmlformats.org/markup-compatibility/2006">
              <mc:Choice xmlns:v="urn:schemas-microsoft-com:vml" Requires="v">
                <p:oleObj spid="_x0000_s25783" name="Equation" r:id="rId12" imgW="1752480" imgH="457200" progId="Equation.3">
                  <p:embed/>
                </p:oleObj>
              </mc:Choice>
              <mc:Fallback>
                <p:oleObj name="Equation" r:id="rId12" imgW="1752480" imgH="4572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6134100"/>
                        <a:ext cx="2768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Connector 13"/>
          <p:cNvCxnSpPr/>
          <p:nvPr/>
        </p:nvCxnSpPr>
        <p:spPr>
          <a:xfrm rot="5400000">
            <a:off x="1562100" y="3542506"/>
            <a:ext cx="6172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876800" y="533400"/>
            <a:ext cx="4038600" cy="707886"/>
          </a:xfrm>
          <a:prstGeom prst="rect">
            <a:avLst/>
          </a:prstGeom>
        </p:spPr>
        <p:txBody>
          <a:bodyPr wrap="square">
            <a:spAutoFit/>
          </a:bodyPr>
          <a:lstStyle/>
          <a:p>
            <a:pPr rtl="1"/>
            <a:r>
              <a:rPr lang="ar-IQ" sz="2000" b="1" dirty="0" smtClean="0">
                <a:latin typeface="Arial" pitchFamily="34" charset="0"/>
                <a:cs typeface="Arial" pitchFamily="34" charset="0"/>
              </a:rPr>
              <a:t>ومن استخدام العلاقة 25 والعلاقة  1 يمكن إيجاد الفولتية الانية المارة بالمحث</a:t>
            </a:r>
            <a:endParaRPr lang="en-US" sz="2000" baseline="-25000" dirty="0">
              <a:latin typeface="Arial" pitchFamily="34" charset="0"/>
              <a:cs typeface="Arial" pitchFamily="34" charset="0"/>
            </a:endParaRPr>
          </a:p>
        </p:txBody>
      </p:sp>
      <p:graphicFrame>
        <p:nvGraphicFramePr>
          <p:cNvPr id="25607" name="Object 7"/>
          <p:cNvGraphicFramePr>
            <a:graphicFrameLocks noChangeAspect="1"/>
          </p:cNvGraphicFramePr>
          <p:nvPr/>
        </p:nvGraphicFramePr>
        <p:xfrm>
          <a:off x="5029200" y="1524000"/>
          <a:ext cx="3832225" cy="1565275"/>
        </p:xfrm>
        <a:graphic>
          <a:graphicData uri="http://schemas.openxmlformats.org/presentationml/2006/ole">
            <mc:AlternateContent xmlns:mc="http://schemas.openxmlformats.org/markup-compatibility/2006">
              <mc:Choice xmlns:v="urn:schemas-microsoft-com:vml" Requires="v">
                <p:oleObj spid="_x0000_s25784" name="Equation" r:id="rId14" imgW="2425680" imgH="990360" progId="Equation.3">
                  <p:embed/>
                </p:oleObj>
              </mc:Choice>
              <mc:Fallback>
                <p:oleObj name="Equation" r:id="rId14" imgW="2425680" imgH="99036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29200" y="1524000"/>
                        <a:ext cx="3832225" cy="156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8" name="Object 8"/>
          <p:cNvGraphicFramePr>
            <a:graphicFrameLocks noChangeAspect="1"/>
          </p:cNvGraphicFramePr>
          <p:nvPr/>
        </p:nvGraphicFramePr>
        <p:xfrm>
          <a:off x="5087263" y="4829330"/>
          <a:ext cx="3373437" cy="381000"/>
        </p:xfrm>
        <a:graphic>
          <a:graphicData uri="http://schemas.openxmlformats.org/presentationml/2006/ole">
            <mc:AlternateContent xmlns:mc="http://schemas.openxmlformats.org/markup-compatibility/2006">
              <mc:Choice xmlns:v="urn:schemas-microsoft-com:vml" Requires="v">
                <p:oleObj spid="_x0000_s25785" name="Equation" r:id="rId16" imgW="2133360" imgH="241200" progId="Equation.3">
                  <p:embed/>
                </p:oleObj>
              </mc:Choice>
              <mc:Fallback>
                <p:oleObj name="Equation" r:id="rId16" imgW="2133360" imgH="24120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87263" y="4829330"/>
                        <a:ext cx="33734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 name="Rectangle 16"/>
          <p:cNvSpPr/>
          <p:nvPr/>
        </p:nvSpPr>
        <p:spPr>
          <a:xfrm>
            <a:off x="4953000" y="3810000"/>
            <a:ext cx="4038600" cy="400110"/>
          </a:xfrm>
          <a:prstGeom prst="rect">
            <a:avLst/>
          </a:prstGeom>
        </p:spPr>
        <p:txBody>
          <a:bodyPr wrap="square">
            <a:spAutoFit/>
          </a:bodyPr>
          <a:lstStyle/>
          <a:p>
            <a:pPr algn="r" rtl="1"/>
            <a:r>
              <a:rPr lang="ar-IQ" sz="2000" b="1" dirty="0" smtClean="0">
                <a:latin typeface="Arial" pitchFamily="34" charset="0"/>
                <a:cs typeface="Arial" pitchFamily="34" charset="0"/>
              </a:rPr>
              <a:t>باختصار يمكننا القول </a:t>
            </a:r>
            <a:endParaRPr lang="en-US" sz="2000" baseline="-25000" dirty="0">
              <a:latin typeface="Arial" pitchFamily="34" charset="0"/>
              <a:cs typeface="Arial" pitchFamily="34" charset="0"/>
            </a:endParaRPr>
          </a:p>
        </p:txBody>
      </p:sp>
      <p:graphicFrame>
        <p:nvGraphicFramePr>
          <p:cNvPr id="25610" name="Object 10"/>
          <p:cNvGraphicFramePr>
            <a:graphicFrameLocks noChangeAspect="1"/>
          </p:cNvGraphicFramePr>
          <p:nvPr/>
        </p:nvGraphicFramePr>
        <p:xfrm>
          <a:off x="5168900" y="5191125"/>
          <a:ext cx="3652838" cy="704850"/>
        </p:xfrm>
        <a:graphic>
          <a:graphicData uri="http://schemas.openxmlformats.org/presentationml/2006/ole">
            <mc:AlternateContent xmlns:mc="http://schemas.openxmlformats.org/markup-compatibility/2006">
              <mc:Choice xmlns:v="urn:schemas-microsoft-com:vml" Requires="v">
                <p:oleObj spid="_x0000_s25786" name="Equation" r:id="rId18" imgW="2311200" imgH="444240" progId="Equation.3">
                  <p:embed/>
                </p:oleObj>
              </mc:Choice>
              <mc:Fallback>
                <p:oleObj name="Equation" r:id="rId18" imgW="2311200" imgH="444240" progId="Equation.3">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68900" y="5191125"/>
                        <a:ext cx="3652838"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607"/>
                                        </p:tgtEl>
                                        <p:attrNameLst>
                                          <p:attrName>style.visibility</p:attrName>
                                        </p:attrNameLst>
                                      </p:cBhvr>
                                      <p:to>
                                        <p:strVal val="visible"/>
                                      </p:to>
                                    </p:set>
                                    <p:animEffect transition="in" filter="fade">
                                      <p:cBhvr>
                                        <p:cTn id="57" dur="500"/>
                                        <p:tgtEl>
                                          <p:spTgt spid="2560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608"/>
                                        </p:tgtEl>
                                        <p:attrNameLst>
                                          <p:attrName>style.visibility</p:attrName>
                                        </p:attrNameLst>
                                      </p:cBhvr>
                                      <p:to>
                                        <p:strVal val="visible"/>
                                      </p:to>
                                    </p:set>
                                    <p:animEffect transition="in" filter="fade">
                                      <p:cBhvr>
                                        <p:cTn id="67" dur="500"/>
                                        <p:tgtEl>
                                          <p:spTgt spid="2560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5610"/>
                                        </p:tgtEl>
                                        <p:attrNameLst>
                                          <p:attrName>style.visibility</p:attrName>
                                        </p:attrNameLst>
                                      </p:cBhvr>
                                      <p:to>
                                        <p:strVal val="visible"/>
                                      </p:to>
                                    </p:set>
                                    <p:animEffect transition="in" filter="fade">
                                      <p:cBhvr>
                                        <p:cTn id="72"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4</a:t>
            </a:r>
            <a:endParaRPr lang="en-US" sz="2000" dirty="0">
              <a:latin typeface="Arial" pitchFamily="34" charset="0"/>
              <a:cs typeface="Arial" pitchFamily="34" charset="0"/>
            </a:endParaRPr>
          </a:p>
        </p:txBody>
      </p:sp>
      <p:sp>
        <p:nvSpPr>
          <p:cNvPr id="5" name="Rectangle 4"/>
          <p:cNvSpPr/>
          <p:nvPr/>
        </p:nvSpPr>
        <p:spPr>
          <a:xfrm>
            <a:off x="762000" y="990600"/>
            <a:ext cx="8153400" cy="707886"/>
          </a:xfrm>
          <a:prstGeom prst="rect">
            <a:avLst/>
          </a:prstGeom>
        </p:spPr>
        <p:txBody>
          <a:bodyPr wrap="square">
            <a:spAutoFit/>
          </a:bodyPr>
          <a:lstStyle/>
          <a:p>
            <a:pPr algn="just" rtl="1"/>
            <a:r>
              <a:rPr lang="ar-IQ" sz="2000" b="1" dirty="0" smtClean="0">
                <a:latin typeface="Arial" pitchFamily="34" charset="0"/>
                <a:cs typeface="Arial" pitchFamily="34" charset="0"/>
              </a:rPr>
              <a:t>التيار في دائرة تحتوي على محث حثه الذاتي </a:t>
            </a:r>
            <a:r>
              <a:rPr lang="en-US" sz="2000" b="1" dirty="0" smtClean="0">
                <a:latin typeface="Arial" pitchFamily="34" charset="0"/>
                <a:cs typeface="Arial" pitchFamily="34" charset="0"/>
              </a:rPr>
              <a:t>L=25mH </a:t>
            </a:r>
            <a:r>
              <a:rPr lang="ar-IQ" sz="2000" b="1" dirty="0" smtClean="0">
                <a:latin typeface="Arial" pitchFamily="34" charset="0"/>
                <a:cs typeface="Arial" pitchFamily="34" charset="0"/>
              </a:rPr>
              <a:t> وفولتية مسلطة </a:t>
            </a:r>
            <a:r>
              <a:rPr lang="en-US" sz="2000" b="1" dirty="0" smtClean="0">
                <a:latin typeface="Arial" pitchFamily="34" charset="0"/>
                <a:cs typeface="Arial" pitchFamily="34" charset="0"/>
              </a:rPr>
              <a:t>150V</a:t>
            </a:r>
            <a:r>
              <a:rPr lang="ar-IQ" sz="2000" b="1" dirty="0" smtClean="0">
                <a:latin typeface="Arial" pitchFamily="34" charset="0"/>
                <a:cs typeface="Arial" pitchFamily="34" charset="0"/>
              </a:rPr>
              <a:t> احسب </a:t>
            </a:r>
            <a:r>
              <a:rPr lang="ar-IQ" sz="2000" b="1" u="sng" dirty="0" smtClean="0">
                <a:solidFill>
                  <a:srgbClr val="FF0000"/>
                </a:solidFill>
                <a:latin typeface="Arial" pitchFamily="34" charset="0"/>
                <a:cs typeface="Arial" pitchFamily="34" charset="0"/>
              </a:rPr>
              <a:t>الرادة</a:t>
            </a:r>
            <a:r>
              <a:rPr lang="ar-IQ" sz="2000" b="1" dirty="0" smtClean="0">
                <a:latin typeface="Arial" pitchFamily="34" charset="0"/>
                <a:cs typeface="Arial" pitchFamily="34" charset="0"/>
              </a:rPr>
              <a:t> </a:t>
            </a:r>
            <a:r>
              <a:rPr lang="ar-IQ" sz="2000" b="1" u="sng" dirty="0" smtClean="0">
                <a:solidFill>
                  <a:srgbClr val="FF0000"/>
                </a:solidFill>
                <a:latin typeface="Arial" pitchFamily="34" charset="0"/>
                <a:cs typeface="Arial" pitchFamily="34" charset="0"/>
              </a:rPr>
              <a:t>الحثية</a:t>
            </a:r>
            <a:r>
              <a:rPr lang="ar-IQ" sz="2000" b="1" dirty="0" smtClean="0">
                <a:latin typeface="Arial" pitchFamily="34" charset="0"/>
                <a:cs typeface="Arial" pitchFamily="34" charset="0"/>
              </a:rPr>
              <a:t> و </a:t>
            </a:r>
            <a:r>
              <a:rPr lang="ar-IQ" sz="2000" b="1" dirty="0" smtClean="0">
                <a:solidFill>
                  <a:srgbClr val="FF0000"/>
                </a:solidFill>
                <a:latin typeface="Arial" pitchFamily="34" charset="0"/>
                <a:cs typeface="Arial" pitchFamily="34" charset="0"/>
              </a:rPr>
              <a:t>التيار الفعال </a:t>
            </a:r>
            <a:r>
              <a:rPr lang="ar-IQ" sz="2000" b="1" dirty="0" smtClean="0">
                <a:latin typeface="Arial" pitchFamily="34" charset="0"/>
                <a:cs typeface="Arial" pitchFamily="34" charset="0"/>
              </a:rPr>
              <a:t>في الدائرة عندما يكون التردد </a:t>
            </a:r>
            <a:r>
              <a:rPr lang="en-US" sz="2000" b="1" dirty="0" smtClean="0">
                <a:latin typeface="Arial" pitchFamily="34" charset="0"/>
                <a:cs typeface="Arial" pitchFamily="34" charset="0"/>
              </a:rPr>
              <a:t>60Hz</a:t>
            </a:r>
            <a:r>
              <a:rPr lang="ar-IQ" sz="2000" b="1" dirty="0" smtClean="0">
                <a:latin typeface="Arial" pitchFamily="34" charset="0"/>
                <a:cs typeface="Arial" pitchFamily="34" charset="0"/>
              </a:rPr>
              <a:t>.</a:t>
            </a:r>
            <a:endParaRPr lang="en-US" sz="2000" dirty="0">
              <a:latin typeface="Arial" pitchFamily="34" charset="0"/>
              <a:cs typeface="Arial" pitchFamily="34" charset="0"/>
            </a:endParaRPr>
          </a:p>
        </p:txBody>
      </p:sp>
      <p:pic>
        <p:nvPicPr>
          <p:cNvPr id="26627" name="Picture 3"/>
          <p:cNvPicPr>
            <a:picLocks noChangeAspect="1" noChangeArrowheads="1"/>
          </p:cNvPicPr>
          <p:nvPr/>
        </p:nvPicPr>
        <p:blipFill>
          <a:blip r:embed="rId2"/>
          <a:srcRect l="10926" b="58064"/>
          <a:stretch>
            <a:fillRect/>
          </a:stretch>
        </p:blipFill>
        <p:spPr bwMode="auto">
          <a:xfrm>
            <a:off x="762000" y="2971800"/>
            <a:ext cx="7167824" cy="1143000"/>
          </a:xfrm>
          <a:prstGeom prst="rect">
            <a:avLst/>
          </a:prstGeom>
          <a:noFill/>
          <a:ln w="9525">
            <a:noFill/>
            <a:miter lim="800000"/>
            <a:headEnd/>
            <a:tailEnd/>
          </a:ln>
          <a:effectLst/>
        </p:spPr>
      </p:pic>
      <p:pic>
        <p:nvPicPr>
          <p:cNvPr id="6" name="Picture 3"/>
          <p:cNvPicPr>
            <a:picLocks noChangeAspect="1" noChangeArrowheads="1"/>
          </p:cNvPicPr>
          <p:nvPr/>
        </p:nvPicPr>
        <p:blipFill>
          <a:blip r:embed="rId2"/>
          <a:srcRect l="17482" t="67742"/>
          <a:stretch>
            <a:fillRect/>
          </a:stretch>
        </p:blipFill>
        <p:spPr bwMode="auto">
          <a:xfrm>
            <a:off x="685800" y="4038600"/>
            <a:ext cx="7481388" cy="990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fade">
                                      <p:cBhvr>
                                        <p:cTn id="12" dur="500"/>
                                        <p:tgtEl>
                                          <p:spTgt spid="266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a:t>
            </a:r>
            <a:r>
              <a:rPr lang="en-US" sz="2000" b="1" dirty="0" smtClean="0">
                <a:latin typeface="Arial" pitchFamily="34" charset="0"/>
                <a:cs typeface="Arial" pitchFamily="34" charset="0"/>
              </a:rPr>
              <a:t>5</a:t>
            </a:r>
            <a:endParaRPr lang="en-US" sz="2000" dirty="0">
              <a:latin typeface="Arial" pitchFamily="34" charset="0"/>
              <a:cs typeface="Arial" pitchFamily="34" charset="0"/>
            </a:endParaRPr>
          </a:p>
        </p:txBody>
      </p:sp>
      <p:sp>
        <p:nvSpPr>
          <p:cNvPr id="5" name="Rectangle 4"/>
          <p:cNvSpPr/>
          <p:nvPr/>
        </p:nvSpPr>
        <p:spPr>
          <a:xfrm>
            <a:off x="762000" y="990600"/>
            <a:ext cx="8153400" cy="707886"/>
          </a:xfrm>
          <a:prstGeom prst="rect">
            <a:avLst/>
          </a:prstGeom>
        </p:spPr>
        <p:txBody>
          <a:bodyPr wrap="square">
            <a:spAutoFit/>
          </a:bodyPr>
          <a:lstStyle/>
          <a:p>
            <a:pPr algn="just" rtl="1"/>
            <a:r>
              <a:rPr lang="ar-IQ" sz="2000" b="1" dirty="0" smtClean="0">
                <a:latin typeface="Arial" pitchFamily="34" charset="0"/>
                <a:cs typeface="Arial" pitchFamily="34" charset="0"/>
              </a:rPr>
              <a:t>محث مربوط بمجهز قدرة </a:t>
            </a:r>
            <a:r>
              <a:rPr lang="en-US" sz="2000" b="1" dirty="0" smtClean="0">
                <a:latin typeface="Arial" pitchFamily="34" charset="0"/>
                <a:cs typeface="Arial" pitchFamily="34" charset="0"/>
              </a:rPr>
              <a:t>20Hz</a:t>
            </a:r>
            <a:r>
              <a:rPr lang="ar-IQ" sz="2000" b="1" dirty="0" smtClean="0">
                <a:latin typeface="Arial" pitchFamily="34" charset="0"/>
                <a:cs typeface="Arial" pitchFamily="34" charset="0"/>
              </a:rPr>
              <a:t> و </a:t>
            </a:r>
            <a:r>
              <a:rPr lang="en-US" sz="2000" b="1" dirty="0" smtClean="0">
                <a:latin typeface="Arial" pitchFamily="34" charset="0"/>
                <a:cs typeface="Arial" pitchFamily="34" charset="0"/>
              </a:rPr>
              <a:t>50V</a:t>
            </a:r>
            <a:r>
              <a:rPr lang="ar-IQ" sz="2000" b="1" dirty="0" smtClean="0">
                <a:latin typeface="Arial" pitchFamily="34" charset="0"/>
                <a:cs typeface="Arial" pitchFamily="34" charset="0"/>
              </a:rPr>
              <a:t> كفولتية فعالة. ما </a:t>
            </a:r>
            <a:r>
              <a:rPr lang="ar-IQ" sz="2000" b="1" dirty="0" smtClean="0">
                <a:solidFill>
                  <a:srgbClr val="FF0000"/>
                </a:solidFill>
                <a:latin typeface="Arial" pitchFamily="34" charset="0"/>
                <a:cs typeface="Arial" pitchFamily="34" charset="0"/>
              </a:rPr>
              <a:t>الحث</a:t>
            </a:r>
            <a:r>
              <a:rPr lang="ar-IQ" sz="2000" b="1" dirty="0" smtClean="0">
                <a:latin typeface="Arial" pitchFamily="34" charset="0"/>
                <a:cs typeface="Arial" pitchFamily="34" charset="0"/>
              </a:rPr>
              <a:t> المطلوب للبقاء على التيار الاني في الدائرة اقل من </a:t>
            </a:r>
            <a:r>
              <a:rPr lang="en-US" sz="2000" b="1" dirty="0" smtClean="0">
                <a:latin typeface="Arial" pitchFamily="34" charset="0"/>
                <a:cs typeface="Arial" pitchFamily="34" charset="0"/>
              </a:rPr>
              <a:t>80A</a:t>
            </a:r>
            <a:r>
              <a:rPr lang="ar-IQ" sz="2000" b="1" dirty="0" smtClean="0">
                <a:latin typeface="Arial" pitchFamily="34" charset="0"/>
                <a:cs typeface="Arial" pitchFamily="34" charset="0"/>
              </a:rPr>
              <a:t>.</a:t>
            </a:r>
            <a:endParaRPr lang="en-US" sz="2000" dirty="0">
              <a:latin typeface="Arial" pitchFamily="34" charset="0"/>
              <a:cs typeface="Arial" pitchFamily="34" charset="0"/>
            </a:endParaRPr>
          </a:p>
        </p:txBody>
      </p:sp>
      <p:pic>
        <p:nvPicPr>
          <p:cNvPr id="27650" name="Picture 2"/>
          <p:cNvPicPr>
            <a:picLocks noChangeAspect="1" noChangeArrowheads="1"/>
          </p:cNvPicPr>
          <p:nvPr/>
        </p:nvPicPr>
        <p:blipFill>
          <a:blip r:embed="rId2"/>
          <a:srcRect/>
          <a:stretch>
            <a:fillRect/>
          </a:stretch>
        </p:blipFill>
        <p:spPr bwMode="auto">
          <a:xfrm>
            <a:off x="1066800" y="2438400"/>
            <a:ext cx="6470989" cy="2962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6</a:t>
            </a:r>
            <a:endParaRPr lang="en-US" sz="2000" dirty="0">
              <a:latin typeface="Arial" pitchFamily="34" charset="0"/>
              <a:cs typeface="Arial" pitchFamily="34" charset="0"/>
            </a:endParaRPr>
          </a:p>
        </p:txBody>
      </p:sp>
      <p:sp>
        <p:nvSpPr>
          <p:cNvPr id="5" name="Rectangle 4"/>
          <p:cNvSpPr/>
          <p:nvPr/>
        </p:nvSpPr>
        <p:spPr>
          <a:xfrm>
            <a:off x="762000" y="990600"/>
            <a:ext cx="8153400" cy="707886"/>
          </a:xfrm>
          <a:prstGeom prst="rect">
            <a:avLst/>
          </a:prstGeom>
        </p:spPr>
        <p:txBody>
          <a:bodyPr wrap="square">
            <a:spAutoFit/>
          </a:bodyPr>
          <a:lstStyle/>
          <a:p>
            <a:pPr algn="just" rtl="1"/>
            <a:r>
              <a:rPr lang="ar-IQ" sz="2000" b="1" dirty="0" smtClean="0">
                <a:latin typeface="Arial" pitchFamily="34" charset="0"/>
                <a:cs typeface="Arial" pitchFamily="34" charset="0"/>
              </a:rPr>
              <a:t>محث يمتلك رادة حثية </a:t>
            </a:r>
            <a:r>
              <a:rPr lang="en-US" sz="2000" b="1" dirty="0" smtClean="0">
                <a:latin typeface="Arial" pitchFamily="34" charset="0"/>
                <a:cs typeface="Arial" pitchFamily="34" charset="0"/>
              </a:rPr>
              <a:t>54</a:t>
            </a:r>
            <a:r>
              <a:rPr lang="el-GR" sz="2000" b="1" dirty="0" smtClean="0">
                <a:latin typeface="Arial" pitchFamily="34" charset="0"/>
                <a:cs typeface="Arial" pitchFamily="34" charset="0"/>
              </a:rPr>
              <a:t>Ω</a:t>
            </a:r>
            <a:r>
              <a:rPr lang="en-US" sz="2000" b="1" dirty="0" smtClean="0">
                <a:latin typeface="Arial" pitchFamily="34" charset="0"/>
                <a:cs typeface="Arial" pitchFamily="34" charset="0"/>
              </a:rPr>
              <a:t> </a:t>
            </a:r>
            <a:r>
              <a:rPr lang="ar-IQ" sz="2000" b="1" dirty="0" smtClean="0">
                <a:latin typeface="Arial" pitchFamily="34" charset="0"/>
                <a:cs typeface="Arial" pitchFamily="34" charset="0"/>
              </a:rPr>
              <a:t> عند التردد </a:t>
            </a:r>
            <a:r>
              <a:rPr lang="en-US" sz="2000" b="1" dirty="0" smtClean="0">
                <a:latin typeface="Arial" pitchFamily="34" charset="0"/>
                <a:cs typeface="Arial" pitchFamily="34" charset="0"/>
              </a:rPr>
              <a:t>60Hz</a:t>
            </a:r>
            <a:r>
              <a:rPr lang="ar-IQ" sz="2000" b="1" dirty="0" smtClean="0">
                <a:latin typeface="Arial" pitchFamily="34" charset="0"/>
                <a:cs typeface="Arial" pitchFamily="34" charset="0"/>
              </a:rPr>
              <a:t>.ما اعظم تيار عندما يربط هذا المحث الى مصدر تردده </a:t>
            </a:r>
            <a:r>
              <a:rPr lang="en-US" sz="2000" b="1" dirty="0" smtClean="0">
                <a:latin typeface="Arial" pitchFamily="34" charset="0"/>
                <a:cs typeface="Arial" pitchFamily="34" charset="0"/>
              </a:rPr>
              <a:t>50Hz</a:t>
            </a:r>
            <a:r>
              <a:rPr lang="ar-IQ" sz="2000" b="1" dirty="0" smtClean="0">
                <a:latin typeface="Arial" pitchFamily="34" charset="0"/>
                <a:cs typeface="Arial" pitchFamily="34" charset="0"/>
              </a:rPr>
              <a:t> لانتاج فولتية فعالة قيمتها </a:t>
            </a:r>
            <a:r>
              <a:rPr lang="en-US" sz="2000" b="1" dirty="0" smtClean="0">
                <a:latin typeface="Arial" pitchFamily="34" charset="0"/>
                <a:cs typeface="Arial" pitchFamily="34" charset="0"/>
              </a:rPr>
              <a:t>100V</a:t>
            </a:r>
            <a:r>
              <a:rPr lang="ar-IQ" sz="2000" b="1" dirty="0" smtClean="0">
                <a:latin typeface="Arial" pitchFamily="34" charset="0"/>
                <a:cs typeface="Arial" pitchFamily="34" charset="0"/>
              </a:rPr>
              <a:t>.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7</a:t>
            </a:r>
            <a:endParaRPr lang="en-US" sz="2000" dirty="0">
              <a:latin typeface="Arial" pitchFamily="34" charset="0"/>
              <a:cs typeface="Arial" pitchFamily="34" charset="0"/>
            </a:endParaRPr>
          </a:p>
        </p:txBody>
      </p:sp>
      <p:sp>
        <p:nvSpPr>
          <p:cNvPr id="5" name="Rectangle 4"/>
          <p:cNvSpPr/>
          <p:nvPr/>
        </p:nvSpPr>
        <p:spPr>
          <a:xfrm>
            <a:off x="762000" y="990600"/>
            <a:ext cx="8153400" cy="707886"/>
          </a:xfrm>
          <a:prstGeom prst="rect">
            <a:avLst/>
          </a:prstGeom>
        </p:spPr>
        <p:txBody>
          <a:bodyPr wrap="square">
            <a:spAutoFit/>
          </a:bodyPr>
          <a:lstStyle/>
          <a:p>
            <a:pPr algn="just" rtl="1"/>
            <a:r>
              <a:rPr lang="ar-IQ" sz="2000" b="1" dirty="0" smtClean="0">
                <a:latin typeface="Arial" pitchFamily="34" charset="0"/>
                <a:cs typeface="Arial" pitchFamily="34" charset="0"/>
              </a:rPr>
              <a:t>محث </a:t>
            </a:r>
            <a:r>
              <a:rPr lang="en-US" sz="2000" b="1" dirty="0" smtClean="0">
                <a:latin typeface="Arial" pitchFamily="34" charset="0"/>
                <a:cs typeface="Arial" pitchFamily="34" charset="0"/>
              </a:rPr>
              <a:t>20mH </a:t>
            </a:r>
            <a:r>
              <a:rPr lang="ar-IQ" sz="2000" b="1" dirty="0" smtClean="0">
                <a:latin typeface="Arial" pitchFamily="34" charset="0"/>
                <a:cs typeface="Arial" pitchFamily="34" charset="0"/>
              </a:rPr>
              <a:t> مربوط الى مصدر فولتيته الفعالة </a:t>
            </a:r>
            <a:r>
              <a:rPr lang="en-US" sz="2000" b="1" dirty="0" smtClean="0">
                <a:latin typeface="Arial" pitchFamily="34" charset="0"/>
                <a:cs typeface="Arial" pitchFamily="34" charset="0"/>
              </a:rPr>
              <a:t>120V</a:t>
            </a:r>
            <a:r>
              <a:rPr lang="ar-IQ" sz="2000" b="1" dirty="0" smtClean="0">
                <a:latin typeface="Arial" pitchFamily="34" charset="0"/>
                <a:cs typeface="Arial" pitchFamily="34" charset="0"/>
              </a:rPr>
              <a:t> و تردده </a:t>
            </a:r>
            <a:r>
              <a:rPr lang="en-US" sz="2000" b="1" dirty="0" smtClean="0">
                <a:latin typeface="Arial" pitchFamily="34" charset="0"/>
                <a:cs typeface="Arial" pitchFamily="34" charset="0"/>
              </a:rPr>
              <a:t>60Hz</a:t>
            </a:r>
            <a:r>
              <a:rPr lang="ar-IQ" sz="2000" b="1" dirty="0" smtClean="0">
                <a:latin typeface="Arial" pitchFamily="34" charset="0"/>
                <a:cs typeface="Arial" pitchFamily="34" charset="0"/>
              </a:rPr>
              <a:t> . جد الطاقة المخزونة في المحث عند </a:t>
            </a:r>
            <a:r>
              <a:rPr lang="en-US" sz="2000" b="1" dirty="0" smtClean="0">
                <a:latin typeface="Arial" pitchFamily="34" charset="0"/>
                <a:cs typeface="Arial" pitchFamily="34" charset="0"/>
              </a:rPr>
              <a:t>t=1/180s</a:t>
            </a:r>
            <a:r>
              <a:rPr lang="ar-IQ" sz="2000" b="1" dirty="0" smtClean="0">
                <a:latin typeface="Arial" pitchFamily="34" charset="0"/>
                <a:cs typeface="Arial" pitchFamily="34" charset="0"/>
              </a:rPr>
              <a:t> مفترضا ان الطاقة تساوي صفر عند الومن صفر.</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254514"/>
            <a:ext cx="3962400" cy="707886"/>
          </a:xfrm>
          <a:prstGeom prst="rect">
            <a:avLst/>
          </a:prstGeom>
        </p:spPr>
        <p:txBody>
          <a:bodyPr wrap="square">
            <a:spAutoFit/>
          </a:bodyPr>
          <a:lstStyle/>
          <a:p>
            <a:pPr algn="just" rtl="1"/>
            <a:r>
              <a:rPr lang="ar-IQ" sz="2000" b="1" dirty="0" smtClean="0">
                <a:latin typeface="Arial" pitchFamily="34" charset="0"/>
                <a:cs typeface="Arial" pitchFamily="34" charset="0"/>
              </a:rPr>
              <a:t>الشكل يوضح دائرة تيار متناوب تحتوي على متسعة( مكثف).  </a:t>
            </a:r>
            <a:endParaRPr lang="en-US" sz="2000" dirty="0">
              <a:latin typeface="Arial" pitchFamily="34" charset="0"/>
              <a:cs typeface="Arial" pitchFamily="34" charset="0"/>
            </a:endParaRPr>
          </a:p>
        </p:txBody>
      </p:sp>
      <p:sp>
        <p:nvSpPr>
          <p:cNvPr id="6" name="TextBox 5"/>
          <p:cNvSpPr txBox="1"/>
          <p:nvPr/>
        </p:nvSpPr>
        <p:spPr>
          <a:xfrm>
            <a:off x="2438400" y="228600"/>
            <a:ext cx="3483326" cy="461665"/>
          </a:xfrm>
          <a:prstGeom prst="rect">
            <a:avLst/>
          </a:prstGeom>
          <a:noFill/>
        </p:spPr>
        <p:txBody>
          <a:bodyPr wrap="none" rtlCol="0">
            <a:spAutoFit/>
          </a:bodyPr>
          <a:lstStyle/>
          <a:p>
            <a:r>
              <a:rPr lang="en-US" sz="2400" b="1" dirty="0" smtClean="0"/>
              <a:t>Capacitors in an AC circuit</a:t>
            </a:r>
            <a:endParaRPr lang="en-US" sz="2400" b="1" dirty="0"/>
          </a:p>
        </p:txBody>
      </p:sp>
      <p:pic>
        <p:nvPicPr>
          <p:cNvPr id="30722" name="Picture 2"/>
          <p:cNvPicPr>
            <a:picLocks noChangeAspect="1" noChangeArrowheads="1"/>
          </p:cNvPicPr>
          <p:nvPr/>
        </p:nvPicPr>
        <p:blipFill>
          <a:blip r:embed="rId3"/>
          <a:srcRect/>
          <a:stretch>
            <a:fillRect/>
          </a:stretch>
        </p:blipFill>
        <p:spPr bwMode="auto">
          <a:xfrm>
            <a:off x="457200" y="838200"/>
            <a:ext cx="3533775" cy="2263278"/>
          </a:xfrm>
          <a:prstGeom prst="rect">
            <a:avLst/>
          </a:prstGeom>
          <a:noFill/>
          <a:ln w="9525">
            <a:noFill/>
            <a:miter lim="800000"/>
            <a:headEnd/>
            <a:tailEnd/>
          </a:ln>
          <a:effectLst/>
        </p:spPr>
      </p:pic>
      <p:sp>
        <p:nvSpPr>
          <p:cNvPr id="8" name="Rectangle 7"/>
          <p:cNvSpPr/>
          <p:nvPr/>
        </p:nvSpPr>
        <p:spPr>
          <a:xfrm>
            <a:off x="228600" y="4019490"/>
            <a:ext cx="4038600" cy="400110"/>
          </a:xfrm>
          <a:prstGeom prst="rect">
            <a:avLst/>
          </a:prstGeom>
        </p:spPr>
        <p:txBody>
          <a:bodyPr wrap="square">
            <a:spAutoFit/>
          </a:bodyPr>
          <a:lstStyle/>
          <a:p>
            <a:pPr algn="just" rtl="1"/>
            <a:r>
              <a:rPr lang="ar-IQ" sz="2000" b="1" dirty="0" smtClean="0">
                <a:latin typeface="Arial" pitchFamily="34" charset="0"/>
                <a:cs typeface="Arial" pitchFamily="34" charset="0"/>
              </a:rPr>
              <a:t>ومن استخدام قانون كيرشوف للدائرة</a:t>
            </a:r>
            <a:endParaRPr lang="en-US" sz="2000" dirty="0">
              <a:latin typeface="Arial" pitchFamily="34" charset="0"/>
              <a:cs typeface="Arial" pitchFamily="34" charset="0"/>
            </a:endParaRPr>
          </a:p>
        </p:txBody>
      </p:sp>
      <p:graphicFrame>
        <p:nvGraphicFramePr>
          <p:cNvPr id="9" name="Object 1"/>
          <p:cNvGraphicFramePr>
            <a:graphicFrameLocks noChangeAspect="1"/>
          </p:cNvGraphicFramePr>
          <p:nvPr/>
        </p:nvGraphicFramePr>
        <p:xfrm>
          <a:off x="304800" y="4495800"/>
          <a:ext cx="2970213" cy="381000"/>
        </p:xfrm>
        <a:graphic>
          <a:graphicData uri="http://schemas.openxmlformats.org/presentationml/2006/ole">
            <mc:AlternateContent xmlns:mc="http://schemas.openxmlformats.org/markup-compatibility/2006">
              <mc:Choice xmlns:v="urn:schemas-microsoft-com:vml" Requires="v">
                <p:oleObj spid="_x0000_s30921" name="Equation" r:id="rId4" imgW="1879560" imgH="241200" progId="Equation.3">
                  <p:embed/>
                </p:oleObj>
              </mc:Choice>
              <mc:Fallback>
                <p:oleObj name="Equation" r:id="rId4" imgW="1879560" imgH="241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495800"/>
                        <a:ext cx="29702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
          <p:cNvGraphicFramePr>
            <a:graphicFrameLocks noChangeAspect="1"/>
          </p:cNvGraphicFramePr>
          <p:nvPr/>
        </p:nvGraphicFramePr>
        <p:xfrm>
          <a:off x="304800" y="6172200"/>
          <a:ext cx="4133851" cy="381000"/>
        </p:xfrm>
        <a:graphic>
          <a:graphicData uri="http://schemas.openxmlformats.org/presentationml/2006/ole">
            <mc:AlternateContent xmlns:mc="http://schemas.openxmlformats.org/markup-compatibility/2006">
              <mc:Choice xmlns:v="urn:schemas-microsoft-com:vml" Requires="v">
                <p:oleObj spid="_x0000_s30922" name="Equation" r:id="rId6" imgW="2616120" imgH="241200" progId="Equation.3">
                  <p:embed/>
                </p:oleObj>
              </mc:Choice>
              <mc:Fallback>
                <p:oleObj name="Equation" r:id="rId6" imgW="2616120" imgH="241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6172200"/>
                        <a:ext cx="4133851"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5" name="Object 5"/>
          <p:cNvGraphicFramePr>
            <a:graphicFrameLocks noChangeAspect="1"/>
          </p:cNvGraphicFramePr>
          <p:nvPr/>
        </p:nvGraphicFramePr>
        <p:xfrm>
          <a:off x="309562" y="5562600"/>
          <a:ext cx="3271838" cy="381000"/>
        </p:xfrm>
        <a:graphic>
          <a:graphicData uri="http://schemas.openxmlformats.org/presentationml/2006/ole">
            <mc:AlternateContent xmlns:mc="http://schemas.openxmlformats.org/markup-compatibility/2006">
              <mc:Choice xmlns:v="urn:schemas-microsoft-com:vml" Requires="v">
                <p:oleObj spid="_x0000_s30923" name="Equation" r:id="rId8" imgW="2070000" imgH="241200" progId="Equation.3">
                  <p:embed/>
                </p:oleObj>
              </mc:Choice>
              <mc:Fallback>
                <p:oleObj name="Equation" r:id="rId8" imgW="2070000" imgH="2412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562" y="5562600"/>
                        <a:ext cx="327183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
          <p:cNvGraphicFramePr>
            <a:graphicFrameLocks noChangeAspect="1"/>
          </p:cNvGraphicFramePr>
          <p:nvPr/>
        </p:nvGraphicFramePr>
        <p:xfrm>
          <a:off x="306387" y="5014210"/>
          <a:ext cx="2589213" cy="381000"/>
        </p:xfrm>
        <a:graphic>
          <a:graphicData uri="http://schemas.openxmlformats.org/presentationml/2006/ole">
            <mc:AlternateContent xmlns:mc="http://schemas.openxmlformats.org/markup-compatibility/2006">
              <mc:Choice xmlns:v="urn:schemas-microsoft-com:vml" Requires="v">
                <p:oleObj spid="_x0000_s30924" name="Equation" r:id="rId10" imgW="1638000" imgH="241200" progId="Equation.3">
                  <p:embed/>
                </p:oleObj>
              </mc:Choice>
              <mc:Fallback>
                <p:oleObj name="Equation" r:id="rId10" imgW="1638000" imgH="2412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387" y="5014210"/>
                        <a:ext cx="25892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876800" y="1219200"/>
            <a:ext cx="4038600" cy="707886"/>
          </a:xfrm>
          <a:prstGeom prst="rect">
            <a:avLst/>
          </a:prstGeom>
        </p:spPr>
        <p:txBody>
          <a:bodyPr wrap="square">
            <a:spAutoFit/>
          </a:bodyPr>
          <a:lstStyle/>
          <a:p>
            <a:pPr algn="just" rtl="1"/>
            <a:r>
              <a:rPr lang="ar-IQ" sz="2000" b="1" dirty="0" smtClean="0">
                <a:latin typeface="Arial" pitchFamily="34" charset="0"/>
                <a:cs typeface="Arial" pitchFamily="34" charset="0"/>
              </a:rPr>
              <a:t>حيث ان </a:t>
            </a:r>
            <a:r>
              <a:rPr lang="en-US" sz="2000" b="1" dirty="0" smtClean="0">
                <a:latin typeface="Arial" pitchFamily="34" charset="0"/>
                <a:cs typeface="Arial" pitchFamily="34" charset="0"/>
              </a:rPr>
              <a:t>∆</a:t>
            </a:r>
            <a:r>
              <a:rPr lang="en-US" sz="2000" b="1" dirty="0" err="1" smtClean="0">
                <a:latin typeface="Arial" pitchFamily="34" charset="0"/>
                <a:cs typeface="Arial" pitchFamily="34" charset="0"/>
              </a:rPr>
              <a:t>vc</a:t>
            </a:r>
            <a:r>
              <a:rPr lang="ar-IQ" sz="2000" b="1" dirty="0" smtClean="0">
                <a:latin typeface="Arial" pitchFamily="34" charset="0"/>
                <a:cs typeface="Arial" pitchFamily="34" charset="0"/>
              </a:rPr>
              <a:t> هي الفولتية الانية للمتسعة. وكما نعلم ان </a:t>
            </a:r>
            <a:endParaRPr lang="en-US" sz="2000" dirty="0">
              <a:latin typeface="Arial" pitchFamily="34" charset="0"/>
              <a:cs typeface="Arial" pitchFamily="34" charset="0"/>
            </a:endParaRPr>
          </a:p>
        </p:txBody>
      </p:sp>
      <p:graphicFrame>
        <p:nvGraphicFramePr>
          <p:cNvPr id="14" name="Object 1"/>
          <p:cNvGraphicFramePr>
            <a:graphicFrameLocks noChangeAspect="1"/>
          </p:cNvGraphicFramePr>
          <p:nvPr/>
        </p:nvGraphicFramePr>
        <p:xfrm>
          <a:off x="5019675" y="1781175"/>
          <a:ext cx="2447925" cy="782638"/>
        </p:xfrm>
        <a:graphic>
          <a:graphicData uri="http://schemas.openxmlformats.org/presentationml/2006/ole">
            <mc:AlternateContent xmlns:mc="http://schemas.openxmlformats.org/markup-compatibility/2006">
              <mc:Choice xmlns:v="urn:schemas-microsoft-com:vml" Requires="v">
                <p:oleObj spid="_x0000_s30925" name="Equation" r:id="rId12" imgW="1549080" imgH="495000" progId="Equation.3">
                  <p:embed/>
                </p:oleObj>
              </mc:Choice>
              <mc:Fallback>
                <p:oleObj name="Equation" r:id="rId12" imgW="1549080" imgH="49500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19675" y="1781175"/>
                        <a:ext cx="2447925"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
          <p:cNvGraphicFramePr>
            <a:graphicFrameLocks noChangeAspect="1"/>
          </p:cNvGraphicFramePr>
          <p:nvPr/>
        </p:nvGraphicFramePr>
        <p:xfrm>
          <a:off x="5029200" y="2743200"/>
          <a:ext cx="3409951" cy="382587"/>
        </p:xfrm>
        <a:graphic>
          <a:graphicData uri="http://schemas.openxmlformats.org/presentationml/2006/ole">
            <mc:AlternateContent xmlns:mc="http://schemas.openxmlformats.org/markup-compatibility/2006">
              <mc:Choice xmlns:v="urn:schemas-microsoft-com:vml" Requires="v">
                <p:oleObj spid="_x0000_s30926" name="Equation" r:id="rId14" imgW="2158920" imgH="241200" progId="Equation.3">
                  <p:embed/>
                </p:oleObj>
              </mc:Choice>
              <mc:Fallback>
                <p:oleObj name="Equation" r:id="rId14" imgW="2158920" imgH="24120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29200" y="2743200"/>
                        <a:ext cx="3409951"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Connector 16"/>
          <p:cNvCxnSpPr/>
          <p:nvPr/>
        </p:nvCxnSpPr>
        <p:spPr>
          <a:xfrm rot="5400000">
            <a:off x="1752600" y="3886200"/>
            <a:ext cx="5943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00600" y="3257490"/>
            <a:ext cx="4038600" cy="400110"/>
          </a:xfrm>
          <a:prstGeom prst="rect">
            <a:avLst/>
          </a:prstGeom>
        </p:spPr>
        <p:txBody>
          <a:bodyPr wrap="square">
            <a:spAutoFit/>
          </a:bodyPr>
          <a:lstStyle/>
          <a:p>
            <a:pPr algn="just" rtl="1"/>
            <a:r>
              <a:rPr lang="ar-IQ" sz="2000" b="1" dirty="0" smtClean="0">
                <a:latin typeface="Arial" pitchFamily="34" charset="0"/>
                <a:cs typeface="Arial" pitchFamily="34" charset="0"/>
              </a:rPr>
              <a:t>حيث </a:t>
            </a:r>
            <a:r>
              <a:rPr lang="en-US" sz="2000" b="1" dirty="0" smtClean="0">
                <a:latin typeface="Arial" pitchFamily="34" charset="0"/>
                <a:cs typeface="Arial" pitchFamily="34" charset="0"/>
              </a:rPr>
              <a:t>q </a:t>
            </a:r>
            <a:r>
              <a:rPr lang="ar-IQ" sz="2000" b="1" dirty="0" smtClean="0">
                <a:latin typeface="Arial" pitchFamily="34" charset="0"/>
                <a:cs typeface="Arial" pitchFamily="34" charset="0"/>
              </a:rPr>
              <a:t> هي الشحنة الانية للمتسعة . وكما نعلم</a:t>
            </a:r>
            <a:endParaRPr lang="en-US" sz="2000" dirty="0">
              <a:latin typeface="Arial" pitchFamily="34" charset="0"/>
              <a:cs typeface="Arial" pitchFamily="34" charset="0"/>
            </a:endParaRPr>
          </a:p>
        </p:txBody>
      </p:sp>
      <p:graphicFrame>
        <p:nvGraphicFramePr>
          <p:cNvPr id="19" name="Object 1"/>
          <p:cNvGraphicFramePr>
            <a:graphicFrameLocks noChangeAspect="1"/>
          </p:cNvGraphicFramePr>
          <p:nvPr/>
        </p:nvGraphicFramePr>
        <p:xfrm>
          <a:off x="5029200" y="3840163"/>
          <a:ext cx="2208212" cy="722312"/>
        </p:xfrm>
        <a:graphic>
          <a:graphicData uri="http://schemas.openxmlformats.org/presentationml/2006/ole">
            <mc:AlternateContent xmlns:mc="http://schemas.openxmlformats.org/markup-compatibility/2006">
              <mc:Choice xmlns:v="urn:schemas-microsoft-com:vml" Requires="v">
                <p:oleObj spid="_x0000_s30927" name="Equation" r:id="rId16" imgW="1396800" imgH="457200" progId="Equation.3">
                  <p:embed/>
                </p:oleObj>
              </mc:Choice>
              <mc:Fallback>
                <p:oleObj name="Equation" r:id="rId16" imgW="1396800" imgH="457200" progId="Equation.3">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29200" y="3840163"/>
                        <a:ext cx="2208212"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
          <p:cNvGraphicFramePr>
            <a:graphicFrameLocks noChangeAspect="1"/>
          </p:cNvGraphicFramePr>
          <p:nvPr/>
        </p:nvGraphicFramePr>
        <p:xfrm>
          <a:off x="4972050" y="4572000"/>
          <a:ext cx="3714750" cy="722313"/>
        </p:xfrm>
        <a:graphic>
          <a:graphicData uri="http://schemas.openxmlformats.org/presentationml/2006/ole">
            <mc:AlternateContent xmlns:mc="http://schemas.openxmlformats.org/markup-compatibility/2006">
              <mc:Choice xmlns:v="urn:schemas-microsoft-com:vml" Requires="v">
                <p:oleObj spid="_x0000_s30928" name="Equation" r:id="rId18" imgW="2349360" imgH="457200" progId="Equation.3">
                  <p:embed/>
                </p:oleObj>
              </mc:Choice>
              <mc:Fallback>
                <p:oleObj name="Equation" r:id="rId18" imgW="2349360" imgH="457200" progId="Equation.3">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72050" y="4572000"/>
                        <a:ext cx="3714750"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
          <p:cNvGraphicFramePr>
            <a:graphicFrameLocks noChangeAspect="1"/>
          </p:cNvGraphicFramePr>
          <p:nvPr/>
        </p:nvGraphicFramePr>
        <p:xfrm>
          <a:off x="4886325" y="5562600"/>
          <a:ext cx="3694113" cy="381000"/>
        </p:xfrm>
        <a:graphic>
          <a:graphicData uri="http://schemas.openxmlformats.org/presentationml/2006/ole">
            <mc:AlternateContent xmlns:mc="http://schemas.openxmlformats.org/markup-compatibility/2006">
              <mc:Choice xmlns:v="urn:schemas-microsoft-com:vml" Requires="v">
                <p:oleObj spid="_x0000_s30929" name="Equation" r:id="rId20" imgW="2336760" imgH="241200" progId="Equation.3">
                  <p:embed/>
                </p:oleObj>
              </mc:Choice>
              <mc:Fallback>
                <p:oleObj name="Equation" r:id="rId20" imgW="2336760" imgH="241200" progId="Equation.3">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86325" y="5562600"/>
                        <a:ext cx="36941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25"/>
                                        </p:tgtEl>
                                        <p:attrNameLst>
                                          <p:attrName>style.visibility</p:attrName>
                                        </p:attrNameLst>
                                      </p:cBhvr>
                                      <p:to>
                                        <p:strVal val="visible"/>
                                      </p:to>
                                    </p:set>
                                    <p:animEffect transition="in" filter="fade">
                                      <p:cBhvr>
                                        <p:cTn id="27" dur="500"/>
                                        <p:tgtEl>
                                          <p:spTgt spid="307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39000" y="533400"/>
            <a:ext cx="1930337" cy="461665"/>
          </a:xfrm>
          <a:prstGeom prst="rect">
            <a:avLst/>
          </a:prstGeom>
          <a:noFill/>
        </p:spPr>
        <p:txBody>
          <a:bodyPr wrap="none" rtlCol="0">
            <a:spAutoFit/>
          </a:bodyPr>
          <a:lstStyle/>
          <a:p>
            <a:r>
              <a:rPr lang="en-US" sz="2400" b="1" dirty="0" smtClean="0">
                <a:latin typeface="Arial" pitchFamily="34" charset="0"/>
                <a:cs typeface="Arial" pitchFamily="34" charset="0"/>
              </a:rPr>
              <a:t>AC Sources</a:t>
            </a:r>
            <a:endParaRPr lang="en-US" sz="2400" b="1" dirty="0">
              <a:latin typeface="Arial" pitchFamily="34" charset="0"/>
              <a:cs typeface="Arial" pitchFamily="34" charset="0"/>
            </a:endParaRPr>
          </a:p>
        </p:txBody>
      </p:sp>
      <p:sp>
        <p:nvSpPr>
          <p:cNvPr id="5" name="TextBox 4"/>
          <p:cNvSpPr txBox="1"/>
          <p:nvPr/>
        </p:nvSpPr>
        <p:spPr>
          <a:xfrm>
            <a:off x="348827" y="990600"/>
            <a:ext cx="8414173" cy="707886"/>
          </a:xfrm>
          <a:prstGeom prst="rect">
            <a:avLst/>
          </a:prstGeom>
          <a:noFill/>
        </p:spPr>
        <p:txBody>
          <a:bodyPr wrap="square" rtlCol="0">
            <a:spAutoFit/>
          </a:bodyPr>
          <a:lstStyle/>
          <a:p>
            <a:pPr algn="r" rtl="1"/>
            <a:r>
              <a:rPr lang="ar-IQ" sz="2000" dirty="0" smtClean="0">
                <a:latin typeface="Arial" pitchFamily="34" charset="0"/>
                <a:cs typeface="Arial" pitchFamily="34" charset="0"/>
              </a:rPr>
              <a:t>ان دائرة التيار المتناوب تتكون من عناصر الدائرة ومجهز قدرة الذي يزود تيار متناوب الفولتية </a:t>
            </a:r>
            <a:r>
              <a:rPr lang="en-US" sz="2000" dirty="0" smtClean="0">
                <a:latin typeface="Arial" pitchFamily="34" charset="0"/>
                <a:cs typeface="Arial" pitchFamily="34" charset="0"/>
              </a:rPr>
              <a:t>∆v </a:t>
            </a:r>
            <a:r>
              <a:rPr lang="ar-IQ" sz="2000" dirty="0" smtClean="0">
                <a:latin typeface="Arial" pitchFamily="34" charset="0"/>
                <a:cs typeface="Arial" pitchFamily="34" charset="0"/>
              </a:rPr>
              <a:t> . ان الفولتية المتغير مع الزمن توصف بالعلاقة التالية:</a:t>
            </a:r>
            <a:endParaRPr lang="en-US" sz="2000" dirty="0">
              <a:latin typeface="Arial" pitchFamily="34" charset="0"/>
              <a:cs typeface="Arial" pitchFamily="34" charset="0"/>
            </a:endParaRPr>
          </a:p>
        </p:txBody>
      </p:sp>
      <p:graphicFrame>
        <p:nvGraphicFramePr>
          <p:cNvPr id="1027" name="Object 2"/>
          <p:cNvGraphicFramePr>
            <a:graphicFrameLocks noChangeAspect="1"/>
          </p:cNvGraphicFramePr>
          <p:nvPr/>
        </p:nvGraphicFramePr>
        <p:xfrm>
          <a:off x="614363" y="1905000"/>
          <a:ext cx="3271837" cy="381000"/>
        </p:xfrm>
        <a:graphic>
          <a:graphicData uri="http://schemas.openxmlformats.org/presentationml/2006/ole">
            <mc:AlternateContent xmlns:mc="http://schemas.openxmlformats.org/markup-compatibility/2006">
              <mc:Choice xmlns:v="urn:schemas-microsoft-com:vml" Requires="v">
                <p:oleObj spid="_x0000_s1071" name="Equation" r:id="rId3" imgW="2070000" imgH="241200" progId="Equation.3">
                  <p:embed/>
                </p:oleObj>
              </mc:Choice>
              <mc:Fallback>
                <p:oleObj name="Equation" r:id="rId3" imgW="207000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3" y="1905000"/>
                        <a:ext cx="3271837"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57200" y="2590800"/>
            <a:ext cx="8414173" cy="707886"/>
          </a:xfrm>
          <a:prstGeom prst="rect">
            <a:avLst/>
          </a:prstGeom>
          <a:noFill/>
        </p:spPr>
        <p:txBody>
          <a:bodyPr wrap="square" rtlCol="0">
            <a:spAutoFit/>
          </a:bodyPr>
          <a:lstStyle/>
          <a:p>
            <a:pPr algn="r" rtl="1"/>
            <a:r>
              <a:rPr lang="ar-IQ" sz="2000" dirty="0" smtClean="0">
                <a:latin typeface="Arial" pitchFamily="34" charset="0"/>
                <a:cs typeface="Arial" pitchFamily="34" charset="0"/>
              </a:rPr>
              <a:t>حيث ان </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V</a:t>
            </a:r>
            <a:r>
              <a:rPr lang="en-US" sz="2000" baseline="-25000" dirty="0" err="1" smtClean="0">
                <a:latin typeface="Arial" pitchFamily="34" charset="0"/>
                <a:cs typeface="Arial" pitchFamily="34" charset="0"/>
              </a:rPr>
              <a:t>max</a:t>
            </a:r>
            <a:r>
              <a:rPr lang="en-US" sz="2000" dirty="0" smtClean="0">
                <a:latin typeface="Arial" pitchFamily="34" charset="0"/>
                <a:cs typeface="Arial" pitchFamily="34" charset="0"/>
              </a:rPr>
              <a:t> </a:t>
            </a:r>
            <a:r>
              <a:rPr lang="ar-IQ" sz="2000" dirty="0" smtClean="0">
                <a:latin typeface="Arial" pitchFamily="34" charset="0"/>
                <a:cs typeface="Arial" pitchFamily="34" charset="0"/>
              </a:rPr>
              <a:t> اعظم فولتية خارجة من مصدر التيار المتناوب او سعة الفولتية.</a:t>
            </a:r>
            <a:endParaRPr lang="en-US" sz="2000" dirty="0" smtClean="0">
              <a:latin typeface="Arial" pitchFamily="34" charset="0"/>
              <a:cs typeface="Arial" pitchFamily="34" charset="0"/>
            </a:endParaRPr>
          </a:p>
          <a:p>
            <a:pPr algn="r" rtl="1"/>
            <a:r>
              <a:rPr lang="ar-IQ" sz="2000" dirty="0" smtClean="0">
                <a:latin typeface="Arial" pitchFamily="34" charset="0"/>
                <a:cs typeface="Arial" pitchFamily="34" charset="0"/>
              </a:rPr>
              <a:t>وان </a:t>
            </a:r>
            <a:r>
              <a:rPr lang="el-GR" sz="2000" dirty="0" smtClean="0">
                <a:latin typeface="Arial" pitchFamily="34" charset="0"/>
                <a:cs typeface="Arial" pitchFamily="34" charset="0"/>
              </a:rPr>
              <a:t>ω</a:t>
            </a:r>
            <a:r>
              <a:rPr lang="ar-IQ" sz="2000" dirty="0" smtClean="0">
                <a:latin typeface="Arial" pitchFamily="34" charset="0"/>
                <a:cs typeface="Arial" pitchFamily="34" charset="0"/>
              </a:rPr>
              <a:t> هو التردد الزاوي </a:t>
            </a:r>
            <a:r>
              <a:rPr lang="en-US" sz="2000" dirty="0" smtClean="0">
                <a:latin typeface="Arial" pitchFamily="34" charset="0"/>
                <a:cs typeface="Arial" pitchFamily="34" charset="0"/>
              </a:rPr>
              <a:t>angular frequency </a:t>
            </a:r>
            <a:r>
              <a:rPr lang="ar-IQ" sz="2000" dirty="0" smtClean="0">
                <a:latin typeface="Arial" pitchFamily="34" charset="0"/>
                <a:cs typeface="Arial" pitchFamily="34" charset="0"/>
              </a:rPr>
              <a:t> لفولتية التيار المتناوب</a:t>
            </a:r>
            <a:endParaRPr lang="en-US" sz="2000" dirty="0">
              <a:latin typeface="Arial" pitchFamily="34" charset="0"/>
              <a:cs typeface="Arial" pitchFamily="34" charset="0"/>
            </a:endParaRPr>
          </a:p>
        </p:txBody>
      </p:sp>
      <p:graphicFrame>
        <p:nvGraphicFramePr>
          <p:cNvPr id="9" name="Object 2"/>
          <p:cNvGraphicFramePr>
            <a:graphicFrameLocks noChangeAspect="1"/>
          </p:cNvGraphicFramePr>
          <p:nvPr/>
        </p:nvGraphicFramePr>
        <p:xfrm>
          <a:off x="595312" y="3352800"/>
          <a:ext cx="2909888" cy="703262"/>
        </p:xfrm>
        <a:graphic>
          <a:graphicData uri="http://schemas.openxmlformats.org/presentationml/2006/ole">
            <mc:AlternateContent xmlns:mc="http://schemas.openxmlformats.org/markup-compatibility/2006">
              <mc:Choice xmlns:v="urn:schemas-microsoft-com:vml" Requires="v">
                <p:oleObj spid="_x0000_s1072" name="Equation" r:id="rId5" imgW="1841400" imgH="444240" progId="Equation.3">
                  <p:embed/>
                </p:oleObj>
              </mc:Choice>
              <mc:Fallback>
                <p:oleObj name="Equation" r:id="rId5" imgW="1841400" imgH="4442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2" y="3352800"/>
                        <a:ext cx="2909888"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648200" y="4038600"/>
            <a:ext cx="4223173" cy="400110"/>
          </a:xfrm>
          <a:prstGeom prst="rect">
            <a:avLst/>
          </a:prstGeom>
          <a:noFill/>
        </p:spPr>
        <p:txBody>
          <a:bodyPr wrap="square" rtlCol="0">
            <a:spAutoFit/>
          </a:bodyPr>
          <a:lstStyle/>
          <a:p>
            <a:pPr algn="r" rtl="1"/>
            <a:r>
              <a:rPr lang="ar-IQ" sz="2000" dirty="0" smtClean="0">
                <a:latin typeface="Arial" pitchFamily="34" charset="0"/>
                <a:cs typeface="Arial" pitchFamily="34" charset="0"/>
              </a:rPr>
              <a:t>حيث ان </a:t>
            </a:r>
            <a:r>
              <a:rPr lang="en-US" sz="2000" dirty="0" smtClean="0">
                <a:latin typeface="Arial" pitchFamily="34" charset="0"/>
                <a:cs typeface="Arial" pitchFamily="34" charset="0"/>
              </a:rPr>
              <a:t>f </a:t>
            </a:r>
            <a:r>
              <a:rPr lang="ar-IQ" sz="2000" dirty="0" smtClean="0">
                <a:latin typeface="Arial" pitchFamily="34" charset="0"/>
                <a:cs typeface="Arial" pitchFamily="34" charset="0"/>
              </a:rPr>
              <a:t> هو تردد الدائرة و </a:t>
            </a:r>
            <a:r>
              <a:rPr lang="en-US" sz="2000" dirty="0" smtClean="0">
                <a:latin typeface="Arial" pitchFamily="34" charset="0"/>
                <a:cs typeface="Arial" pitchFamily="34" charset="0"/>
              </a:rPr>
              <a:t>T</a:t>
            </a:r>
            <a:r>
              <a:rPr lang="ar-IQ" sz="2000" dirty="0" smtClean="0">
                <a:latin typeface="Arial" pitchFamily="34" charset="0"/>
                <a:cs typeface="Arial" pitchFamily="34" charset="0"/>
              </a:rPr>
              <a:t> هو الدورة. </a:t>
            </a:r>
            <a:endParaRPr lang="en-US" sz="2000" dirty="0">
              <a:latin typeface="Arial" pitchFamily="34" charset="0"/>
              <a:cs typeface="Arial" pitchFamily="34" charset="0"/>
            </a:endParaRPr>
          </a:p>
        </p:txBody>
      </p:sp>
      <p:pic>
        <p:nvPicPr>
          <p:cNvPr id="1029" name="Picture 5"/>
          <p:cNvPicPr>
            <a:picLocks noChangeAspect="1" noChangeArrowheads="1"/>
          </p:cNvPicPr>
          <p:nvPr/>
        </p:nvPicPr>
        <p:blipFill>
          <a:blip r:embed="rId7"/>
          <a:srcRect/>
          <a:stretch>
            <a:fillRect/>
          </a:stretch>
        </p:blipFill>
        <p:spPr bwMode="auto">
          <a:xfrm>
            <a:off x="381000" y="4191000"/>
            <a:ext cx="3048000" cy="2486025"/>
          </a:xfrm>
          <a:prstGeom prst="rect">
            <a:avLst/>
          </a:prstGeom>
          <a:noFill/>
          <a:ln w="9525">
            <a:noFill/>
            <a:miter lim="800000"/>
            <a:headEnd/>
            <a:tailEnd/>
          </a:ln>
          <a:effectLst/>
        </p:spPr>
      </p:pic>
      <p:sp>
        <p:nvSpPr>
          <p:cNvPr id="12" name="TextBox 11"/>
          <p:cNvSpPr txBox="1"/>
          <p:nvPr/>
        </p:nvSpPr>
        <p:spPr>
          <a:xfrm>
            <a:off x="4572000" y="4800600"/>
            <a:ext cx="4223173" cy="1323439"/>
          </a:xfrm>
          <a:prstGeom prst="rect">
            <a:avLst/>
          </a:prstGeom>
          <a:noFill/>
        </p:spPr>
        <p:txBody>
          <a:bodyPr wrap="square" rtlCol="0">
            <a:spAutoFit/>
          </a:bodyPr>
          <a:lstStyle/>
          <a:p>
            <a:pPr algn="r" rtl="1"/>
            <a:r>
              <a:rPr lang="ar-IQ" sz="2000" dirty="0" smtClean="0">
                <a:latin typeface="Arial" pitchFamily="34" charset="0"/>
                <a:cs typeface="Arial" pitchFamily="34" charset="0"/>
              </a:rPr>
              <a:t>ان الفولتية الخارجة من مصادر التيار المتناوب وكذلك التيارهي تتغير بصورة جيبيبة مع الزمن، الفولتية تكون موجبة في نصف الدورة وسالبة في النصف الاخر،كما في الشكل.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6800" y="457200"/>
            <a:ext cx="4038600" cy="400110"/>
          </a:xfrm>
          <a:prstGeom prst="rect">
            <a:avLst/>
          </a:prstGeom>
        </p:spPr>
        <p:txBody>
          <a:bodyPr wrap="square">
            <a:spAutoFit/>
          </a:bodyPr>
          <a:lstStyle/>
          <a:p>
            <a:pPr algn="just" rtl="1"/>
            <a:r>
              <a:rPr lang="ar-IQ" sz="2000" b="1" dirty="0" smtClean="0">
                <a:latin typeface="Arial" pitchFamily="34" charset="0"/>
                <a:cs typeface="Arial" pitchFamily="34" charset="0"/>
              </a:rPr>
              <a:t>ومن استخدام قانون المثلثات </a:t>
            </a:r>
            <a:endParaRPr lang="en-US" sz="2000" dirty="0">
              <a:latin typeface="Arial" pitchFamily="34" charset="0"/>
              <a:cs typeface="Arial" pitchFamily="34" charset="0"/>
            </a:endParaRPr>
          </a:p>
        </p:txBody>
      </p:sp>
      <p:graphicFrame>
        <p:nvGraphicFramePr>
          <p:cNvPr id="5" name="Object 1"/>
          <p:cNvGraphicFramePr>
            <a:graphicFrameLocks noChangeAspect="1"/>
          </p:cNvGraphicFramePr>
          <p:nvPr/>
        </p:nvGraphicFramePr>
        <p:xfrm>
          <a:off x="457200" y="1295400"/>
          <a:ext cx="4275137" cy="701675"/>
        </p:xfrm>
        <a:graphic>
          <a:graphicData uri="http://schemas.openxmlformats.org/presentationml/2006/ole">
            <mc:AlternateContent xmlns:mc="http://schemas.openxmlformats.org/markup-compatibility/2006">
              <mc:Choice xmlns:v="urn:schemas-microsoft-com:vml" Requires="v">
                <p:oleObj spid="_x0000_s31790" name="Equation" r:id="rId3" imgW="2705040" imgH="444240" progId="Equation.3">
                  <p:embed/>
                </p:oleObj>
              </mc:Choice>
              <mc:Fallback>
                <p:oleObj name="Equation" r:id="rId3" imgW="2705040" imgH="44424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4275137"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noChangeAspect="1"/>
          </p:cNvGraphicFramePr>
          <p:nvPr/>
        </p:nvGraphicFramePr>
        <p:xfrm>
          <a:off x="741362" y="361950"/>
          <a:ext cx="3754438" cy="704850"/>
        </p:xfrm>
        <a:graphic>
          <a:graphicData uri="http://schemas.openxmlformats.org/presentationml/2006/ole">
            <mc:AlternateContent xmlns:mc="http://schemas.openxmlformats.org/markup-compatibility/2006">
              <mc:Choice xmlns:v="urn:schemas-microsoft-com:vml" Requires="v">
                <p:oleObj spid="_x0000_s31791" name="Equation" r:id="rId5" imgW="2374560" imgH="444240" progId="Equation.3">
                  <p:embed/>
                </p:oleObj>
              </mc:Choice>
              <mc:Fallback>
                <p:oleObj name="Equation" r:id="rId5" imgW="2374560" imgH="444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362" y="361950"/>
                        <a:ext cx="3754438"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5105400" y="1219200"/>
            <a:ext cx="4038600" cy="400110"/>
          </a:xfrm>
          <a:prstGeom prst="rect">
            <a:avLst/>
          </a:prstGeom>
        </p:spPr>
        <p:txBody>
          <a:bodyPr wrap="square">
            <a:spAutoFit/>
          </a:bodyPr>
          <a:lstStyle/>
          <a:p>
            <a:pPr algn="just" rtl="1"/>
            <a:r>
              <a:rPr lang="ar-IQ" sz="2000" b="1" dirty="0" smtClean="0">
                <a:latin typeface="Arial" pitchFamily="34" charset="0"/>
                <a:cs typeface="Arial" pitchFamily="34" charset="0"/>
              </a:rPr>
              <a:t>وتعويضها بالعلاقة 35</a:t>
            </a:r>
            <a:endParaRPr lang="en-US" sz="2000" dirty="0">
              <a:latin typeface="Arial" pitchFamily="34" charset="0"/>
              <a:cs typeface="Arial" pitchFamily="34" charset="0"/>
            </a:endParaRPr>
          </a:p>
        </p:txBody>
      </p:sp>
      <p:sp>
        <p:nvSpPr>
          <p:cNvPr id="15" name="Rectangle 14"/>
          <p:cNvSpPr/>
          <p:nvPr/>
        </p:nvSpPr>
        <p:spPr>
          <a:xfrm>
            <a:off x="1066800" y="2133600"/>
            <a:ext cx="7848600" cy="707886"/>
          </a:xfrm>
          <a:prstGeom prst="rect">
            <a:avLst/>
          </a:prstGeom>
        </p:spPr>
        <p:txBody>
          <a:bodyPr wrap="square">
            <a:spAutoFit/>
          </a:bodyPr>
          <a:lstStyle/>
          <a:p>
            <a:pPr algn="just" rtl="1"/>
            <a:r>
              <a:rPr lang="ar-IQ" sz="2000" b="1" dirty="0" smtClean="0">
                <a:latin typeface="Arial" pitchFamily="34" charset="0"/>
                <a:cs typeface="Arial" pitchFamily="34" charset="0"/>
              </a:rPr>
              <a:t>من مقارنة العلاقة 37 مع العلاقة 30 نلاحظ بان التيار يتقدم على الجهد بزاوية طور مقدارها </a:t>
            </a:r>
            <a:r>
              <a:rPr lang="en-US" sz="2000" b="1" dirty="0" smtClean="0">
                <a:latin typeface="Arial" pitchFamily="34" charset="0"/>
                <a:cs typeface="Arial" pitchFamily="34" charset="0"/>
              </a:rPr>
              <a:t>π/2 </a:t>
            </a:r>
            <a:r>
              <a:rPr lang="en-US" sz="2000" b="1" dirty="0" err="1" smtClean="0">
                <a:latin typeface="Arial" pitchFamily="34" charset="0"/>
                <a:cs typeface="Arial" pitchFamily="34" charset="0"/>
              </a:rPr>
              <a:t>rad</a:t>
            </a:r>
            <a:r>
              <a:rPr lang="en-US" sz="2000" b="1" dirty="0" smtClean="0">
                <a:latin typeface="Arial" pitchFamily="34" charset="0"/>
                <a:cs typeface="Arial" pitchFamily="34" charset="0"/>
              </a:rPr>
              <a:t> =90 </a:t>
            </a:r>
            <a:r>
              <a:rPr lang="ar-IQ" sz="2000" b="1" dirty="0" smtClean="0">
                <a:latin typeface="Arial" pitchFamily="34" charset="0"/>
                <a:cs typeface="Arial" pitchFamily="34" charset="0"/>
              </a:rPr>
              <a:t> في المتسعة. </a:t>
            </a:r>
            <a:endParaRPr lang="en-US" sz="2000" dirty="0">
              <a:latin typeface="Arial" pitchFamily="34" charset="0"/>
              <a:cs typeface="Arial" pitchFamily="34" charset="0"/>
            </a:endParaRPr>
          </a:p>
        </p:txBody>
      </p:sp>
      <p:pic>
        <p:nvPicPr>
          <p:cNvPr id="31752" name="Picture 8"/>
          <p:cNvPicPr>
            <a:picLocks noChangeAspect="1" noChangeArrowheads="1"/>
          </p:cNvPicPr>
          <p:nvPr/>
        </p:nvPicPr>
        <p:blipFill>
          <a:blip r:embed="rId7"/>
          <a:srcRect/>
          <a:stretch>
            <a:fillRect/>
          </a:stretch>
        </p:blipFill>
        <p:spPr bwMode="auto">
          <a:xfrm>
            <a:off x="838200" y="2703181"/>
            <a:ext cx="4038600" cy="4154819"/>
          </a:xfrm>
          <a:prstGeom prst="rect">
            <a:avLst/>
          </a:prstGeom>
          <a:noFill/>
          <a:ln w="9525">
            <a:noFill/>
            <a:miter lim="800000"/>
            <a:headEnd/>
            <a:tailEnd/>
          </a:ln>
          <a:effectLst/>
        </p:spPr>
      </p:pic>
      <p:pic>
        <p:nvPicPr>
          <p:cNvPr id="31753" name="Picture 9"/>
          <p:cNvPicPr>
            <a:picLocks noChangeAspect="1" noChangeArrowheads="1"/>
          </p:cNvPicPr>
          <p:nvPr/>
        </p:nvPicPr>
        <p:blipFill>
          <a:blip r:embed="rId8"/>
          <a:srcRect/>
          <a:stretch>
            <a:fillRect/>
          </a:stretch>
        </p:blipFill>
        <p:spPr bwMode="auto">
          <a:xfrm>
            <a:off x="5257800" y="3152862"/>
            <a:ext cx="3048000" cy="37051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fade">
                                      <p:cBhvr>
                                        <p:cTn id="12" dur="500"/>
                                        <p:tgtEl>
                                          <p:spTgt spid="317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752"/>
                                        </p:tgtEl>
                                        <p:attrNameLst>
                                          <p:attrName>style.visibility</p:attrName>
                                        </p:attrNameLst>
                                      </p:cBhvr>
                                      <p:to>
                                        <p:strVal val="visible"/>
                                      </p:to>
                                    </p:set>
                                    <p:animEffect transition="in" filter="fade">
                                      <p:cBhvr>
                                        <p:cTn id="32" dur="500"/>
                                        <p:tgtEl>
                                          <p:spTgt spid="31752"/>
                                        </p:tgtEl>
                                      </p:cBhvr>
                                    </p:animEffect>
                                  </p:childTnLst>
                                </p:cTn>
                              </p:par>
                              <p:par>
                                <p:cTn id="33" presetID="10" presetClass="entr" presetSubtype="0" fill="hold" nodeType="withEffect">
                                  <p:stCondLst>
                                    <p:cond delay="0"/>
                                  </p:stCondLst>
                                  <p:childTnLst>
                                    <p:set>
                                      <p:cBhvr>
                                        <p:cTn id="34" dur="1" fill="hold">
                                          <p:stCondLst>
                                            <p:cond delay="0"/>
                                          </p:stCondLst>
                                        </p:cTn>
                                        <p:tgtEl>
                                          <p:spTgt spid="31753"/>
                                        </p:tgtEl>
                                        <p:attrNameLst>
                                          <p:attrName>style.visibility</p:attrName>
                                        </p:attrNameLst>
                                      </p:cBhvr>
                                      <p:to>
                                        <p:strVal val="visible"/>
                                      </p:to>
                                    </p:set>
                                    <p:animEffect transition="in" filter="fade">
                                      <p:cBhvr>
                                        <p:cTn id="35"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4038600" cy="400110"/>
          </a:xfrm>
          <a:prstGeom prst="rect">
            <a:avLst/>
          </a:prstGeom>
        </p:spPr>
        <p:txBody>
          <a:bodyPr wrap="square">
            <a:spAutoFit/>
          </a:bodyPr>
          <a:lstStyle/>
          <a:p>
            <a:pPr algn="just" rtl="1"/>
            <a:r>
              <a:rPr lang="ar-IQ" sz="2000" b="1" dirty="0" smtClean="0">
                <a:latin typeface="Arial" pitchFamily="34" charset="0"/>
                <a:cs typeface="Arial" pitchFamily="34" charset="0"/>
              </a:rPr>
              <a:t>من العلاقة 35 نجد ان  </a:t>
            </a:r>
            <a:endParaRPr lang="en-US" sz="2000" dirty="0">
              <a:latin typeface="Arial" pitchFamily="34" charset="0"/>
              <a:cs typeface="Arial" pitchFamily="34" charset="0"/>
            </a:endParaRPr>
          </a:p>
        </p:txBody>
      </p:sp>
      <p:graphicFrame>
        <p:nvGraphicFramePr>
          <p:cNvPr id="5" name="Object 4"/>
          <p:cNvGraphicFramePr>
            <a:graphicFrameLocks noChangeAspect="1"/>
          </p:cNvGraphicFramePr>
          <p:nvPr/>
        </p:nvGraphicFramePr>
        <p:xfrm>
          <a:off x="533400" y="1196975"/>
          <a:ext cx="4054475" cy="882650"/>
        </p:xfrm>
        <a:graphic>
          <a:graphicData uri="http://schemas.openxmlformats.org/presentationml/2006/ole">
            <mc:AlternateContent xmlns:mc="http://schemas.openxmlformats.org/markup-compatibility/2006">
              <mc:Choice xmlns:v="urn:schemas-microsoft-com:vml" Requires="v">
                <p:oleObj spid="_x0000_s32902" name="Equation" r:id="rId3" imgW="2565360" imgH="558720" progId="Equation.3">
                  <p:embed/>
                </p:oleObj>
              </mc:Choice>
              <mc:Fallback>
                <p:oleObj name="Equation" r:id="rId3" imgW="2565360" imgH="558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96975"/>
                        <a:ext cx="4054475"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nvGraphicFramePr>
        <p:xfrm>
          <a:off x="533400" y="2133600"/>
          <a:ext cx="2568575" cy="722313"/>
        </p:xfrm>
        <a:graphic>
          <a:graphicData uri="http://schemas.openxmlformats.org/presentationml/2006/ole">
            <mc:AlternateContent xmlns:mc="http://schemas.openxmlformats.org/markup-compatibility/2006">
              <mc:Choice xmlns:v="urn:schemas-microsoft-com:vml" Requires="v">
                <p:oleObj spid="_x0000_s32903" name="Equation" r:id="rId5" imgW="1625400" imgH="457200" progId="Equation.3">
                  <p:embed/>
                </p:oleObj>
              </mc:Choice>
              <mc:Fallback>
                <p:oleObj name="Equation" r:id="rId5" imgW="1625400" imgH="457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133600"/>
                        <a:ext cx="2568575"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533400" y="3097213"/>
          <a:ext cx="2809875" cy="782637"/>
        </p:xfrm>
        <a:graphic>
          <a:graphicData uri="http://schemas.openxmlformats.org/presentationml/2006/ole">
            <mc:AlternateContent xmlns:mc="http://schemas.openxmlformats.org/markup-compatibility/2006">
              <mc:Choice xmlns:v="urn:schemas-microsoft-com:vml" Requires="v">
                <p:oleObj spid="_x0000_s32904" name="Equation" r:id="rId7" imgW="1777680" imgH="495000" progId="Equation.3">
                  <p:embed/>
                </p:oleObj>
              </mc:Choice>
              <mc:Fallback>
                <p:oleObj name="Equation" r:id="rId7" imgW="1777680" imgH="495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097213"/>
                        <a:ext cx="2809875"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09600" y="4191000"/>
          <a:ext cx="3651250" cy="822325"/>
        </p:xfrm>
        <a:graphic>
          <a:graphicData uri="http://schemas.openxmlformats.org/presentationml/2006/ole">
            <mc:AlternateContent xmlns:mc="http://schemas.openxmlformats.org/markup-compatibility/2006">
              <mc:Choice xmlns:v="urn:schemas-microsoft-com:vml" Requires="v">
                <p:oleObj spid="_x0000_s32905" name="Equation" r:id="rId9" imgW="2311200" imgH="520560" progId="Equation.3">
                  <p:embed/>
                </p:oleObj>
              </mc:Choice>
              <mc:Fallback>
                <p:oleObj name="Equation" r:id="rId9" imgW="2311200" imgH="52056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4191000"/>
                        <a:ext cx="3651250"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4" name="Object 6"/>
          <p:cNvGraphicFramePr>
            <a:graphicFrameLocks noChangeAspect="1"/>
          </p:cNvGraphicFramePr>
          <p:nvPr/>
        </p:nvGraphicFramePr>
        <p:xfrm>
          <a:off x="4949825" y="3276600"/>
          <a:ext cx="3573463" cy="381000"/>
        </p:xfrm>
        <a:graphic>
          <a:graphicData uri="http://schemas.openxmlformats.org/presentationml/2006/ole">
            <mc:AlternateContent xmlns:mc="http://schemas.openxmlformats.org/markup-compatibility/2006">
              <mc:Choice xmlns:v="urn:schemas-microsoft-com:vml" Requires="v">
                <p:oleObj spid="_x0000_s32906" name="Equation" r:id="rId11" imgW="2260440" imgH="241200" progId="Equation.3">
                  <p:embed/>
                </p:oleObj>
              </mc:Choice>
              <mc:Fallback>
                <p:oleObj name="Equation" r:id="rId11" imgW="226044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9825" y="3276600"/>
                        <a:ext cx="3573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2775" name="Object 7"/>
          <p:cNvGraphicFramePr>
            <a:graphicFrameLocks noChangeAspect="1"/>
          </p:cNvGraphicFramePr>
          <p:nvPr/>
        </p:nvGraphicFramePr>
        <p:xfrm>
          <a:off x="5029200" y="3962400"/>
          <a:ext cx="3652837" cy="701675"/>
        </p:xfrm>
        <a:graphic>
          <a:graphicData uri="http://schemas.openxmlformats.org/presentationml/2006/ole">
            <mc:AlternateContent xmlns:mc="http://schemas.openxmlformats.org/markup-compatibility/2006">
              <mc:Choice xmlns:v="urn:schemas-microsoft-com:vml" Requires="v">
                <p:oleObj spid="_x0000_s32907" name="Equation" r:id="rId13" imgW="2311200" imgH="444240" progId="Equation.3">
                  <p:embed/>
                </p:oleObj>
              </mc:Choice>
              <mc:Fallback>
                <p:oleObj name="Equation" r:id="rId13" imgW="2311200" imgH="44424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3962400"/>
                        <a:ext cx="3652837"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800600" y="2743200"/>
            <a:ext cx="4038600" cy="400110"/>
          </a:xfrm>
          <a:prstGeom prst="rect">
            <a:avLst/>
          </a:prstGeom>
        </p:spPr>
        <p:txBody>
          <a:bodyPr wrap="square">
            <a:spAutoFit/>
          </a:bodyPr>
          <a:lstStyle/>
          <a:p>
            <a:pPr algn="r" rtl="1"/>
            <a:r>
              <a:rPr lang="ar-IQ" sz="2000" b="1" dirty="0" smtClean="0">
                <a:latin typeface="Arial" pitchFamily="34" charset="0"/>
                <a:cs typeface="Arial" pitchFamily="34" charset="0"/>
              </a:rPr>
              <a:t>باختصار يمكننا القول </a:t>
            </a:r>
            <a:endParaRPr lang="en-US" sz="2000" baseline="-25000" dirty="0">
              <a:latin typeface="Arial" pitchFamily="34" charset="0"/>
              <a:cs typeface="Arial" pitchFamily="34" charset="0"/>
            </a:endParaRPr>
          </a:p>
        </p:txBody>
      </p:sp>
      <p:cxnSp>
        <p:nvCxnSpPr>
          <p:cNvPr id="11" name="Straight Connector 10"/>
          <p:cNvCxnSpPr/>
          <p:nvPr/>
        </p:nvCxnSpPr>
        <p:spPr>
          <a:xfrm rot="5400000">
            <a:off x="2247900" y="4229100"/>
            <a:ext cx="4495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774"/>
                                        </p:tgtEl>
                                        <p:attrNameLst>
                                          <p:attrName>style.visibility</p:attrName>
                                        </p:attrNameLst>
                                      </p:cBhvr>
                                      <p:to>
                                        <p:strVal val="visible"/>
                                      </p:to>
                                    </p:set>
                                    <p:animEffect transition="in" filter="fade">
                                      <p:cBhvr>
                                        <p:cTn id="37" dur="500"/>
                                        <p:tgtEl>
                                          <p:spTgt spid="3277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775"/>
                                        </p:tgtEl>
                                        <p:attrNameLst>
                                          <p:attrName>style.visibility</p:attrName>
                                        </p:attrNameLst>
                                      </p:cBhvr>
                                      <p:to>
                                        <p:strVal val="visible"/>
                                      </p:to>
                                    </p:set>
                                    <p:animEffect transition="in" filter="fade">
                                      <p:cBhvr>
                                        <p:cTn id="42"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a:t>
            </a:r>
            <a:r>
              <a:rPr lang="en-US" sz="2000" b="1" dirty="0" smtClean="0">
                <a:latin typeface="Arial" pitchFamily="34" charset="0"/>
                <a:cs typeface="Arial" pitchFamily="34" charset="0"/>
              </a:rPr>
              <a:t>8</a:t>
            </a:r>
            <a:endParaRPr lang="en-US" sz="2000" dirty="0">
              <a:latin typeface="Arial" pitchFamily="34" charset="0"/>
              <a:cs typeface="Arial" pitchFamily="34" charset="0"/>
            </a:endParaRPr>
          </a:p>
        </p:txBody>
      </p:sp>
      <p:sp>
        <p:nvSpPr>
          <p:cNvPr id="3" name="Rectangle 2"/>
          <p:cNvSpPr/>
          <p:nvPr/>
        </p:nvSpPr>
        <p:spPr>
          <a:xfrm>
            <a:off x="762000" y="990600"/>
            <a:ext cx="8153400" cy="707886"/>
          </a:xfrm>
          <a:prstGeom prst="rect">
            <a:avLst/>
          </a:prstGeom>
        </p:spPr>
        <p:txBody>
          <a:bodyPr wrap="square">
            <a:spAutoFit/>
          </a:bodyPr>
          <a:lstStyle/>
          <a:p>
            <a:pPr algn="just" rtl="1"/>
            <a:r>
              <a:rPr lang="ar-IQ" sz="2000" b="1" dirty="0" smtClean="0">
                <a:latin typeface="Arial" pitchFamily="34" charset="0"/>
                <a:cs typeface="Arial" pitchFamily="34" charset="0"/>
              </a:rPr>
              <a:t>متسعة </a:t>
            </a:r>
            <a:r>
              <a:rPr lang="en-US" sz="2000" b="1" dirty="0" smtClean="0">
                <a:latin typeface="Arial" pitchFamily="34" charset="0"/>
                <a:cs typeface="Arial" pitchFamily="34" charset="0"/>
              </a:rPr>
              <a:t>8µF </a:t>
            </a:r>
            <a:r>
              <a:rPr lang="ar-IQ" sz="2000" b="1" dirty="0" smtClean="0">
                <a:latin typeface="Arial" pitchFamily="34" charset="0"/>
                <a:cs typeface="Arial" pitchFamily="34" charset="0"/>
              </a:rPr>
              <a:t> مربوطة مع مجهز قدرة تردده </a:t>
            </a:r>
            <a:r>
              <a:rPr lang="en-US" sz="2000" b="1" dirty="0" smtClean="0">
                <a:latin typeface="Arial" pitchFamily="34" charset="0"/>
                <a:cs typeface="Arial" pitchFamily="34" charset="0"/>
              </a:rPr>
              <a:t>60Hz </a:t>
            </a:r>
            <a:r>
              <a:rPr lang="ar-IQ" sz="2000" b="1" dirty="0" smtClean="0">
                <a:latin typeface="Arial" pitchFamily="34" charset="0"/>
                <a:cs typeface="Arial" pitchFamily="34" charset="0"/>
              </a:rPr>
              <a:t> ذو فولتية فعالة مقدارها </a:t>
            </a:r>
            <a:r>
              <a:rPr lang="en-US" sz="2000" b="1" dirty="0" smtClean="0">
                <a:latin typeface="Arial" pitchFamily="34" charset="0"/>
                <a:cs typeface="Arial" pitchFamily="34" charset="0"/>
              </a:rPr>
              <a:t>150V </a:t>
            </a:r>
            <a:r>
              <a:rPr lang="ar-IQ" sz="2000" b="1" dirty="0" smtClean="0">
                <a:latin typeface="Arial" pitchFamily="34" charset="0"/>
                <a:cs typeface="Arial" pitchFamily="34" charset="0"/>
              </a:rPr>
              <a:t> . جد الرادة السعوية والتيار الفعال للدائرة؟</a:t>
            </a:r>
            <a:endParaRPr lang="en-US" sz="2000" dirty="0">
              <a:latin typeface="Arial" pitchFamily="34" charset="0"/>
              <a:cs typeface="Arial" pitchFamily="34" charset="0"/>
            </a:endParaRPr>
          </a:p>
        </p:txBody>
      </p:sp>
      <p:graphicFrame>
        <p:nvGraphicFramePr>
          <p:cNvPr id="37890" name="Object 2"/>
          <p:cNvGraphicFramePr>
            <a:graphicFrameLocks noChangeAspect="1"/>
          </p:cNvGraphicFramePr>
          <p:nvPr/>
        </p:nvGraphicFramePr>
        <p:xfrm>
          <a:off x="761999" y="2209800"/>
          <a:ext cx="1468359" cy="457200"/>
        </p:xfrm>
        <a:graphic>
          <a:graphicData uri="http://schemas.openxmlformats.org/presentationml/2006/ole">
            <mc:AlternateContent xmlns:mc="http://schemas.openxmlformats.org/markup-compatibility/2006">
              <mc:Choice xmlns:v="urn:schemas-microsoft-com:vml" Requires="v">
                <p:oleObj spid="_x0000_s37956" name="Equation" r:id="rId3" imgW="609480" imgH="190440" progId="Equation.3">
                  <p:embed/>
                </p:oleObj>
              </mc:Choice>
              <mc:Fallback>
                <p:oleObj name="Equation" r:id="rId3" imgW="609480" imgH="1904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 y="2209800"/>
                        <a:ext cx="1468359"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1" name="Object 4"/>
          <p:cNvGraphicFramePr>
            <a:graphicFrameLocks noChangeAspect="1"/>
          </p:cNvGraphicFramePr>
          <p:nvPr/>
        </p:nvGraphicFramePr>
        <p:xfrm>
          <a:off x="876300" y="2971800"/>
          <a:ext cx="3771900" cy="722313"/>
        </p:xfrm>
        <a:graphic>
          <a:graphicData uri="http://schemas.openxmlformats.org/presentationml/2006/ole">
            <mc:AlternateContent xmlns:mc="http://schemas.openxmlformats.org/markup-compatibility/2006">
              <mc:Choice xmlns:v="urn:schemas-microsoft-com:vml" Requires="v">
                <p:oleObj spid="_x0000_s37957" name="Equation" r:id="rId5" imgW="2387520" imgH="457200" progId="Equation.3">
                  <p:embed/>
                </p:oleObj>
              </mc:Choice>
              <mc:Fallback>
                <p:oleObj name="Equation" r:id="rId5" imgW="2387520" imgH="457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2971800"/>
                        <a:ext cx="3771900"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2362200" y="2209800"/>
            <a:ext cx="3048000" cy="400110"/>
          </a:xfrm>
          <a:prstGeom prst="rect">
            <a:avLst/>
          </a:prstGeom>
        </p:spPr>
        <p:txBody>
          <a:bodyPr wrap="square">
            <a:spAutoFit/>
          </a:bodyPr>
          <a:lstStyle/>
          <a:p>
            <a:pPr algn="just"/>
            <a:r>
              <a:rPr lang="el-GR" sz="2000" b="1" dirty="0" smtClean="0">
                <a:latin typeface="Arial" pitchFamily="34" charset="0"/>
                <a:cs typeface="Arial" pitchFamily="34" charset="0"/>
              </a:rPr>
              <a:t>ω</a:t>
            </a:r>
            <a:r>
              <a:rPr lang="en-US" sz="2000" b="1" dirty="0" smtClean="0">
                <a:latin typeface="Arial" pitchFamily="34" charset="0"/>
                <a:cs typeface="Arial" pitchFamily="34" charset="0"/>
              </a:rPr>
              <a:t>=2*3.14 * 60=377Hz</a:t>
            </a:r>
            <a:endParaRPr lang="en-US" sz="2000" dirty="0">
              <a:latin typeface="Arial" pitchFamily="34" charset="0"/>
              <a:cs typeface="Arial" pitchFamily="34" charset="0"/>
            </a:endParaRPr>
          </a:p>
        </p:txBody>
      </p:sp>
      <p:graphicFrame>
        <p:nvGraphicFramePr>
          <p:cNvPr id="37892" name="Object 4"/>
          <p:cNvGraphicFramePr>
            <a:graphicFrameLocks noChangeAspect="1"/>
          </p:cNvGraphicFramePr>
          <p:nvPr/>
        </p:nvGraphicFramePr>
        <p:xfrm>
          <a:off x="927100" y="4114800"/>
          <a:ext cx="3111500" cy="782638"/>
        </p:xfrm>
        <a:graphic>
          <a:graphicData uri="http://schemas.openxmlformats.org/presentationml/2006/ole">
            <mc:AlternateContent xmlns:mc="http://schemas.openxmlformats.org/markup-compatibility/2006">
              <mc:Choice xmlns:v="urn:schemas-microsoft-com:vml" Requires="v">
                <p:oleObj spid="_x0000_s37958" name="Equation" r:id="rId7" imgW="1968480" imgH="495000" progId="Equation.3">
                  <p:embed/>
                </p:oleObj>
              </mc:Choice>
              <mc:Fallback>
                <p:oleObj name="Equation" r:id="rId7" imgW="1968480" imgH="495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100" y="4114800"/>
                        <a:ext cx="3111500"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7890"/>
                                        </p:tgtEl>
                                        <p:attrNameLst>
                                          <p:attrName>style.visibility</p:attrName>
                                        </p:attrNameLst>
                                      </p:cBhvr>
                                      <p:to>
                                        <p:strVal val="visible"/>
                                      </p:to>
                                    </p:set>
                                    <p:animEffect transition="in" filter="fade">
                                      <p:cBhvr>
                                        <p:cTn id="15" dur="500"/>
                                        <p:tgtEl>
                                          <p:spTgt spid="3789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891"/>
                                        </p:tgtEl>
                                        <p:attrNameLst>
                                          <p:attrName>style.visibility</p:attrName>
                                        </p:attrNameLst>
                                      </p:cBhvr>
                                      <p:to>
                                        <p:strVal val="visible"/>
                                      </p:to>
                                    </p:set>
                                    <p:animEffect transition="in" filter="fade">
                                      <p:cBhvr>
                                        <p:cTn id="20" dur="500"/>
                                        <p:tgtEl>
                                          <p:spTgt spid="3789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7892"/>
                                        </p:tgtEl>
                                        <p:attrNameLst>
                                          <p:attrName>style.visibility</p:attrName>
                                        </p:attrNameLst>
                                      </p:cBhvr>
                                      <p:to>
                                        <p:strVal val="visible"/>
                                      </p:to>
                                    </p:set>
                                    <p:animEffect transition="in" filter="fade">
                                      <p:cBhvr>
                                        <p:cTn id="25"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a:t>
            </a:r>
            <a:r>
              <a:rPr lang="en-US" sz="2000" b="1" dirty="0" smtClean="0">
                <a:latin typeface="Arial" pitchFamily="34" charset="0"/>
                <a:cs typeface="Arial" pitchFamily="34" charset="0"/>
              </a:rPr>
              <a:t>9</a:t>
            </a:r>
            <a:endParaRPr lang="en-US" sz="2000" dirty="0">
              <a:latin typeface="Arial" pitchFamily="34" charset="0"/>
              <a:cs typeface="Arial" pitchFamily="34" charset="0"/>
            </a:endParaRPr>
          </a:p>
        </p:txBody>
      </p:sp>
      <p:sp>
        <p:nvSpPr>
          <p:cNvPr id="5" name="Rectangle 4"/>
          <p:cNvSpPr/>
          <p:nvPr/>
        </p:nvSpPr>
        <p:spPr>
          <a:xfrm>
            <a:off x="685800" y="914400"/>
            <a:ext cx="8153400" cy="707886"/>
          </a:xfrm>
          <a:prstGeom prst="rect">
            <a:avLst/>
          </a:prstGeom>
        </p:spPr>
        <p:txBody>
          <a:bodyPr wrap="square">
            <a:spAutoFit/>
          </a:bodyPr>
          <a:lstStyle/>
          <a:p>
            <a:pPr algn="just" rtl="1"/>
            <a:r>
              <a:rPr lang="ar-IQ" sz="2000" b="1" dirty="0" smtClean="0">
                <a:latin typeface="Arial" pitchFamily="34" charset="0"/>
                <a:cs typeface="Arial" pitchFamily="34" charset="0"/>
              </a:rPr>
              <a:t>ما هو اعظم تيار في متسعة </a:t>
            </a:r>
            <a:r>
              <a:rPr lang="en-US" sz="2000" b="1" dirty="0" smtClean="0">
                <a:latin typeface="Arial" pitchFamily="34" charset="0"/>
                <a:cs typeface="Arial" pitchFamily="34" charset="0"/>
              </a:rPr>
              <a:t>2.2 µF </a:t>
            </a:r>
            <a:r>
              <a:rPr lang="ar-IQ" sz="2000" b="1" dirty="0" smtClean="0">
                <a:latin typeface="Arial" pitchFamily="34" charset="0"/>
                <a:cs typeface="Arial" pitchFamily="34" charset="0"/>
              </a:rPr>
              <a:t> عندما تربط مع تيار في أمريكا فولتيته الفعال </a:t>
            </a:r>
            <a:r>
              <a:rPr lang="en-US" sz="2000" b="1" dirty="0" smtClean="0">
                <a:latin typeface="Arial" pitchFamily="34" charset="0"/>
                <a:cs typeface="Arial" pitchFamily="34" charset="0"/>
              </a:rPr>
              <a:t>120V </a:t>
            </a:r>
            <a:r>
              <a:rPr lang="ar-IQ" sz="2000" b="1" dirty="0" smtClean="0">
                <a:latin typeface="Arial" pitchFamily="34" charset="0"/>
                <a:cs typeface="Arial" pitchFamily="34" charset="0"/>
              </a:rPr>
              <a:t>و وتردده </a:t>
            </a:r>
            <a:r>
              <a:rPr lang="en-US" sz="2000" b="1" dirty="0" smtClean="0">
                <a:latin typeface="Arial" pitchFamily="34" charset="0"/>
                <a:cs typeface="Arial" pitchFamily="34" charset="0"/>
              </a:rPr>
              <a:t>60Hz</a:t>
            </a:r>
            <a:r>
              <a:rPr lang="ar-IQ" sz="2000" b="1" dirty="0" smtClean="0">
                <a:latin typeface="Arial" pitchFamily="34" charset="0"/>
                <a:cs typeface="Arial" pitchFamily="34" charset="0"/>
              </a:rPr>
              <a:t> وما هو اعظم تيار في تلك المتسعة عندما تربط في العراق ( </a:t>
            </a:r>
            <a:r>
              <a:rPr lang="en-US" sz="2000" b="1" dirty="0" smtClean="0">
                <a:latin typeface="Arial" pitchFamily="34" charset="0"/>
                <a:cs typeface="Arial" pitchFamily="34" charset="0"/>
              </a:rPr>
              <a:t>240V,50Hz</a:t>
            </a:r>
            <a:r>
              <a:rPr lang="ar-IQ" sz="2000" b="1" dirty="0" smtClean="0">
                <a:latin typeface="Arial" pitchFamily="34" charset="0"/>
                <a:cs typeface="Arial" pitchFamily="34" charset="0"/>
              </a:rPr>
              <a:t>)</a:t>
            </a:r>
            <a:endParaRPr lang="en-US" sz="2000" dirty="0">
              <a:latin typeface="Arial" pitchFamily="34" charset="0"/>
              <a:cs typeface="Arial" pitchFamily="34" charset="0"/>
            </a:endParaRPr>
          </a:p>
        </p:txBody>
      </p:sp>
      <p:pic>
        <p:nvPicPr>
          <p:cNvPr id="38914" name="Picture 2"/>
          <p:cNvPicPr>
            <a:picLocks noChangeAspect="1" noChangeArrowheads="1"/>
          </p:cNvPicPr>
          <p:nvPr/>
        </p:nvPicPr>
        <p:blipFill>
          <a:blip r:embed="rId2"/>
          <a:srcRect/>
          <a:stretch>
            <a:fillRect/>
          </a:stretch>
        </p:blipFill>
        <p:spPr bwMode="auto">
          <a:xfrm>
            <a:off x="762000" y="2362200"/>
            <a:ext cx="7924800" cy="2895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fade">
                                      <p:cBhvr>
                                        <p:cTn id="12"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10</a:t>
            </a:r>
            <a:endParaRPr lang="en-US" sz="2000" dirty="0">
              <a:latin typeface="Arial" pitchFamily="34" charset="0"/>
              <a:cs typeface="Arial" pitchFamily="34" charset="0"/>
            </a:endParaRPr>
          </a:p>
        </p:txBody>
      </p:sp>
      <p:sp>
        <p:nvSpPr>
          <p:cNvPr id="5" name="Rectangle 4"/>
          <p:cNvSpPr/>
          <p:nvPr/>
        </p:nvSpPr>
        <p:spPr>
          <a:xfrm>
            <a:off x="685800" y="914400"/>
            <a:ext cx="8153400" cy="707886"/>
          </a:xfrm>
          <a:prstGeom prst="rect">
            <a:avLst/>
          </a:prstGeom>
        </p:spPr>
        <p:txBody>
          <a:bodyPr wrap="square">
            <a:spAutoFit/>
          </a:bodyPr>
          <a:lstStyle/>
          <a:p>
            <a:pPr algn="just" rtl="1"/>
            <a:r>
              <a:rPr lang="ar-IQ" sz="2000" b="1" dirty="0" smtClean="0">
                <a:latin typeface="Arial" pitchFamily="34" charset="0"/>
                <a:cs typeface="Arial" pitchFamily="34" charset="0"/>
              </a:rPr>
              <a:t>متسعة </a:t>
            </a:r>
            <a:r>
              <a:rPr lang="en-US" sz="2000" b="1" dirty="0" smtClean="0">
                <a:latin typeface="Arial" pitchFamily="34" charset="0"/>
                <a:cs typeface="Arial" pitchFamily="34" charset="0"/>
              </a:rPr>
              <a:t>1mF </a:t>
            </a:r>
            <a:r>
              <a:rPr lang="ar-IQ" sz="2000" b="1" dirty="0" smtClean="0">
                <a:latin typeface="Arial" pitchFamily="34" charset="0"/>
                <a:cs typeface="Arial" pitchFamily="34" charset="0"/>
              </a:rPr>
              <a:t> مربوطة مع تيار كهربائي في أمريكا ( </a:t>
            </a:r>
            <a:r>
              <a:rPr lang="en-US" sz="2000" b="1" dirty="0" smtClean="0">
                <a:latin typeface="Arial" pitchFamily="34" charset="0"/>
                <a:cs typeface="Arial" pitchFamily="34" charset="0"/>
              </a:rPr>
              <a:t>120V,60Hz</a:t>
            </a:r>
            <a:r>
              <a:rPr lang="ar-IQ" sz="2000" b="1" dirty="0" smtClean="0">
                <a:latin typeface="Arial" pitchFamily="34" charset="0"/>
                <a:cs typeface="Arial" pitchFamily="34" charset="0"/>
              </a:rPr>
              <a:t>) جد التيار المار في المتسعة عند </a:t>
            </a:r>
            <a:r>
              <a:rPr lang="en-US" sz="2000" b="1" dirty="0" smtClean="0">
                <a:latin typeface="Arial" pitchFamily="34" charset="0"/>
                <a:cs typeface="Arial" pitchFamily="34" charset="0"/>
              </a:rPr>
              <a:t>t=1/180s</a:t>
            </a:r>
            <a:r>
              <a:rPr lang="ar-IQ" sz="2000" b="1" dirty="0" smtClean="0">
                <a:latin typeface="Arial" pitchFamily="34" charset="0"/>
                <a:cs typeface="Arial" pitchFamily="34" charset="0"/>
              </a:rPr>
              <a:t> مفترضا ان عندما </a:t>
            </a:r>
            <a:r>
              <a:rPr lang="en-US" sz="2000" b="1" dirty="0" smtClean="0">
                <a:latin typeface="Arial" pitchFamily="34" charset="0"/>
                <a:cs typeface="Arial" pitchFamily="34" charset="0"/>
              </a:rPr>
              <a:t>t=0 </a:t>
            </a:r>
            <a:r>
              <a:rPr lang="ar-IQ" sz="2000" b="1" dirty="0" smtClean="0">
                <a:latin typeface="Arial" pitchFamily="34" charset="0"/>
                <a:cs typeface="Arial" pitchFamily="34" charset="0"/>
              </a:rPr>
              <a:t> تكون الطاقة المخزونه في المتسعه تساوي صفر.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ChangeAspect="1"/>
          </p:cNvGraphicFramePr>
          <p:nvPr/>
        </p:nvGraphicFramePr>
        <p:xfrm>
          <a:off x="511841" y="4800600"/>
          <a:ext cx="3573463" cy="381000"/>
        </p:xfrm>
        <a:graphic>
          <a:graphicData uri="http://schemas.openxmlformats.org/presentationml/2006/ole">
            <mc:AlternateContent xmlns:mc="http://schemas.openxmlformats.org/markup-compatibility/2006">
              <mc:Choice xmlns:v="urn:schemas-microsoft-com:vml" Requires="v">
                <p:oleObj spid="_x0000_s69942" name="Equation" r:id="rId3" imgW="2260440" imgH="241200" progId="Equation.3">
                  <p:embed/>
                </p:oleObj>
              </mc:Choice>
              <mc:Fallback>
                <p:oleObj name="Equation" r:id="rId3" imgW="226044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41" y="4800600"/>
                        <a:ext cx="3573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5539" name="Object 7"/>
          <p:cNvGraphicFramePr>
            <a:graphicFrameLocks noChangeAspect="1"/>
          </p:cNvGraphicFramePr>
          <p:nvPr/>
        </p:nvGraphicFramePr>
        <p:xfrm>
          <a:off x="541337" y="5165725"/>
          <a:ext cx="3652838" cy="701675"/>
        </p:xfrm>
        <a:graphic>
          <a:graphicData uri="http://schemas.openxmlformats.org/presentationml/2006/ole">
            <mc:AlternateContent xmlns:mc="http://schemas.openxmlformats.org/markup-compatibility/2006">
              <mc:Choice xmlns:v="urn:schemas-microsoft-com:vml" Requires="v">
                <p:oleObj spid="_x0000_s69943" name="Equation" r:id="rId5" imgW="2311200" imgH="444240" progId="Equation.3">
                  <p:embed/>
                </p:oleObj>
              </mc:Choice>
              <mc:Fallback>
                <p:oleObj name="Equation" r:id="rId5" imgW="2311200" imgH="4442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337" y="5165725"/>
                        <a:ext cx="3652838"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0" name="Object 4"/>
          <p:cNvGraphicFramePr>
            <a:graphicFrameLocks noChangeAspect="1"/>
          </p:cNvGraphicFramePr>
          <p:nvPr/>
        </p:nvGraphicFramePr>
        <p:xfrm>
          <a:off x="350838" y="2725992"/>
          <a:ext cx="3535362" cy="381000"/>
        </p:xfrm>
        <a:graphic>
          <a:graphicData uri="http://schemas.openxmlformats.org/presentationml/2006/ole">
            <mc:AlternateContent xmlns:mc="http://schemas.openxmlformats.org/markup-compatibility/2006">
              <mc:Choice xmlns:v="urn:schemas-microsoft-com:vml" Requires="v">
                <p:oleObj spid="_x0000_s69944" name="Equation" r:id="rId7" imgW="2234880" imgH="241200" progId="Equation.3">
                  <p:embed/>
                </p:oleObj>
              </mc:Choice>
              <mc:Fallback>
                <p:oleObj name="Equation" r:id="rId7" imgW="223488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838" y="2725992"/>
                        <a:ext cx="35353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5541" name="Object 5"/>
          <p:cNvGraphicFramePr>
            <a:graphicFrameLocks noChangeAspect="1"/>
          </p:cNvGraphicFramePr>
          <p:nvPr/>
        </p:nvGraphicFramePr>
        <p:xfrm>
          <a:off x="425244" y="3048000"/>
          <a:ext cx="3652838" cy="704850"/>
        </p:xfrm>
        <a:graphic>
          <a:graphicData uri="http://schemas.openxmlformats.org/presentationml/2006/ole">
            <mc:AlternateContent xmlns:mc="http://schemas.openxmlformats.org/markup-compatibility/2006">
              <mc:Choice xmlns:v="urn:schemas-microsoft-com:vml" Requires="v">
                <p:oleObj spid="_x0000_s69945" name="Equation" r:id="rId9" imgW="2311200" imgH="444240" progId="Equation.3">
                  <p:embed/>
                </p:oleObj>
              </mc:Choice>
              <mc:Fallback>
                <p:oleObj name="Equation" r:id="rId9" imgW="2311200" imgH="4442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244" y="3048000"/>
                        <a:ext cx="3652838"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2" name="Object 3"/>
          <p:cNvGraphicFramePr>
            <a:graphicFrameLocks noChangeAspect="1"/>
          </p:cNvGraphicFramePr>
          <p:nvPr/>
        </p:nvGraphicFramePr>
        <p:xfrm>
          <a:off x="381000" y="762000"/>
          <a:ext cx="3733800" cy="382588"/>
        </p:xfrm>
        <a:graphic>
          <a:graphicData uri="http://schemas.openxmlformats.org/presentationml/2006/ole">
            <mc:AlternateContent xmlns:mc="http://schemas.openxmlformats.org/markup-compatibility/2006">
              <mc:Choice xmlns:v="urn:schemas-microsoft-com:vml" Requires="v">
                <p:oleObj spid="_x0000_s69946" name="Equation" r:id="rId11" imgW="2361960" imgH="241200" progId="Equation.3">
                  <p:embed/>
                </p:oleObj>
              </mc:Choice>
              <mc:Fallback>
                <p:oleObj name="Equation" r:id="rId11" imgW="2361960" imgH="24120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762000"/>
                        <a:ext cx="3733800"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3" name="Object 7"/>
          <p:cNvGraphicFramePr>
            <a:graphicFrameLocks noChangeAspect="1"/>
          </p:cNvGraphicFramePr>
          <p:nvPr/>
        </p:nvGraphicFramePr>
        <p:xfrm>
          <a:off x="402859" y="1219200"/>
          <a:ext cx="2999311" cy="457200"/>
        </p:xfrm>
        <a:graphic>
          <a:graphicData uri="http://schemas.openxmlformats.org/presentationml/2006/ole">
            <mc:AlternateContent xmlns:mc="http://schemas.openxmlformats.org/markup-compatibility/2006">
              <mc:Choice xmlns:v="urn:schemas-microsoft-com:vml" Requires="v">
                <p:oleObj spid="_x0000_s69947" name="Equation" r:id="rId13" imgW="1587240" imgH="241200" progId="Equation.3">
                  <p:embed/>
                </p:oleObj>
              </mc:Choice>
              <mc:Fallback>
                <p:oleObj name="Equation" r:id="rId13" imgW="1587240" imgH="2412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859" y="1219200"/>
                        <a:ext cx="299931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9"/>
          <p:cNvSpPr/>
          <p:nvPr/>
        </p:nvSpPr>
        <p:spPr>
          <a:xfrm>
            <a:off x="4724400" y="152400"/>
            <a:ext cx="4038600" cy="400110"/>
          </a:xfrm>
          <a:prstGeom prst="rect">
            <a:avLst/>
          </a:prstGeom>
        </p:spPr>
        <p:txBody>
          <a:bodyPr wrap="square">
            <a:spAutoFit/>
          </a:bodyPr>
          <a:lstStyle/>
          <a:p>
            <a:pPr algn="r" rtl="1"/>
            <a:r>
              <a:rPr lang="ar-IQ" sz="2000" b="1" dirty="0" smtClean="0">
                <a:latin typeface="Arial" pitchFamily="34" charset="0"/>
                <a:cs typeface="Arial" pitchFamily="34" charset="0"/>
              </a:rPr>
              <a:t>خلاصة جميع ما سبق هو </a:t>
            </a:r>
            <a:endParaRPr lang="en-US" sz="2000" baseline="-25000" dirty="0">
              <a:latin typeface="Arial" pitchFamily="34" charset="0"/>
              <a:cs typeface="Arial" pitchFamily="34" charset="0"/>
            </a:endParaRPr>
          </a:p>
        </p:txBody>
      </p:sp>
      <p:graphicFrame>
        <p:nvGraphicFramePr>
          <p:cNvPr id="65544" name="Object 8"/>
          <p:cNvGraphicFramePr>
            <a:graphicFrameLocks noChangeAspect="1"/>
          </p:cNvGraphicFramePr>
          <p:nvPr/>
        </p:nvGraphicFramePr>
        <p:xfrm>
          <a:off x="572724" y="5715000"/>
          <a:ext cx="2809875" cy="782637"/>
        </p:xfrm>
        <a:graphic>
          <a:graphicData uri="http://schemas.openxmlformats.org/presentationml/2006/ole">
            <mc:AlternateContent xmlns:mc="http://schemas.openxmlformats.org/markup-compatibility/2006">
              <mc:Choice xmlns:v="urn:schemas-microsoft-com:vml" Requires="v">
                <p:oleObj spid="_x0000_s69948" name="Equation" r:id="rId15" imgW="1777680" imgH="495000" progId="Equation.3">
                  <p:embed/>
                </p:oleObj>
              </mc:Choice>
              <mc:Fallback>
                <p:oleObj name="Equation" r:id="rId15" imgW="1777680" imgH="4950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2724" y="5715000"/>
                        <a:ext cx="2809875"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5" name="Object 9"/>
          <p:cNvGraphicFramePr>
            <a:graphicFrameLocks noChangeAspect="1"/>
          </p:cNvGraphicFramePr>
          <p:nvPr/>
        </p:nvGraphicFramePr>
        <p:xfrm>
          <a:off x="414749" y="3642852"/>
          <a:ext cx="2849563" cy="784225"/>
        </p:xfrm>
        <a:graphic>
          <a:graphicData uri="http://schemas.openxmlformats.org/presentationml/2006/ole">
            <mc:AlternateContent xmlns:mc="http://schemas.openxmlformats.org/markup-compatibility/2006">
              <mc:Choice xmlns:v="urn:schemas-microsoft-com:vml" Requires="v">
                <p:oleObj spid="_x0000_s69949" name="Equation" r:id="rId17" imgW="1803240" imgH="495000" progId="Equation.3">
                  <p:embed/>
                </p:oleObj>
              </mc:Choice>
              <mc:Fallback>
                <p:oleObj name="Equation" r:id="rId17" imgW="1803240" imgH="49500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4749" y="3642852"/>
                        <a:ext cx="2849563"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7" name="Object 11"/>
          <p:cNvGraphicFramePr>
            <a:graphicFrameLocks noChangeAspect="1"/>
          </p:cNvGraphicFramePr>
          <p:nvPr/>
        </p:nvGraphicFramePr>
        <p:xfrm>
          <a:off x="457200" y="1705896"/>
          <a:ext cx="2635044" cy="669277"/>
        </p:xfrm>
        <a:graphic>
          <a:graphicData uri="http://schemas.openxmlformats.org/presentationml/2006/ole">
            <mc:AlternateContent xmlns:mc="http://schemas.openxmlformats.org/markup-compatibility/2006">
              <mc:Choice xmlns:v="urn:schemas-microsoft-com:vml" Requires="v">
                <p:oleObj spid="_x0000_s69950" name="Equation" r:id="rId19" imgW="1714320" imgH="444240" progId="Equation.3">
                  <p:embed/>
                </p:oleObj>
              </mc:Choice>
              <mc:Fallback>
                <p:oleObj name="Equation" r:id="rId19" imgW="1714320" imgH="44424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1705896"/>
                        <a:ext cx="2635044" cy="669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8" name="Object 4"/>
          <p:cNvGraphicFramePr>
            <a:graphicFrameLocks noChangeAspect="1"/>
          </p:cNvGraphicFramePr>
          <p:nvPr/>
        </p:nvGraphicFramePr>
        <p:xfrm>
          <a:off x="3908425" y="5788740"/>
          <a:ext cx="2568575" cy="722313"/>
        </p:xfrm>
        <a:graphic>
          <a:graphicData uri="http://schemas.openxmlformats.org/presentationml/2006/ole">
            <mc:AlternateContent xmlns:mc="http://schemas.openxmlformats.org/markup-compatibility/2006">
              <mc:Choice xmlns:v="urn:schemas-microsoft-com:vml" Requires="v">
                <p:oleObj spid="_x0000_s69951" name="Equation" r:id="rId21" imgW="1625400" imgH="457200" progId="Equation.3">
                  <p:embed/>
                </p:oleObj>
              </mc:Choice>
              <mc:Fallback>
                <p:oleObj name="Equation" r:id="rId21" imgW="1625400" imgH="457200" progId="Equation.3">
                  <p:embed/>
                  <p:pic>
                    <p:nvPicPr>
                      <p:cNvPr id="0" name="Object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5788740"/>
                        <a:ext cx="2568575"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9" name="Object 3"/>
          <p:cNvGraphicFramePr>
            <a:graphicFrameLocks noChangeAspect="1"/>
          </p:cNvGraphicFramePr>
          <p:nvPr/>
        </p:nvGraphicFramePr>
        <p:xfrm>
          <a:off x="4114800" y="3810000"/>
          <a:ext cx="2508250" cy="382588"/>
        </p:xfrm>
        <a:graphic>
          <a:graphicData uri="http://schemas.openxmlformats.org/presentationml/2006/ole">
            <mc:AlternateContent xmlns:mc="http://schemas.openxmlformats.org/markup-compatibility/2006">
              <mc:Choice xmlns:v="urn:schemas-microsoft-com:vml" Requires="v">
                <p:oleObj spid="_x0000_s69952" name="Equation" r:id="rId23" imgW="1587240" imgH="241200" progId="Equation.3">
                  <p:embed/>
                </p:oleObj>
              </mc:Choice>
              <mc:Fallback>
                <p:oleObj name="Equation" r:id="rId23" imgW="1587240" imgH="241200" progId="Equation.3">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14800" y="3810000"/>
                        <a:ext cx="2508250"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50" name="Object 14"/>
          <p:cNvGraphicFramePr>
            <a:graphicFrameLocks noChangeAspect="1"/>
          </p:cNvGraphicFramePr>
          <p:nvPr/>
        </p:nvGraphicFramePr>
        <p:xfrm>
          <a:off x="4773612" y="1632156"/>
          <a:ext cx="2389188" cy="784225"/>
        </p:xfrm>
        <a:graphic>
          <a:graphicData uri="http://schemas.openxmlformats.org/presentationml/2006/ole">
            <mc:AlternateContent xmlns:mc="http://schemas.openxmlformats.org/markup-compatibility/2006">
              <mc:Choice xmlns:v="urn:schemas-microsoft-com:vml" Requires="v">
                <p:oleObj spid="_x0000_s69953" name="Equation" r:id="rId25" imgW="1511280" imgH="495000" progId="Equation.3">
                  <p:embed/>
                </p:oleObj>
              </mc:Choice>
              <mc:Fallback>
                <p:oleObj name="Equation" r:id="rId25" imgW="1511280" imgH="495000" progId="Equation.3">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73612" y="1632156"/>
                        <a:ext cx="2389188"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Connector 18"/>
          <p:cNvCxnSpPr/>
          <p:nvPr/>
        </p:nvCxnSpPr>
        <p:spPr>
          <a:xfrm flipV="1">
            <a:off x="304800" y="25146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83460" y="4495800"/>
            <a:ext cx="86106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5551" name="Object 15"/>
          <p:cNvGraphicFramePr>
            <a:graphicFrameLocks noChangeAspect="1"/>
          </p:cNvGraphicFramePr>
          <p:nvPr/>
        </p:nvGraphicFramePr>
        <p:xfrm>
          <a:off x="6764289" y="5731542"/>
          <a:ext cx="2049463" cy="782637"/>
        </p:xfrm>
        <a:graphic>
          <a:graphicData uri="http://schemas.openxmlformats.org/presentationml/2006/ole">
            <mc:AlternateContent xmlns:mc="http://schemas.openxmlformats.org/markup-compatibility/2006">
              <mc:Choice xmlns:v="urn:schemas-microsoft-com:vml" Requires="v">
                <p:oleObj spid="_x0000_s69954" name="Equation" r:id="rId27" imgW="1295280" imgH="495000" progId="Equation.3">
                  <p:embed/>
                </p:oleObj>
              </mc:Choice>
              <mc:Fallback>
                <p:oleObj name="Equation" r:id="rId27" imgW="1295280" imgH="495000" progId="Equation.3">
                  <p:embed/>
                  <p:pic>
                    <p:nvPicPr>
                      <p:cNvPr id="0"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64289" y="5731542"/>
                        <a:ext cx="2049463"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5"/>
          <p:cNvGraphicFramePr>
            <a:graphicFrameLocks noChangeAspect="1"/>
          </p:cNvGraphicFramePr>
          <p:nvPr/>
        </p:nvGraphicFramePr>
        <p:xfrm>
          <a:off x="6825790" y="3581400"/>
          <a:ext cx="2049462" cy="782638"/>
        </p:xfrm>
        <a:graphic>
          <a:graphicData uri="http://schemas.openxmlformats.org/presentationml/2006/ole">
            <mc:AlternateContent xmlns:mc="http://schemas.openxmlformats.org/markup-compatibility/2006">
              <mc:Choice xmlns:v="urn:schemas-microsoft-com:vml" Requires="v">
                <p:oleObj spid="_x0000_s69955" name="Equation" r:id="rId29" imgW="1295280" imgH="495000" progId="Equation.3">
                  <p:embed/>
                </p:oleObj>
              </mc:Choice>
              <mc:Fallback>
                <p:oleObj name="Equation" r:id="rId29" imgW="1295280" imgH="495000" progId="Equation.3">
                  <p:embed/>
                  <p:pic>
                    <p:nvPicPr>
                      <p:cNvPr id="0"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825790" y="3581400"/>
                        <a:ext cx="2049462"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p:nvPr/>
        </p:nvSpPr>
        <p:spPr>
          <a:xfrm>
            <a:off x="6705600" y="5105400"/>
            <a:ext cx="1901483" cy="369332"/>
          </a:xfrm>
          <a:prstGeom prst="rect">
            <a:avLst/>
          </a:prstGeom>
        </p:spPr>
        <p:txBody>
          <a:bodyPr wrap="none">
            <a:spAutoFit/>
          </a:bodyPr>
          <a:lstStyle/>
          <a:p>
            <a:r>
              <a:rPr lang="ar-IQ" b="1" dirty="0" smtClean="0">
                <a:latin typeface="Arial" pitchFamily="34" charset="0"/>
                <a:cs typeface="Arial" pitchFamily="34" charset="0"/>
              </a:rPr>
              <a:t>التيار يتقدم على الجهد </a:t>
            </a:r>
            <a:endParaRPr lang="en-US" dirty="0"/>
          </a:p>
        </p:txBody>
      </p:sp>
      <p:sp>
        <p:nvSpPr>
          <p:cNvPr id="24" name="Rectangle 23"/>
          <p:cNvSpPr/>
          <p:nvPr/>
        </p:nvSpPr>
        <p:spPr>
          <a:xfrm>
            <a:off x="6553200" y="2743200"/>
            <a:ext cx="1874231" cy="369332"/>
          </a:xfrm>
          <a:prstGeom prst="rect">
            <a:avLst/>
          </a:prstGeom>
        </p:spPr>
        <p:txBody>
          <a:bodyPr wrap="none">
            <a:spAutoFit/>
          </a:bodyPr>
          <a:lstStyle/>
          <a:p>
            <a:r>
              <a:rPr lang="ar-IQ" b="1" dirty="0" smtClean="0">
                <a:latin typeface="Arial" pitchFamily="34" charset="0"/>
                <a:cs typeface="Arial" pitchFamily="34" charset="0"/>
              </a:rPr>
              <a:t>التيار يتاخرعلى الجهد </a:t>
            </a:r>
            <a:endParaRPr lang="en-US" dirty="0"/>
          </a:p>
        </p:txBody>
      </p:sp>
      <p:sp>
        <p:nvSpPr>
          <p:cNvPr id="25" name="Rectangle 24"/>
          <p:cNvSpPr/>
          <p:nvPr/>
        </p:nvSpPr>
        <p:spPr>
          <a:xfrm>
            <a:off x="4800600" y="685800"/>
            <a:ext cx="4038600" cy="400110"/>
          </a:xfrm>
          <a:prstGeom prst="rect">
            <a:avLst/>
          </a:prstGeom>
        </p:spPr>
        <p:txBody>
          <a:bodyPr wrap="square">
            <a:spAutoFit/>
          </a:bodyPr>
          <a:lstStyle/>
          <a:p>
            <a:pPr algn="r" rtl="1"/>
            <a:r>
              <a:rPr lang="ar-IQ" sz="2000" b="1" dirty="0" smtClean="0">
                <a:latin typeface="Arial" pitchFamily="34" charset="0"/>
                <a:cs typeface="Arial" pitchFamily="34" charset="0"/>
              </a:rPr>
              <a:t>حيث ان الكلام كان عن التيار نسبتا للفولتية</a:t>
            </a:r>
            <a:endParaRPr lang="en-US" sz="2000" baseline="-25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ChangeAspect="1"/>
          </p:cNvGraphicFramePr>
          <p:nvPr/>
        </p:nvGraphicFramePr>
        <p:xfrm>
          <a:off x="223838" y="4640263"/>
          <a:ext cx="4337050" cy="701675"/>
        </p:xfrm>
        <a:graphic>
          <a:graphicData uri="http://schemas.openxmlformats.org/presentationml/2006/ole">
            <mc:AlternateContent xmlns:mc="http://schemas.openxmlformats.org/markup-compatibility/2006">
              <mc:Choice xmlns:v="urn:schemas-microsoft-com:vml" Requires="v">
                <p:oleObj spid="_x0000_s70966" name="Equation" r:id="rId3" imgW="2743200" imgH="444240" progId="Equation.3">
                  <p:embed/>
                </p:oleObj>
              </mc:Choice>
              <mc:Fallback>
                <p:oleObj name="Equation" r:id="rId3" imgW="274320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8" y="4640263"/>
                        <a:ext cx="4337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5540" name="Object 4"/>
          <p:cNvGraphicFramePr>
            <a:graphicFrameLocks noChangeAspect="1"/>
          </p:cNvGraphicFramePr>
          <p:nvPr/>
        </p:nvGraphicFramePr>
        <p:xfrm>
          <a:off x="185738" y="2574925"/>
          <a:ext cx="4319587" cy="701675"/>
        </p:xfrm>
        <a:graphic>
          <a:graphicData uri="http://schemas.openxmlformats.org/presentationml/2006/ole">
            <mc:AlternateContent xmlns:mc="http://schemas.openxmlformats.org/markup-compatibility/2006">
              <mc:Choice xmlns:v="urn:schemas-microsoft-com:vml" Requires="v">
                <p:oleObj spid="_x0000_s70967" name="Equation" r:id="rId5" imgW="2730240" imgH="444240" progId="Equation.3">
                  <p:embed/>
                </p:oleObj>
              </mc:Choice>
              <mc:Fallback>
                <p:oleObj name="Equation" r:id="rId5" imgW="2730240" imgH="444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8" y="2574925"/>
                        <a:ext cx="4319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5542" name="Object 3"/>
          <p:cNvGraphicFramePr>
            <a:graphicFrameLocks noChangeAspect="1"/>
          </p:cNvGraphicFramePr>
          <p:nvPr/>
        </p:nvGraphicFramePr>
        <p:xfrm>
          <a:off x="376238" y="609600"/>
          <a:ext cx="3895725" cy="382588"/>
        </p:xfrm>
        <a:graphic>
          <a:graphicData uri="http://schemas.openxmlformats.org/presentationml/2006/ole">
            <mc:AlternateContent xmlns:mc="http://schemas.openxmlformats.org/markup-compatibility/2006">
              <mc:Choice xmlns:v="urn:schemas-microsoft-com:vml" Requires="v">
                <p:oleObj spid="_x0000_s70968" name="Equation" r:id="rId7" imgW="2463480" imgH="241200" progId="Equation.3">
                  <p:embed/>
                </p:oleObj>
              </mc:Choice>
              <mc:Fallback>
                <p:oleObj name="Equation" r:id="rId7" imgW="2463480" imgH="241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238" y="609600"/>
                        <a:ext cx="3895725"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3" name="Object 7"/>
          <p:cNvGraphicFramePr>
            <a:graphicFrameLocks noChangeAspect="1"/>
          </p:cNvGraphicFramePr>
          <p:nvPr/>
        </p:nvGraphicFramePr>
        <p:xfrm>
          <a:off x="381000" y="1219200"/>
          <a:ext cx="1895475" cy="457200"/>
        </p:xfrm>
        <a:graphic>
          <a:graphicData uri="http://schemas.openxmlformats.org/presentationml/2006/ole">
            <mc:AlternateContent xmlns:mc="http://schemas.openxmlformats.org/markup-compatibility/2006">
              <mc:Choice xmlns:v="urn:schemas-microsoft-com:vml" Requires="v">
                <p:oleObj spid="_x0000_s70969" name="Equation" r:id="rId9" imgW="1002960" imgH="241200" progId="Equation.3">
                  <p:embed/>
                </p:oleObj>
              </mc:Choice>
              <mc:Fallback>
                <p:oleObj name="Equation" r:id="rId9" imgW="100296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1219200"/>
                        <a:ext cx="189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5544" name="Object 8"/>
          <p:cNvGraphicFramePr>
            <a:graphicFrameLocks noChangeAspect="1"/>
          </p:cNvGraphicFramePr>
          <p:nvPr/>
        </p:nvGraphicFramePr>
        <p:xfrm>
          <a:off x="493713" y="5715000"/>
          <a:ext cx="2970212" cy="782638"/>
        </p:xfrm>
        <a:graphic>
          <a:graphicData uri="http://schemas.openxmlformats.org/presentationml/2006/ole">
            <mc:AlternateContent xmlns:mc="http://schemas.openxmlformats.org/markup-compatibility/2006">
              <mc:Choice xmlns:v="urn:schemas-microsoft-com:vml" Requires="v">
                <p:oleObj spid="_x0000_s70970" name="Equation" r:id="rId11" imgW="1879560" imgH="495000" progId="Equation.3">
                  <p:embed/>
                </p:oleObj>
              </mc:Choice>
              <mc:Fallback>
                <p:oleObj name="Equation" r:id="rId11" imgW="1879560" imgH="4950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713" y="5715000"/>
                        <a:ext cx="2970212"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5" name="Object 9"/>
          <p:cNvGraphicFramePr>
            <a:graphicFrameLocks noChangeAspect="1"/>
          </p:cNvGraphicFramePr>
          <p:nvPr/>
        </p:nvGraphicFramePr>
        <p:xfrm>
          <a:off x="334963" y="3643313"/>
          <a:ext cx="3009900" cy="784225"/>
        </p:xfrm>
        <a:graphic>
          <a:graphicData uri="http://schemas.openxmlformats.org/presentationml/2006/ole">
            <mc:AlternateContent xmlns:mc="http://schemas.openxmlformats.org/markup-compatibility/2006">
              <mc:Choice xmlns:v="urn:schemas-microsoft-com:vml" Requires="v">
                <p:oleObj spid="_x0000_s70971" name="Equation" r:id="rId13" imgW="1904760" imgH="495000" progId="Equation.3">
                  <p:embed/>
                </p:oleObj>
              </mc:Choice>
              <mc:Fallback>
                <p:oleObj name="Equation" r:id="rId13" imgW="1904760" imgH="4950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963" y="3643313"/>
                        <a:ext cx="3009900"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7" name="Object 11"/>
          <p:cNvGraphicFramePr>
            <a:graphicFrameLocks noChangeAspect="1"/>
          </p:cNvGraphicFramePr>
          <p:nvPr/>
        </p:nvGraphicFramePr>
        <p:xfrm>
          <a:off x="379413" y="1706563"/>
          <a:ext cx="2790825" cy="668337"/>
        </p:xfrm>
        <a:graphic>
          <a:graphicData uri="http://schemas.openxmlformats.org/presentationml/2006/ole">
            <mc:AlternateContent xmlns:mc="http://schemas.openxmlformats.org/markup-compatibility/2006">
              <mc:Choice xmlns:v="urn:schemas-microsoft-com:vml" Requires="v">
                <p:oleObj spid="_x0000_s70972" name="Equation" r:id="rId15" imgW="1815840" imgH="444240" progId="Equation.3">
                  <p:embed/>
                </p:oleObj>
              </mc:Choice>
              <mc:Fallback>
                <p:oleObj name="Equation" r:id="rId15" imgW="1815840" imgH="44424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9413" y="1706563"/>
                        <a:ext cx="2790825"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8" name="Object 4"/>
          <p:cNvGraphicFramePr>
            <a:graphicFrameLocks noChangeAspect="1"/>
          </p:cNvGraphicFramePr>
          <p:nvPr/>
        </p:nvGraphicFramePr>
        <p:xfrm>
          <a:off x="3908425" y="5788740"/>
          <a:ext cx="2568575" cy="722313"/>
        </p:xfrm>
        <a:graphic>
          <a:graphicData uri="http://schemas.openxmlformats.org/presentationml/2006/ole">
            <mc:AlternateContent xmlns:mc="http://schemas.openxmlformats.org/markup-compatibility/2006">
              <mc:Choice xmlns:v="urn:schemas-microsoft-com:vml" Requires="v">
                <p:oleObj spid="_x0000_s70973" name="Equation" r:id="rId17" imgW="1625400" imgH="457200" progId="Equation.3">
                  <p:embed/>
                </p:oleObj>
              </mc:Choice>
              <mc:Fallback>
                <p:oleObj name="Equation" r:id="rId17" imgW="1625400" imgH="457200" progId="Equation.3">
                  <p:embed/>
                  <p:pic>
                    <p:nvPicPr>
                      <p:cNvPr id="0" name="Object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08425" y="5788740"/>
                        <a:ext cx="2568575"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9" name="Object 3"/>
          <p:cNvGraphicFramePr>
            <a:graphicFrameLocks noChangeAspect="1"/>
          </p:cNvGraphicFramePr>
          <p:nvPr/>
        </p:nvGraphicFramePr>
        <p:xfrm>
          <a:off x="4114800" y="3810000"/>
          <a:ext cx="2508250" cy="382588"/>
        </p:xfrm>
        <a:graphic>
          <a:graphicData uri="http://schemas.openxmlformats.org/presentationml/2006/ole">
            <mc:AlternateContent xmlns:mc="http://schemas.openxmlformats.org/markup-compatibility/2006">
              <mc:Choice xmlns:v="urn:schemas-microsoft-com:vml" Requires="v">
                <p:oleObj spid="_x0000_s70974" name="Equation" r:id="rId19" imgW="1587240" imgH="241200" progId="Equation.3">
                  <p:embed/>
                </p:oleObj>
              </mc:Choice>
              <mc:Fallback>
                <p:oleObj name="Equation" r:id="rId19" imgW="1587240" imgH="24120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14800" y="3810000"/>
                        <a:ext cx="2508250"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50" name="Object 14"/>
          <p:cNvGraphicFramePr>
            <a:graphicFrameLocks noChangeAspect="1"/>
          </p:cNvGraphicFramePr>
          <p:nvPr/>
        </p:nvGraphicFramePr>
        <p:xfrm>
          <a:off x="4773612" y="1632156"/>
          <a:ext cx="2389188" cy="784225"/>
        </p:xfrm>
        <a:graphic>
          <a:graphicData uri="http://schemas.openxmlformats.org/presentationml/2006/ole">
            <mc:AlternateContent xmlns:mc="http://schemas.openxmlformats.org/markup-compatibility/2006">
              <mc:Choice xmlns:v="urn:schemas-microsoft-com:vml" Requires="v">
                <p:oleObj spid="_x0000_s70975" name="Equation" r:id="rId21" imgW="1511280" imgH="495000" progId="Equation.3">
                  <p:embed/>
                </p:oleObj>
              </mc:Choice>
              <mc:Fallback>
                <p:oleObj name="Equation" r:id="rId21" imgW="1511280" imgH="495000"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73612" y="1632156"/>
                        <a:ext cx="2389188"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Connector 18"/>
          <p:cNvCxnSpPr/>
          <p:nvPr/>
        </p:nvCxnSpPr>
        <p:spPr>
          <a:xfrm flipV="1">
            <a:off x="304800" y="25146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83460" y="4495800"/>
            <a:ext cx="86106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5551" name="Object 15"/>
          <p:cNvGraphicFramePr>
            <a:graphicFrameLocks noChangeAspect="1"/>
          </p:cNvGraphicFramePr>
          <p:nvPr/>
        </p:nvGraphicFramePr>
        <p:xfrm>
          <a:off x="6764289" y="5731542"/>
          <a:ext cx="2049463" cy="782637"/>
        </p:xfrm>
        <a:graphic>
          <a:graphicData uri="http://schemas.openxmlformats.org/presentationml/2006/ole">
            <mc:AlternateContent xmlns:mc="http://schemas.openxmlformats.org/markup-compatibility/2006">
              <mc:Choice xmlns:v="urn:schemas-microsoft-com:vml" Requires="v">
                <p:oleObj spid="_x0000_s70976" name="Equation" r:id="rId23" imgW="1295280" imgH="495000" progId="Equation.3">
                  <p:embed/>
                </p:oleObj>
              </mc:Choice>
              <mc:Fallback>
                <p:oleObj name="Equation" r:id="rId23" imgW="1295280" imgH="495000" progId="Equation.3">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64289" y="5731542"/>
                        <a:ext cx="2049463"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5"/>
          <p:cNvGraphicFramePr>
            <a:graphicFrameLocks noChangeAspect="1"/>
          </p:cNvGraphicFramePr>
          <p:nvPr/>
        </p:nvGraphicFramePr>
        <p:xfrm>
          <a:off x="6825790" y="3581400"/>
          <a:ext cx="2049462" cy="782638"/>
        </p:xfrm>
        <a:graphic>
          <a:graphicData uri="http://schemas.openxmlformats.org/presentationml/2006/ole">
            <mc:AlternateContent xmlns:mc="http://schemas.openxmlformats.org/markup-compatibility/2006">
              <mc:Choice xmlns:v="urn:schemas-microsoft-com:vml" Requires="v">
                <p:oleObj spid="_x0000_s70977" name="Equation" r:id="rId25" imgW="1295280" imgH="495000" progId="Equation.3">
                  <p:embed/>
                </p:oleObj>
              </mc:Choice>
              <mc:Fallback>
                <p:oleObj name="Equation" r:id="rId25" imgW="1295280" imgH="495000" progId="Equation.3">
                  <p:embed/>
                  <p:pic>
                    <p:nvPicPr>
                      <p:cNvPr id="0" name="Object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25790" y="3581400"/>
                        <a:ext cx="2049462"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6858000" y="2819400"/>
            <a:ext cx="1901483" cy="369332"/>
          </a:xfrm>
          <a:prstGeom prst="rect">
            <a:avLst/>
          </a:prstGeom>
        </p:spPr>
        <p:txBody>
          <a:bodyPr wrap="none">
            <a:spAutoFit/>
          </a:bodyPr>
          <a:lstStyle/>
          <a:p>
            <a:r>
              <a:rPr lang="ar-IQ" b="1" dirty="0" smtClean="0">
                <a:latin typeface="Arial" pitchFamily="34" charset="0"/>
                <a:cs typeface="Arial" pitchFamily="34" charset="0"/>
              </a:rPr>
              <a:t>الجهد يتقدم على التيار </a:t>
            </a:r>
            <a:endParaRPr lang="en-US" dirty="0"/>
          </a:p>
        </p:txBody>
      </p:sp>
      <p:sp>
        <p:nvSpPr>
          <p:cNvPr id="23" name="Rectangle 22"/>
          <p:cNvSpPr/>
          <p:nvPr/>
        </p:nvSpPr>
        <p:spPr>
          <a:xfrm>
            <a:off x="6781800" y="4800600"/>
            <a:ext cx="1874231" cy="369332"/>
          </a:xfrm>
          <a:prstGeom prst="rect">
            <a:avLst/>
          </a:prstGeom>
        </p:spPr>
        <p:txBody>
          <a:bodyPr wrap="none">
            <a:spAutoFit/>
          </a:bodyPr>
          <a:lstStyle/>
          <a:p>
            <a:r>
              <a:rPr lang="ar-IQ" b="1" dirty="0" smtClean="0">
                <a:latin typeface="Arial" pitchFamily="34" charset="0"/>
                <a:cs typeface="Arial" pitchFamily="34" charset="0"/>
              </a:rPr>
              <a:t>الجهد يتاخرعلى التيار </a:t>
            </a:r>
            <a:endParaRPr lang="en-US" dirty="0"/>
          </a:p>
        </p:txBody>
      </p:sp>
      <p:graphicFrame>
        <p:nvGraphicFramePr>
          <p:cNvPr id="24" name="Object 7"/>
          <p:cNvGraphicFramePr>
            <a:graphicFrameLocks noChangeAspect="1"/>
          </p:cNvGraphicFramePr>
          <p:nvPr/>
        </p:nvGraphicFramePr>
        <p:xfrm>
          <a:off x="261937" y="3200400"/>
          <a:ext cx="1871663" cy="457200"/>
        </p:xfrm>
        <a:graphic>
          <a:graphicData uri="http://schemas.openxmlformats.org/presentationml/2006/ole">
            <mc:AlternateContent xmlns:mc="http://schemas.openxmlformats.org/markup-compatibility/2006">
              <mc:Choice xmlns:v="urn:schemas-microsoft-com:vml" Requires="v">
                <p:oleObj spid="_x0000_s70978" name="Equation" r:id="rId27" imgW="990360" imgH="241200" progId="Equation.3">
                  <p:embed/>
                </p:oleObj>
              </mc:Choice>
              <mc:Fallback>
                <p:oleObj name="Equation" r:id="rId27" imgW="990360" imgH="241200" progId="Equation.3">
                  <p:embed/>
                  <p:pic>
                    <p:nvPicPr>
                      <p:cNvPr id="0" name="Object 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1937" y="3200400"/>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5" name="Object 7"/>
          <p:cNvGraphicFramePr>
            <a:graphicFrameLocks noChangeAspect="1"/>
          </p:cNvGraphicFramePr>
          <p:nvPr/>
        </p:nvGraphicFramePr>
        <p:xfrm>
          <a:off x="314325" y="5334000"/>
          <a:ext cx="1895475" cy="457200"/>
        </p:xfrm>
        <a:graphic>
          <a:graphicData uri="http://schemas.openxmlformats.org/presentationml/2006/ole">
            <mc:AlternateContent xmlns:mc="http://schemas.openxmlformats.org/markup-compatibility/2006">
              <mc:Choice xmlns:v="urn:schemas-microsoft-com:vml" Requires="v">
                <p:oleObj spid="_x0000_s70979" name="Equation" r:id="rId29" imgW="1002960" imgH="241200" progId="Equation.3">
                  <p:embed/>
                </p:oleObj>
              </mc:Choice>
              <mc:Fallback>
                <p:oleObj name="Equation" r:id="rId29" imgW="1002960" imgH="241200" progId="Equation.3">
                  <p:embed/>
                  <p:pic>
                    <p:nvPicPr>
                      <p:cNvPr id="0"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4325" y="5334000"/>
                        <a:ext cx="189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6" name="Rectangle 25"/>
          <p:cNvSpPr/>
          <p:nvPr/>
        </p:nvSpPr>
        <p:spPr>
          <a:xfrm>
            <a:off x="4876800" y="228600"/>
            <a:ext cx="4038600" cy="707886"/>
          </a:xfrm>
          <a:prstGeom prst="rect">
            <a:avLst/>
          </a:prstGeom>
        </p:spPr>
        <p:txBody>
          <a:bodyPr wrap="square">
            <a:spAutoFit/>
          </a:bodyPr>
          <a:lstStyle/>
          <a:p>
            <a:pPr algn="r" rtl="1"/>
            <a:r>
              <a:rPr lang="ar-IQ" sz="2000" b="1" dirty="0" smtClean="0">
                <a:latin typeface="Arial" pitchFamily="34" charset="0"/>
                <a:cs typeface="Arial" pitchFamily="34" charset="0"/>
              </a:rPr>
              <a:t>ولكن عندما يكون الكلام عن الفولتية نسبتا للتيار فان</a:t>
            </a:r>
            <a:endParaRPr lang="en-US" sz="2000" baseline="-25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0543" y="133350"/>
            <a:ext cx="4555863" cy="707886"/>
          </a:xfrm>
          <a:prstGeom prst="rect">
            <a:avLst/>
          </a:prstGeom>
          <a:noFill/>
        </p:spPr>
        <p:txBody>
          <a:bodyPr wrap="none" rtlCol="0">
            <a:spAutoFit/>
          </a:bodyPr>
          <a:lstStyle/>
          <a:p>
            <a:r>
              <a:rPr lang="en-US" sz="4000" dirty="0" smtClean="0"/>
              <a:t>The RLC series circuit</a:t>
            </a:r>
            <a:endParaRPr lang="en-US" sz="4000" dirty="0"/>
          </a:p>
        </p:txBody>
      </p:sp>
      <p:sp>
        <p:nvSpPr>
          <p:cNvPr id="5" name="Rectangle 4"/>
          <p:cNvSpPr/>
          <p:nvPr/>
        </p:nvSpPr>
        <p:spPr>
          <a:xfrm>
            <a:off x="228600" y="609600"/>
            <a:ext cx="4495800" cy="707886"/>
          </a:xfrm>
          <a:prstGeom prst="rect">
            <a:avLst/>
          </a:prstGeom>
        </p:spPr>
        <p:txBody>
          <a:bodyPr wrap="square">
            <a:spAutoFit/>
          </a:bodyPr>
          <a:lstStyle/>
          <a:p>
            <a:pPr algn="just" rtl="1"/>
            <a:r>
              <a:rPr lang="ar-IQ" sz="2000" b="1" dirty="0" smtClean="0">
                <a:latin typeface="Arial" pitchFamily="34" charset="0"/>
                <a:cs typeface="Arial" pitchFamily="34" charset="0"/>
              </a:rPr>
              <a:t>ان الفولتية الانية المسلطة </a:t>
            </a:r>
            <a:r>
              <a:rPr lang="en-US" sz="2000" b="1" dirty="0" smtClean="0">
                <a:latin typeface="Arial" pitchFamily="34" charset="0"/>
                <a:cs typeface="Arial" pitchFamily="34" charset="0"/>
              </a:rPr>
              <a:t>∆v</a:t>
            </a:r>
            <a:r>
              <a:rPr lang="ar-IQ" sz="2000" b="1" dirty="0" smtClean="0">
                <a:latin typeface="Arial" pitchFamily="34" charset="0"/>
                <a:cs typeface="Arial" pitchFamily="34" charset="0"/>
              </a:rPr>
              <a:t> على الدائرة  تعطى بالعلاقة التالية</a:t>
            </a:r>
            <a:endParaRPr lang="en-US" sz="2000" dirty="0">
              <a:latin typeface="Arial" pitchFamily="34" charset="0"/>
              <a:cs typeface="Arial" pitchFamily="34" charset="0"/>
            </a:endParaRPr>
          </a:p>
        </p:txBody>
      </p:sp>
      <p:pic>
        <p:nvPicPr>
          <p:cNvPr id="40962" name="Picture 2"/>
          <p:cNvPicPr>
            <a:picLocks noChangeAspect="1" noChangeArrowheads="1"/>
          </p:cNvPicPr>
          <p:nvPr/>
        </p:nvPicPr>
        <p:blipFill>
          <a:blip r:embed="rId3"/>
          <a:srcRect/>
          <a:stretch>
            <a:fillRect/>
          </a:stretch>
        </p:blipFill>
        <p:spPr bwMode="auto">
          <a:xfrm>
            <a:off x="5257800" y="1219200"/>
            <a:ext cx="3308099" cy="2609850"/>
          </a:xfrm>
          <a:prstGeom prst="rect">
            <a:avLst/>
          </a:prstGeom>
          <a:noFill/>
          <a:ln w="9525">
            <a:noFill/>
            <a:miter lim="800000"/>
            <a:headEnd/>
            <a:tailEnd/>
          </a:ln>
          <a:effectLst/>
        </p:spPr>
      </p:pic>
      <p:pic>
        <p:nvPicPr>
          <p:cNvPr id="40963" name="Picture 3"/>
          <p:cNvPicPr>
            <a:picLocks noChangeAspect="1" noChangeArrowheads="1"/>
          </p:cNvPicPr>
          <p:nvPr/>
        </p:nvPicPr>
        <p:blipFill>
          <a:blip r:embed="rId4"/>
          <a:srcRect/>
          <a:stretch>
            <a:fillRect/>
          </a:stretch>
        </p:blipFill>
        <p:spPr bwMode="auto">
          <a:xfrm>
            <a:off x="4876800" y="3626304"/>
            <a:ext cx="3943350" cy="3231696"/>
          </a:xfrm>
          <a:prstGeom prst="rect">
            <a:avLst/>
          </a:prstGeom>
          <a:noFill/>
          <a:ln w="9525">
            <a:noFill/>
            <a:miter lim="800000"/>
            <a:headEnd/>
            <a:tailEnd/>
          </a:ln>
          <a:effectLst/>
        </p:spPr>
      </p:pic>
      <p:graphicFrame>
        <p:nvGraphicFramePr>
          <p:cNvPr id="40964" name="Object 4"/>
          <p:cNvGraphicFramePr>
            <a:graphicFrameLocks noChangeAspect="1"/>
          </p:cNvGraphicFramePr>
          <p:nvPr/>
        </p:nvGraphicFramePr>
        <p:xfrm>
          <a:off x="381000" y="1447800"/>
          <a:ext cx="3271838" cy="381000"/>
        </p:xfrm>
        <a:graphic>
          <a:graphicData uri="http://schemas.openxmlformats.org/presentationml/2006/ole">
            <mc:AlternateContent xmlns:mc="http://schemas.openxmlformats.org/markup-compatibility/2006">
              <mc:Choice xmlns:v="urn:schemas-microsoft-com:vml" Requires="v">
                <p:oleObj spid="_x0000_s41008" name="Equation" r:id="rId5" imgW="2070000" imgH="241200" progId="Equation.3">
                  <p:embed/>
                </p:oleObj>
              </mc:Choice>
              <mc:Fallback>
                <p:oleObj name="Equation" r:id="rId5" imgW="2070000" imgH="2412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447800"/>
                        <a:ext cx="327183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152400" y="1905000"/>
            <a:ext cx="4495800" cy="400110"/>
          </a:xfrm>
          <a:prstGeom prst="rect">
            <a:avLst/>
          </a:prstGeom>
        </p:spPr>
        <p:txBody>
          <a:bodyPr wrap="square">
            <a:spAutoFit/>
          </a:bodyPr>
          <a:lstStyle/>
          <a:p>
            <a:pPr algn="just" rtl="1"/>
            <a:r>
              <a:rPr lang="ar-IQ" sz="2000" b="1" dirty="0" smtClean="0">
                <a:latin typeface="Arial" pitchFamily="34" charset="0"/>
                <a:cs typeface="Arial" pitchFamily="34" charset="0"/>
              </a:rPr>
              <a:t>بينما التيار الاني  </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i</a:t>
            </a:r>
            <a:r>
              <a:rPr lang="ar-IQ" sz="2000" b="1" dirty="0" smtClean="0">
                <a:latin typeface="Arial" pitchFamily="34" charset="0"/>
                <a:cs typeface="Arial" pitchFamily="34" charset="0"/>
              </a:rPr>
              <a:t>يتغير وفق العلاقة التالية </a:t>
            </a:r>
            <a:endParaRPr lang="en-US" sz="2000" dirty="0">
              <a:latin typeface="Arial" pitchFamily="34" charset="0"/>
              <a:cs typeface="Arial" pitchFamily="34" charset="0"/>
            </a:endParaRPr>
          </a:p>
        </p:txBody>
      </p:sp>
      <p:graphicFrame>
        <p:nvGraphicFramePr>
          <p:cNvPr id="10" name="Object 4"/>
          <p:cNvGraphicFramePr>
            <a:graphicFrameLocks noChangeAspect="1"/>
          </p:cNvGraphicFramePr>
          <p:nvPr/>
        </p:nvGraphicFramePr>
        <p:xfrm>
          <a:off x="241300" y="2514600"/>
          <a:ext cx="3552825" cy="381000"/>
        </p:xfrm>
        <a:graphic>
          <a:graphicData uri="http://schemas.openxmlformats.org/presentationml/2006/ole">
            <mc:AlternateContent xmlns:mc="http://schemas.openxmlformats.org/markup-compatibility/2006">
              <mc:Choice xmlns:v="urn:schemas-microsoft-com:vml" Requires="v">
                <p:oleObj spid="_x0000_s41009" name="Equation" r:id="rId7" imgW="2247840" imgH="241200" progId="Equation.3">
                  <p:embed/>
                </p:oleObj>
              </mc:Choice>
              <mc:Fallback>
                <p:oleObj name="Equation" r:id="rId7" imgW="2247840" imgH="241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300" y="2514600"/>
                        <a:ext cx="355282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228600" y="3048000"/>
            <a:ext cx="4495800" cy="707886"/>
          </a:xfrm>
          <a:prstGeom prst="rect">
            <a:avLst/>
          </a:prstGeom>
        </p:spPr>
        <p:txBody>
          <a:bodyPr wrap="square">
            <a:spAutoFit/>
          </a:bodyPr>
          <a:lstStyle/>
          <a:p>
            <a:pPr algn="just" rtl="1"/>
            <a:r>
              <a:rPr lang="ar-IQ" sz="2000" b="1" dirty="0" smtClean="0">
                <a:solidFill>
                  <a:srgbClr val="FF0000"/>
                </a:solidFill>
                <a:latin typeface="Arial" pitchFamily="34" charset="0"/>
                <a:cs typeface="Arial" pitchFamily="34" charset="0"/>
              </a:rPr>
              <a:t>حيث ان </a:t>
            </a:r>
            <a:r>
              <a:rPr lang="el-GR" sz="2000" b="1" dirty="0" smtClean="0">
                <a:solidFill>
                  <a:srgbClr val="FF0000"/>
                </a:solidFill>
                <a:latin typeface="Arial" pitchFamily="34" charset="0"/>
                <a:cs typeface="Arial" pitchFamily="34" charset="0"/>
              </a:rPr>
              <a:t>φ</a:t>
            </a:r>
            <a:r>
              <a:rPr lang="ar-IQ" sz="2000" b="1" dirty="0" smtClean="0">
                <a:solidFill>
                  <a:srgbClr val="FF0000"/>
                </a:solidFill>
                <a:latin typeface="Arial" pitchFamily="34" charset="0"/>
                <a:cs typeface="Arial" pitchFamily="34" charset="0"/>
              </a:rPr>
              <a:t> هي زاوية الطور المحصورة بين التيار والفولتية المسلطة.</a:t>
            </a:r>
            <a:endParaRPr lang="en-US" sz="2000" dirty="0">
              <a:solidFill>
                <a:srgbClr val="FF0000"/>
              </a:solidFill>
              <a:latin typeface="Arial" pitchFamily="34" charset="0"/>
              <a:cs typeface="Arial" pitchFamily="34" charset="0"/>
            </a:endParaRPr>
          </a:p>
        </p:txBody>
      </p:sp>
      <p:sp>
        <p:nvSpPr>
          <p:cNvPr id="12" name="Rectangle 11"/>
          <p:cNvSpPr/>
          <p:nvPr/>
        </p:nvSpPr>
        <p:spPr>
          <a:xfrm>
            <a:off x="304800" y="4038600"/>
            <a:ext cx="4495800" cy="1631216"/>
          </a:xfrm>
          <a:prstGeom prst="rect">
            <a:avLst/>
          </a:prstGeom>
        </p:spPr>
        <p:txBody>
          <a:bodyPr wrap="square">
            <a:spAutoFit/>
          </a:bodyPr>
          <a:lstStyle/>
          <a:p>
            <a:pPr algn="just" rtl="1"/>
            <a:r>
              <a:rPr lang="ar-IQ" sz="2000" b="1" dirty="0" smtClean="0">
                <a:latin typeface="Arial" pitchFamily="34" charset="0"/>
                <a:cs typeface="Arial" pitchFamily="34" charset="0"/>
              </a:rPr>
              <a:t>من المفترض ان يكون التيار في الدائرة اعلاة متساوي في كل من المقاومة والمحث والمتسعة لانهن مربوطات على التوالي. وعليه يمكن القول ان التيار في دائرة التيار المتناوب يكون متساوي السعة والطور في جميع نقاط دائرة التوالي.</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9600"/>
            <a:ext cx="8610600" cy="707886"/>
          </a:xfrm>
          <a:prstGeom prst="rect">
            <a:avLst/>
          </a:prstGeom>
        </p:spPr>
        <p:txBody>
          <a:bodyPr wrap="square">
            <a:spAutoFit/>
          </a:bodyPr>
          <a:lstStyle/>
          <a:p>
            <a:pPr algn="just" rtl="1"/>
            <a:r>
              <a:rPr lang="ar-IQ" sz="2000" b="1" dirty="0" smtClean="0">
                <a:latin typeface="Arial" pitchFamily="34" charset="0"/>
                <a:cs typeface="Arial" pitchFamily="34" charset="0"/>
              </a:rPr>
              <a:t>وكما مر بنا سابقا لاحظنا ان الفولتية تختلف في السعة والطور في كل عنصر عن الاخر.  حيث وجد عمليا ان </a:t>
            </a:r>
            <a:endParaRPr lang="en-US" sz="2000" dirty="0">
              <a:latin typeface="Arial" pitchFamily="34" charset="0"/>
              <a:cs typeface="Arial" pitchFamily="34" charset="0"/>
            </a:endParaRPr>
          </a:p>
        </p:txBody>
      </p:sp>
      <p:sp>
        <p:nvSpPr>
          <p:cNvPr id="6" name="Rectangle 5"/>
          <p:cNvSpPr/>
          <p:nvPr/>
        </p:nvSpPr>
        <p:spPr>
          <a:xfrm>
            <a:off x="4114800" y="1371600"/>
            <a:ext cx="4663440" cy="400110"/>
          </a:xfrm>
          <a:prstGeom prst="rect">
            <a:avLst/>
          </a:prstGeom>
        </p:spPr>
        <p:txBody>
          <a:bodyPr wrap="square">
            <a:spAutoFit/>
          </a:bodyPr>
          <a:lstStyle/>
          <a:p>
            <a:pPr algn="just" rtl="1"/>
            <a:r>
              <a:rPr lang="ar-IQ" sz="2000" b="1" dirty="0" smtClean="0">
                <a:latin typeface="Arial" pitchFamily="34" charset="0"/>
                <a:cs typeface="Arial" pitchFamily="34" charset="0"/>
              </a:rPr>
              <a:t>ان الفولتية في المقاومة تمتلك نفس طور التيار. </a:t>
            </a:r>
            <a:endParaRPr lang="en-US" sz="2000" dirty="0">
              <a:latin typeface="Arial" pitchFamily="34" charset="0"/>
              <a:cs typeface="Arial" pitchFamily="34" charset="0"/>
            </a:endParaRPr>
          </a:p>
        </p:txBody>
      </p:sp>
      <p:sp>
        <p:nvSpPr>
          <p:cNvPr id="7" name="Rectangle 6"/>
          <p:cNvSpPr/>
          <p:nvPr/>
        </p:nvSpPr>
        <p:spPr>
          <a:xfrm>
            <a:off x="4191000" y="1676400"/>
            <a:ext cx="4663440" cy="400110"/>
          </a:xfrm>
          <a:prstGeom prst="rect">
            <a:avLst/>
          </a:prstGeom>
        </p:spPr>
        <p:txBody>
          <a:bodyPr wrap="square">
            <a:spAutoFit/>
          </a:bodyPr>
          <a:lstStyle/>
          <a:p>
            <a:pPr algn="just" rtl="1"/>
            <a:r>
              <a:rPr lang="ar-IQ" sz="2000" b="1" dirty="0" smtClean="0">
                <a:latin typeface="Arial" pitchFamily="34" charset="0"/>
                <a:cs typeface="Arial" pitchFamily="34" charset="0"/>
              </a:rPr>
              <a:t>وان الفولتية في المحث تتقدم عن التيار بـ 90 درجة. </a:t>
            </a:r>
            <a:endParaRPr lang="en-US" sz="2000" dirty="0">
              <a:latin typeface="Arial" pitchFamily="34" charset="0"/>
              <a:cs typeface="Arial" pitchFamily="34" charset="0"/>
            </a:endParaRPr>
          </a:p>
        </p:txBody>
      </p:sp>
      <p:sp>
        <p:nvSpPr>
          <p:cNvPr id="8" name="Rectangle 7"/>
          <p:cNvSpPr/>
          <p:nvPr/>
        </p:nvSpPr>
        <p:spPr>
          <a:xfrm>
            <a:off x="4114800" y="2057400"/>
            <a:ext cx="4663440" cy="400110"/>
          </a:xfrm>
          <a:prstGeom prst="rect">
            <a:avLst/>
          </a:prstGeom>
        </p:spPr>
        <p:txBody>
          <a:bodyPr wrap="square">
            <a:spAutoFit/>
          </a:bodyPr>
          <a:lstStyle/>
          <a:p>
            <a:pPr algn="just" rtl="1"/>
            <a:r>
              <a:rPr lang="ar-IQ" sz="2000" b="1" dirty="0" smtClean="0">
                <a:latin typeface="Arial" pitchFamily="34" charset="0"/>
                <a:cs typeface="Arial" pitchFamily="34" charset="0"/>
              </a:rPr>
              <a:t>وان الفولتية في المتسعة تتاخر عن التيار بـ 90 درجة. </a:t>
            </a:r>
            <a:endParaRPr lang="en-US" sz="2000" dirty="0">
              <a:latin typeface="Arial" pitchFamily="34" charset="0"/>
              <a:cs typeface="Arial" pitchFamily="34" charset="0"/>
            </a:endParaRPr>
          </a:p>
        </p:txBody>
      </p:sp>
      <p:sp>
        <p:nvSpPr>
          <p:cNvPr id="9" name="Rectangle 8"/>
          <p:cNvSpPr/>
          <p:nvPr/>
        </p:nvSpPr>
        <p:spPr>
          <a:xfrm>
            <a:off x="4191000" y="2438400"/>
            <a:ext cx="4663440" cy="400110"/>
          </a:xfrm>
          <a:prstGeom prst="rect">
            <a:avLst/>
          </a:prstGeom>
        </p:spPr>
        <p:txBody>
          <a:bodyPr wrap="square">
            <a:spAutoFit/>
          </a:bodyPr>
          <a:lstStyle/>
          <a:p>
            <a:pPr algn="just" rtl="1"/>
            <a:r>
              <a:rPr lang="ar-IQ" sz="2000" b="1" dirty="0" smtClean="0">
                <a:latin typeface="Arial" pitchFamily="34" charset="0"/>
                <a:cs typeface="Arial" pitchFamily="34" charset="0"/>
              </a:rPr>
              <a:t>ومن خلال أعلاه يمكن كتابة علاقة كل عنصر كالاتي</a:t>
            </a:r>
            <a:endParaRPr lang="en-US" sz="2000" dirty="0">
              <a:latin typeface="Arial" pitchFamily="34" charset="0"/>
              <a:cs typeface="Arial" pitchFamily="34" charset="0"/>
            </a:endParaRPr>
          </a:p>
        </p:txBody>
      </p:sp>
      <p:graphicFrame>
        <p:nvGraphicFramePr>
          <p:cNvPr id="41987" name="Object 3"/>
          <p:cNvGraphicFramePr>
            <a:graphicFrameLocks noChangeAspect="1"/>
          </p:cNvGraphicFramePr>
          <p:nvPr/>
        </p:nvGraphicFramePr>
        <p:xfrm>
          <a:off x="457200" y="2819400"/>
          <a:ext cx="4918075" cy="381000"/>
        </p:xfrm>
        <a:graphic>
          <a:graphicData uri="http://schemas.openxmlformats.org/presentationml/2006/ole">
            <mc:AlternateContent xmlns:mc="http://schemas.openxmlformats.org/markup-compatibility/2006">
              <mc:Choice xmlns:v="urn:schemas-microsoft-com:vml" Requires="v">
                <p:oleObj spid="_x0000_s42141" name="Equation" r:id="rId3" imgW="3111480" imgH="241200" progId="Equation.3">
                  <p:embed/>
                </p:oleObj>
              </mc:Choice>
              <mc:Fallback>
                <p:oleObj name="Equation" r:id="rId3" imgW="3111480" imgH="2412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19400"/>
                        <a:ext cx="4918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p:cNvGraphicFramePr>
            <a:graphicFrameLocks noChangeAspect="1"/>
          </p:cNvGraphicFramePr>
          <p:nvPr/>
        </p:nvGraphicFramePr>
        <p:xfrm>
          <a:off x="381000" y="3733800"/>
          <a:ext cx="5661025" cy="701675"/>
        </p:xfrm>
        <a:graphic>
          <a:graphicData uri="http://schemas.openxmlformats.org/presentationml/2006/ole">
            <mc:AlternateContent xmlns:mc="http://schemas.openxmlformats.org/markup-compatibility/2006">
              <mc:Choice xmlns:v="urn:schemas-microsoft-com:vml" Requires="v">
                <p:oleObj spid="_x0000_s42142" name="Equation" r:id="rId5" imgW="3581280" imgH="444240" progId="Equation.3">
                  <p:embed/>
                </p:oleObj>
              </mc:Choice>
              <mc:Fallback>
                <p:oleObj name="Equation" r:id="rId5" imgW="3581280" imgH="4442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733800"/>
                        <a:ext cx="5661025" cy="701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3"/>
          <p:cNvGraphicFramePr>
            <a:graphicFrameLocks noChangeAspect="1"/>
          </p:cNvGraphicFramePr>
          <p:nvPr/>
        </p:nvGraphicFramePr>
        <p:xfrm>
          <a:off x="381000" y="4876800"/>
          <a:ext cx="5840413" cy="701675"/>
        </p:xfrm>
        <a:graphic>
          <a:graphicData uri="http://schemas.openxmlformats.org/presentationml/2006/ole">
            <mc:AlternateContent xmlns:mc="http://schemas.openxmlformats.org/markup-compatibility/2006">
              <mc:Choice xmlns:v="urn:schemas-microsoft-com:vml" Requires="v">
                <p:oleObj spid="_x0000_s42143" name="Equation" r:id="rId7" imgW="3695400" imgH="444240" progId="Equation.3">
                  <p:embed/>
                </p:oleObj>
              </mc:Choice>
              <mc:Fallback>
                <p:oleObj name="Equation" r:id="rId7" imgW="3695400" imgH="4442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876800"/>
                        <a:ext cx="5840413" cy="701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3"/>
          <p:cNvGraphicFramePr>
            <a:graphicFrameLocks noChangeAspect="1"/>
          </p:cNvGraphicFramePr>
          <p:nvPr/>
        </p:nvGraphicFramePr>
        <p:xfrm>
          <a:off x="457200" y="3276600"/>
          <a:ext cx="4113212" cy="381000"/>
        </p:xfrm>
        <a:graphic>
          <a:graphicData uri="http://schemas.openxmlformats.org/presentationml/2006/ole">
            <mc:AlternateContent xmlns:mc="http://schemas.openxmlformats.org/markup-compatibility/2006">
              <mc:Choice xmlns:v="urn:schemas-microsoft-com:vml" Requires="v">
                <p:oleObj spid="_x0000_s42144" name="Equation" r:id="rId9" imgW="2603160" imgH="241200" progId="Equation.3">
                  <p:embed/>
                </p:oleObj>
              </mc:Choice>
              <mc:Fallback>
                <p:oleObj name="Equation" r:id="rId9" imgW="2603160" imgH="2412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3276600"/>
                        <a:ext cx="41132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 name="Object 3"/>
          <p:cNvGraphicFramePr>
            <a:graphicFrameLocks noChangeAspect="1"/>
          </p:cNvGraphicFramePr>
          <p:nvPr/>
        </p:nvGraphicFramePr>
        <p:xfrm>
          <a:off x="355600" y="4495800"/>
          <a:ext cx="4216400" cy="381000"/>
        </p:xfrm>
        <a:graphic>
          <a:graphicData uri="http://schemas.openxmlformats.org/presentationml/2006/ole">
            <mc:AlternateContent xmlns:mc="http://schemas.openxmlformats.org/markup-compatibility/2006">
              <mc:Choice xmlns:v="urn:schemas-microsoft-com:vml" Requires="v">
                <p:oleObj spid="_x0000_s42145" name="Equation" r:id="rId11" imgW="2666880" imgH="241200" progId="Equation.3">
                  <p:embed/>
                </p:oleObj>
              </mc:Choice>
              <mc:Fallback>
                <p:oleObj name="Equation" r:id="rId11" imgW="2666880" imgH="2412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600" y="4495800"/>
                        <a:ext cx="421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 name="Object 3"/>
          <p:cNvGraphicFramePr>
            <a:graphicFrameLocks noChangeAspect="1"/>
          </p:cNvGraphicFramePr>
          <p:nvPr/>
        </p:nvGraphicFramePr>
        <p:xfrm>
          <a:off x="457200" y="5715000"/>
          <a:ext cx="4233862" cy="381000"/>
        </p:xfrm>
        <a:graphic>
          <a:graphicData uri="http://schemas.openxmlformats.org/presentationml/2006/ole">
            <mc:AlternateContent xmlns:mc="http://schemas.openxmlformats.org/markup-compatibility/2006">
              <mc:Choice xmlns:v="urn:schemas-microsoft-com:vml" Requires="v">
                <p:oleObj spid="_x0000_s42146" name="Equation" r:id="rId13" imgW="2679480" imgH="241200" progId="Equation.3">
                  <p:embed/>
                </p:oleObj>
              </mc:Choice>
              <mc:Fallback>
                <p:oleObj name="Equation" r:id="rId13" imgW="2679480" imgH="24120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5715000"/>
                        <a:ext cx="42338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ctangle 15"/>
          <p:cNvSpPr/>
          <p:nvPr/>
        </p:nvSpPr>
        <p:spPr>
          <a:xfrm>
            <a:off x="4114800" y="6229290"/>
            <a:ext cx="4663440" cy="400110"/>
          </a:xfrm>
          <a:prstGeom prst="rect">
            <a:avLst/>
          </a:prstGeom>
        </p:spPr>
        <p:txBody>
          <a:bodyPr wrap="square">
            <a:spAutoFit/>
          </a:bodyPr>
          <a:lstStyle/>
          <a:p>
            <a:pPr algn="just" rtl="1"/>
            <a:r>
              <a:rPr lang="ar-IQ" sz="2000" b="1" dirty="0" smtClean="0">
                <a:latin typeface="Arial" pitchFamily="34" charset="0"/>
                <a:cs typeface="Arial" pitchFamily="34" charset="0"/>
              </a:rPr>
              <a:t>حيث ان الفولتية الانية  </a:t>
            </a:r>
            <a:r>
              <a:rPr lang="en-US" sz="2000" b="1" dirty="0" smtClean="0">
                <a:latin typeface="Arial" pitchFamily="34" charset="0"/>
                <a:cs typeface="Arial" pitchFamily="34" charset="0"/>
              </a:rPr>
              <a:t>∆v</a:t>
            </a:r>
            <a:r>
              <a:rPr lang="ar-IQ" sz="2000" b="1" dirty="0" smtClean="0">
                <a:latin typeface="Arial" pitchFamily="34" charset="0"/>
                <a:cs typeface="Arial" pitchFamily="34" charset="0"/>
              </a:rPr>
              <a:t> للدائرة ستكون </a:t>
            </a:r>
            <a:endParaRPr lang="en-US" sz="2000" dirty="0">
              <a:latin typeface="Arial" pitchFamily="34" charset="0"/>
              <a:cs typeface="Arial" pitchFamily="34" charset="0"/>
            </a:endParaRPr>
          </a:p>
        </p:txBody>
      </p:sp>
      <p:graphicFrame>
        <p:nvGraphicFramePr>
          <p:cNvPr id="17" name="Object 2"/>
          <p:cNvGraphicFramePr>
            <a:graphicFrameLocks noChangeAspect="1"/>
          </p:cNvGraphicFramePr>
          <p:nvPr/>
        </p:nvGraphicFramePr>
        <p:xfrm>
          <a:off x="381000" y="6248400"/>
          <a:ext cx="3995737" cy="381000"/>
        </p:xfrm>
        <a:graphic>
          <a:graphicData uri="http://schemas.openxmlformats.org/presentationml/2006/ole">
            <mc:AlternateContent xmlns:mc="http://schemas.openxmlformats.org/markup-compatibility/2006">
              <mc:Choice xmlns:v="urn:schemas-microsoft-com:vml" Requires="v">
                <p:oleObj spid="_x0000_s42147" name="Equation" r:id="rId15" imgW="2527200" imgH="241200" progId="Equation.3">
                  <p:embed/>
                </p:oleObj>
              </mc:Choice>
              <mc:Fallback>
                <p:oleObj name="Equation" r:id="rId15" imgW="2527200" imgH="241200" progId="Equation.3">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6248400"/>
                        <a:ext cx="39957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Rectangle 17"/>
          <p:cNvSpPr/>
          <p:nvPr/>
        </p:nvSpPr>
        <p:spPr>
          <a:xfrm>
            <a:off x="228600" y="1219200"/>
            <a:ext cx="4434840" cy="400110"/>
          </a:xfrm>
          <a:prstGeom prst="rect">
            <a:avLst/>
          </a:prstGeom>
        </p:spPr>
        <p:txBody>
          <a:bodyPr wrap="square">
            <a:spAutoFit/>
          </a:bodyPr>
          <a:lstStyle/>
          <a:p>
            <a:r>
              <a:rPr lang="ar-IQ" sz="2000" dirty="0" smtClean="0">
                <a:latin typeface="Arial" pitchFamily="34" charset="0"/>
                <a:cs typeface="Arial" pitchFamily="34" charset="0"/>
              </a:rPr>
              <a:t>∆</a:t>
            </a:r>
            <a:r>
              <a:rPr lang="en-US" sz="2000" dirty="0" smtClean="0">
                <a:latin typeface="Arial" pitchFamily="34" charset="0"/>
                <a:cs typeface="Arial" pitchFamily="34" charset="0"/>
              </a:rPr>
              <a:t>V= Max voltage across the element</a:t>
            </a:r>
            <a:endParaRPr lang="en-US" sz="2000" dirty="0">
              <a:latin typeface="Arial" pitchFamily="34" charset="0"/>
              <a:cs typeface="Arial" pitchFamily="34" charset="0"/>
            </a:endParaRPr>
          </a:p>
        </p:txBody>
      </p:sp>
      <p:sp>
        <p:nvSpPr>
          <p:cNvPr id="19" name="Rectangle 18"/>
          <p:cNvSpPr/>
          <p:nvPr/>
        </p:nvSpPr>
        <p:spPr>
          <a:xfrm>
            <a:off x="258096" y="1587912"/>
            <a:ext cx="4648200" cy="707886"/>
          </a:xfrm>
          <a:prstGeom prst="rect">
            <a:avLst/>
          </a:prstGeom>
        </p:spPr>
        <p:txBody>
          <a:bodyPr wrap="square">
            <a:spAutoFit/>
          </a:bodyPr>
          <a:lstStyle/>
          <a:p>
            <a:r>
              <a:rPr lang="ar-IQ" sz="2000" dirty="0" smtClean="0">
                <a:latin typeface="Arial" pitchFamily="34" charset="0"/>
                <a:cs typeface="Arial" pitchFamily="34" charset="0"/>
              </a:rPr>
              <a:t>∆</a:t>
            </a:r>
            <a:r>
              <a:rPr lang="en-US" sz="2000" dirty="0" smtClean="0">
                <a:latin typeface="Arial" pitchFamily="34" charset="0"/>
                <a:cs typeface="Arial" pitchFamily="34" charset="0"/>
              </a:rPr>
              <a:t>v= instantaneous voltage across</a:t>
            </a:r>
          </a:p>
          <a:p>
            <a:r>
              <a:rPr lang="en-US" sz="2000" dirty="0" smtClean="0">
                <a:latin typeface="Arial" pitchFamily="34" charset="0"/>
                <a:cs typeface="Arial" pitchFamily="34" charset="0"/>
              </a:rPr>
              <a:t> the element</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srcRect/>
          <a:stretch>
            <a:fillRect/>
          </a:stretch>
        </p:blipFill>
        <p:spPr bwMode="auto">
          <a:xfrm>
            <a:off x="228600" y="970306"/>
            <a:ext cx="2971800" cy="3068293"/>
          </a:xfrm>
          <a:prstGeom prst="rect">
            <a:avLst/>
          </a:prstGeom>
          <a:noFill/>
          <a:ln w="9525">
            <a:noFill/>
            <a:miter lim="800000"/>
            <a:headEnd/>
            <a:tailEnd/>
          </a:ln>
          <a:effectLst/>
        </p:spPr>
      </p:pic>
      <p:pic>
        <p:nvPicPr>
          <p:cNvPr id="43012" name="Picture 4"/>
          <p:cNvPicPr>
            <a:picLocks noChangeAspect="1" noChangeArrowheads="1"/>
          </p:cNvPicPr>
          <p:nvPr/>
        </p:nvPicPr>
        <p:blipFill>
          <a:blip r:embed="rId3"/>
          <a:srcRect/>
          <a:stretch>
            <a:fillRect/>
          </a:stretch>
        </p:blipFill>
        <p:spPr bwMode="auto">
          <a:xfrm>
            <a:off x="3200400" y="838200"/>
            <a:ext cx="2688184" cy="3200400"/>
          </a:xfrm>
          <a:prstGeom prst="rect">
            <a:avLst/>
          </a:prstGeom>
          <a:noFill/>
          <a:ln w="9525">
            <a:noFill/>
            <a:miter lim="800000"/>
            <a:headEnd/>
            <a:tailEnd/>
          </a:ln>
          <a:effectLst/>
        </p:spPr>
      </p:pic>
      <p:pic>
        <p:nvPicPr>
          <p:cNvPr id="43013" name="Picture 5"/>
          <p:cNvPicPr>
            <a:picLocks noChangeAspect="1" noChangeArrowheads="1"/>
          </p:cNvPicPr>
          <p:nvPr/>
        </p:nvPicPr>
        <p:blipFill>
          <a:blip r:embed="rId4"/>
          <a:srcRect/>
          <a:stretch>
            <a:fillRect/>
          </a:stretch>
        </p:blipFill>
        <p:spPr bwMode="auto">
          <a:xfrm>
            <a:off x="6096000" y="924958"/>
            <a:ext cx="2651191" cy="3113641"/>
          </a:xfrm>
          <a:prstGeom prst="rect">
            <a:avLst/>
          </a:prstGeom>
          <a:noFill/>
          <a:ln w="9525">
            <a:noFill/>
            <a:miter lim="800000"/>
            <a:headEnd/>
            <a:tailEnd/>
          </a:ln>
          <a:effectLst/>
        </p:spPr>
      </p:pic>
      <p:sp>
        <p:nvSpPr>
          <p:cNvPr id="9" name="Rectangle 8"/>
          <p:cNvSpPr/>
          <p:nvPr/>
        </p:nvSpPr>
        <p:spPr>
          <a:xfrm>
            <a:off x="457200" y="381000"/>
            <a:ext cx="8077200" cy="400110"/>
          </a:xfrm>
          <a:prstGeom prst="rect">
            <a:avLst/>
          </a:prstGeom>
        </p:spPr>
        <p:txBody>
          <a:bodyPr wrap="square">
            <a:spAutoFit/>
          </a:bodyPr>
          <a:lstStyle/>
          <a:p>
            <a:pPr algn="just" rtl="1"/>
            <a:r>
              <a:rPr lang="ar-IQ" sz="2000" b="1" dirty="0" smtClean="0">
                <a:latin typeface="Arial" pitchFamily="34" charset="0"/>
                <a:cs typeface="Arial" pitchFamily="34" charset="0"/>
              </a:rPr>
              <a:t>ان الشكل ادنا يوضح منحني الطور لكل عنصر على حده</a:t>
            </a:r>
            <a:endParaRPr lang="en-US" sz="2000" dirty="0">
              <a:latin typeface="Arial" pitchFamily="34" charset="0"/>
              <a:cs typeface="Arial" pitchFamily="34" charset="0"/>
            </a:endParaRPr>
          </a:p>
        </p:txBody>
      </p:sp>
      <p:sp>
        <p:nvSpPr>
          <p:cNvPr id="13" name="Rectangle 12"/>
          <p:cNvSpPr/>
          <p:nvPr/>
        </p:nvSpPr>
        <p:spPr>
          <a:xfrm>
            <a:off x="6553200" y="4848761"/>
            <a:ext cx="2362200" cy="1323439"/>
          </a:xfrm>
          <a:prstGeom prst="rect">
            <a:avLst/>
          </a:prstGeom>
        </p:spPr>
        <p:txBody>
          <a:bodyPr wrap="square">
            <a:spAutoFit/>
          </a:bodyPr>
          <a:lstStyle/>
          <a:p>
            <a:pPr algn="just" rtl="1"/>
            <a:r>
              <a:rPr lang="ar-IQ" sz="2000" b="1" dirty="0" smtClean="0">
                <a:latin typeface="Arial" pitchFamily="34" charset="0"/>
                <a:cs typeface="Arial" pitchFamily="34" charset="0"/>
              </a:rPr>
              <a:t>ولما كان التيار متساوي في جميع العناصر يمكن جمع هذه المحنيات بمنحني واحد </a:t>
            </a:r>
            <a:endParaRPr lang="en-US" sz="2000" dirty="0">
              <a:latin typeface="Arial" pitchFamily="34" charset="0"/>
              <a:cs typeface="Arial" pitchFamily="34" charset="0"/>
            </a:endParaRPr>
          </a:p>
        </p:txBody>
      </p:sp>
      <p:cxnSp>
        <p:nvCxnSpPr>
          <p:cNvPr id="15" name="Straight Connector 14"/>
          <p:cNvCxnSpPr/>
          <p:nvPr/>
        </p:nvCxnSpPr>
        <p:spPr>
          <a:xfrm>
            <a:off x="259830" y="4191000"/>
            <a:ext cx="85344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200400" y="4572000"/>
            <a:ext cx="3254259" cy="2211420"/>
            <a:chOff x="3200400" y="4572000"/>
            <a:chExt cx="3254259" cy="2211420"/>
          </a:xfrm>
        </p:grpSpPr>
        <p:pic>
          <p:nvPicPr>
            <p:cNvPr id="43016" name="Picture 8"/>
            <p:cNvPicPr>
              <a:picLocks noChangeAspect="1" noChangeArrowheads="1"/>
            </p:cNvPicPr>
            <p:nvPr/>
          </p:nvPicPr>
          <p:blipFill>
            <a:blip r:embed="rId5"/>
            <a:srcRect/>
            <a:stretch>
              <a:fillRect/>
            </a:stretch>
          </p:blipFill>
          <p:spPr bwMode="auto">
            <a:xfrm>
              <a:off x="3200400" y="4572000"/>
              <a:ext cx="3254259" cy="2081212"/>
            </a:xfrm>
            <a:prstGeom prst="rect">
              <a:avLst/>
            </a:prstGeom>
            <a:noFill/>
            <a:ln w="9525">
              <a:noFill/>
              <a:miter lim="800000"/>
              <a:headEnd/>
              <a:tailEnd/>
            </a:ln>
            <a:effectLst/>
          </p:spPr>
        </p:pic>
        <p:sp>
          <p:nvSpPr>
            <p:cNvPr id="16" name="Rectangle 15"/>
            <p:cNvSpPr/>
            <p:nvPr/>
          </p:nvSpPr>
          <p:spPr>
            <a:xfrm>
              <a:off x="4860560" y="6383310"/>
              <a:ext cx="381000" cy="400110"/>
            </a:xfrm>
            <a:prstGeom prst="rect">
              <a:avLst/>
            </a:prstGeom>
          </p:spPr>
          <p:txBody>
            <a:bodyPr wrap="square">
              <a:spAutoFit/>
            </a:bodyPr>
            <a:lstStyle/>
            <a:p>
              <a:pPr algn="just" rtl="1"/>
              <a:r>
                <a:rPr lang="en-US" sz="2000" b="1" dirty="0" smtClean="0">
                  <a:latin typeface="Arial" pitchFamily="34" charset="0"/>
                  <a:cs typeface="Arial" pitchFamily="34" charset="0"/>
                </a:rPr>
                <a:t>e</a:t>
              </a:r>
              <a:endParaRPr lang="en-US" sz="2000" dirty="0">
                <a:latin typeface="Arial" pitchFamily="34" charset="0"/>
                <a:cs typeface="Arial" pitchFamily="34" charset="0"/>
              </a:endParaRPr>
            </a:p>
          </p:txBody>
        </p:sp>
      </p:grpSp>
      <p:grpSp>
        <p:nvGrpSpPr>
          <p:cNvPr id="19" name="Group 18"/>
          <p:cNvGrpSpPr/>
          <p:nvPr/>
        </p:nvGrpSpPr>
        <p:grpSpPr>
          <a:xfrm>
            <a:off x="217360" y="4233805"/>
            <a:ext cx="2943616" cy="2624195"/>
            <a:chOff x="217360" y="4233805"/>
            <a:chExt cx="2943616" cy="2624195"/>
          </a:xfrm>
        </p:grpSpPr>
        <p:pic>
          <p:nvPicPr>
            <p:cNvPr id="43014" name="Picture 6"/>
            <p:cNvPicPr>
              <a:picLocks noChangeAspect="1" noChangeArrowheads="1"/>
            </p:cNvPicPr>
            <p:nvPr/>
          </p:nvPicPr>
          <p:blipFill>
            <a:blip r:embed="rId6"/>
            <a:srcRect b="8863"/>
            <a:stretch>
              <a:fillRect/>
            </a:stretch>
          </p:blipFill>
          <p:spPr bwMode="auto">
            <a:xfrm>
              <a:off x="217360" y="4233805"/>
              <a:ext cx="2943616" cy="2579225"/>
            </a:xfrm>
            <a:prstGeom prst="rect">
              <a:avLst/>
            </a:prstGeom>
            <a:noFill/>
            <a:ln w="9525">
              <a:noFill/>
              <a:miter lim="800000"/>
              <a:headEnd/>
              <a:tailEnd/>
            </a:ln>
            <a:effectLst/>
          </p:spPr>
        </p:pic>
        <p:sp>
          <p:nvSpPr>
            <p:cNvPr id="18" name="Rectangle 17"/>
            <p:cNvSpPr/>
            <p:nvPr/>
          </p:nvSpPr>
          <p:spPr>
            <a:xfrm>
              <a:off x="1828800" y="6457890"/>
              <a:ext cx="381000" cy="400110"/>
            </a:xfrm>
            <a:prstGeom prst="rect">
              <a:avLst/>
            </a:prstGeom>
          </p:spPr>
          <p:txBody>
            <a:bodyPr wrap="square">
              <a:spAutoFit/>
            </a:bodyPr>
            <a:lstStyle/>
            <a:p>
              <a:pPr algn="just" rtl="1"/>
              <a:r>
                <a:rPr lang="en-US" sz="2000" b="1" dirty="0" smtClean="0">
                  <a:latin typeface="Arial" pitchFamily="34" charset="0"/>
                  <a:cs typeface="Arial" pitchFamily="34" charset="0"/>
                </a:rPr>
                <a:t>d</a:t>
              </a:r>
              <a:endParaRPr lang="en-US" sz="20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8414173" cy="461665"/>
          </a:xfrm>
          <a:prstGeom prst="rect">
            <a:avLst/>
          </a:prstGeom>
          <a:noFill/>
        </p:spPr>
        <p:txBody>
          <a:bodyPr wrap="square" rtlCol="0">
            <a:spAutoFit/>
          </a:bodyPr>
          <a:lstStyle/>
          <a:p>
            <a:pPr algn="r" rtl="1"/>
            <a:r>
              <a:rPr lang="ar-IQ" sz="2400" b="1" dirty="0" smtClean="0">
                <a:latin typeface="Arial" pitchFamily="34" charset="0"/>
                <a:cs typeface="Arial" pitchFamily="34" charset="0"/>
              </a:rPr>
              <a:t>بعض التعاريف المهمة</a:t>
            </a:r>
            <a:endParaRPr lang="en-US" sz="2400" b="1" dirty="0">
              <a:latin typeface="Arial" pitchFamily="34" charset="0"/>
              <a:cs typeface="Arial" pitchFamily="34" charset="0"/>
            </a:endParaRPr>
          </a:p>
        </p:txBody>
      </p:sp>
      <p:sp>
        <p:nvSpPr>
          <p:cNvPr id="5" name="TextBox 4"/>
          <p:cNvSpPr txBox="1"/>
          <p:nvPr/>
        </p:nvSpPr>
        <p:spPr>
          <a:xfrm>
            <a:off x="381000" y="990600"/>
            <a:ext cx="8414173" cy="1077218"/>
          </a:xfrm>
          <a:prstGeom prst="rect">
            <a:avLst/>
          </a:prstGeom>
          <a:noFill/>
        </p:spPr>
        <p:txBody>
          <a:bodyPr wrap="square" rtlCol="0">
            <a:spAutoFit/>
          </a:bodyPr>
          <a:lstStyle/>
          <a:p>
            <a:pPr algn="r" rtl="1"/>
            <a:r>
              <a:rPr lang="ar-IQ" sz="2400" b="1" u="sng" dirty="0" smtClean="0">
                <a:latin typeface="Arial" pitchFamily="34" charset="0"/>
                <a:cs typeface="Arial" pitchFamily="34" charset="0"/>
              </a:rPr>
              <a:t>التيار المترد د او التيار المتناوب:</a:t>
            </a:r>
            <a:endParaRPr lang="en-US" sz="2400" b="1" u="sng" dirty="0" smtClean="0">
              <a:latin typeface="Arial" pitchFamily="34" charset="0"/>
              <a:cs typeface="Arial" pitchFamily="34" charset="0"/>
            </a:endParaRPr>
          </a:p>
          <a:p>
            <a:pPr algn="r" rtl="1"/>
            <a:r>
              <a:rPr lang="ar-IQ" sz="2000" b="1" dirty="0" smtClean="0">
                <a:latin typeface="Arial" pitchFamily="34" charset="0"/>
                <a:cs typeface="Arial" pitchFamily="34" charset="0"/>
              </a:rPr>
              <a:t>  هو تيا ر كهربي تتغير شدته من الصفر إلى قيمة عظمى خلال نصف دورة من دورات ملف في مجال مغناطيسي ثم ينعكس اتجاهه في نصف الدورة الآخر ويتكرر هذا التغير دوريا</a:t>
            </a:r>
            <a:endParaRPr lang="en-US" sz="2000" b="1" dirty="0">
              <a:latin typeface="Arial" pitchFamily="34" charset="0"/>
              <a:cs typeface="Arial" pitchFamily="34" charset="0"/>
            </a:endParaRPr>
          </a:p>
        </p:txBody>
      </p:sp>
      <p:sp>
        <p:nvSpPr>
          <p:cNvPr id="6" name="TextBox 5"/>
          <p:cNvSpPr txBox="1"/>
          <p:nvPr/>
        </p:nvSpPr>
        <p:spPr>
          <a:xfrm>
            <a:off x="457200" y="2286000"/>
            <a:ext cx="8414173" cy="769441"/>
          </a:xfrm>
          <a:prstGeom prst="rect">
            <a:avLst/>
          </a:prstGeom>
          <a:noFill/>
        </p:spPr>
        <p:txBody>
          <a:bodyPr wrap="square" rtlCol="0">
            <a:spAutoFit/>
          </a:bodyPr>
          <a:lstStyle/>
          <a:p>
            <a:pPr algn="r" rtl="1"/>
            <a:r>
              <a:rPr lang="ar-IQ" sz="2400" b="1" u="sng" dirty="0" smtClean="0">
                <a:latin typeface="Arial" pitchFamily="34" charset="0"/>
                <a:cs typeface="Arial" pitchFamily="34" charset="0"/>
              </a:rPr>
              <a:t>الذبذبة الكاملة للتيار المتردد:</a:t>
            </a:r>
            <a:r>
              <a:rPr lang="en-US" sz="2400" b="1" u="sng" dirty="0" smtClean="0">
                <a:latin typeface="Arial" pitchFamily="34" charset="0"/>
                <a:cs typeface="Arial" pitchFamily="34" charset="0"/>
              </a:rPr>
              <a:t> </a:t>
            </a:r>
          </a:p>
          <a:p>
            <a:pPr algn="r" rtl="1"/>
            <a:r>
              <a:rPr lang="ar-IQ" sz="2000" b="1" dirty="0" smtClean="0">
                <a:latin typeface="Arial" pitchFamily="34" charset="0"/>
                <a:cs typeface="Arial" pitchFamily="34" charset="0"/>
              </a:rPr>
              <a:t> هي التغيرات الحادثة للتيار خلال دورة واحدة ن دورات الملف المولد للتيار </a:t>
            </a:r>
            <a:endParaRPr lang="en-US" sz="2000" b="1" dirty="0">
              <a:latin typeface="Arial" pitchFamily="34" charset="0"/>
              <a:cs typeface="Arial" pitchFamily="34" charset="0"/>
            </a:endParaRPr>
          </a:p>
        </p:txBody>
      </p:sp>
      <p:sp>
        <p:nvSpPr>
          <p:cNvPr id="8" name="TextBox 7"/>
          <p:cNvSpPr txBox="1"/>
          <p:nvPr/>
        </p:nvSpPr>
        <p:spPr>
          <a:xfrm>
            <a:off x="457200" y="3276600"/>
            <a:ext cx="8414173" cy="769441"/>
          </a:xfrm>
          <a:prstGeom prst="rect">
            <a:avLst/>
          </a:prstGeom>
          <a:noFill/>
        </p:spPr>
        <p:txBody>
          <a:bodyPr wrap="square" rtlCol="0">
            <a:spAutoFit/>
          </a:bodyPr>
          <a:lstStyle/>
          <a:p>
            <a:pPr algn="r" rtl="1"/>
            <a:r>
              <a:rPr lang="ar-IQ" sz="2400" b="1" u="sng" dirty="0" smtClean="0">
                <a:latin typeface="Arial" pitchFamily="34" charset="0"/>
                <a:cs typeface="Arial" pitchFamily="34" charset="0"/>
              </a:rPr>
              <a:t>الزمن الدوري </a:t>
            </a:r>
            <a:r>
              <a:rPr lang="en-US" sz="2400" b="1" u="sng" dirty="0" smtClean="0">
                <a:latin typeface="Arial" pitchFamily="34" charset="0"/>
                <a:cs typeface="Arial" pitchFamily="34" charset="0"/>
              </a:rPr>
              <a:t>T</a:t>
            </a:r>
            <a:r>
              <a:rPr lang="ar-IQ" sz="2400" b="1" u="sng" dirty="0" smtClean="0">
                <a:latin typeface="Arial" pitchFamily="34" charset="0"/>
                <a:cs typeface="Arial" pitchFamily="34" charset="0"/>
              </a:rPr>
              <a:t>:</a:t>
            </a:r>
            <a:endParaRPr lang="en-US" sz="2400" b="1" u="sng" dirty="0" smtClean="0">
              <a:latin typeface="Arial" pitchFamily="34" charset="0"/>
              <a:cs typeface="Arial" pitchFamily="34" charset="0"/>
            </a:endParaRPr>
          </a:p>
          <a:p>
            <a:pPr algn="r" rtl="1"/>
            <a:r>
              <a:rPr lang="ar-IQ" sz="2000" b="1" dirty="0" smtClean="0">
                <a:latin typeface="Arial" pitchFamily="34" charset="0"/>
                <a:cs typeface="Arial" pitchFamily="34" charset="0"/>
              </a:rPr>
              <a:t> هو الزمن اللزم لاحدث ذبذبة كاملة وهو نفس الزمن الذ ييستغرقة ملف المولد لاحداث دورة كاملة  </a:t>
            </a:r>
            <a:endParaRPr lang="en-US" sz="2000" b="1" dirty="0">
              <a:latin typeface="Arial" pitchFamily="34" charset="0"/>
              <a:cs typeface="Arial" pitchFamily="34" charset="0"/>
            </a:endParaRPr>
          </a:p>
        </p:txBody>
      </p:sp>
      <p:sp>
        <p:nvSpPr>
          <p:cNvPr id="9" name="TextBox 8"/>
          <p:cNvSpPr txBox="1"/>
          <p:nvPr/>
        </p:nvSpPr>
        <p:spPr>
          <a:xfrm>
            <a:off x="457200" y="4114800"/>
            <a:ext cx="8414173" cy="1077218"/>
          </a:xfrm>
          <a:prstGeom prst="rect">
            <a:avLst/>
          </a:prstGeom>
          <a:noFill/>
        </p:spPr>
        <p:txBody>
          <a:bodyPr wrap="square" rtlCol="0">
            <a:spAutoFit/>
          </a:bodyPr>
          <a:lstStyle/>
          <a:p>
            <a:pPr algn="r" rtl="1"/>
            <a:r>
              <a:rPr lang="ar-IQ" sz="2400" b="1" u="sng" dirty="0" smtClean="0">
                <a:latin typeface="Arial" pitchFamily="34" charset="0"/>
                <a:cs typeface="Arial" pitchFamily="34" charset="0"/>
              </a:rPr>
              <a:t>تردد التيار </a:t>
            </a:r>
            <a:r>
              <a:rPr lang="en-US" sz="2400" b="1" u="sng" dirty="0" smtClean="0">
                <a:latin typeface="Arial" pitchFamily="34" charset="0"/>
                <a:cs typeface="Arial" pitchFamily="34" charset="0"/>
              </a:rPr>
              <a:t>f</a:t>
            </a:r>
            <a:r>
              <a:rPr lang="ar-IQ" sz="2400" b="1" u="sng" dirty="0" smtClean="0">
                <a:latin typeface="Arial" pitchFamily="34" charset="0"/>
                <a:cs typeface="Arial" pitchFamily="34" charset="0"/>
              </a:rPr>
              <a:t>: </a:t>
            </a:r>
            <a:endParaRPr lang="en-US" sz="2400" b="1" u="sng" dirty="0" smtClean="0">
              <a:latin typeface="Arial" pitchFamily="34" charset="0"/>
              <a:cs typeface="Arial" pitchFamily="34" charset="0"/>
            </a:endParaRPr>
          </a:p>
          <a:p>
            <a:pPr algn="r" rtl="1"/>
            <a:r>
              <a:rPr lang="ar-IQ" sz="2000" b="1" dirty="0" smtClean="0">
                <a:latin typeface="Arial" pitchFamily="34" charset="0"/>
                <a:cs typeface="Arial" pitchFamily="34" charset="0"/>
              </a:rPr>
              <a:t>هو عدد الذبذبات الكلملة التي يحدثها التيار في  الثانية الواحدة   هو عدد الدورات التي يحدثها ملف الداينمو في الثانية الواحدة </a:t>
            </a:r>
            <a:endParaRPr lang="en-US" sz="2000" b="1"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077200" cy="400110"/>
          </a:xfrm>
          <a:prstGeom prst="rect">
            <a:avLst/>
          </a:prstGeom>
        </p:spPr>
        <p:txBody>
          <a:bodyPr wrap="square">
            <a:spAutoFit/>
          </a:bodyPr>
          <a:lstStyle/>
          <a:p>
            <a:pPr algn="just" rtl="1"/>
            <a:r>
              <a:rPr lang="ar-IQ" sz="2000" b="1" dirty="0" smtClean="0">
                <a:latin typeface="Arial" pitchFamily="34" charset="0"/>
                <a:cs typeface="Arial" pitchFamily="34" charset="0"/>
              </a:rPr>
              <a:t>ومن الشكل </a:t>
            </a:r>
            <a:r>
              <a:rPr lang="en-US" sz="2000" b="1" dirty="0" smtClean="0">
                <a:latin typeface="Arial" pitchFamily="34" charset="0"/>
                <a:cs typeface="Arial" pitchFamily="34" charset="0"/>
              </a:rPr>
              <a:t>e </a:t>
            </a:r>
            <a:r>
              <a:rPr lang="ar-IQ" sz="2000" b="1" dirty="0" smtClean="0">
                <a:latin typeface="Arial" pitchFamily="34" charset="0"/>
                <a:cs typeface="Arial" pitchFamily="34" charset="0"/>
              </a:rPr>
              <a:t> السابق يمكن إيجاد الاتي </a:t>
            </a:r>
            <a:endParaRPr lang="en-US" sz="2000" dirty="0">
              <a:latin typeface="Arial" pitchFamily="34" charset="0"/>
              <a:cs typeface="Arial" pitchFamily="34" charset="0"/>
            </a:endParaRPr>
          </a:p>
        </p:txBody>
      </p:sp>
      <p:graphicFrame>
        <p:nvGraphicFramePr>
          <p:cNvPr id="44034" name="Object 2"/>
          <p:cNvGraphicFramePr>
            <a:graphicFrameLocks noChangeAspect="1"/>
          </p:cNvGraphicFramePr>
          <p:nvPr/>
        </p:nvGraphicFramePr>
        <p:xfrm>
          <a:off x="484188" y="914400"/>
          <a:ext cx="4918075" cy="481013"/>
        </p:xfrm>
        <a:graphic>
          <a:graphicData uri="http://schemas.openxmlformats.org/presentationml/2006/ole">
            <mc:AlternateContent xmlns:mc="http://schemas.openxmlformats.org/markup-compatibility/2006">
              <mc:Choice xmlns:v="urn:schemas-microsoft-com:vml" Requires="v">
                <p:oleObj spid="_x0000_s44166" name="Equation" r:id="rId3" imgW="3111480" imgH="304560" progId="Equation.3">
                  <p:embed/>
                </p:oleObj>
              </mc:Choice>
              <mc:Fallback>
                <p:oleObj name="Equation" r:id="rId3" imgW="3111480" imgH="3045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8" y="914400"/>
                        <a:ext cx="49180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 name="Object 2"/>
          <p:cNvGraphicFramePr>
            <a:graphicFrameLocks noChangeAspect="1"/>
          </p:cNvGraphicFramePr>
          <p:nvPr/>
        </p:nvGraphicFramePr>
        <p:xfrm>
          <a:off x="457200" y="1752600"/>
          <a:ext cx="5661025" cy="481013"/>
        </p:xfrm>
        <a:graphic>
          <a:graphicData uri="http://schemas.openxmlformats.org/presentationml/2006/ole">
            <mc:AlternateContent xmlns:mc="http://schemas.openxmlformats.org/markup-compatibility/2006">
              <mc:Choice xmlns:v="urn:schemas-microsoft-com:vml" Requires="v">
                <p:oleObj spid="_x0000_s44167" name="Equation" r:id="rId5" imgW="3581280" imgH="304560" progId="Equation.3">
                  <p:embed/>
                </p:oleObj>
              </mc:Choice>
              <mc:Fallback>
                <p:oleObj name="Equation" r:id="rId5" imgW="3581280" imgH="30456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752600"/>
                        <a:ext cx="56610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 name="Object 2"/>
          <p:cNvGraphicFramePr>
            <a:graphicFrameLocks noChangeAspect="1"/>
          </p:cNvGraphicFramePr>
          <p:nvPr/>
        </p:nvGraphicFramePr>
        <p:xfrm>
          <a:off x="533400" y="2590800"/>
          <a:ext cx="4416425" cy="822325"/>
        </p:xfrm>
        <a:graphic>
          <a:graphicData uri="http://schemas.openxmlformats.org/presentationml/2006/ole">
            <mc:AlternateContent xmlns:mc="http://schemas.openxmlformats.org/markup-compatibility/2006">
              <mc:Choice xmlns:v="urn:schemas-microsoft-com:vml" Requires="v">
                <p:oleObj spid="_x0000_s44168" name="Equation" r:id="rId7" imgW="2793960" imgH="520560" progId="Equation.3">
                  <p:embed/>
                </p:oleObj>
              </mc:Choice>
              <mc:Fallback>
                <p:oleObj name="Equation" r:id="rId7" imgW="2793960" imgH="5205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590800"/>
                        <a:ext cx="4416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 name="Object 2"/>
          <p:cNvGraphicFramePr>
            <a:graphicFrameLocks noChangeAspect="1"/>
          </p:cNvGraphicFramePr>
          <p:nvPr/>
        </p:nvGraphicFramePr>
        <p:xfrm>
          <a:off x="579438" y="3581400"/>
          <a:ext cx="2849562" cy="701675"/>
        </p:xfrm>
        <a:graphic>
          <a:graphicData uri="http://schemas.openxmlformats.org/presentationml/2006/ole">
            <mc:AlternateContent xmlns:mc="http://schemas.openxmlformats.org/markup-compatibility/2006">
              <mc:Choice xmlns:v="urn:schemas-microsoft-com:vml" Requires="v">
                <p:oleObj spid="_x0000_s44169" name="Equation" r:id="rId9" imgW="1803240" imgH="444240" progId="Equation.3">
                  <p:embed/>
                </p:oleObj>
              </mc:Choice>
              <mc:Fallback>
                <p:oleObj name="Equation" r:id="rId9" imgW="1803240" imgH="4442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438" y="3581400"/>
                        <a:ext cx="2849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 name="Object 2"/>
          <p:cNvGraphicFramePr>
            <a:graphicFrameLocks noChangeAspect="1"/>
          </p:cNvGraphicFramePr>
          <p:nvPr/>
        </p:nvGraphicFramePr>
        <p:xfrm>
          <a:off x="528638" y="4495800"/>
          <a:ext cx="4195762" cy="481012"/>
        </p:xfrm>
        <a:graphic>
          <a:graphicData uri="http://schemas.openxmlformats.org/presentationml/2006/ole">
            <mc:AlternateContent xmlns:mc="http://schemas.openxmlformats.org/markup-compatibility/2006">
              <mc:Choice xmlns:v="urn:schemas-microsoft-com:vml" Requires="v">
                <p:oleObj spid="_x0000_s44170" name="Equation" r:id="rId11" imgW="2654280" imgH="304560" progId="Equation.3">
                  <p:embed/>
                </p:oleObj>
              </mc:Choice>
              <mc:Fallback>
                <p:oleObj name="Equation" r:id="rId11" imgW="2654280" imgH="30456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638" y="4495800"/>
                        <a:ext cx="419576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9"/>
          <p:cNvSpPr/>
          <p:nvPr/>
        </p:nvSpPr>
        <p:spPr>
          <a:xfrm>
            <a:off x="381000" y="5105400"/>
            <a:ext cx="8077200" cy="400110"/>
          </a:xfrm>
          <a:prstGeom prst="rect">
            <a:avLst/>
          </a:prstGeom>
        </p:spPr>
        <p:txBody>
          <a:bodyPr wrap="square">
            <a:spAutoFit/>
          </a:bodyPr>
          <a:lstStyle/>
          <a:p>
            <a:pPr algn="just" rtl="1"/>
            <a:r>
              <a:rPr lang="ar-IQ" sz="2000" b="1" dirty="0" smtClean="0">
                <a:latin typeface="Arial" pitchFamily="34" charset="0"/>
                <a:cs typeface="Arial" pitchFamily="34" charset="0"/>
              </a:rPr>
              <a:t>حيث ان </a:t>
            </a:r>
            <a:r>
              <a:rPr lang="en-US" sz="2000" b="1" dirty="0" smtClean="0">
                <a:latin typeface="Arial" pitchFamily="34" charset="0"/>
                <a:cs typeface="Arial" pitchFamily="34" charset="0"/>
              </a:rPr>
              <a:t>Z</a:t>
            </a:r>
            <a:r>
              <a:rPr lang="ar-IQ" sz="2000" b="1" dirty="0" smtClean="0">
                <a:latin typeface="Arial" pitchFamily="34" charset="0"/>
                <a:cs typeface="Arial" pitchFamily="34" charset="0"/>
              </a:rPr>
              <a:t> الممانعة </a:t>
            </a:r>
            <a:r>
              <a:rPr lang="en-US" sz="2000" b="1" dirty="0" smtClean="0">
                <a:latin typeface="Arial" pitchFamily="34" charset="0"/>
                <a:cs typeface="Arial" pitchFamily="34" charset="0"/>
              </a:rPr>
              <a:t>impedance</a:t>
            </a:r>
            <a:endParaRPr lang="en-US" sz="2000" dirty="0">
              <a:latin typeface="Arial" pitchFamily="34" charset="0"/>
              <a:cs typeface="Arial" pitchFamily="34" charset="0"/>
            </a:endParaRPr>
          </a:p>
        </p:txBody>
      </p:sp>
      <p:graphicFrame>
        <p:nvGraphicFramePr>
          <p:cNvPr id="11" name="Object 2"/>
          <p:cNvGraphicFramePr>
            <a:graphicFrameLocks noChangeAspect="1"/>
          </p:cNvGraphicFramePr>
          <p:nvPr/>
        </p:nvGraphicFramePr>
        <p:xfrm>
          <a:off x="457200" y="5927725"/>
          <a:ext cx="3733800" cy="701675"/>
        </p:xfrm>
        <a:graphic>
          <a:graphicData uri="http://schemas.openxmlformats.org/presentationml/2006/ole">
            <mc:AlternateContent xmlns:mc="http://schemas.openxmlformats.org/markup-compatibility/2006">
              <mc:Choice xmlns:v="urn:schemas-microsoft-com:vml" Requires="v">
                <p:oleObj spid="_x0000_s44171" name="Equation" r:id="rId13" imgW="2361960" imgH="444240" progId="Equation.3">
                  <p:embed/>
                </p:oleObj>
              </mc:Choice>
              <mc:Fallback>
                <p:oleObj name="Equation" r:id="rId13" imgW="2361960" imgH="4442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5927725"/>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 name="Rectangle 11"/>
          <p:cNvSpPr/>
          <p:nvPr/>
        </p:nvSpPr>
        <p:spPr>
          <a:xfrm>
            <a:off x="609600" y="5562600"/>
            <a:ext cx="8077200" cy="400110"/>
          </a:xfrm>
          <a:prstGeom prst="rect">
            <a:avLst/>
          </a:prstGeom>
        </p:spPr>
        <p:txBody>
          <a:bodyPr wrap="square">
            <a:spAutoFit/>
          </a:bodyPr>
          <a:lstStyle/>
          <a:p>
            <a:pPr algn="just" rtl="1"/>
            <a:r>
              <a:rPr lang="ar-IQ" sz="2000" b="1" dirty="0" smtClean="0">
                <a:latin typeface="Arial" pitchFamily="34" charset="0"/>
                <a:cs typeface="Arial" pitchFamily="34" charset="0"/>
              </a:rPr>
              <a:t>ومن الشكل </a:t>
            </a:r>
            <a:r>
              <a:rPr lang="en-US" sz="2000" b="1" dirty="0" smtClean="0">
                <a:latin typeface="Arial" pitchFamily="34" charset="0"/>
                <a:cs typeface="Arial" pitchFamily="34" charset="0"/>
              </a:rPr>
              <a:t>e </a:t>
            </a:r>
            <a:r>
              <a:rPr lang="ar-IQ" sz="2000" b="1" dirty="0" smtClean="0">
                <a:latin typeface="Arial" pitchFamily="34" charset="0"/>
                <a:cs typeface="Arial" pitchFamily="34" charset="0"/>
              </a:rPr>
              <a:t> يمكن إيجاد زاوية فرق الطور بين الفولتية والتيار حسب العلاقة الاتية</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مختصر ما سبق</a:t>
            </a:r>
            <a:endParaRPr lang="en-US" sz="2000" dirty="0">
              <a:latin typeface="Arial" pitchFamily="34" charset="0"/>
              <a:cs typeface="Arial" pitchFamily="34" charset="0"/>
            </a:endParaRPr>
          </a:p>
        </p:txBody>
      </p:sp>
      <p:graphicFrame>
        <p:nvGraphicFramePr>
          <p:cNvPr id="83970" name="Object 2"/>
          <p:cNvGraphicFramePr>
            <a:graphicFrameLocks noChangeAspect="1"/>
          </p:cNvGraphicFramePr>
          <p:nvPr/>
        </p:nvGraphicFramePr>
        <p:xfrm>
          <a:off x="762000" y="2895600"/>
          <a:ext cx="2668587" cy="782637"/>
        </p:xfrm>
        <a:graphic>
          <a:graphicData uri="http://schemas.openxmlformats.org/presentationml/2006/ole">
            <mc:AlternateContent xmlns:mc="http://schemas.openxmlformats.org/markup-compatibility/2006">
              <mc:Choice xmlns:v="urn:schemas-microsoft-com:vml" Requires="v">
                <p:oleObj spid="_x0000_s84102" name="Equation" r:id="rId3" imgW="1688760" imgH="495000" progId="Equation.3">
                  <p:embed/>
                </p:oleObj>
              </mc:Choice>
              <mc:Fallback>
                <p:oleObj name="Equation" r:id="rId3" imgW="1688760" imgH="49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95600"/>
                        <a:ext cx="2668587"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3971" name="Object 3"/>
          <p:cNvGraphicFramePr>
            <a:graphicFrameLocks noChangeAspect="1"/>
          </p:cNvGraphicFramePr>
          <p:nvPr/>
        </p:nvGraphicFramePr>
        <p:xfrm>
          <a:off x="757238" y="4038600"/>
          <a:ext cx="4195762" cy="481013"/>
        </p:xfrm>
        <a:graphic>
          <a:graphicData uri="http://schemas.openxmlformats.org/presentationml/2006/ole">
            <mc:AlternateContent xmlns:mc="http://schemas.openxmlformats.org/markup-compatibility/2006">
              <mc:Choice xmlns:v="urn:schemas-microsoft-com:vml" Requires="v">
                <p:oleObj spid="_x0000_s84103" name="Equation" r:id="rId5" imgW="2654280" imgH="304560" progId="Equation.3">
                  <p:embed/>
                </p:oleObj>
              </mc:Choice>
              <mc:Fallback>
                <p:oleObj name="Equation" r:id="rId5" imgW="2654280" imgH="3045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38" y="4038600"/>
                        <a:ext cx="419576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3972" name="Object 4"/>
          <p:cNvGraphicFramePr>
            <a:graphicFrameLocks noChangeAspect="1"/>
          </p:cNvGraphicFramePr>
          <p:nvPr/>
        </p:nvGraphicFramePr>
        <p:xfrm>
          <a:off x="762000" y="5029200"/>
          <a:ext cx="3733800" cy="701675"/>
        </p:xfrm>
        <a:graphic>
          <a:graphicData uri="http://schemas.openxmlformats.org/presentationml/2006/ole">
            <mc:AlternateContent xmlns:mc="http://schemas.openxmlformats.org/markup-compatibility/2006">
              <mc:Choice xmlns:v="urn:schemas-microsoft-com:vml" Requires="v">
                <p:oleObj spid="_x0000_s84104" name="Equation" r:id="rId7" imgW="2361960" imgH="444240" progId="Equation.3">
                  <p:embed/>
                </p:oleObj>
              </mc:Choice>
              <mc:Fallback>
                <p:oleObj name="Equation" r:id="rId7" imgW="2361960" imgH="444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5029200"/>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3973" name="Object 4"/>
          <p:cNvGraphicFramePr>
            <a:graphicFrameLocks noChangeAspect="1"/>
          </p:cNvGraphicFramePr>
          <p:nvPr/>
        </p:nvGraphicFramePr>
        <p:xfrm>
          <a:off x="860425" y="1905000"/>
          <a:ext cx="2568575" cy="722313"/>
        </p:xfrm>
        <a:graphic>
          <a:graphicData uri="http://schemas.openxmlformats.org/presentationml/2006/ole">
            <mc:AlternateContent xmlns:mc="http://schemas.openxmlformats.org/markup-compatibility/2006">
              <mc:Choice xmlns:v="urn:schemas-microsoft-com:vml" Requires="v">
                <p:oleObj spid="_x0000_s84105" name="Equation" r:id="rId9" imgW="1625400" imgH="457200" progId="Equation.3">
                  <p:embed/>
                </p:oleObj>
              </mc:Choice>
              <mc:Fallback>
                <p:oleObj name="Equation" r:id="rId9" imgW="1625400" imgH="4572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425" y="1905000"/>
                        <a:ext cx="2568575"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4" name="Object 3"/>
          <p:cNvGraphicFramePr>
            <a:graphicFrameLocks noChangeAspect="1"/>
          </p:cNvGraphicFramePr>
          <p:nvPr/>
        </p:nvGraphicFramePr>
        <p:xfrm>
          <a:off x="844550" y="1219200"/>
          <a:ext cx="2508250" cy="382588"/>
        </p:xfrm>
        <a:graphic>
          <a:graphicData uri="http://schemas.openxmlformats.org/presentationml/2006/ole">
            <mc:AlternateContent xmlns:mc="http://schemas.openxmlformats.org/markup-compatibility/2006">
              <mc:Choice xmlns:v="urn:schemas-microsoft-com:vml" Requires="v">
                <p:oleObj spid="_x0000_s84106" name="Equation" r:id="rId11" imgW="1587240" imgH="241200" progId="Equation.3">
                  <p:embed/>
                </p:oleObj>
              </mc:Choice>
              <mc:Fallback>
                <p:oleObj name="Equation" r:id="rId11" imgW="1587240" imgH="24120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4550" y="1219200"/>
                        <a:ext cx="2508250"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2"/>
          <p:cNvPicPr>
            <a:picLocks noChangeAspect="1" noChangeArrowheads="1"/>
          </p:cNvPicPr>
          <p:nvPr/>
        </p:nvPicPr>
        <p:blipFill>
          <a:blip r:embed="rId13">
            <a:lum contrast="20000"/>
          </a:blip>
          <a:srcRect r="55172"/>
          <a:stretch>
            <a:fillRect/>
          </a:stretch>
        </p:blipFill>
        <p:spPr bwMode="auto">
          <a:xfrm>
            <a:off x="4114800" y="2286000"/>
            <a:ext cx="1981200" cy="1732913"/>
          </a:xfrm>
          <a:prstGeom prst="rect">
            <a:avLst/>
          </a:prstGeom>
          <a:noFill/>
          <a:ln w="9525">
            <a:noFill/>
            <a:miter lim="800000"/>
            <a:headEnd/>
            <a:tailEnd/>
          </a:ln>
          <a:effectLst/>
        </p:spPr>
      </p:pic>
      <p:graphicFrame>
        <p:nvGraphicFramePr>
          <p:cNvPr id="11" name="Object 2"/>
          <p:cNvGraphicFramePr>
            <a:graphicFrameLocks noChangeAspect="1"/>
          </p:cNvGraphicFramePr>
          <p:nvPr/>
        </p:nvGraphicFramePr>
        <p:xfrm>
          <a:off x="6889750" y="2743200"/>
          <a:ext cx="1644650" cy="782638"/>
        </p:xfrm>
        <a:graphic>
          <a:graphicData uri="http://schemas.openxmlformats.org/presentationml/2006/ole">
            <mc:AlternateContent xmlns:mc="http://schemas.openxmlformats.org/markup-compatibility/2006">
              <mc:Choice xmlns:v="urn:schemas-microsoft-com:vml" Requires="v">
                <p:oleObj spid="_x0000_s84107" name="Equation" r:id="rId14" imgW="1041120" imgH="495000" progId="Equation.3">
                  <p:embed/>
                </p:oleObj>
              </mc:Choice>
              <mc:Fallback>
                <p:oleObj name="Equation" r:id="rId14" imgW="1041120" imgH="495000" progId="Equation.3">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89750" y="2743200"/>
                        <a:ext cx="16446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11</a:t>
            </a:r>
            <a:endParaRPr lang="en-US" sz="2000" dirty="0">
              <a:latin typeface="Arial" pitchFamily="34" charset="0"/>
              <a:cs typeface="Arial" pitchFamily="34" charset="0"/>
            </a:endParaRPr>
          </a:p>
        </p:txBody>
      </p:sp>
      <p:sp>
        <p:nvSpPr>
          <p:cNvPr id="5" name="Rectangle 4"/>
          <p:cNvSpPr/>
          <p:nvPr/>
        </p:nvSpPr>
        <p:spPr>
          <a:xfrm>
            <a:off x="381000" y="914400"/>
            <a:ext cx="8458200" cy="1015663"/>
          </a:xfrm>
          <a:prstGeom prst="rect">
            <a:avLst/>
          </a:prstGeom>
        </p:spPr>
        <p:txBody>
          <a:bodyPr wrap="square">
            <a:spAutoFit/>
          </a:bodyPr>
          <a:lstStyle/>
          <a:p>
            <a:pPr algn="just" rtl="1"/>
            <a:r>
              <a:rPr lang="ar-IQ" sz="2000" b="1" dirty="0" smtClean="0">
                <a:latin typeface="Arial" pitchFamily="34" charset="0"/>
                <a:cs typeface="Arial" pitchFamily="34" charset="0"/>
              </a:rPr>
              <a:t>دائرة محث ومتسعة ومقاومة على التوالي </a:t>
            </a:r>
            <a:r>
              <a:rPr lang="en-US" sz="2000" b="1" dirty="0" smtClean="0">
                <a:latin typeface="Arial" pitchFamily="34" charset="0"/>
                <a:cs typeface="Arial" pitchFamily="34" charset="0"/>
              </a:rPr>
              <a:t>series RLC </a:t>
            </a:r>
            <a:r>
              <a:rPr lang="ar-IQ" sz="2000" b="1" dirty="0" smtClean="0">
                <a:latin typeface="Arial" pitchFamily="34" charset="0"/>
                <a:cs typeface="Arial" pitchFamily="34" charset="0"/>
              </a:rPr>
              <a:t> . </a:t>
            </a:r>
            <a:r>
              <a:rPr lang="ar-IQ" sz="2000" b="1" u="sng" dirty="0" smtClean="0">
                <a:solidFill>
                  <a:srgbClr val="FF0000"/>
                </a:solidFill>
                <a:latin typeface="Arial" pitchFamily="34" charset="0"/>
                <a:cs typeface="Arial" pitchFamily="34" charset="0"/>
              </a:rPr>
              <a:t>والفولتية العظمى </a:t>
            </a:r>
            <a:r>
              <a:rPr lang="ar-IQ" sz="2000" b="1" dirty="0" smtClean="0">
                <a:latin typeface="Arial" pitchFamily="34" charset="0"/>
                <a:cs typeface="Arial" pitchFamily="34" charset="0"/>
              </a:rPr>
              <a:t>المسلطة </a:t>
            </a:r>
            <a:r>
              <a:rPr lang="en-US" sz="2000" b="1" dirty="0" smtClean="0">
                <a:latin typeface="Arial" pitchFamily="34" charset="0"/>
                <a:cs typeface="Arial" pitchFamily="34" charset="0"/>
              </a:rPr>
              <a:t>120V </a:t>
            </a:r>
            <a:r>
              <a:rPr lang="ar-IQ" sz="2000" b="1" dirty="0" smtClean="0">
                <a:latin typeface="Arial" pitchFamily="34" charset="0"/>
                <a:cs typeface="Arial" pitchFamily="34" charset="0"/>
              </a:rPr>
              <a:t> بتردد </a:t>
            </a:r>
            <a:r>
              <a:rPr lang="en-US" sz="2000" b="1" u="sng" dirty="0" smtClean="0">
                <a:solidFill>
                  <a:srgbClr val="FF0000"/>
                </a:solidFill>
                <a:latin typeface="Arial" pitchFamily="34" charset="0"/>
                <a:cs typeface="Arial" pitchFamily="34" charset="0"/>
              </a:rPr>
              <a:t>60Hz</a:t>
            </a:r>
            <a:r>
              <a:rPr lang="ar-IQ" sz="2000" b="1" dirty="0" smtClean="0">
                <a:latin typeface="Arial" pitchFamily="34" charset="0"/>
                <a:cs typeface="Arial" pitchFamily="34" charset="0"/>
              </a:rPr>
              <a:t> والمقاومة </a:t>
            </a:r>
            <a:r>
              <a:rPr lang="en-US" sz="2000" b="1" u="sng" dirty="0" smtClean="0">
                <a:solidFill>
                  <a:srgbClr val="FF0000"/>
                </a:solidFill>
                <a:latin typeface="Arial" pitchFamily="34" charset="0"/>
                <a:cs typeface="Arial" pitchFamily="34" charset="0"/>
              </a:rPr>
              <a:t>200</a:t>
            </a:r>
            <a:r>
              <a:rPr lang="el-GR" sz="2000" b="1" u="sng" dirty="0" smtClean="0">
                <a:solidFill>
                  <a:srgbClr val="FF0000"/>
                </a:solidFill>
                <a:latin typeface="Arial" pitchFamily="34" charset="0"/>
                <a:cs typeface="Arial" pitchFamily="34" charset="0"/>
              </a:rPr>
              <a:t>Ω</a:t>
            </a:r>
            <a:r>
              <a:rPr lang="ar-IQ" sz="2000" b="1" dirty="0" smtClean="0">
                <a:latin typeface="Arial" pitchFamily="34" charset="0"/>
                <a:cs typeface="Arial" pitchFamily="34" charset="0"/>
              </a:rPr>
              <a:t> ومتسعة </a:t>
            </a:r>
            <a:r>
              <a:rPr lang="en-US" sz="2000" b="1" u="sng" dirty="0" smtClean="0">
                <a:solidFill>
                  <a:srgbClr val="FF0000"/>
                </a:solidFill>
                <a:latin typeface="Arial" pitchFamily="34" charset="0"/>
                <a:cs typeface="Arial" pitchFamily="34" charset="0"/>
              </a:rPr>
              <a:t>4µF</a:t>
            </a:r>
            <a:r>
              <a:rPr lang="ar-IQ" sz="2000" b="1" dirty="0" smtClean="0">
                <a:latin typeface="Arial" pitchFamily="34" charset="0"/>
                <a:cs typeface="Arial" pitchFamily="34" charset="0"/>
              </a:rPr>
              <a:t> ما قيمة ا</a:t>
            </a:r>
            <a:r>
              <a:rPr lang="ar-IQ" sz="2000" b="1" dirty="0" smtClean="0">
                <a:solidFill>
                  <a:srgbClr val="FF0000"/>
                </a:solidFill>
                <a:latin typeface="Arial" pitchFamily="34" charset="0"/>
                <a:cs typeface="Arial" pitchFamily="34" charset="0"/>
              </a:rPr>
              <a:t>لمحث </a:t>
            </a:r>
            <a:r>
              <a:rPr lang="ar-IQ" sz="2000" b="1" dirty="0" smtClean="0">
                <a:latin typeface="Arial" pitchFamily="34" charset="0"/>
                <a:cs typeface="Arial" pitchFamily="34" charset="0"/>
              </a:rPr>
              <a:t>الواجب وضعها من اجل جعل فولتية المتسعة تتخلف عن الفولتية المسلطة ب</a:t>
            </a:r>
            <a:r>
              <a:rPr lang="ar-IQ" sz="2000" b="1" dirty="0" smtClean="0">
                <a:solidFill>
                  <a:srgbClr val="FF0000"/>
                </a:solidFill>
                <a:latin typeface="Arial" pitchFamily="34" charset="0"/>
                <a:cs typeface="Arial" pitchFamily="34" charset="0"/>
              </a:rPr>
              <a:t> 30 درجة</a:t>
            </a:r>
            <a:r>
              <a:rPr lang="ar-IQ" sz="2000" b="1"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6" name="Rectangle 5"/>
          <p:cNvSpPr/>
          <p:nvPr/>
        </p:nvSpPr>
        <p:spPr>
          <a:xfrm>
            <a:off x="457200" y="2133600"/>
            <a:ext cx="2286000" cy="400110"/>
          </a:xfrm>
          <a:prstGeom prst="rect">
            <a:avLst/>
          </a:prstGeom>
        </p:spPr>
        <p:txBody>
          <a:bodyPr wrap="square">
            <a:spAutoFit/>
          </a:bodyPr>
          <a:lstStyle/>
          <a:p>
            <a:pPr algn="just" rtl="1"/>
            <a:r>
              <a:rPr lang="ar-IQ" sz="2000" b="1" dirty="0" smtClean="0">
                <a:latin typeface="Arial" pitchFamily="34" charset="0"/>
                <a:cs typeface="Arial" pitchFamily="34" charset="0"/>
              </a:rPr>
              <a:t>من رسم المعطيات نلاحظ </a:t>
            </a:r>
            <a:endParaRPr lang="en-US" sz="2000" dirty="0">
              <a:latin typeface="Arial" pitchFamily="34" charset="0"/>
              <a:cs typeface="Arial" pitchFamily="34" charset="0"/>
            </a:endParaRPr>
          </a:p>
        </p:txBody>
      </p:sp>
      <p:pic>
        <p:nvPicPr>
          <p:cNvPr id="45058" name="Picture 2"/>
          <p:cNvPicPr>
            <a:picLocks noChangeAspect="1" noChangeArrowheads="1"/>
          </p:cNvPicPr>
          <p:nvPr/>
        </p:nvPicPr>
        <p:blipFill>
          <a:blip r:embed="rId3"/>
          <a:srcRect/>
          <a:stretch>
            <a:fillRect/>
          </a:stretch>
        </p:blipFill>
        <p:spPr bwMode="auto">
          <a:xfrm>
            <a:off x="561975" y="2590800"/>
            <a:ext cx="2333625" cy="3950087"/>
          </a:xfrm>
          <a:prstGeom prst="rect">
            <a:avLst/>
          </a:prstGeom>
          <a:noFill/>
          <a:ln w="9525">
            <a:noFill/>
            <a:miter lim="800000"/>
            <a:headEnd/>
            <a:tailEnd/>
          </a:ln>
          <a:effectLst/>
        </p:spPr>
      </p:pic>
      <p:cxnSp>
        <p:nvCxnSpPr>
          <p:cNvPr id="9" name="Straight Connector 8"/>
          <p:cNvCxnSpPr/>
          <p:nvPr/>
        </p:nvCxnSpPr>
        <p:spPr>
          <a:xfrm rot="16200000" flipH="1">
            <a:off x="800100" y="4457700"/>
            <a:ext cx="48006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5059" name="Object 3"/>
          <p:cNvGraphicFramePr>
            <a:graphicFrameLocks noChangeAspect="1"/>
          </p:cNvGraphicFramePr>
          <p:nvPr/>
        </p:nvGraphicFramePr>
        <p:xfrm>
          <a:off x="3429000" y="2209800"/>
          <a:ext cx="1003300" cy="301625"/>
        </p:xfrm>
        <a:graphic>
          <a:graphicData uri="http://schemas.openxmlformats.org/presentationml/2006/ole">
            <mc:AlternateContent xmlns:mc="http://schemas.openxmlformats.org/markup-compatibility/2006">
              <mc:Choice xmlns:v="urn:schemas-microsoft-com:vml" Requires="v">
                <p:oleObj spid="_x0000_s45213" name="Equation" r:id="rId4" imgW="634680" imgH="190440" progId="Equation.3">
                  <p:embed/>
                </p:oleObj>
              </mc:Choice>
              <mc:Fallback>
                <p:oleObj name="Equation" r:id="rId4" imgW="634680" imgH="1904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209800"/>
                        <a:ext cx="10033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5060" name="Object 4"/>
          <p:cNvGraphicFramePr>
            <a:graphicFrameLocks noChangeAspect="1"/>
          </p:cNvGraphicFramePr>
          <p:nvPr/>
        </p:nvGraphicFramePr>
        <p:xfrm>
          <a:off x="3352800" y="2667000"/>
          <a:ext cx="3733800" cy="701675"/>
        </p:xfrm>
        <a:graphic>
          <a:graphicData uri="http://schemas.openxmlformats.org/presentationml/2006/ole">
            <mc:AlternateContent xmlns:mc="http://schemas.openxmlformats.org/markup-compatibility/2006">
              <mc:Choice xmlns:v="urn:schemas-microsoft-com:vml" Requires="v">
                <p:oleObj spid="_x0000_s45214" name="Equation" r:id="rId6" imgW="2361960" imgH="444240" progId="Equation.3">
                  <p:embed/>
                </p:oleObj>
              </mc:Choice>
              <mc:Fallback>
                <p:oleObj name="Equation" r:id="rId6" imgW="2361960" imgH="4442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667000"/>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 name="Object 4"/>
          <p:cNvGraphicFramePr>
            <a:graphicFrameLocks noChangeAspect="1"/>
          </p:cNvGraphicFramePr>
          <p:nvPr/>
        </p:nvGraphicFramePr>
        <p:xfrm>
          <a:off x="3433763" y="3414713"/>
          <a:ext cx="1927225" cy="701675"/>
        </p:xfrm>
        <a:graphic>
          <a:graphicData uri="http://schemas.openxmlformats.org/presentationml/2006/ole">
            <mc:AlternateContent xmlns:mc="http://schemas.openxmlformats.org/markup-compatibility/2006">
              <mc:Choice xmlns:v="urn:schemas-microsoft-com:vml" Requires="v">
                <p:oleObj spid="_x0000_s45215" name="Equation" r:id="rId8" imgW="1218960" imgH="444240" progId="Equation.3">
                  <p:embed/>
                </p:oleObj>
              </mc:Choice>
              <mc:Fallback>
                <p:oleObj name="Equation" r:id="rId8" imgW="1218960" imgH="4442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3763" y="3414713"/>
                        <a:ext cx="1927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 name="Object 4"/>
          <p:cNvGraphicFramePr>
            <a:graphicFrameLocks noChangeAspect="1"/>
          </p:cNvGraphicFramePr>
          <p:nvPr/>
        </p:nvGraphicFramePr>
        <p:xfrm>
          <a:off x="3359150" y="4191000"/>
          <a:ext cx="2127250" cy="381000"/>
        </p:xfrm>
        <a:graphic>
          <a:graphicData uri="http://schemas.openxmlformats.org/presentationml/2006/ole">
            <mc:AlternateContent xmlns:mc="http://schemas.openxmlformats.org/markup-compatibility/2006">
              <mc:Choice xmlns:v="urn:schemas-microsoft-com:vml" Requires="v">
                <p:oleObj spid="_x0000_s45216" name="Equation" r:id="rId10" imgW="1346040" imgH="241200" progId="Equation.3">
                  <p:embed/>
                </p:oleObj>
              </mc:Choice>
              <mc:Fallback>
                <p:oleObj name="Equation" r:id="rId10" imgW="1346040" imgH="2412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9150" y="4191000"/>
                        <a:ext cx="2127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 name="Object 4"/>
          <p:cNvGraphicFramePr>
            <a:graphicFrameLocks noChangeAspect="1"/>
          </p:cNvGraphicFramePr>
          <p:nvPr/>
        </p:nvGraphicFramePr>
        <p:xfrm>
          <a:off x="3314700" y="4572000"/>
          <a:ext cx="2628900" cy="720725"/>
        </p:xfrm>
        <a:graphic>
          <a:graphicData uri="http://schemas.openxmlformats.org/presentationml/2006/ole">
            <mc:AlternateContent xmlns:mc="http://schemas.openxmlformats.org/markup-compatibility/2006">
              <mc:Choice xmlns:v="urn:schemas-microsoft-com:vml" Requires="v">
                <p:oleObj spid="_x0000_s45217" name="Equation" r:id="rId12" imgW="1663560" imgH="457200" progId="Equation.3">
                  <p:embed/>
                </p:oleObj>
              </mc:Choice>
              <mc:Fallback>
                <p:oleObj name="Equation" r:id="rId12" imgW="1663560" imgH="45720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4700" y="4572000"/>
                        <a:ext cx="2628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 name="Object 4"/>
          <p:cNvGraphicFramePr>
            <a:graphicFrameLocks noChangeAspect="1"/>
          </p:cNvGraphicFramePr>
          <p:nvPr/>
        </p:nvGraphicFramePr>
        <p:xfrm>
          <a:off x="3352800" y="5275290"/>
          <a:ext cx="2930525" cy="720725"/>
        </p:xfrm>
        <a:graphic>
          <a:graphicData uri="http://schemas.openxmlformats.org/presentationml/2006/ole">
            <mc:AlternateContent xmlns:mc="http://schemas.openxmlformats.org/markup-compatibility/2006">
              <mc:Choice xmlns:v="urn:schemas-microsoft-com:vml" Requires="v">
                <p:oleObj spid="_x0000_s45218" name="Equation" r:id="rId14" imgW="1854000" imgH="457200" progId="Equation.3">
                  <p:embed/>
                </p:oleObj>
              </mc:Choice>
              <mc:Fallback>
                <p:oleObj name="Equation" r:id="rId14" imgW="1854000" imgH="45720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5275290"/>
                        <a:ext cx="29305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6" name="Object 4"/>
          <p:cNvGraphicFramePr>
            <a:graphicFrameLocks noChangeAspect="1"/>
          </p:cNvGraphicFramePr>
          <p:nvPr/>
        </p:nvGraphicFramePr>
        <p:xfrm>
          <a:off x="3352800" y="6019800"/>
          <a:ext cx="3913187" cy="720725"/>
        </p:xfrm>
        <a:graphic>
          <a:graphicData uri="http://schemas.openxmlformats.org/presentationml/2006/ole">
            <mc:AlternateContent xmlns:mc="http://schemas.openxmlformats.org/markup-compatibility/2006">
              <mc:Choice xmlns:v="urn:schemas-microsoft-com:vml" Requires="v">
                <p:oleObj spid="_x0000_s45219" name="Equation" r:id="rId16" imgW="2476440" imgH="457200" progId="Equation.3">
                  <p:embed/>
                </p:oleObj>
              </mc:Choice>
              <mc:Fallback>
                <p:oleObj name="Equation" r:id="rId16" imgW="2476440" imgH="457200" progId="Equation.3">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52800" y="6019800"/>
                        <a:ext cx="39131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24800" y="457200"/>
            <a:ext cx="990600" cy="400110"/>
          </a:xfrm>
          <a:prstGeom prst="rect">
            <a:avLst/>
          </a:prstGeom>
        </p:spPr>
        <p:txBody>
          <a:bodyPr wrap="square">
            <a:spAutoFit/>
          </a:bodyPr>
          <a:lstStyle/>
          <a:p>
            <a:pPr algn="just" rtl="1"/>
            <a:r>
              <a:rPr lang="ar-IQ" sz="2000" b="1" dirty="0" smtClean="0">
                <a:latin typeface="Arial" pitchFamily="34" charset="0"/>
                <a:cs typeface="Arial" pitchFamily="34" charset="0"/>
                <a:hlinkClick r:id="rId2" action="ppaction://hlinksldjump"/>
              </a:rPr>
              <a:t>مثال 12</a:t>
            </a:r>
            <a:endParaRPr lang="en-US" sz="2000" dirty="0">
              <a:latin typeface="Arial" pitchFamily="34" charset="0"/>
              <a:cs typeface="Arial" pitchFamily="34" charset="0"/>
            </a:endParaRPr>
          </a:p>
        </p:txBody>
      </p:sp>
      <p:sp>
        <p:nvSpPr>
          <p:cNvPr id="5" name="Rectangle 4"/>
          <p:cNvSpPr/>
          <p:nvPr/>
        </p:nvSpPr>
        <p:spPr>
          <a:xfrm>
            <a:off x="381000" y="914400"/>
            <a:ext cx="8458200" cy="1015663"/>
          </a:xfrm>
          <a:prstGeom prst="rect">
            <a:avLst/>
          </a:prstGeom>
        </p:spPr>
        <p:txBody>
          <a:bodyPr wrap="square">
            <a:spAutoFit/>
          </a:bodyPr>
          <a:lstStyle/>
          <a:p>
            <a:pPr algn="just" rtl="1"/>
            <a:r>
              <a:rPr lang="en-US" sz="2000" b="1" dirty="0" smtClean="0">
                <a:latin typeface="Arial" pitchFamily="34" charset="0"/>
                <a:cs typeface="Arial" pitchFamily="34" charset="0"/>
              </a:rPr>
              <a:t>series RLC </a:t>
            </a:r>
            <a:r>
              <a:rPr lang="ar-IQ" sz="2000" b="1" dirty="0" smtClean="0">
                <a:latin typeface="Arial" pitchFamily="34" charset="0"/>
                <a:cs typeface="Arial" pitchFamily="34" charset="0"/>
              </a:rPr>
              <a:t> تمتلك </a:t>
            </a:r>
            <a:r>
              <a:rPr lang="en-US" sz="2000" b="1" u="sng" dirty="0" smtClean="0">
                <a:solidFill>
                  <a:srgbClr val="FF0000"/>
                </a:solidFill>
                <a:latin typeface="Arial" pitchFamily="34" charset="0"/>
                <a:cs typeface="Arial" pitchFamily="34" charset="0"/>
              </a:rPr>
              <a:t>R=42</a:t>
            </a:r>
            <a:r>
              <a:rPr lang="en-US" sz="2000" b="1" dirty="0" smtClean="0">
                <a:latin typeface="Arial" pitchFamily="34" charset="0"/>
                <a:cs typeface="Arial" pitchFamily="34" charset="0"/>
              </a:rPr>
              <a:t>5</a:t>
            </a:r>
            <a:r>
              <a:rPr lang="el-GR" sz="2000" b="1" dirty="0" smtClean="0">
                <a:latin typeface="Arial" pitchFamily="34" charset="0"/>
                <a:cs typeface="Arial" pitchFamily="34" charset="0"/>
              </a:rPr>
              <a:t>Ω</a:t>
            </a:r>
            <a:r>
              <a:rPr lang="en-US" sz="2000" b="1" dirty="0" smtClean="0">
                <a:latin typeface="Arial" pitchFamily="34" charset="0"/>
                <a:cs typeface="Arial" pitchFamily="34" charset="0"/>
              </a:rPr>
              <a:t>, </a:t>
            </a:r>
            <a:r>
              <a:rPr lang="en-US" sz="2000" b="1" u="sng" dirty="0" smtClean="0">
                <a:solidFill>
                  <a:srgbClr val="FF0000"/>
                </a:solidFill>
                <a:latin typeface="Arial" pitchFamily="34" charset="0"/>
                <a:cs typeface="Arial" pitchFamily="34" charset="0"/>
              </a:rPr>
              <a:t>L=1</a:t>
            </a:r>
            <a:r>
              <a:rPr lang="en-US" sz="2000" b="1" dirty="0" smtClean="0">
                <a:latin typeface="Arial" pitchFamily="34" charset="0"/>
                <a:cs typeface="Arial" pitchFamily="34" charset="0"/>
              </a:rPr>
              <a:t>.25H, </a:t>
            </a:r>
            <a:r>
              <a:rPr lang="en-US" sz="2000" b="1" u="sng" dirty="0" smtClean="0">
                <a:solidFill>
                  <a:srgbClr val="FF0000"/>
                </a:solidFill>
                <a:latin typeface="Arial" pitchFamily="34" charset="0"/>
                <a:cs typeface="Arial" pitchFamily="34" charset="0"/>
              </a:rPr>
              <a:t>C=3</a:t>
            </a:r>
            <a:r>
              <a:rPr lang="en-US" sz="2000" b="1" dirty="0" smtClean="0">
                <a:latin typeface="Arial" pitchFamily="34" charset="0"/>
                <a:cs typeface="Arial" pitchFamily="34" charset="0"/>
              </a:rPr>
              <a:t>.5µF, </a:t>
            </a:r>
            <a:r>
              <a:rPr lang="el-GR" sz="2000" b="1" u="sng" dirty="0" smtClean="0">
                <a:solidFill>
                  <a:srgbClr val="FF0000"/>
                </a:solidFill>
                <a:latin typeface="Arial" pitchFamily="34" charset="0"/>
                <a:cs typeface="Arial" pitchFamily="34" charset="0"/>
              </a:rPr>
              <a:t>ω</a:t>
            </a:r>
            <a:r>
              <a:rPr lang="en-US" sz="2000" b="1" u="sng" dirty="0" smtClean="0">
                <a:solidFill>
                  <a:srgbClr val="FF0000"/>
                </a:solidFill>
                <a:latin typeface="Arial" pitchFamily="34" charset="0"/>
                <a:cs typeface="Arial" pitchFamily="34" charset="0"/>
              </a:rPr>
              <a:t>=</a:t>
            </a:r>
            <a:r>
              <a:rPr lang="en-US" sz="2000" b="1" dirty="0" smtClean="0">
                <a:latin typeface="Arial" pitchFamily="34" charset="0"/>
                <a:cs typeface="Arial" pitchFamily="34" charset="0"/>
              </a:rPr>
              <a:t>377Hz, </a:t>
            </a:r>
            <a:r>
              <a:rPr lang="en-US" sz="2000" b="1" u="sng" dirty="0" smtClean="0">
                <a:solidFill>
                  <a:srgbClr val="FF0000"/>
                </a:solidFill>
                <a:latin typeface="Arial" pitchFamily="34" charset="0"/>
                <a:cs typeface="Arial" pitchFamily="34" charset="0"/>
              </a:rPr>
              <a:t>∆</a:t>
            </a:r>
            <a:r>
              <a:rPr lang="en-US" sz="2000" b="1" u="sng" dirty="0" err="1" smtClean="0">
                <a:solidFill>
                  <a:srgbClr val="FF0000"/>
                </a:solidFill>
                <a:latin typeface="Arial" pitchFamily="34" charset="0"/>
                <a:cs typeface="Arial" pitchFamily="34" charset="0"/>
              </a:rPr>
              <a:t>V</a:t>
            </a:r>
            <a:r>
              <a:rPr lang="en-US" sz="2000" b="1" u="sng" baseline="-25000" dirty="0" err="1" smtClean="0">
                <a:solidFill>
                  <a:srgbClr val="FF0000"/>
                </a:solidFill>
                <a:latin typeface="Arial" pitchFamily="34" charset="0"/>
                <a:cs typeface="Arial" pitchFamily="34" charset="0"/>
              </a:rPr>
              <a:t>max</a:t>
            </a:r>
            <a:r>
              <a:rPr lang="en-US" sz="2000" b="1" u="sng" dirty="0" smtClean="0">
                <a:solidFill>
                  <a:srgbClr val="FF0000"/>
                </a:solidFill>
                <a:latin typeface="Arial" pitchFamily="34" charset="0"/>
                <a:cs typeface="Arial" pitchFamily="34" charset="0"/>
              </a:rPr>
              <a:t>=150V</a:t>
            </a:r>
            <a:r>
              <a:rPr lang="en-US" sz="2000" b="1" dirty="0" smtClean="0">
                <a:latin typeface="Arial" pitchFamily="34" charset="0"/>
                <a:cs typeface="Arial" pitchFamily="34" charset="0"/>
              </a:rPr>
              <a:t> </a:t>
            </a:r>
            <a:r>
              <a:rPr lang="ar-IQ" sz="2000" b="1" dirty="0" smtClean="0">
                <a:latin typeface="Arial" pitchFamily="34" charset="0"/>
                <a:cs typeface="Arial" pitchFamily="34" charset="0"/>
              </a:rPr>
              <a:t> أ)احسب </a:t>
            </a:r>
            <a:r>
              <a:rPr lang="en-US" sz="2000" b="1" dirty="0" smtClean="0">
                <a:latin typeface="Arial" pitchFamily="34" charset="0"/>
                <a:cs typeface="Arial" pitchFamily="34" charset="0"/>
              </a:rPr>
              <a:t>inductive reactance , capacitive reactance, and impedance </a:t>
            </a:r>
            <a:r>
              <a:rPr lang="ar-IQ" sz="2000" b="1" dirty="0" smtClean="0">
                <a:latin typeface="Arial" pitchFamily="34" charset="0"/>
                <a:cs typeface="Arial" pitchFamily="34" charset="0"/>
              </a:rPr>
              <a:t> ثم ب)احسب اعظم تيار للدائرة ثم ج) جدا زاوية فرق الطور بين التيار والفولتية؟</a:t>
            </a:r>
            <a:endParaRPr lang="en-US" sz="2000" dirty="0">
              <a:latin typeface="Arial" pitchFamily="34" charset="0"/>
              <a:cs typeface="Arial" pitchFamily="34" charset="0"/>
            </a:endParaRPr>
          </a:p>
        </p:txBody>
      </p:sp>
      <p:pic>
        <p:nvPicPr>
          <p:cNvPr id="46082" name="Picture 2"/>
          <p:cNvPicPr>
            <a:picLocks noChangeAspect="1" noChangeArrowheads="1"/>
          </p:cNvPicPr>
          <p:nvPr/>
        </p:nvPicPr>
        <p:blipFill>
          <a:blip r:embed="rId3"/>
          <a:srcRect/>
          <a:stretch>
            <a:fillRect/>
          </a:stretch>
        </p:blipFill>
        <p:spPr bwMode="auto">
          <a:xfrm>
            <a:off x="304800" y="1981200"/>
            <a:ext cx="5125806" cy="2011680"/>
          </a:xfrm>
          <a:prstGeom prst="rect">
            <a:avLst/>
          </a:prstGeom>
          <a:noFill/>
          <a:ln w="9525">
            <a:noFill/>
            <a:miter lim="800000"/>
            <a:headEnd/>
            <a:tailEnd/>
          </a:ln>
          <a:effectLst/>
        </p:spPr>
      </p:pic>
      <p:pic>
        <p:nvPicPr>
          <p:cNvPr id="46083" name="Picture 3"/>
          <p:cNvPicPr>
            <a:picLocks noChangeAspect="1" noChangeArrowheads="1"/>
          </p:cNvPicPr>
          <p:nvPr/>
        </p:nvPicPr>
        <p:blipFill>
          <a:blip r:embed="rId4"/>
          <a:srcRect/>
          <a:stretch>
            <a:fillRect/>
          </a:stretch>
        </p:blipFill>
        <p:spPr bwMode="auto">
          <a:xfrm>
            <a:off x="685799" y="4038599"/>
            <a:ext cx="4558748" cy="91440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5"/>
          <a:srcRect/>
          <a:stretch>
            <a:fillRect/>
          </a:stretch>
        </p:blipFill>
        <p:spPr bwMode="auto">
          <a:xfrm>
            <a:off x="533400" y="5029200"/>
            <a:ext cx="5327195"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13</a:t>
            </a:r>
            <a:endParaRPr lang="en-US" sz="2000" dirty="0">
              <a:latin typeface="Arial" pitchFamily="34" charset="0"/>
              <a:cs typeface="Arial" pitchFamily="34" charset="0"/>
            </a:endParaRPr>
          </a:p>
        </p:txBody>
      </p:sp>
      <p:sp>
        <p:nvSpPr>
          <p:cNvPr id="6" name="Rectangle 5"/>
          <p:cNvSpPr/>
          <p:nvPr/>
        </p:nvSpPr>
        <p:spPr>
          <a:xfrm>
            <a:off x="457200" y="838200"/>
            <a:ext cx="8229600" cy="1200329"/>
          </a:xfrm>
          <a:prstGeom prst="rect">
            <a:avLst/>
          </a:prstGeom>
        </p:spPr>
        <p:txBody>
          <a:bodyPr wrap="square">
            <a:spAutoFit/>
          </a:bodyPr>
          <a:lstStyle/>
          <a:p>
            <a:pPr algn="just"/>
            <a:r>
              <a:rPr lang="en-US" dirty="0" smtClean="0"/>
              <a:t>An inductor (</a:t>
            </a:r>
            <a:r>
              <a:rPr lang="en-US" b="1" u="sng" dirty="0" smtClean="0">
                <a:solidFill>
                  <a:srgbClr val="FF0000"/>
                </a:solidFill>
              </a:rPr>
              <a:t>L = 400 </a:t>
            </a:r>
            <a:r>
              <a:rPr lang="en-US" b="1" u="sng" dirty="0" err="1" smtClean="0">
                <a:solidFill>
                  <a:srgbClr val="FF0000"/>
                </a:solidFill>
              </a:rPr>
              <a:t>mH</a:t>
            </a:r>
            <a:r>
              <a:rPr lang="en-US" dirty="0" smtClean="0"/>
              <a:t>), a capacitor (</a:t>
            </a:r>
            <a:r>
              <a:rPr lang="en-US" b="1" u="sng" dirty="0" smtClean="0">
                <a:solidFill>
                  <a:srgbClr val="FF0000"/>
                </a:solidFill>
              </a:rPr>
              <a:t>C = 4.43 µF</a:t>
            </a:r>
            <a:r>
              <a:rPr lang="en-US" dirty="0" smtClean="0"/>
              <a:t>), and a resistor (</a:t>
            </a:r>
            <a:r>
              <a:rPr lang="en-US" b="1" u="sng" dirty="0" smtClean="0">
                <a:solidFill>
                  <a:srgbClr val="FF0000"/>
                </a:solidFill>
              </a:rPr>
              <a:t>R = 500 </a:t>
            </a:r>
            <a:r>
              <a:rPr lang="el-GR" b="1" u="sng" dirty="0" smtClean="0">
                <a:solidFill>
                  <a:srgbClr val="FF0000"/>
                </a:solidFill>
              </a:rPr>
              <a:t>Ω</a:t>
            </a:r>
            <a:r>
              <a:rPr lang="en-US" dirty="0" smtClean="0"/>
              <a:t>) are connected in series. A </a:t>
            </a:r>
            <a:r>
              <a:rPr lang="en-US" b="1" u="sng" dirty="0" smtClean="0">
                <a:solidFill>
                  <a:srgbClr val="FF0000"/>
                </a:solidFill>
              </a:rPr>
              <a:t>50Hz</a:t>
            </a:r>
            <a:r>
              <a:rPr lang="en-US" dirty="0" smtClean="0"/>
              <a:t> AC source produces a </a:t>
            </a:r>
            <a:r>
              <a:rPr lang="en-US" u="sng" dirty="0" smtClean="0">
                <a:solidFill>
                  <a:srgbClr val="FF0000"/>
                </a:solidFill>
              </a:rPr>
              <a:t>peak(max) current </a:t>
            </a:r>
            <a:r>
              <a:rPr lang="en-US" dirty="0" smtClean="0"/>
              <a:t>of 250 </a:t>
            </a:r>
            <a:r>
              <a:rPr lang="en-US" dirty="0" err="1" smtClean="0"/>
              <a:t>mA</a:t>
            </a:r>
            <a:r>
              <a:rPr lang="en-US" dirty="0" smtClean="0"/>
              <a:t> in the circuit. (a) Calculate the required peak voltage </a:t>
            </a:r>
            <a:r>
              <a:rPr lang="en-US" b="1" u="sng" dirty="0" smtClean="0">
                <a:solidFill>
                  <a:srgbClr val="00B0F0"/>
                </a:solidFill>
              </a:rPr>
              <a:t>∆</a:t>
            </a:r>
            <a:r>
              <a:rPr lang="en-US" b="1" u="sng" dirty="0" err="1" smtClean="0">
                <a:solidFill>
                  <a:srgbClr val="00B0F0"/>
                </a:solidFill>
              </a:rPr>
              <a:t>Vmax</a:t>
            </a:r>
            <a:r>
              <a:rPr lang="en-US" dirty="0" smtClean="0"/>
              <a:t>. (b) Determine the </a:t>
            </a:r>
            <a:r>
              <a:rPr lang="en-US" b="1" dirty="0" smtClean="0">
                <a:solidFill>
                  <a:srgbClr val="00B0F0"/>
                </a:solidFill>
              </a:rPr>
              <a:t>phase angle </a:t>
            </a:r>
            <a:r>
              <a:rPr lang="en-US" dirty="0" smtClean="0"/>
              <a:t>by which the current leads or lags the applied voltage.</a:t>
            </a:r>
            <a:endParaRPr lang="en-US" dirty="0"/>
          </a:p>
        </p:txBody>
      </p:sp>
      <p:pic>
        <p:nvPicPr>
          <p:cNvPr id="47106" name="Picture 2"/>
          <p:cNvPicPr>
            <a:picLocks noChangeAspect="1" noChangeArrowheads="1"/>
          </p:cNvPicPr>
          <p:nvPr/>
        </p:nvPicPr>
        <p:blipFill>
          <a:blip r:embed="rId2"/>
          <a:srcRect/>
          <a:stretch>
            <a:fillRect/>
          </a:stretch>
        </p:blipFill>
        <p:spPr bwMode="auto">
          <a:xfrm>
            <a:off x="838200" y="2590800"/>
            <a:ext cx="6766330" cy="3324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14</a:t>
            </a:r>
            <a:endParaRPr lang="en-US" sz="2000" dirty="0">
              <a:latin typeface="Arial" pitchFamily="34" charset="0"/>
              <a:cs typeface="Arial" pitchFamily="34" charset="0"/>
            </a:endParaRPr>
          </a:p>
        </p:txBody>
      </p:sp>
      <p:sp>
        <p:nvSpPr>
          <p:cNvPr id="6" name="Rectangle 5"/>
          <p:cNvSpPr/>
          <p:nvPr/>
        </p:nvSpPr>
        <p:spPr>
          <a:xfrm>
            <a:off x="533400" y="838200"/>
            <a:ext cx="8229600" cy="646331"/>
          </a:xfrm>
          <a:prstGeom prst="rect">
            <a:avLst/>
          </a:prstGeom>
        </p:spPr>
        <p:txBody>
          <a:bodyPr wrap="square">
            <a:spAutoFit/>
          </a:bodyPr>
          <a:lstStyle/>
          <a:p>
            <a:r>
              <a:rPr lang="en-US" dirty="0" smtClean="0"/>
              <a:t>At what frequency does the inductive reactance of a 57µH inductor equal the capacitive reactance of a 57.0µF capacitor?</a:t>
            </a:r>
            <a:endParaRPr lang="en-US" dirty="0"/>
          </a:p>
        </p:txBody>
      </p:sp>
      <p:pic>
        <p:nvPicPr>
          <p:cNvPr id="5" name="Picture 2"/>
          <p:cNvPicPr>
            <a:picLocks noChangeAspect="1" noChangeArrowheads="1"/>
          </p:cNvPicPr>
          <p:nvPr/>
        </p:nvPicPr>
        <p:blipFill>
          <a:blip r:embed="rId2"/>
          <a:srcRect/>
          <a:stretch>
            <a:fillRect/>
          </a:stretch>
        </p:blipFill>
        <p:spPr bwMode="auto">
          <a:xfrm>
            <a:off x="685800" y="2057400"/>
            <a:ext cx="7442947"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15</a:t>
            </a:r>
            <a:endParaRPr lang="en-US" sz="2000" dirty="0">
              <a:latin typeface="Arial" pitchFamily="34" charset="0"/>
              <a:cs typeface="Arial" pitchFamily="34" charset="0"/>
            </a:endParaRPr>
          </a:p>
        </p:txBody>
      </p:sp>
      <p:sp>
        <p:nvSpPr>
          <p:cNvPr id="6" name="Rectangle 5"/>
          <p:cNvSpPr/>
          <p:nvPr/>
        </p:nvSpPr>
        <p:spPr>
          <a:xfrm>
            <a:off x="381000" y="990600"/>
            <a:ext cx="8382000" cy="1200329"/>
          </a:xfrm>
          <a:prstGeom prst="rect">
            <a:avLst/>
          </a:prstGeom>
        </p:spPr>
        <p:txBody>
          <a:bodyPr wrap="square">
            <a:spAutoFit/>
          </a:bodyPr>
          <a:lstStyle/>
          <a:p>
            <a:r>
              <a:rPr lang="en-US" dirty="0" smtClean="0"/>
              <a:t>A series AC circuit contains the following components: </a:t>
            </a:r>
            <a:r>
              <a:rPr lang="en-US" i="1" dirty="0" smtClean="0"/>
              <a:t>R = 150 </a:t>
            </a:r>
            <a:r>
              <a:rPr lang="el-GR" i="1" dirty="0" smtClean="0"/>
              <a:t>Ω</a:t>
            </a:r>
            <a:r>
              <a:rPr lang="en-US" i="1" dirty="0" smtClean="0"/>
              <a:t>, L = 250 </a:t>
            </a:r>
            <a:r>
              <a:rPr lang="en-US" i="1" dirty="0" err="1" smtClean="0"/>
              <a:t>mH</a:t>
            </a:r>
            <a:r>
              <a:rPr lang="en-US" i="1" dirty="0" smtClean="0"/>
              <a:t>, C = 2.00 µF and a source </a:t>
            </a:r>
            <a:r>
              <a:rPr lang="en-US" dirty="0" smtClean="0"/>
              <a:t>with ∆</a:t>
            </a:r>
            <a:r>
              <a:rPr lang="en-US" i="1" dirty="0" err="1" smtClean="0"/>
              <a:t>Vmax</a:t>
            </a:r>
            <a:r>
              <a:rPr lang="en-US" i="1" dirty="0" smtClean="0"/>
              <a:t> = 210 V operating at 50 Hz. Calculate </a:t>
            </a:r>
            <a:r>
              <a:rPr lang="en-US" dirty="0" smtClean="0"/>
              <a:t>the (a) inductive reactance, (b) capacitive reactance, (c) impedance, (d) maximum current, and (e) phase angle between current and source voltage.</a:t>
            </a:r>
            <a:endParaRPr lang="en-US" dirty="0"/>
          </a:p>
        </p:txBody>
      </p:sp>
      <p:pic>
        <p:nvPicPr>
          <p:cNvPr id="49154" name="Picture 2"/>
          <p:cNvPicPr>
            <a:picLocks noChangeAspect="1" noChangeArrowheads="1"/>
          </p:cNvPicPr>
          <p:nvPr/>
        </p:nvPicPr>
        <p:blipFill>
          <a:blip r:embed="rId2"/>
          <a:srcRect/>
          <a:stretch>
            <a:fillRect/>
          </a:stretch>
        </p:blipFill>
        <p:spPr bwMode="auto">
          <a:xfrm>
            <a:off x="838200" y="2438400"/>
            <a:ext cx="6891928" cy="4067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48600" y="457200"/>
            <a:ext cx="10668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16</a:t>
            </a:r>
            <a:endParaRPr lang="en-US" sz="2000" dirty="0">
              <a:latin typeface="Arial" pitchFamily="34" charset="0"/>
              <a:cs typeface="Arial" pitchFamily="34" charset="0"/>
            </a:endParaRPr>
          </a:p>
        </p:txBody>
      </p:sp>
      <p:sp>
        <p:nvSpPr>
          <p:cNvPr id="6" name="Rectangle 5"/>
          <p:cNvSpPr/>
          <p:nvPr/>
        </p:nvSpPr>
        <p:spPr>
          <a:xfrm>
            <a:off x="533400" y="838200"/>
            <a:ext cx="8229600" cy="1200329"/>
          </a:xfrm>
          <a:prstGeom prst="rect">
            <a:avLst/>
          </a:prstGeom>
        </p:spPr>
        <p:txBody>
          <a:bodyPr wrap="square">
            <a:spAutoFit/>
          </a:bodyPr>
          <a:lstStyle/>
          <a:p>
            <a:r>
              <a:rPr lang="en-US" dirty="0" smtClean="0"/>
              <a:t>A sinusoidal voltage ∆</a:t>
            </a:r>
            <a:r>
              <a:rPr lang="en-US" i="1" dirty="0" smtClean="0"/>
              <a:t>v(t) = (40V) sin(100t) is applied </a:t>
            </a:r>
            <a:r>
              <a:rPr lang="en-US" dirty="0" smtClean="0"/>
              <a:t>to a series </a:t>
            </a:r>
            <a:r>
              <a:rPr lang="en-US" i="1" dirty="0" smtClean="0"/>
              <a:t>RLC circuit with L = 160 </a:t>
            </a:r>
            <a:r>
              <a:rPr lang="en-US" i="1" dirty="0" err="1" smtClean="0"/>
              <a:t>mH</a:t>
            </a:r>
            <a:r>
              <a:rPr lang="en-US" i="1" dirty="0" smtClean="0"/>
              <a:t>, C = 99.0 µF, and R = 68.0 </a:t>
            </a:r>
            <a:r>
              <a:rPr lang="el-GR" i="1" dirty="0" smtClean="0"/>
              <a:t>Ω</a:t>
            </a:r>
            <a:r>
              <a:rPr lang="en-US" i="1" dirty="0" smtClean="0"/>
              <a:t>. (a) What is the impedance of the circuit? </a:t>
            </a:r>
            <a:r>
              <a:rPr lang="en-US" dirty="0" smtClean="0"/>
              <a:t>(b) What is the maximum current? (c) Determine the numerical values for </a:t>
            </a:r>
            <a:r>
              <a:rPr lang="en-US" i="1" dirty="0" err="1" smtClean="0"/>
              <a:t>i</a:t>
            </a:r>
            <a:r>
              <a:rPr lang="en-US" i="1" baseline="-25000" dirty="0" err="1" smtClean="0"/>
              <a:t>max</a:t>
            </a:r>
            <a:r>
              <a:rPr lang="en-US" i="1" dirty="0" smtClean="0"/>
              <a:t>,, </a:t>
            </a:r>
            <a:r>
              <a:rPr lang="el-GR" i="1" dirty="0" smtClean="0"/>
              <a:t>ω</a:t>
            </a:r>
            <a:r>
              <a:rPr lang="en-US" i="1" dirty="0" smtClean="0"/>
              <a:t>, and </a:t>
            </a:r>
            <a:r>
              <a:rPr lang="el-GR" i="1" dirty="0" smtClean="0"/>
              <a:t>φ</a:t>
            </a:r>
            <a:r>
              <a:rPr lang="en-US" i="1" dirty="0" smtClean="0"/>
              <a:t> in the equation </a:t>
            </a:r>
            <a:r>
              <a:rPr lang="en-US" i="1" dirty="0" err="1" smtClean="0"/>
              <a:t>i</a:t>
            </a:r>
            <a:r>
              <a:rPr lang="en-US" i="1" dirty="0" smtClean="0"/>
              <a:t>(t) = </a:t>
            </a:r>
            <a:r>
              <a:rPr lang="en-US" i="1" dirty="0" err="1" smtClean="0"/>
              <a:t>i</a:t>
            </a:r>
            <a:r>
              <a:rPr lang="en-US" i="1" baseline="-25000" dirty="0" err="1" smtClean="0"/>
              <a:t>max</a:t>
            </a:r>
            <a:r>
              <a:rPr lang="en-US" i="1" dirty="0" smtClean="0"/>
              <a:t> sin(</a:t>
            </a:r>
            <a:r>
              <a:rPr lang="el-GR" i="1" dirty="0" smtClean="0"/>
              <a:t>ω</a:t>
            </a:r>
            <a:r>
              <a:rPr lang="en-US" i="1" dirty="0" smtClean="0"/>
              <a:t>t -</a:t>
            </a:r>
            <a:r>
              <a:rPr lang="el-GR" i="1" dirty="0" smtClean="0"/>
              <a:t>φ</a:t>
            </a:r>
            <a:r>
              <a:rPr lang="en-US" i="1" dirty="0" smtClean="0"/>
              <a:t>).</a:t>
            </a:r>
            <a:endParaRPr lang="en-US" dirty="0"/>
          </a:p>
        </p:txBody>
      </p:sp>
      <p:pic>
        <p:nvPicPr>
          <p:cNvPr id="5" name="Picture 2"/>
          <p:cNvPicPr>
            <a:picLocks noChangeAspect="1" noChangeArrowheads="1"/>
          </p:cNvPicPr>
          <p:nvPr/>
        </p:nvPicPr>
        <p:blipFill>
          <a:blip r:embed="rId3"/>
          <a:srcRect/>
          <a:stretch>
            <a:fillRect/>
          </a:stretch>
        </p:blipFill>
        <p:spPr bwMode="auto">
          <a:xfrm>
            <a:off x="0" y="2209800"/>
            <a:ext cx="7269241" cy="4343400"/>
          </a:xfrm>
          <a:prstGeom prst="rect">
            <a:avLst/>
          </a:prstGeom>
          <a:noFill/>
          <a:ln w="9525">
            <a:noFill/>
            <a:miter lim="800000"/>
            <a:headEnd/>
            <a:tailEnd/>
          </a:ln>
          <a:effectLst/>
        </p:spPr>
      </p:pic>
      <p:graphicFrame>
        <p:nvGraphicFramePr>
          <p:cNvPr id="76801" name="Object 1"/>
          <p:cNvGraphicFramePr>
            <a:graphicFrameLocks noChangeAspect="1"/>
          </p:cNvGraphicFramePr>
          <p:nvPr/>
        </p:nvGraphicFramePr>
        <p:xfrm>
          <a:off x="4724400" y="4503277"/>
          <a:ext cx="4075113" cy="739775"/>
        </p:xfrm>
        <a:graphic>
          <a:graphicData uri="http://schemas.openxmlformats.org/presentationml/2006/ole">
            <mc:AlternateContent xmlns:mc="http://schemas.openxmlformats.org/markup-compatibility/2006">
              <mc:Choice xmlns:v="urn:schemas-microsoft-com:vml" Requires="v">
                <p:oleObj spid="_x0000_s76823" name="Equation" r:id="rId4" imgW="2577960" imgH="469800" progId="Equation.3">
                  <p:embed/>
                </p:oleObj>
              </mc:Choice>
              <mc:Fallback>
                <p:oleObj name="Equation" r:id="rId4" imgW="2577960" imgH="4698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503277"/>
                        <a:ext cx="40751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8800" y="304800"/>
            <a:ext cx="3031727" cy="461665"/>
          </a:xfrm>
          <a:prstGeom prst="rect">
            <a:avLst/>
          </a:prstGeom>
          <a:noFill/>
        </p:spPr>
        <p:txBody>
          <a:bodyPr wrap="none" rtlCol="0">
            <a:spAutoFit/>
          </a:bodyPr>
          <a:lstStyle/>
          <a:p>
            <a:r>
              <a:rPr lang="en-US" sz="2400" dirty="0" smtClean="0"/>
              <a:t>Power  in an AC circuit</a:t>
            </a:r>
            <a:endParaRPr lang="en-US" sz="2400" dirty="0"/>
          </a:p>
        </p:txBody>
      </p:sp>
      <p:pic>
        <p:nvPicPr>
          <p:cNvPr id="7" name="Picture 2"/>
          <p:cNvPicPr>
            <a:picLocks noChangeAspect="1" noChangeArrowheads="1"/>
          </p:cNvPicPr>
          <p:nvPr/>
        </p:nvPicPr>
        <p:blipFill>
          <a:blip r:embed="rId2"/>
          <a:srcRect/>
          <a:stretch>
            <a:fillRect/>
          </a:stretch>
        </p:blipFill>
        <p:spPr bwMode="auto">
          <a:xfrm>
            <a:off x="5257800" y="1066800"/>
            <a:ext cx="3308099" cy="2609850"/>
          </a:xfrm>
          <a:prstGeom prst="rect">
            <a:avLst/>
          </a:prstGeom>
          <a:noFill/>
          <a:ln w="9525">
            <a:noFill/>
            <a:miter lim="800000"/>
            <a:headEnd/>
            <a:tailEnd/>
          </a:ln>
          <a:effectLst/>
        </p:spPr>
      </p:pic>
      <p:sp>
        <p:nvSpPr>
          <p:cNvPr id="8" name="TextBox 7"/>
          <p:cNvSpPr txBox="1"/>
          <p:nvPr/>
        </p:nvSpPr>
        <p:spPr>
          <a:xfrm>
            <a:off x="457200" y="757535"/>
            <a:ext cx="4080861" cy="461665"/>
          </a:xfrm>
          <a:prstGeom prst="rect">
            <a:avLst/>
          </a:prstGeom>
          <a:noFill/>
        </p:spPr>
        <p:txBody>
          <a:bodyPr wrap="none" rtlCol="0">
            <a:spAutoFit/>
          </a:bodyPr>
          <a:lstStyle/>
          <a:p>
            <a:pPr algn="r" rtl="1"/>
            <a:r>
              <a:rPr lang="ar-IQ" sz="2400" dirty="0" smtClean="0"/>
              <a:t>ان </a:t>
            </a:r>
            <a:r>
              <a:rPr lang="en-US" sz="2400" dirty="0" smtClean="0"/>
              <a:t>power </a:t>
            </a:r>
            <a:r>
              <a:rPr lang="ar-IQ" sz="2400" dirty="0" smtClean="0"/>
              <a:t> للدائر الاتية يعطى بالعلاقة </a:t>
            </a:r>
            <a:endParaRPr lang="en-US" sz="2400" dirty="0"/>
          </a:p>
        </p:txBody>
      </p:sp>
      <p:sp>
        <p:nvSpPr>
          <p:cNvPr id="9" name="TextBox 8"/>
          <p:cNvSpPr txBox="1"/>
          <p:nvPr/>
        </p:nvSpPr>
        <p:spPr>
          <a:xfrm>
            <a:off x="533400" y="1600200"/>
            <a:ext cx="3267241" cy="461665"/>
          </a:xfrm>
          <a:prstGeom prst="rect">
            <a:avLst/>
          </a:prstGeom>
          <a:noFill/>
        </p:spPr>
        <p:txBody>
          <a:bodyPr wrap="none" rtlCol="0">
            <a:spAutoFit/>
          </a:bodyPr>
          <a:lstStyle/>
          <a:p>
            <a:r>
              <a:rPr lang="en-US" sz="2400" dirty="0" smtClean="0"/>
              <a:t>P= </a:t>
            </a:r>
            <a:r>
              <a:rPr lang="en-US" sz="2400" dirty="0" err="1" smtClean="0"/>
              <a:t>i</a:t>
            </a:r>
            <a:r>
              <a:rPr lang="en-US" sz="2400" dirty="0" smtClean="0"/>
              <a:t> ∆v                        ---57</a:t>
            </a:r>
            <a:endParaRPr lang="en-US" sz="2400" dirty="0"/>
          </a:p>
        </p:txBody>
      </p:sp>
      <p:sp>
        <p:nvSpPr>
          <p:cNvPr id="15" name="TextBox 14"/>
          <p:cNvSpPr txBox="1"/>
          <p:nvPr/>
        </p:nvSpPr>
        <p:spPr>
          <a:xfrm>
            <a:off x="685800" y="2057400"/>
            <a:ext cx="3028330" cy="461665"/>
          </a:xfrm>
          <a:prstGeom prst="rect">
            <a:avLst/>
          </a:prstGeom>
          <a:noFill/>
        </p:spPr>
        <p:txBody>
          <a:bodyPr wrap="none" rtlCol="0">
            <a:spAutoFit/>
          </a:bodyPr>
          <a:lstStyle/>
          <a:p>
            <a:pPr algn="r" rtl="1"/>
            <a:r>
              <a:rPr lang="ar-IQ" sz="2400" dirty="0" smtClean="0"/>
              <a:t>عند اخذ </a:t>
            </a:r>
            <a:r>
              <a:rPr lang="en-US" sz="2400" dirty="0" smtClean="0"/>
              <a:t>average power </a:t>
            </a:r>
            <a:r>
              <a:rPr lang="ar-IQ" sz="2400" dirty="0" smtClean="0"/>
              <a:t> </a:t>
            </a:r>
            <a:endParaRPr lang="en-US" sz="2400" dirty="0"/>
          </a:p>
        </p:txBody>
      </p:sp>
      <p:sp>
        <p:nvSpPr>
          <p:cNvPr id="16" name="TextBox 15"/>
          <p:cNvSpPr txBox="1"/>
          <p:nvPr/>
        </p:nvSpPr>
        <p:spPr>
          <a:xfrm>
            <a:off x="304800" y="2819400"/>
            <a:ext cx="3677738" cy="461665"/>
          </a:xfrm>
          <a:prstGeom prst="rect">
            <a:avLst/>
          </a:prstGeom>
          <a:noFill/>
        </p:spPr>
        <p:txBody>
          <a:bodyPr wrap="none" rtlCol="0">
            <a:spAutoFit/>
          </a:bodyPr>
          <a:lstStyle/>
          <a:p>
            <a:r>
              <a:rPr lang="en-US" sz="2400" dirty="0" err="1" smtClean="0"/>
              <a:t>P</a:t>
            </a:r>
            <a:r>
              <a:rPr lang="en-US" sz="2400" baseline="-25000" dirty="0" err="1" smtClean="0"/>
              <a:t>av</a:t>
            </a:r>
            <a:r>
              <a:rPr lang="en-US" sz="2400" dirty="0" smtClean="0"/>
              <a:t>= ½  </a:t>
            </a:r>
            <a:r>
              <a:rPr lang="en-US" sz="2400" dirty="0" err="1" smtClean="0"/>
              <a:t>i</a:t>
            </a:r>
            <a:r>
              <a:rPr lang="en-US" sz="2400" baseline="-25000" dirty="0" err="1" smtClean="0"/>
              <a:t>max</a:t>
            </a:r>
            <a:r>
              <a:rPr lang="en-US" sz="2400" dirty="0" smtClean="0"/>
              <a:t> ∆</a:t>
            </a:r>
            <a:r>
              <a:rPr lang="en-US" sz="2400" dirty="0" err="1" smtClean="0"/>
              <a:t>V</a:t>
            </a:r>
            <a:r>
              <a:rPr lang="en-US" sz="2400" baseline="-25000" dirty="0" err="1" smtClean="0"/>
              <a:t>max</a:t>
            </a:r>
            <a:r>
              <a:rPr lang="en-US" sz="2400" dirty="0" smtClean="0"/>
              <a:t> </a:t>
            </a:r>
            <a:r>
              <a:rPr lang="en-US" sz="2400" dirty="0" err="1" smtClean="0"/>
              <a:t>cos</a:t>
            </a:r>
            <a:r>
              <a:rPr lang="el-GR" sz="2400" dirty="0" smtClean="0"/>
              <a:t>φ</a:t>
            </a:r>
            <a:r>
              <a:rPr lang="en-US" sz="2400" dirty="0" smtClean="0"/>
              <a:t> --- 58</a:t>
            </a:r>
            <a:endParaRPr lang="en-US" sz="2400" dirty="0"/>
          </a:p>
        </p:txBody>
      </p:sp>
      <p:sp>
        <p:nvSpPr>
          <p:cNvPr id="17" name="TextBox 16"/>
          <p:cNvSpPr txBox="1"/>
          <p:nvPr/>
        </p:nvSpPr>
        <p:spPr>
          <a:xfrm>
            <a:off x="304800" y="3576935"/>
            <a:ext cx="3660746" cy="461665"/>
          </a:xfrm>
          <a:prstGeom prst="rect">
            <a:avLst/>
          </a:prstGeom>
          <a:noFill/>
        </p:spPr>
        <p:txBody>
          <a:bodyPr wrap="none" rtlCol="0">
            <a:spAutoFit/>
          </a:bodyPr>
          <a:lstStyle/>
          <a:p>
            <a:r>
              <a:rPr lang="en-US" sz="2400" dirty="0" err="1" smtClean="0"/>
              <a:t>P</a:t>
            </a:r>
            <a:r>
              <a:rPr lang="en-US" sz="2400" baseline="-25000" dirty="0" err="1" smtClean="0"/>
              <a:t>av</a:t>
            </a:r>
            <a:r>
              <a:rPr lang="en-US" sz="2400" dirty="0" smtClean="0"/>
              <a:t>= ½  </a:t>
            </a:r>
            <a:r>
              <a:rPr lang="en-US" sz="2400" dirty="0" err="1" smtClean="0"/>
              <a:t>i</a:t>
            </a:r>
            <a:r>
              <a:rPr lang="en-US" sz="2400" baseline="-25000" dirty="0" err="1" smtClean="0"/>
              <a:t>rms</a:t>
            </a:r>
            <a:r>
              <a:rPr lang="en-US" sz="2400" baseline="-25000" dirty="0" smtClean="0"/>
              <a:t> </a:t>
            </a:r>
            <a:r>
              <a:rPr lang="en-US" sz="2400" dirty="0" smtClean="0"/>
              <a:t> ∆</a:t>
            </a:r>
            <a:r>
              <a:rPr lang="en-US" sz="2400" dirty="0" err="1" smtClean="0"/>
              <a:t>V</a:t>
            </a:r>
            <a:r>
              <a:rPr lang="en-US" sz="2400" baseline="-25000" dirty="0" err="1" smtClean="0"/>
              <a:t>rms</a:t>
            </a:r>
            <a:r>
              <a:rPr lang="en-US" sz="2400" dirty="0" smtClean="0"/>
              <a:t> </a:t>
            </a:r>
            <a:r>
              <a:rPr lang="en-US" sz="2400" dirty="0" err="1" smtClean="0"/>
              <a:t>cos</a:t>
            </a:r>
            <a:r>
              <a:rPr lang="el-GR" sz="2400" dirty="0" smtClean="0"/>
              <a:t>φ</a:t>
            </a:r>
            <a:r>
              <a:rPr lang="en-US" sz="2400" dirty="0" smtClean="0"/>
              <a:t> --- 59</a:t>
            </a:r>
            <a:endParaRPr lang="en-US" sz="2400" dirty="0"/>
          </a:p>
        </p:txBody>
      </p:sp>
      <p:sp>
        <p:nvSpPr>
          <p:cNvPr id="18" name="TextBox 17"/>
          <p:cNvSpPr txBox="1"/>
          <p:nvPr/>
        </p:nvSpPr>
        <p:spPr>
          <a:xfrm>
            <a:off x="304800" y="4191000"/>
            <a:ext cx="4567725" cy="523220"/>
          </a:xfrm>
          <a:prstGeom prst="rect">
            <a:avLst/>
          </a:prstGeom>
          <a:noFill/>
        </p:spPr>
        <p:txBody>
          <a:bodyPr wrap="none" rtlCol="0">
            <a:spAutoFit/>
          </a:bodyPr>
          <a:lstStyle/>
          <a:p>
            <a:r>
              <a:rPr lang="en-US" sz="2400" dirty="0" smtClean="0"/>
              <a:t>Where  </a:t>
            </a:r>
            <a:r>
              <a:rPr lang="en-US" sz="2400" dirty="0" err="1" smtClean="0"/>
              <a:t>cos</a:t>
            </a:r>
            <a:r>
              <a:rPr lang="el-GR" sz="2400" dirty="0" smtClean="0"/>
              <a:t>φ</a:t>
            </a:r>
            <a:r>
              <a:rPr lang="en-US" sz="2400" dirty="0" smtClean="0"/>
              <a:t> called </a:t>
            </a:r>
            <a:r>
              <a:rPr lang="en-US" sz="2800" b="1" u="sng" dirty="0" smtClean="0">
                <a:solidFill>
                  <a:srgbClr val="FF0000"/>
                </a:solidFill>
              </a:rPr>
              <a:t>power factor</a:t>
            </a:r>
            <a:endParaRPr lang="en-US" sz="2400" b="1" u="sng" dirty="0">
              <a:solidFill>
                <a:srgbClr val="FF0000"/>
              </a:solidFill>
            </a:endParaRPr>
          </a:p>
        </p:txBody>
      </p:sp>
      <p:sp>
        <p:nvSpPr>
          <p:cNvPr id="19" name="TextBox 18"/>
          <p:cNvSpPr txBox="1"/>
          <p:nvPr/>
        </p:nvSpPr>
        <p:spPr>
          <a:xfrm>
            <a:off x="304800" y="4800600"/>
            <a:ext cx="6182526" cy="461665"/>
          </a:xfrm>
          <a:prstGeom prst="rect">
            <a:avLst/>
          </a:prstGeom>
          <a:noFill/>
        </p:spPr>
        <p:txBody>
          <a:bodyPr wrap="none" rtlCol="0">
            <a:spAutoFit/>
          </a:bodyPr>
          <a:lstStyle/>
          <a:p>
            <a:r>
              <a:rPr lang="en-US" sz="2400" dirty="0" err="1" smtClean="0"/>
              <a:t>P</a:t>
            </a:r>
            <a:r>
              <a:rPr lang="en-US" sz="2400" baseline="-25000" dirty="0" err="1" smtClean="0"/>
              <a:t>av</a:t>
            </a:r>
            <a:r>
              <a:rPr lang="en-US" sz="2400" dirty="0" smtClean="0"/>
              <a:t>= ½  i</a:t>
            </a:r>
            <a:r>
              <a:rPr lang="en-US" sz="2400" baseline="30000" dirty="0" smtClean="0"/>
              <a:t>2</a:t>
            </a:r>
            <a:r>
              <a:rPr lang="en-US" sz="2400" baseline="-25000" dirty="0" smtClean="0"/>
              <a:t>rms </a:t>
            </a:r>
            <a:r>
              <a:rPr lang="en-US" sz="2400" dirty="0" smtClean="0"/>
              <a:t> R           </a:t>
            </a:r>
            <a:r>
              <a:rPr lang="ar-IQ" sz="2400" dirty="0" smtClean="0"/>
              <a:t> </a:t>
            </a:r>
            <a:r>
              <a:rPr lang="en-US" sz="2400" dirty="0" smtClean="0"/>
              <a:t>Average </a:t>
            </a:r>
            <a:r>
              <a:rPr lang="en-US" sz="2400" dirty="0"/>
              <a:t>power </a:t>
            </a:r>
            <a:r>
              <a:rPr lang="en-US" sz="2400" dirty="0" smtClean="0"/>
              <a:t>in RLC  --- 60</a:t>
            </a:r>
            <a:endParaRPr lang="en-US" sz="2400" dirty="0"/>
          </a:p>
        </p:txBody>
      </p:sp>
      <p:sp>
        <p:nvSpPr>
          <p:cNvPr id="20" name="TextBox 19"/>
          <p:cNvSpPr txBox="1"/>
          <p:nvPr/>
        </p:nvSpPr>
        <p:spPr>
          <a:xfrm>
            <a:off x="1082888" y="5410200"/>
            <a:ext cx="3988592" cy="461665"/>
          </a:xfrm>
          <a:prstGeom prst="rect">
            <a:avLst/>
          </a:prstGeom>
          <a:noFill/>
        </p:spPr>
        <p:txBody>
          <a:bodyPr wrap="none" rtlCol="0">
            <a:spAutoFit/>
          </a:bodyPr>
          <a:lstStyle/>
          <a:p>
            <a:pPr algn="r" rtl="1"/>
            <a:r>
              <a:rPr lang="ar-IQ" sz="2400" dirty="0" smtClean="0"/>
              <a:t>وعندما يكون الحمل  مقاومة نقية تكون </a:t>
            </a:r>
            <a:endParaRPr lang="en-US" sz="2400" dirty="0"/>
          </a:p>
        </p:txBody>
      </p:sp>
      <p:sp>
        <p:nvSpPr>
          <p:cNvPr id="21" name="TextBox 20"/>
          <p:cNvSpPr txBox="1"/>
          <p:nvPr/>
        </p:nvSpPr>
        <p:spPr>
          <a:xfrm>
            <a:off x="304800" y="5867400"/>
            <a:ext cx="2847383" cy="461665"/>
          </a:xfrm>
          <a:prstGeom prst="rect">
            <a:avLst/>
          </a:prstGeom>
          <a:noFill/>
        </p:spPr>
        <p:txBody>
          <a:bodyPr wrap="none" rtlCol="0">
            <a:spAutoFit/>
          </a:bodyPr>
          <a:lstStyle/>
          <a:p>
            <a:r>
              <a:rPr lang="en-US" sz="2400" dirty="0" err="1" smtClean="0"/>
              <a:t>P</a:t>
            </a:r>
            <a:r>
              <a:rPr lang="en-US" sz="2400" baseline="-25000" dirty="0" err="1" smtClean="0"/>
              <a:t>av</a:t>
            </a:r>
            <a:r>
              <a:rPr lang="en-US" sz="2400" dirty="0" smtClean="0"/>
              <a:t>= </a:t>
            </a:r>
            <a:r>
              <a:rPr lang="en-US" sz="2400" dirty="0" err="1" smtClean="0"/>
              <a:t>i</a:t>
            </a:r>
            <a:r>
              <a:rPr lang="en-US" sz="2400" baseline="-25000" dirty="0" err="1" smtClean="0"/>
              <a:t>rms</a:t>
            </a:r>
            <a:r>
              <a:rPr lang="en-US" sz="2400" dirty="0" smtClean="0"/>
              <a:t> ∆</a:t>
            </a:r>
            <a:r>
              <a:rPr lang="en-US" sz="2400" dirty="0" err="1" smtClean="0"/>
              <a:t>V</a:t>
            </a:r>
            <a:r>
              <a:rPr lang="en-US" sz="2400" baseline="-25000" dirty="0" err="1" smtClean="0"/>
              <a:t>rms</a:t>
            </a:r>
            <a:r>
              <a:rPr lang="en-US" sz="2400" baseline="-25000" dirty="0" smtClean="0"/>
              <a:t>       </a:t>
            </a:r>
            <a:r>
              <a:rPr lang="en-US" sz="2400" dirty="0" smtClean="0"/>
              <a:t>--- 60</a:t>
            </a:r>
            <a:endParaRPr lang="en-US" sz="2400" dirty="0"/>
          </a:p>
        </p:txBody>
      </p:sp>
      <p:sp>
        <p:nvSpPr>
          <p:cNvPr id="13" name="Rectangle 12"/>
          <p:cNvSpPr/>
          <p:nvPr/>
        </p:nvSpPr>
        <p:spPr>
          <a:xfrm>
            <a:off x="3633024" y="5938825"/>
            <a:ext cx="5334000" cy="646331"/>
          </a:xfrm>
          <a:prstGeom prst="rect">
            <a:avLst/>
          </a:prstGeom>
        </p:spPr>
        <p:txBody>
          <a:bodyPr wrap="square">
            <a:spAutoFit/>
          </a:bodyPr>
          <a:lstStyle/>
          <a:p>
            <a:r>
              <a:rPr lang="en-US" dirty="0" smtClean="0"/>
              <a:t>Note: that no power losses in pure capacitors and pure inductors in an AC circuit.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76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17</a:t>
            </a:r>
            <a:r>
              <a:rPr lang="en-US" sz="2000" b="1" dirty="0" smtClean="0">
                <a:latin typeface="Arial" pitchFamily="34" charset="0"/>
                <a:cs typeface="Arial" pitchFamily="34" charset="0"/>
              </a:rPr>
              <a:t>   </a:t>
            </a:r>
            <a:r>
              <a:rPr lang="ar-IQ" sz="2000" b="1" dirty="0" smtClean="0">
                <a:latin typeface="Arial" pitchFamily="34" charset="0"/>
                <a:cs typeface="Arial" pitchFamily="34" charset="0"/>
              </a:rPr>
              <a:t>   </a:t>
            </a:r>
            <a:r>
              <a:rPr lang="ar-IQ" sz="2000" b="1" dirty="0" smtClean="0">
                <a:latin typeface="Arial" pitchFamily="34" charset="0"/>
                <a:cs typeface="Arial" pitchFamily="34" charset="0"/>
                <a:hlinkClick r:id="rId3" action="ppaction://hlinksldjump"/>
              </a:rPr>
              <a:t>تكملة لمثال 12</a:t>
            </a:r>
            <a:endParaRPr lang="en-US" sz="2000" dirty="0">
              <a:latin typeface="Arial" pitchFamily="34" charset="0"/>
              <a:cs typeface="Arial" pitchFamily="34" charset="0"/>
            </a:endParaRPr>
          </a:p>
        </p:txBody>
      </p:sp>
      <p:sp>
        <p:nvSpPr>
          <p:cNvPr id="6" name="Rectangle 5"/>
          <p:cNvSpPr/>
          <p:nvPr/>
        </p:nvSpPr>
        <p:spPr>
          <a:xfrm>
            <a:off x="457200" y="838200"/>
            <a:ext cx="8229600" cy="400110"/>
          </a:xfrm>
          <a:prstGeom prst="rect">
            <a:avLst/>
          </a:prstGeom>
        </p:spPr>
        <p:txBody>
          <a:bodyPr wrap="square">
            <a:spAutoFit/>
          </a:bodyPr>
          <a:lstStyle/>
          <a:p>
            <a:r>
              <a:rPr lang="en-US" sz="2000" b="1" dirty="0" smtClean="0">
                <a:latin typeface="Arial" pitchFamily="34" charset="0"/>
                <a:cs typeface="Arial" pitchFamily="34" charset="0"/>
              </a:rPr>
              <a:t>Calculate the average power delivered to the series RLC circuit</a:t>
            </a:r>
          </a:p>
        </p:txBody>
      </p:sp>
      <p:sp>
        <p:nvSpPr>
          <p:cNvPr id="5" name="Rectangle 4"/>
          <p:cNvSpPr/>
          <p:nvPr/>
        </p:nvSpPr>
        <p:spPr>
          <a:xfrm>
            <a:off x="152400" y="457200"/>
            <a:ext cx="8458200" cy="400110"/>
          </a:xfrm>
          <a:prstGeom prst="rect">
            <a:avLst/>
          </a:prstGeom>
        </p:spPr>
        <p:txBody>
          <a:bodyPr wrap="square">
            <a:spAutoFit/>
          </a:bodyPr>
          <a:lstStyle/>
          <a:p>
            <a:pPr algn="just" rtl="1"/>
            <a:r>
              <a:rPr lang="en-US" sz="2000" b="1" dirty="0" smtClean="0">
                <a:latin typeface="Arial" pitchFamily="34" charset="0"/>
                <a:cs typeface="Arial" pitchFamily="34" charset="0"/>
              </a:rPr>
              <a:t>series RLC </a:t>
            </a:r>
            <a:r>
              <a:rPr lang="ar-IQ" sz="2000" b="1" dirty="0" smtClean="0">
                <a:latin typeface="Arial" pitchFamily="34" charset="0"/>
                <a:cs typeface="Arial" pitchFamily="34" charset="0"/>
              </a:rPr>
              <a:t> تمتلك </a:t>
            </a:r>
            <a:r>
              <a:rPr lang="en-US" sz="2000" b="1" dirty="0" smtClean="0">
                <a:latin typeface="Arial" pitchFamily="34" charset="0"/>
                <a:cs typeface="Arial" pitchFamily="34" charset="0"/>
              </a:rPr>
              <a:t>R=425</a:t>
            </a:r>
            <a:r>
              <a:rPr lang="el-GR" sz="2000" b="1" dirty="0" smtClean="0">
                <a:latin typeface="Arial" pitchFamily="34" charset="0"/>
                <a:cs typeface="Arial" pitchFamily="34" charset="0"/>
              </a:rPr>
              <a:t>Ω</a:t>
            </a:r>
            <a:r>
              <a:rPr lang="en-US" sz="2000" b="1" dirty="0" smtClean="0">
                <a:latin typeface="Arial" pitchFamily="34" charset="0"/>
                <a:cs typeface="Arial" pitchFamily="34" charset="0"/>
              </a:rPr>
              <a:t>, L=1.25H, C=3.5µF, </a:t>
            </a:r>
            <a:r>
              <a:rPr lang="el-GR" sz="2000" b="1" dirty="0" smtClean="0">
                <a:latin typeface="Arial" pitchFamily="34" charset="0"/>
                <a:cs typeface="Arial" pitchFamily="34" charset="0"/>
              </a:rPr>
              <a:t>ω</a:t>
            </a:r>
            <a:r>
              <a:rPr lang="en-US" sz="2000" b="1" dirty="0" smtClean="0">
                <a:latin typeface="Arial" pitchFamily="34" charset="0"/>
                <a:cs typeface="Arial" pitchFamily="34" charset="0"/>
              </a:rPr>
              <a:t>=377Hz, ∆</a:t>
            </a:r>
            <a:r>
              <a:rPr lang="en-US" sz="2000" b="1" dirty="0" err="1" smtClean="0">
                <a:latin typeface="Arial" pitchFamily="34" charset="0"/>
                <a:cs typeface="Arial" pitchFamily="34" charset="0"/>
              </a:rPr>
              <a:t>V</a:t>
            </a:r>
            <a:r>
              <a:rPr lang="en-US" sz="2000" b="1" baseline="-25000" dirty="0" err="1" smtClean="0">
                <a:latin typeface="Arial" pitchFamily="34" charset="0"/>
                <a:cs typeface="Arial" pitchFamily="34" charset="0"/>
              </a:rPr>
              <a:t>max</a:t>
            </a:r>
            <a:r>
              <a:rPr lang="en-US" sz="2000" b="1" dirty="0" smtClean="0">
                <a:latin typeface="Arial" pitchFamily="34" charset="0"/>
                <a:cs typeface="Arial" pitchFamily="34" charset="0"/>
              </a:rPr>
              <a:t>=150V</a:t>
            </a:r>
            <a:endParaRPr lang="en-US" sz="2000" b="1" dirty="0">
              <a:latin typeface="Arial" pitchFamily="34" charset="0"/>
              <a:cs typeface="Arial" pitchFamily="34" charset="0"/>
            </a:endParaRPr>
          </a:p>
        </p:txBody>
      </p:sp>
      <p:pic>
        <p:nvPicPr>
          <p:cNvPr id="51202" name="Picture 2"/>
          <p:cNvPicPr>
            <a:picLocks noChangeAspect="1" noChangeArrowheads="1"/>
          </p:cNvPicPr>
          <p:nvPr/>
        </p:nvPicPr>
        <p:blipFill rotWithShape="1">
          <a:blip r:embed="rId4"/>
          <a:srcRect r="54422"/>
          <a:stretch/>
        </p:blipFill>
        <p:spPr bwMode="auto">
          <a:xfrm>
            <a:off x="4838700" y="1559562"/>
            <a:ext cx="2041478" cy="1732913"/>
          </a:xfrm>
          <a:prstGeom prst="rect">
            <a:avLst/>
          </a:prstGeom>
          <a:noFill/>
          <a:ln w="9525">
            <a:noFill/>
            <a:miter lim="800000"/>
            <a:headEnd/>
            <a:tailEnd/>
          </a:ln>
          <a:effectLst/>
        </p:spPr>
      </p:pic>
      <p:pic>
        <p:nvPicPr>
          <p:cNvPr id="51203" name="Picture 3"/>
          <p:cNvPicPr>
            <a:picLocks noChangeAspect="1" noChangeArrowheads="1"/>
          </p:cNvPicPr>
          <p:nvPr/>
        </p:nvPicPr>
        <p:blipFill>
          <a:blip r:embed="rId5"/>
          <a:srcRect l="8880" t="38461" r="51598" b="30770"/>
          <a:stretch>
            <a:fillRect/>
          </a:stretch>
        </p:blipFill>
        <p:spPr bwMode="auto">
          <a:xfrm>
            <a:off x="4757065" y="4953000"/>
            <a:ext cx="2743200" cy="609600"/>
          </a:xfrm>
          <a:prstGeom prst="rect">
            <a:avLst/>
          </a:prstGeom>
          <a:noFill/>
          <a:ln w="9525">
            <a:noFill/>
            <a:miter lim="800000"/>
            <a:headEnd/>
            <a:tailEnd/>
          </a:ln>
          <a:effectLst/>
        </p:spPr>
      </p:pic>
      <p:graphicFrame>
        <p:nvGraphicFramePr>
          <p:cNvPr id="74753" name="Object 1"/>
          <p:cNvGraphicFramePr>
            <a:graphicFrameLocks noChangeAspect="1"/>
          </p:cNvGraphicFramePr>
          <p:nvPr/>
        </p:nvGraphicFramePr>
        <p:xfrm>
          <a:off x="457200" y="1371600"/>
          <a:ext cx="3652838" cy="420688"/>
        </p:xfrm>
        <a:graphic>
          <a:graphicData uri="http://schemas.openxmlformats.org/presentationml/2006/ole">
            <mc:AlternateContent xmlns:mc="http://schemas.openxmlformats.org/markup-compatibility/2006">
              <mc:Choice xmlns:v="urn:schemas-microsoft-com:vml" Requires="v">
                <p:oleObj spid="_x0000_s74879" name="Equation" r:id="rId6" imgW="2095200" imgH="241200" progId="Equation.3">
                  <p:embed/>
                </p:oleObj>
              </mc:Choice>
              <mc:Fallback>
                <p:oleObj name="Equation" r:id="rId6" imgW="2095200" imgH="24120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371600"/>
                        <a:ext cx="3652838"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nvGraphicFramePr>
        <p:xfrm>
          <a:off x="381000" y="1828800"/>
          <a:ext cx="3630612" cy="773112"/>
        </p:xfrm>
        <a:graphic>
          <a:graphicData uri="http://schemas.openxmlformats.org/presentationml/2006/ole">
            <mc:AlternateContent xmlns:mc="http://schemas.openxmlformats.org/markup-compatibility/2006">
              <mc:Choice xmlns:v="urn:schemas-microsoft-com:vml" Requires="v">
                <p:oleObj spid="_x0000_s74880" name="Equation" r:id="rId8" imgW="2082600" imgH="469800" progId="Equation.3">
                  <p:embed/>
                </p:oleObj>
              </mc:Choice>
              <mc:Fallback>
                <p:oleObj name="Equation" r:id="rId8" imgW="2082600" imgH="4698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1828800"/>
                        <a:ext cx="3630612" cy="7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val="3074372832"/>
              </p:ext>
            </p:extLst>
          </p:nvPr>
        </p:nvGraphicFramePr>
        <p:xfrm flipV="1">
          <a:off x="116006" y="5568143"/>
          <a:ext cx="1482725" cy="511175"/>
        </p:xfrm>
        <a:graphic>
          <a:graphicData uri="http://schemas.openxmlformats.org/presentationml/2006/ole">
            <mc:AlternateContent xmlns:mc="http://schemas.openxmlformats.org/markup-compatibility/2006">
              <mc:Choice xmlns:v="urn:schemas-microsoft-com:vml" Requires="v">
                <p:oleObj spid="_x0000_s74881" name="معادلة" r:id="rId10" imgW="850680" imgH="393480" progId="Equation.3">
                  <p:embed/>
                </p:oleObj>
              </mc:Choice>
              <mc:Fallback>
                <p:oleObj name="معادلة" r:id="rId10" imgW="850680" imgH="393480" progId="Equation.3">
                  <p:embed/>
                  <p:pic>
                    <p:nvPicPr>
                      <p:cNvPr id="0" name="Picture 3"/>
                      <p:cNvPicPr>
                        <a:picLocks noChangeAspect="1" noChangeArrowheads="1"/>
                      </p:cNvPicPr>
                      <p:nvPr/>
                    </p:nvPicPr>
                    <p:blipFill>
                      <a:blip r:embed="rId11"/>
                      <a:srcRect/>
                      <a:stretch>
                        <a:fillRect/>
                      </a:stretch>
                    </p:blipFill>
                    <p:spPr bwMode="auto">
                      <a:xfrm flipV="1">
                        <a:off x="116006" y="5568143"/>
                        <a:ext cx="1482725" cy="511175"/>
                      </a:xfrm>
                      <a:prstGeom prst="rect">
                        <a:avLst/>
                      </a:prstGeom>
                      <a:noFill/>
                      <a:ln>
                        <a:noFill/>
                      </a:ln>
                      <a:effectLst/>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800734642"/>
              </p:ext>
            </p:extLst>
          </p:nvPr>
        </p:nvGraphicFramePr>
        <p:xfrm>
          <a:off x="180383" y="4839482"/>
          <a:ext cx="3784600" cy="531813"/>
        </p:xfrm>
        <a:graphic>
          <a:graphicData uri="http://schemas.openxmlformats.org/presentationml/2006/ole">
            <mc:AlternateContent xmlns:mc="http://schemas.openxmlformats.org/markup-compatibility/2006">
              <mc:Choice xmlns:v="urn:schemas-microsoft-com:vml" Requires="v">
                <p:oleObj spid="_x0000_s74882" name="Equation" r:id="rId12" imgW="2171520" imgH="304560" progId="Equation.3">
                  <p:embed/>
                </p:oleObj>
              </mc:Choice>
              <mc:Fallback>
                <p:oleObj name="Equation" r:id="rId12" imgW="2171520" imgH="304560" progId="Equation.3">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0383" y="4839482"/>
                        <a:ext cx="37846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7" name="Object 5"/>
          <p:cNvGraphicFramePr>
            <a:graphicFrameLocks noChangeAspect="1"/>
          </p:cNvGraphicFramePr>
          <p:nvPr/>
        </p:nvGraphicFramePr>
        <p:xfrm>
          <a:off x="304800" y="2590800"/>
          <a:ext cx="3051175" cy="701675"/>
        </p:xfrm>
        <a:graphic>
          <a:graphicData uri="http://schemas.openxmlformats.org/presentationml/2006/ole">
            <mc:AlternateContent xmlns:mc="http://schemas.openxmlformats.org/markup-compatibility/2006">
              <mc:Choice xmlns:v="urn:schemas-microsoft-com:vml" Requires="v">
                <p:oleObj spid="_x0000_s74883" name="Equation" r:id="rId14" imgW="1930320" imgH="444240" progId="Equation.3">
                  <p:embed/>
                </p:oleObj>
              </mc:Choice>
              <mc:Fallback>
                <p:oleObj name="Equation" r:id="rId14" imgW="1930320" imgH="444240" progId="Equation.3">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2590800"/>
                        <a:ext cx="3051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3" name="Picture 3"/>
          <p:cNvPicPr>
            <a:picLocks noChangeAspect="1" noChangeArrowheads="1"/>
          </p:cNvPicPr>
          <p:nvPr/>
        </p:nvPicPr>
        <p:blipFill>
          <a:blip r:embed="rId5"/>
          <a:srcRect l="46207" t="38461" r="7685" b="34616"/>
          <a:stretch>
            <a:fillRect/>
          </a:stretch>
        </p:blipFill>
        <p:spPr bwMode="auto">
          <a:xfrm>
            <a:off x="5229013" y="5562600"/>
            <a:ext cx="3200400" cy="533400"/>
          </a:xfrm>
          <a:prstGeom prst="rect">
            <a:avLst/>
          </a:prstGeom>
          <a:noFill/>
          <a:ln w="9525">
            <a:noFill/>
            <a:miter lim="800000"/>
            <a:headEnd/>
            <a:tailEnd/>
          </a:ln>
          <a:effectLst/>
        </p:spPr>
      </p:pic>
      <p:pic>
        <p:nvPicPr>
          <p:cNvPr id="16" name="Picture 3"/>
          <p:cNvPicPr>
            <a:picLocks noChangeAspect="1" noChangeArrowheads="1"/>
          </p:cNvPicPr>
          <p:nvPr/>
        </p:nvPicPr>
        <p:blipFill>
          <a:blip r:embed="rId5"/>
          <a:srcRect l="15467" t="65384" r="61479"/>
          <a:stretch>
            <a:fillRect/>
          </a:stretch>
        </p:blipFill>
        <p:spPr bwMode="auto">
          <a:xfrm>
            <a:off x="5273257" y="6096000"/>
            <a:ext cx="1600200" cy="685800"/>
          </a:xfrm>
          <a:prstGeom prst="rect">
            <a:avLst/>
          </a:prstGeom>
          <a:noFill/>
          <a:ln w="9525">
            <a:noFill/>
            <a:miter lim="800000"/>
            <a:headEnd/>
            <a:tailEnd/>
          </a:ln>
          <a:effectLst/>
        </p:spPr>
      </p:pic>
      <p:cxnSp>
        <p:nvCxnSpPr>
          <p:cNvPr id="18" name="Straight Connector 17"/>
          <p:cNvCxnSpPr/>
          <p:nvPr/>
        </p:nvCxnSpPr>
        <p:spPr>
          <a:xfrm rot="5400000">
            <a:off x="2057400" y="3962400"/>
            <a:ext cx="5181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4"/>
          <a:srcRect/>
          <a:stretch>
            <a:fillRect/>
          </a:stretch>
        </p:blipFill>
        <p:spPr bwMode="auto">
          <a:xfrm>
            <a:off x="4709250" y="3306131"/>
            <a:ext cx="4419600" cy="1732913"/>
          </a:xfrm>
          <a:prstGeom prst="rect">
            <a:avLst/>
          </a:prstGeom>
          <a:noFill/>
          <a:ln w="9525">
            <a:noFill/>
            <a:miter lim="800000"/>
            <a:headEnd/>
            <a:tailEnd/>
          </a:ln>
          <a:effectLst/>
        </p:spPr>
      </p:pic>
      <p:graphicFrame>
        <p:nvGraphicFramePr>
          <p:cNvPr id="17" name="Object 1"/>
          <p:cNvGraphicFramePr>
            <a:graphicFrameLocks noChangeAspect="1"/>
          </p:cNvGraphicFramePr>
          <p:nvPr>
            <p:extLst>
              <p:ext uri="{D42A27DB-BD31-4B8C-83A1-F6EECF244321}">
                <p14:modId xmlns:p14="http://schemas.microsoft.com/office/powerpoint/2010/main" val="1411778815"/>
              </p:ext>
            </p:extLst>
          </p:nvPr>
        </p:nvGraphicFramePr>
        <p:xfrm flipV="1">
          <a:off x="169010" y="6180919"/>
          <a:ext cx="3673475" cy="593725"/>
        </p:xfrm>
        <a:graphic>
          <a:graphicData uri="http://schemas.openxmlformats.org/presentationml/2006/ole">
            <mc:AlternateContent xmlns:mc="http://schemas.openxmlformats.org/markup-compatibility/2006">
              <mc:Choice xmlns:v="urn:schemas-microsoft-com:vml" Requires="v">
                <p:oleObj spid="_x0000_s74884" name="Equation" r:id="rId16" imgW="2108160" imgH="457200" progId="Equation.3">
                  <p:embed/>
                </p:oleObj>
              </mc:Choice>
              <mc:Fallback>
                <p:oleObj name="Equation" r:id="rId16" imgW="2108160" imgH="457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V="1">
                        <a:off x="169010" y="6180919"/>
                        <a:ext cx="3673475" cy="593725"/>
                      </a:xfrm>
                      <a:prstGeom prst="rect">
                        <a:avLst/>
                      </a:prstGeom>
                      <a:noFill/>
                      <a:ln>
                        <a:noFill/>
                      </a:ln>
                      <a:effectLst/>
                      <a:extLst/>
                    </p:spPr>
                  </p:pic>
                </p:oleObj>
              </mc:Fallback>
            </mc:AlternateContent>
          </a:graphicData>
        </a:graphic>
      </p:graphicFrame>
      <p:graphicFrame>
        <p:nvGraphicFramePr>
          <p:cNvPr id="20" name="Object 1"/>
          <p:cNvGraphicFramePr>
            <a:graphicFrameLocks noChangeAspect="1"/>
          </p:cNvGraphicFramePr>
          <p:nvPr>
            <p:extLst>
              <p:ext uri="{D42A27DB-BD31-4B8C-83A1-F6EECF244321}">
                <p14:modId xmlns:p14="http://schemas.microsoft.com/office/powerpoint/2010/main" val="4264015266"/>
              </p:ext>
            </p:extLst>
          </p:nvPr>
        </p:nvGraphicFramePr>
        <p:xfrm>
          <a:off x="180383" y="4231470"/>
          <a:ext cx="2501900" cy="509588"/>
        </p:xfrm>
        <a:graphic>
          <a:graphicData uri="http://schemas.openxmlformats.org/presentationml/2006/ole">
            <mc:AlternateContent xmlns:mc="http://schemas.openxmlformats.org/markup-compatibility/2006">
              <mc:Choice xmlns:v="urn:schemas-microsoft-com:vml" Requires="v">
                <p:oleObj spid="_x0000_s74885" name="معادلة" r:id="rId18" imgW="1434960" imgH="291960" progId="Equation.3">
                  <p:embed/>
                </p:oleObj>
              </mc:Choice>
              <mc:Fallback>
                <p:oleObj name="معادلة" r:id="rId18" imgW="1434960" imgH="291960" progId="Equation.3">
                  <p:embed/>
                  <p:pic>
                    <p:nvPicPr>
                      <p:cNvPr id="0" name=""/>
                      <p:cNvPicPr>
                        <a:picLocks noChangeAspect="1" noChangeArrowheads="1"/>
                      </p:cNvPicPr>
                      <p:nvPr/>
                    </p:nvPicPr>
                    <p:blipFill>
                      <a:blip r:embed="rId19"/>
                      <a:srcRect/>
                      <a:stretch>
                        <a:fillRect/>
                      </a:stretch>
                    </p:blipFill>
                    <p:spPr bwMode="auto">
                      <a:xfrm>
                        <a:off x="180383" y="4231470"/>
                        <a:ext cx="25019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500"/>
                                        <p:tgtEl>
                                          <p:spTgt spid="51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2"/>
                                        </p:tgtEl>
                                        <p:attrNameLst>
                                          <p:attrName>style.visibility</p:attrName>
                                        </p:attrNameLst>
                                      </p:cBhvr>
                                      <p:to>
                                        <p:strVal val="visible"/>
                                      </p:to>
                                    </p:set>
                                    <p:animEffect transition="in" filter="fade">
                                      <p:cBhvr>
                                        <p:cTn id="12" dur="500"/>
                                        <p:tgtEl>
                                          <p:spTgt spid="512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753"/>
                                        </p:tgtEl>
                                        <p:attrNameLst>
                                          <p:attrName>style.visibility</p:attrName>
                                        </p:attrNameLst>
                                      </p:cBhvr>
                                      <p:to>
                                        <p:strVal val="visible"/>
                                      </p:to>
                                    </p:set>
                                    <p:animEffect transition="in" filter="fade">
                                      <p:cBhvr>
                                        <p:cTn id="27" dur="500"/>
                                        <p:tgtEl>
                                          <p:spTgt spid="747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4757"/>
                                        </p:tgtEl>
                                        <p:attrNameLst>
                                          <p:attrName>style.visibility</p:attrName>
                                        </p:attrNameLst>
                                      </p:cBhvr>
                                      <p:to>
                                        <p:strVal val="visible"/>
                                      </p:to>
                                    </p:set>
                                    <p:animEffect transition="in" filter="fade">
                                      <p:cBhvr>
                                        <p:cTn id="52" dur="500"/>
                                        <p:tgtEl>
                                          <p:spTgt spid="747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0600" y="528935"/>
            <a:ext cx="3917867" cy="461665"/>
          </a:xfrm>
          <a:prstGeom prst="rect">
            <a:avLst/>
          </a:prstGeom>
          <a:noFill/>
        </p:spPr>
        <p:txBody>
          <a:bodyPr wrap="none" rtlCol="0">
            <a:spAutoFit/>
          </a:bodyPr>
          <a:lstStyle/>
          <a:p>
            <a:r>
              <a:rPr lang="en-US" sz="2400" b="1" dirty="0" smtClean="0">
                <a:latin typeface="Arial" pitchFamily="34" charset="0"/>
                <a:cs typeface="Arial" pitchFamily="34" charset="0"/>
              </a:rPr>
              <a:t>Resistors in an AC circuit</a:t>
            </a:r>
            <a:endParaRPr lang="en-US" sz="2400" b="1" dirty="0">
              <a:latin typeface="Arial" pitchFamily="34" charset="0"/>
              <a:cs typeface="Arial" pitchFamily="34" charset="0"/>
            </a:endParaRPr>
          </a:p>
        </p:txBody>
      </p:sp>
      <p:sp>
        <p:nvSpPr>
          <p:cNvPr id="5" name="TextBox 4"/>
          <p:cNvSpPr txBox="1"/>
          <p:nvPr/>
        </p:nvSpPr>
        <p:spPr>
          <a:xfrm>
            <a:off x="425027" y="1120914"/>
            <a:ext cx="8414173" cy="707886"/>
          </a:xfrm>
          <a:prstGeom prst="rect">
            <a:avLst/>
          </a:prstGeom>
          <a:noFill/>
        </p:spPr>
        <p:txBody>
          <a:bodyPr wrap="square" rtlCol="0">
            <a:spAutoFit/>
          </a:bodyPr>
          <a:lstStyle/>
          <a:p>
            <a:pPr algn="r" rtl="1"/>
            <a:r>
              <a:rPr lang="ar-IQ" sz="2000" dirty="0" smtClean="0">
                <a:latin typeface="Arial" pitchFamily="34" charset="0"/>
                <a:cs typeface="Arial" pitchFamily="34" charset="0"/>
              </a:rPr>
              <a:t>لتكن لدينا دائرة كهربائية تتكون من مجهز قدر متناوب ومقاومة كما في الشكل. حسب قانون كيرشوف ان مجموع الفولتية في أي دائرة مغلقة يساوي صفر، لذلك </a:t>
            </a:r>
            <a:endParaRPr lang="en-US" sz="2000" dirty="0">
              <a:latin typeface="Arial" pitchFamily="34" charset="0"/>
              <a:cs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6096000" y="4695825"/>
            <a:ext cx="2571750" cy="2162175"/>
          </a:xfrm>
          <a:prstGeom prst="rect">
            <a:avLst/>
          </a:prstGeom>
          <a:noFill/>
          <a:ln w="9525">
            <a:noFill/>
            <a:miter lim="800000"/>
            <a:headEnd/>
            <a:tailEnd/>
          </a:ln>
          <a:effectLst/>
        </p:spPr>
      </p:pic>
      <p:graphicFrame>
        <p:nvGraphicFramePr>
          <p:cNvPr id="2051" name="Object 2"/>
          <p:cNvGraphicFramePr>
            <a:graphicFrameLocks noChangeAspect="1"/>
          </p:cNvGraphicFramePr>
          <p:nvPr/>
        </p:nvGraphicFramePr>
        <p:xfrm>
          <a:off x="685800" y="1828800"/>
          <a:ext cx="2851150" cy="381000"/>
        </p:xfrm>
        <a:graphic>
          <a:graphicData uri="http://schemas.openxmlformats.org/presentationml/2006/ole">
            <mc:AlternateContent xmlns:mc="http://schemas.openxmlformats.org/markup-compatibility/2006">
              <mc:Choice xmlns:v="urn:schemas-microsoft-com:vml" Requires="v">
                <p:oleObj spid="_x0000_s2139" name="Equation" r:id="rId4" imgW="1803240" imgH="241200" progId="Equation.3">
                  <p:embed/>
                </p:oleObj>
              </mc:Choice>
              <mc:Fallback>
                <p:oleObj name="Equation" r:id="rId4" imgW="1803240" imgH="241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828800"/>
                        <a:ext cx="28511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81000" y="2263914"/>
            <a:ext cx="8414173" cy="707886"/>
          </a:xfrm>
          <a:prstGeom prst="rect">
            <a:avLst/>
          </a:prstGeom>
          <a:noFill/>
        </p:spPr>
        <p:txBody>
          <a:bodyPr wrap="square" rtlCol="0">
            <a:spAutoFit/>
          </a:bodyPr>
          <a:lstStyle/>
          <a:p>
            <a:pPr algn="l"/>
            <a:r>
              <a:rPr lang="en-US" sz="2000" dirty="0" smtClean="0">
                <a:latin typeface="Arial" pitchFamily="34" charset="0"/>
                <a:cs typeface="Arial" pitchFamily="34" charset="0"/>
              </a:rPr>
              <a:t>Where ∆v is power supply voltage (source voltage)</a:t>
            </a:r>
          </a:p>
          <a:p>
            <a:r>
              <a:rPr lang="en-US" sz="2000" dirty="0" smtClean="0">
                <a:latin typeface="Arial" pitchFamily="34" charset="0"/>
                <a:cs typeface="Arial" pitchFamily="34" charset="0"/>
              </a:rPr>
              <a:t>∆</a:t>
            </a:r>
            <a:r>
              <a:rPr lang="en-US" sz="2000" dirty="0" err="1" smtClean="0">
                <a:latin typeface="Arial" pitchFamily="34" charset="0"/>
                <a:cs typeface="Arial" pitchFamily="34" charset="0"/>
              </a:rPr>
              <a:t>v</a:t>
            </a:r>
            <a:r>
              <a:rPr lang="en-US" sz="2000" baseline="-25000" dirty="0" err="1" smtClean="0">
                <a:latin typeface="Arial" pitchFamily="34" charset="0"/>
                <a:cs typeface="Arial" pitchFamily="34" charset="0"/>
              </a:rPr>
              <a:t>R</a:t>
            </a:r>
            <a:r>
              <a:rPr lang="en-US" sz="2000" dirty="0" smtClean="0">
                <a:latin typeface="Arial" pitchFamily="34" charset="0"/>
                <a:cs typeface="Arial" pitchFamily="34" charset="0"/>
              </a:rPr>
              <a:t> is instantaneous voltage across the resistor</a:t>
            </a:r>
            <a:endParaRPr lang="en-US" sz="2000" dirty="0">
              <a:latin typeface="Arial" pitchFamily="34" charset="0"/>
              <a:cs typeface="Arial" pitchFamily="34" charset="0"/>
            </a:endParaRPr>
          </a:p>
        </p:txBody>
      </p:sp>
      <p:sp>
        <p:nvSpPr>
          <p:cNvPr id="9" name="TextBox 8"/>
          <p:cNvSpPr txBox="1"/>
          <p:nvPr/>
        </p:nvSpPr>
        <p:spPr>
          <a:xfrm>
            <a:off x="304800" y="3124200"/>
            <a:ext cx="8414173" cy="400110"/>
          </a:xfrm>
          <a:prstGeom prst="rect">
            <a:avLst/>
          </a:prstGeom>
          <a:noFill/>
        </p:spPr>
        <p:txBody>
          <a:bodyPr wrap="square" rtlCol="0">
            <a:spAutoFit/>
          </a:bodyPr>
          <a:lstStyle/>
          <a:p>
            <a:pPr algn="r" rtl="1"/>
            <a:r>
              <a:rPr lang="ar-IQ" sz="2000" dirty="0" smtClean="0">
                <a:latin typeface="Arial" pitchFamily="34" charset="0"/>
                <a:cs typeface="Arial" pitchFamily="34" charset="0"/>
              </a:rPr>
              <a:t>لذلك ستكون قيمة فولتية المصدر مساوية الى الفولتية بين طرفي المقاومة وكما في العلاقة 4</a:t>
            </a:r>
            <a:endParaRPr lang="en-US" sz="2000" dirty="0">
              <a:latin typeface="Arial" pitchFamily="34" charset="0"/>
              <a:cs typeface="Arial" pitchFamily="34" charset="0"/>
            </a:endParaRPr>
          </a:p>
        </p:txBody>
      </p:sp>
      <p:graphicFrame>
        <p:nvGraphicFramePr>
          <p:cNvPr id="10" name="Object 2"/>
          <p:cNvGraphicFramePr>
            <a:graphicFrameLocks noChangeAspect="1"/>
          </p:cNvGraphicFramePr>
          <p:nvPr/>
        </p:nvGraphicFramePr>
        <p:xfrm>
          <a:off x="471487" y="3694112"/>
          <a:ext cx="4176713" cy="420688"/>
        </p:xfrm>
        <a:graphic>
          <a:graphicData uri="http://schemas.openxmlformats.org/presentationml/2006/ole">
            <mc:AlternateContent xmlns:mc="http://schemas.openxmlformats.org/markup-compatibility/2006">
              <mc:Choice xmlns:v="urn:schemas-microsoft-com:vml" Requires="v">
                <p:oleObj spid="_x0000_s2140" name="Equation" r:id="rId6" imgW="2641320" imgH="266400" progId="Equation.3">
                  <p:embed/>
                </p:oleObj>
              </mc:Choice>
              <mc:Fallback>
                <p:oleObj name="Equation" r:id="rId6" imgW="2641320" imgH="2664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 y="3694112"/>
                        <a:ext cx="4176713"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
          <p:cNvGraphicFramePr>
            <a:graphicFrameLocks noChangeAspect="1"/>
          </p:cNvGraphicFramePr>
          <p:nvPr/>
        </p:nvGraphicFramePr>
        <p:xfrm>
          <a:off x="488950" y="4630737"/>
          <a:ext cx="2309813" cy="703263"/>
        </p:xfrm>
        <a:graphic>
          <a:graphicData uri="http://schemas.openxmlformats.org/presentationml/2006/ole">
            <mc:AlternateContent xmlns:mc="http://schemas.openxmlformats.org/markup-compatibility/2006">
              <mc:Choice xmlns:v="urn:schemas-microsoft-com:vml" Requires="v">
                <p:oleObj spid="_x0000_s2141" name="Equation" r:id="rId8" imgW="1460160" imgH="444240" progId="Equation.3">
                  <p:embed/>
                </p:oleObj>
              </mc:Choice>
              <mc:Fallback>
                <p:oleObj name="Equation" r:id="rId8" imgW="1460160" imgH="44424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950" y="4630737"/>
                        <a:ext cx="2309813"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457200" y="4191000"/>
            <a:ext cx="2394373" cy="400110"/>
          </a:xfrm>
          <a:prstGeom prst="rect">
            <a:avLst/>
          </a:prstGeom>
          <a:noFill/>
        </p:spPr>
        <p:txBody>
          <a:bodyPr wrap="square" rtlCol="0">
            <a:spAutoFit/>
          </a:bodyPr>
          <a:lstStyle/>
          <a:p>
            <a:pPr algn="r" rtl="1"/>
            <a:r>
              <a:rPr lang="ar-IQ" sz="2000" dirty="0" smtClean="0">
                <a:latin typeface="Arial" pitchFamily="34" charset="0"/>
                <a:cs typeface="Arial" pitchFamily="34" charset="0"/>
              </a:rPr>
              <a:t>ومن قانون اوم </a:t>
            </a:r>
            <a:endParaRPr lang="en-US" sz="2000" dirty="0">
              <a:latin typeface="Arial" pitchFamily="34" charset="0"/>
              <a:cs typeface="Arial" pitchFamily="34" charset="0"/>
            </a:endParaRPr>
          </a:p>
        </p:txBody>
      </p:sp>
      <p:sp>
        <p:nvSpPr>
          <p:cNvPr id="14" name="TextBox 13"/>
          <p:cNvSpPr txBox="1"/>
          <p:nvPr/>
        </p:nvSpPr>
        <p:spPr>
          <a:xfrm>
            <a:off x="381000" y="5334000"/>
            <a:ext cx="2394373" cy="400110"/>
          </a:xfrm>
          <a:prstGeom prst="rect">
            <a:avLst/>
          </a:prstGeom>
          <a:noFill/>
        </p:spPr>
        <p:txBody>
          <a:bodyPr wrap="square" rtlCol="0">
            <a:spAutoFit/>
          </a:bodyPr>
          <a:lstStyle/>
          <a:p>
            <a:pPr algn="r" rtl="1"/>
            <a:r>
              <a:rPr lang="ar-IQ" sz="2000" dirty="0" smtClean="0">
                <a:latin typeface="Arial" pitchFamily="34" charset="0"/>
                <a:cs typeface="Arial" pitchFamily="34" charset="0"/>
              </a:rPr>
              <a:t>نحصل على </a:t>
            </a:r>
            <a:endParaRPr lang="en-US" sz="2000" dirty="0">
              <a:latin typeface="Arial" pitchFamily="34" charset="0"/>
              <a:cs typeface="Arial" pitchFamily="34" charset="0"/>
            </a:endParaRPr>
          </a:p>
        </p:txBody>
      </p:sp>
      <p:graphicFrame>
        <p:nvGraphicFramePr>
          <p:cNvPr id="15" name="Object 2"/>
          <p:cNvGraphicFramePr>
            <a:graphicFrameLocks noChangeAspect="1"/>
          </p:cNvGraphicFramePr>
          <p:nvPr/>
        </p:nvGraphicFramePr>
        <p:xfrm>
          <a:off x="381000" y="5791200"/>
          <a:ext cx="2389187" cy="784225"/>
        </p:xfrm>
        <a:graphic>
          <a:graphicData uri="http://schemas.openxmlformats.org/presentationml/2006/ole">
            <mc:AlternateContent xmlns:mc="http://schemas.openxmlformats.org/markup-compatibility/2006">
              <mc:Choice xmlns:v="urn:schemas-microsoft-com:vml" Requires="v">
                <p:oleObj spid="_x0000_s2142" name="Equation" r:id="rId10" imgW="1511280" imgH="495000" progId="Equation.3">
                  <p:embed/>
                </p:oleObj>
              </mc:Choice>
              <mc:Fallback>
                <p:oleObj name="Equation" r:id="rId10" imgW="1511280" imgH="4950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5791200"/>
                        <a:ext cx="2389187"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6896" y="199104"/>
            <a:ext cx="4982198" cy="523220"/>
          </a:xfrm>
          <a:prstGeom prst="rect">
            <a:avLst/>
          </a:prstGeom>
          <a:noFill/>
        </p:spPr>
        <p:txBody>
          <a:bodyPr wrap="none" rtlCol="0">
            <a:spAutoFit/>
          </a:bodyPr>
          <a:lstStyle/>
          <a:p>
            <a:r>
              <a:rPr lang="en-US" sz="2800" b="1" dirty="0" smtClean="0"/>
              <a:t>Resonance in a series RLC circuit</a:t>
            </a:r>
            <a:endParaRPr lang="en-US" sz="2800" b="1" dirty="0"/>
          </a:p>
        </p:txBody>
      </p:sp>
      <p:sp>
        <p:nvSpPr>
          <p:cNvPr id="3" name="Rectangle 2"/>
          <p:cNvSpPr/>
          <p:nvPr/>
        </p:nvSpPr>
        <p:spPr>
          <a:xfrm>
            <a:off x="152400" y="838200"/>
            <a:ext cx="8458200" cy="400110"/>
          </a:xfrm>
          <a:prstGeom prst="rect">
            <a:avLst/>
          </a:prstGeom>
        </p:spPr>
        <p:txBody>
          <a:bodyPr wrap="square">
            <a:spAutoFit/>
          </a:bodyPr>
          <a:lstStyle/>
          <a:p>
            <a:pPr algn="just" rtl="1"/>
            <a:r>
              <a:rPr lang="ar-IQ" sz="2000" b="1" dirty="0" smtClean="0">
                <a:latin typeface="Arial" pitchFamily="34" charset="0"/>
                <a:cs typeface="Arial" pitchFamily="34" charset="0"/>
              </a:rPr>
              <a:t>تصبح دائرة </a:t>
            </a:r>
            <a:r>
              <a:rPr lang="en-US" sz="2000" b="1" dirty="0" smtClean="0">
                <a:latin typeface="Arial" pitchFamily="34" charset="0"/>
                <a:cs typeface="Arial" pitchFamily="34" charset="0"/>
              </a:rPr>
              <a:t>RLC </a:t>
            </a:r>
            <a:r>
              <a:rPr lang="ar-IQ" sz="2000" b="1" dirty="0" smtClean="0">
                <a:latin typeface="Arial" pitchFamily="34" charset="0"/>
                <a:cs typeface="Arial" pitchFamily="34" charset="0"/>
              </a:rPr>
              <a:t> في حالة رنين عندما يصل التيار الى قيمته العظمى. حيث</a:t>
            </a:r>
            <a:endParaRPr lang="en-US" sz="2000" dirty="0">
              <a:latin typeface="Arial" pitchFamily="34" charset="0"/>
              <a:cs typeface="Arial" pitchFamily="34" charset="0"/>
            </a:endParaRPr>
          </a:p>
        </p:txBody>
      </p:sp>
      <p:graphicFrame>
        <p:nvGraphicFramePr>
          <p:cNvPr id="52226" name="Object 2"/>
          <p:cNvGraphicFramePr>
            <a:graphicFrameLocks noChangeAspect="1"/>
          </p:cNvGraphicFramePr>
          <p:nvPr/>
        </p:nvGraphicFramePr>
        <p:xfrm>
          <a:off x="381000" y="1676400"/>
          <a:ext cx="2849562" cy="701675"/>
        </p:xfrm>
        <a:graphic>
          <a:graphicData uri="http://schemas.openxmlformats.org/presentationml/2006/ole">
            <mc:AlternateContent xmlns:mc="http://schemas.openxmlformats.org/markup-compatibility/2006">
              <mc:Choice xmlns:v="urn:schemas-microsoft-com:vml" Requires="v">
                <p:oleObj spid="_x0000_s52336" name="Equation" r:id="rId3" imgW="1803240" imgH="444240" progId="Equation.3">
                  <p:embed/>
                </p:oleObj>
              </mc:Choice>
              <mc:Fallback>
                <p:oleObj name="Equation" r:id="rId3" imgW="180324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849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2227" name="Object 3"/>
          <p:cNvGraphicFramePr>
            <a:graphicFrameLocks noChangeAspect="1"/>
          </p:cNvGraphicFramePr>
          <p:nvPr/>
        </p:nvGraphicFramePr>
        <p:xfrm>
          <a:off x="381000" y="2590800"/>
          <a:ext cx="4376738" cy="822325"/>
        </p:xfrm>
        <a:graphic>
          <a:graphicData uri="http://schemas.openxmlformats.org/presentationml/2006/ole">
            <mc:AlternateContent xmlns:mc="http://schemas.openxmlformats.org/markup-compatibility/2006">
              <mc:Choice xmlns:v="urn:schemas-microsoft-com:vml" Requires="v">
                <p:oleObj spid="_x0000_s52337" name="Equation" r:id="rId5" imgW="2768400" imgH="520560" progId="Equation.3">
                  <p:embed/>
                </p:oleObj>
              </mc:Choice>
              <mc:Fallback>
                <p:oleObj name="Equation" r:id="rId5" imgW="2768400" imgH="5205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90800"/>
                        <a:ext cx="4376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ctangle 5"/>
          <p:cNvSpPr/>
          <p:nvPr/>
        </p:nvSpPr>
        <p:spPr>
          <a:xfrm>
            <a:off x="381000" y="3581400"/>
            <a:ext cx="8458200" cy="707886"/>
          </a:xfrm>
          <a:prstGeom prst="rect">
            <a:avLst/>
          </a:prstGeom>
        </p:spPr>
        <p:txBody>
          <a:bodyPr wrap="square">
            <a:spAutoFit/>
          </a:bodyPr>
          <a:lstStyle/>
          <a:p>
            <a:pPr algn="just" rtl="1"/>
            <a:r>
              <a:rPr lang="ar-IQ" sz="2000" b="1" dirty="0" smtClean="0">
                <a:latin typeface="Arial" pitchFamily="34" charset="0"/>
                <a:cs typeface="Arial" pitchFamily="34" charset="0"/>
              </a:rPr>
              <a:t>عندما </a:t>
            </a:r>
            <a:r>
              <a:rPr lang="en-US" sz="2000" b="1" dirty="0" smtClean="0">
                <a:latin typeface="Arial" pitchFamily="34" charset="0"/>
                <a:cs typeface="Arial" pitchFamily="34" charset="0"/>
              </a:rPr>
              <a:t>X</a:t>
            </a:r>
            <a:r>
              <a:rPr lang="en-US" sz="2000" b="1" baseline="-25000" dirty="0" smtClean="0">
                <a:latin typeface="Arial" pitchFamily="34" charset="0"/>
                <a:cs typeface="Arial" pitchFamily="34" charset="0"/>
              </a:rPr>
              <a:t>L</a:t>
            </a:r>
            <a:r>
              <a:rPr lang="en-US" sz="2000" b="1" dirty="0" smtClean="0">
                <a:latin typeface="Arial" pitchFamily="34" charset="0"/>
                <a:cs typeface="Arial" pitchFamily="34" charset="0"/>
              </a:rPr>
              <a:t>-X</a:t>
            </a:r>
            <a:r>
              <a:rPr lang="en-US" sz="2000" b="1" baseline="-25000" dirty="0" smtClean="0">
                <a:latin typeface="Arial" pitchFamily="34" charset="0"/>
                <a:cs typeface="Arial" pitchFamily="34" charset="0"/>
              </a:rPr>
              <a:t>C</a:t>
            </a:r>
            <a:r>
              <a:rPr lang="en-US" sz="2000" b="1" dirty="0" smtClean="0">
                <a:latin typeface="Arial" pitchFamily="34" charset="0"/>
                <a:cs typeface="Arial" pitchFamily="34" charset="0"/>
              </a:rPr>
              <a:t>=0 </a:t>
            </a:r>
            <a:r>
              <a:rPr lang="ar-IQ" sz="2000" b="1" dirty="0" smtClean="0">
                <a:latin typeface="Arial" pitchFamily="34" charset="0"/>
                <a:cs typeface="Arial" pitchFamily="34" charset="0"/>
              </a:rPr>
              <a:t> والذي يدعى بتردد الرنين للدائرة </a:t>
            </a:r>
            <a:r>
              <a:rPr lang="en-US" sz="2000" b="1" dirty="0" err="1" smtClean="0">
                <a:latin typeface="Arial" pitchFamily="34" charset="0"/>
                <a:cs typeface="Arial" pitchFamily="34" charset="0"/>
              </a:rPr>
              <a:t>ω</a:t>
            </a:r>
            <a:r>
              <a:rPr lang="en-US" sz="2000" b="1" baseline="-25000" dirty="0" err="1" smtClean="0">
                <a:latin typeface="Arial" pitchFamily="34" charset="0"/>
                <a:cs typeface="Arial" pitchFamily="34" charset="0"/>
              </a:rPr>
              <a:t>o</a:t>
            </a:r>
            <a:r>
              <a:rPr lang="en-US" sz="2000" b="1" dirty="0" smtClean="0">
                <a:latin typeface="Arial" pitchFamily="34" charset="0"/>
                <a:cs typeface="Arial" pitchFamily="34" charset="0"/>
              </a:rPr>
              <a:t> </a:t>
            </a:r>
            <a:r>
              <a:rPr lang="ar-IQ" sz="2000" b="1" dirty="0" smtClean="0">
                <a:latin typeface="Arial" pitchFamily="34" charset="0"/>
                <a:cs typeface="Arial" pitchFamily="34" charset="0"/>
              </a:rPr>
              <a:t> . ولايجاد تردد الرنين يمكن استخدام الشرط الاتي </a:t>
            </a:r>
            <a:r>
              <a:rPr lang="en-US" sz="2000" b="1" dirty="0" smtClean="0">
                <a:latin typeface="Arial" pitchFamily="34" charset="0"/>
                <a:cs typeface="Arial" pitchFamily="34" charset="0"/>
              </a:rPr>
              <a:t>X</a:t>
            </a:r>
            <a:r>
              <a:rPr lang="en-US" sz="2000" b="1" baseline="-25000" dirty="0" smtClean="0">
                <a:latin typeface="Arial" pitchFamily="34" charset="0"/>
                <a:cs typeface="Arial" pitchFamily="34" charset="0"/>
              </a:rPr>
              <a:t>L</a:t>
            </a:r>
            <a:r>
              <a:rPr lang="en-US" sz="2000" b="1" dirty="0" smtClean="0">
                <a:latin typeface="Arial" pitchFamily="34" charset="0"/>
                <a:cs typeface="Arial" pitchFamily="34" charset="0"/>
              </a:rPr>
              <a:t>=X</a:t>
            </a:r>
            <a:r>
              <a:rPr lang="en-US" sz="2000" b="1" baseline="-25000" dirty="0" smtClean="0">
                <a:latin typeface="Arial" pitchFamily="34" charset="0"/>
                <a:cs typeface="Arial" pitchFamily="34" charset="0"/>
              </a:rPr>
              <a:t>C </a:t>
            </a:r>
            <a:r>
              <a:rPr lang="ar-IQ" sz="2000" b="1" baseline="-25000" dirty="0" smtClean="0">
                <a:latin typeface="Arial" pitchFamily="34" charset="0"/>
                <a:cs typeface="Arial" pitchFamily="34" charset="0"/>
              </a:rPr>
              <a:t> </a:t>
            </a:r>
            <a:endParaRPr lang="en-US" sz="2000" dirty="0">
              <a:latin typeface="Arial" pitchFamily="34" charset="0"/>
              <a:cs typeface="Arial" pitchFamily="34" charset="0"/>
            </a:endParaRPr>
          </a:p>
        </p:txBody>
      </p:sp>
      <p:graphicFrame>
        <p:nvGraphicFramePr>
          <p:cNvPr id="7" name="Object 2"/>
          <p:cNvGraphicFramePr>
            <a:graphicFrameLocks noChangeAspect="1"/>
          </p:cNvGraphicFramePr>
          <p:nvPr/>
        </p:nvGraphicFramePr>
        <p:xfrm>
          <a:off x="646113" y="4579938"/>
          <a:ext cx="2468562" cy="381000"/>
        </p:xfrm>
        <a:graphic>
          <a:graphicData uri="http://schemas.openxmlformats.org/presentationml/2006/ole">
            <mc:AlternateContent xmlns:mc="http://schemas.openxmlformats.org/markup-compatibility/2006">
              <mc:Choice xmlns:v="urn:schemas-microsoft-com:vml" Requires="v">
                <p:oleObj spid="_x0000_s52338" name="Equation" r:id="rId7" imgW="1562040" imgH="241200" progId="Equation.3">
                  <p:embed/>
                </p:oleObj>
              </mc:Choice>
              <mc:Fallback>
                <p:oleObj name="Equation" r:id="rId7" imgW="1562040" imgH="2412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113" y="4579938"/>
                        <a:ext cx="24685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 name="Object 2"/>
          <p:cNvGraphicFramePr>
            <a:graphicFrameLocks noChangeAspect="1"/>
          </p:cNvGraphicFramePr>
          <p:nvPr/>
        </p:nvGraphicFramePr>
        <p:xfrm>
          <a:off x="609600" y="5084762"/>
          <a:ext cx="3352800" cy="782638"/>
        </p:xfrm>
        <a:graphic>
          <a:graphicData uri="http://schemas.openxmlformats.org/presentationml/2006/ole">
            <mc:AlternateContent xmlns:mc="http://schemas.openxmlformats.org/markup-compatibility/2006">
              <mc:Choice xmlns:v="urn:schemas-microsoft-com:vml" Requires="v">
                <p:oleObj spid="_x0000_s52339" name="Equation" r:id="rId9" imgW="2120760" imgH="495000" progId="Equation.3">
                  <p:embed/>
                </p:oleObj>
              </mc:Choice>
              <mc:Fallback>
                <p:oleObj name="Equation" r:id="rId9" imgW="2120760" imgH="4950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5084762"/>
                        <a:ext cx="33528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 name="Object 2"/>
          <p:cNvGraphicFramePr>
            <a:graphicFrameLocks noChangeAspect="1"/>
          </p:cNvGraphicFramePr>
          <p:nvPr/>
        </p:nvGraphicFramePr>
        <p:xfrm>
          <a:off x="533400" y="5867400"/>
          <a:ext cx="2711450" cy="742950"/>
        </p:xfrm>
        <a:graphic>
          <a:graphicData uri="http://schemas.openxmlformats.org/presentationml/2006/ole">
            <mc:AlternateContent xmlns:mc="http://schemas.openxmlformats.org/markup-compatibility/2006">
              <mc:Choice xmlns:v="urn:schemas-microsoft-com:vml" Requires="v">
                <p:oleObj spid="_x0000_s52340" name="Equation" r:id="rId11" imgW="1714320" imgH="469800" progId="Equation.3">
                  <p:embed/>
                </p:oleObj>
              </mc:Choice>
              <mc:Fallback>
                <p:oleObj name="Equation" r:id="rId11" imgW="1714320" imgH="4698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5867400"/>
                        <a:ext cx="27114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458200" cy="707886"/>
          </a:xfrm>
          <a:prstGeom prst="rect">
            <a:avLst/>
          </a:prstGeom>
        </p:spPr>
        <p:txBody>
          <a:bodyPr wrap="square">
            <a:spAutoFit/>
          </a:bodyPr>
          <a:lstStyle/>
          <a:p>
            <a:pPr algn="just" rtl="1"/>
            <a:r>
              <a:rPr lang="ar-IQ" sz="2000" b="1" dirty="0" smtClean="0">
                <a:latin typeface="Arial" pitchFamily="34" charset="0"/>
                <a:cs typeface="Arial" pitchFamily="34" charset="0"/>
              </a:rPr>
              <a:t>وكذلك انه من الممكن حساب حساب معدل القدرة </a:t>
            </a:r>
            <a:r>
              <a:rPr lang="en-US" sz="2000" b="1" dirty="0" smtClean="0">
                <a:latin typeface="Arial" pitchFamily="34" charset="0"/>
                <a:cs typeface="Arial" pitchFamily="34" charset="0"/>
              </a:rPr>
              <a:t>average power </a:t>
            </a:r>
            <a:r>
              <a:rPr lang="ar-IQ" sz="2000" b="1" dirty="0" smtClean="0">
                <a:latin typeface="Arial" pitchFamily="34" charset="0"/>
                <a:cs typeface="Arial" pitchFamily="34" charset="0"/>
              </a:rPr>
              <a:t> كدالة للتردد لدائرة </a:t>
            </a:r>
            <a:r>
              <a:rPr lang="en-US" sz="2000" b="1" dirty="0" smtClean="0">
                <a:latin typeface="Arial" pitchFamily="34" charset="0"/>
                <a:cs typeface="Arial" pitchFamily="34" charset="0"/>
              </a:rPr>
              <a:t>RLC </a:t>
            </a:r>
            <a:r>
              <a:rPr lang="ar-IQ" sz="2000" b="1" dirty="0" smtClean="0">
                <a:latin typeface="Arial" pitchFamily="34" charset="0"/>
                <a:cs typeface="Arial" pitchFamily="34" charset="0"/>
              </a:rPr>
              <a:t> من العلاقة 54 والعلاقة 60  </a:t>
            </a:r>
            <a:endParaRPr lang="en-US" sz="2000" dirty="0">
              <a:latin typeface="Arial" pitchFamily="34" charset="0"/>
              <a:cs typeface="Arial" pitchFamily="34" charset="0"/>
            </a:endParaRPr>
          </a:p>
        </p:txBody>
      </p:sp>
      <p:sp>
        <p:nvSpPr>
          <p:cNvPr id="5" name="TextBox 4"/>
          <p:cNvSpPr txBox="1"/>
          <p:nvPr/>
        </p:nvSpPr>
        <p:spPr>
          <a:xfrm>
            <a:off x="304800" y="1524000"/>
            <a:ext cx="2596801" cy="461665"/>
          </a:xfrm>
          <a:prstGeom prst="rect">
            <a:avLst/>
          </a:prstGeom>
          <a:noFill/>
        </p:spPr>
        <p:txBody>
          <a:bodyPr wrap="none" rtlCol="0">
            <a:spAutoFit/>
          </a:bodyPr>
          <a:lstStyle/>
          <a:p>
            <a:r>
              <a:rPr lang="en-US" sz="2400" dirty="0" err="1" smtClean="0"/>
              <a:t>P</a:t>
            </a:r>
            <a:r>
              <a:rPr lang="en-US" sz="2400" baseline="-25000" dirty="0" err="1" smtClean="0"/>
              <a:t>av</a:t>
            </a:r>
            <a:r>
              <a:rPr lang="en-US" sz="2400" dirty="0" smtClean="0"/>
              <a:t>= ½  i</a:t>
            </a:r>
            <a:r>
              <a:rPr lang="en-US" sz="2400" baseline="30000" dirty="0" smtClean="0"/>
              <a:t>2</a:t>
            </a:r>
            <a:r>
              <a:rPr lang="en-US" sz="2400" baseline="-25000" dirty="0" smtClean="0"/>
              <a:t>rms </a:t>
            </a:r>
            <a:r>
              <a:rPr lang="en-US" sz="2400" dirty="0" smtClean="0"/>
              <a:t> R --- 60</a:t>
            </a:r>
            <a:endParaRPr lang="en-US" sz="2400" dirty="0"/>
          </a:p>
        </p:txBody>
      </p:sp>
      <p:graphicFrame>
        <p:nvGraphicFramePr>
          <p:cNvPr id="60418" name="Object 2"/>
          <p:cNvGraphicFramePr>
            <a:graphicFrameLocks noChangeAspect="1"/>
          </p:cNvGraphicFramePr>
          <p:nvPr/>
        </p:nvGraphicFramePr>
        <p:xfrm>
          <a:off x="304800" y="2133600"/>
          <a:ext cx="2849563" cy="701675"/>
        </p:xfrm>
        <a:graphic>
          <a:graphicData uri="http://schemas.openxmlformats.org/presentationml/2006/ole">
            <mc:AlternateContent xmlns:mc="http://schemas.openxmlformats.org/markup-compatibility/2006">
              <mc:Choice xmlns:v="urn:schemas-microsoft-com:vml" Requires="v">
                <p:oleObj spid="_x0000_s60594" name="Equation" r:id="rId3" imgW="1803240" imgH="444240" progId="Equation.3">
                  <p:embed/>
                </p:oleObj>
              </mc:Choice>
              <mc:Fallback>
                <p:oleObj name="Equation" r:id="rId3" imgW="180324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133600"/>
                        <a:ext cx="2849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ctangle 7"/>
          <p:cNvSpPr/>
          <p:nvPr/>
        </p:nvSpPr>
        <p:spPr>
          <a:xfrm>
            <a:off x="457200" y="2800290"/>
            <a:ext cx="3352800" cy="400110"/>
          </a:xfrm>
          <a:prstGeom prst="rect">
            <a:avLst/>
          </a:prstGeom>
        </p:spPr>
        <p:txBody>
          <a:bodyPr wrap="square">
            <a:spAutoFit/>
          </a:bodyPr>
          <a:lstStyle/>
          <a:p>
            <a:pPr rtl="1"/>
            <a:r>
              <a:rPr lang="ar-IQ" sz="2000" b="1" dirty="0" smtClean="0">
                <a:latin typeface="Arial" pitchFamily="34" charset="0"/>
                <a:cs typeface="Arial" pitchFamily="34" charset="0"/>
              </a:rPr>
              <a:t>وبتعويض 54 في 60</a:t>
            </a:r>
            <a:endParaRPr lang="en-US" sz="2000" dirty="0">
              <a:latin typeface="Arial" pitchFamily="34" charset="0"/>
              <a:cs typeface="Arial" pitchFamily="34" charset="0"/>
            </a:endParaRPr>
          </a:p>
        </p:txBody>
      </p:sp>
      <p:graphicFrame>
        <p:nvGraphicFramePr>
          <p:cNvPr id="9" name="Object 2"/>
          <p:cNvGraphicFramePr>
            <a:graphicFrameLocks noChangeAspect="1"/>
          </p:cNvGraphicFramePr>
          <p:nvPr/>
        </p:nvGraphicFramePr>
        <p:xfrm>
          <a:off x="385763" y="3087687"/>
          <a:ext cx="3271837" cy="722313"/>
        </p:xfrm>
        <a:graphic>
          <a:graphicData uri="http://schemas.openxmlformats.org/presentationml/2006/ole">
            <mc:AlternateContent xmlns:mc="http://schemas.openxmlformats.org/markup-compatibility/2006">
              <mc:Choice xmlns:v="urn:schemas-microsoft-com:vml" Requires="v">
                <p:oleObj spid="_x0000_s60595" name="Equation" r:id="rId5" imgW="2070000" imgH="457200" progId="Equation.3">
                  <p:embed/>
                </p:oleObj>
              </mc:Choice>
              <mc:Fallback>
                <p:oleObj name="Equation" r:id="rId5" imgW="2070000" imgH="457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3" y="3087687"/>
                        <a:ext cx="327183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9"/>
          <p:cNvSpPr/>
          <p:nvPr/>
        </p:nvSpPr>
        <p:spPr>
          <a:xfrm>
            <a:off x="228600" y="4324290"/>
            <a:ext cx="2514600" cy="400110"/>
          </a:xfrm>
          <a:prstGeom prst="rect">
            <a:avLst/>
          </a:prstGeom>
        </p:spPr>
        <p:txBody>
          <a:bodyPr wrap="square">
            <a:spAutoFit/>
          </a:bodyPr>
          <a:lstStyle/>
          <a:p>
            <a:pPr rtl="1"/>
            <a:r>
              <a:rPr lang="ar-IQ" sz="2000" b="1" dirty="0" smtClean="0">
                <a:latin typeface="Arial" pitchFamily="34" charset="0"/>
                <a:cs typeface="Arial" pitchFamily="34" charset="0"/>
              </a:rPr>
              <a:t>وبتعويض 55 في 65 </a:t>
            </a:r>
            <a:endParaRPr lang="en-US" sz="2000" dirty="0">
              <a:latin typeface="Arial" pitchFamily="34" charset="0"/>
              <a:cs typeface="Arial" pitchFamily="34" charset="0"/>
            </a:endParaRPr>
          </a:p>
        </p:txBody>
      </p:sp>
      <p:graphicFrame>
        <p:nvGraphicFramePr>
          <p:cNvPr id="60420" name="Object 4"/>
          <p:cNvGraphicFramePr>
            <a:graphicFrameLocks noChangeAspect="1"/>
          </p:cNvGraphicFramePr>
          <p:nvPr/>
        </p:nvGraphicFramePr>
        <p:xfrm>
          <a:off x="152400" y="3810000"/>
          <a:ext cx="4195762" cy="481013"/>
        </p:xfrm>
        <a:graphic>
          <a:graphicData uri="http://schemas.openxmlformats.org/presentationml/2006/ole">
            <mc:AlternateContent xmlns:mc="http://schemas.openxmlformats.org/markup-compatibility/2006">
              <mc:Choice xmlns:v="urn:schemas-microsoft-com:vml" Requires="v">
                <p:oleObj spid="_x0000_s60596" name="Equation" r:id="rId7" imgW="2654280" imgH="304560" progId="Equation.3">
                  <p:embed/>
                </p:oleObj>
              </mc:Choice>
              <mc:Fallback>
                <p:oleObj name="Equation" r:id="rId7" imgW="2654280" imgH="3045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810000"/>
                        <a:ext cx="419576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 name="Object 2"/>
          <p:cNvGraphicFramePr>
            <a:graphicFrameLocks noChangeAspect="1"/>
          </p:cNvGraphicFramePr>
          <p:nvPr/>
        </p:nvGraphicFramePr>
        <p:xfrm>
          <a:off x="228600" y="4760912"/>
          <a:ext cx="4154487" cy="801688"/>
        </p:xfrm>
        <a:graphic>
          <a:graphicData uri="http://schemas.openxmlformats.org/presentationml/2006/ole">
            <mc:AlternateContent xmlns:mc="http://schemas.openxmlformats.org/markup-compatibility/2006">
              <mc:Choice xmlns:v="urn:schemas-microsoft-com:vml" Requires="v">
                <p:oleObj spid="_x0000_s60597" name="Equation" r:id="rId9" imgW="2628720" imgH="507960" progId="Equation.3">
                  <p:embed/>
                </p:oleObj>
              </mc:Choice>
              <mc:Fallback>
                <p:oleObj name="Equation" r:id="rId9" imgW="2628720" imgH="50796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4760912"/>
                        <a:ext cx="41544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 name="Object 2"/>
          <p:cNvGraphicFramePr>
            <a:graphicFrameLocks noChangeAspect="1"/>
          </p:cNvGraphicFramePr>
          <p:nvPr/>
        </p:nvGraphicFramePr>
        <p:xfrm>
          <a:off x="228600" y="5675312"/>
          <a:ext cx="4154487" cy="801688"/>
        </p:xfrm>
        <a:graphic>
          <a:graphicData uri="http://schemas.openxmlformats.org/presentationml/2006/ole">
            <mc:AlternateContent xmlns:mc="http://schemas.openxmlformats.org/markup-compatibility/2006">
              <mc:Choice xmlns:v="urn:schemas-microsoft-com:vml" Requires="v">
                <p:oleObj spid="_x0000_s60598" name="Equation" r:id="rId11" imgW="2628720" imgH="507960" progId="Equation.3">
                  <p:embed/>
                </p:oleObj>
              </mc:Choice>
              <mc:Fallback>
                <p:oleObj name="Equation" r:id="rId11" imgW="2628720" imgH="50796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5675312"/>
                        <a:ext cx="41544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5" name="Straight Connector 14"/>
          <p:cNvCxnSpPr/>
          <p:nvPr/>
        </p:nvCxnSpPr>
        <p:spPr>
          <a:xfrm rot="5400000">
            <a:off x="1819357" y="4001294"/>
            <a:ext cx="54102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6" name="Object 2"/>
          <p:cNvGraphicFramePr>
            <a:graphicFrameLocks noChangeAspect="1"/>
          </p:cNvGraphicFramePr>
          <p:nvPr/>
        </p:nvGraphicFramePr>
        <p:xfrm>
          <a:off x="4540250" y="1565275"/>
          <a:ext cx="4216400" cy="1482725"/>
        </p:xfrm>
        <a:graphic>
          <a:graphicData uri="http://schemas.openxmlformats.org/presentationml/2006/ole">
            <mc:AlternateContent xmlns:mc="http://schemas.openxmlformats.org/markup-compatibility/2006">
              <mc:Choice xmlns:v="urn:schemas-microsoft-com:vml" Requires="v">
                <p:oleObj spid="_x0000_s60599" name="Equation" r:id="rId13" imgW="2666880" imgH="939600" progId="Equation.3">
                  <p:embed/>
                </p:oleObj>
              </mc:Choice>
              <mc:Fallback>
                <p:oleObj name="Equation" r:id="rId13" imgW="2666880" imgH="9396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40250" y="1565275"/>
                        <a:ext cx="421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 name="Object 2"/>
          <p:cNvGraphicFramePr>
            <a:graphicFrameLocks noChangeAspect="1"/>
          </p:cNvGraphicFramePr>
          <p:nvPr/>
        </p:nvGraphicFramePr>
        <p:xfrm>
          <a:off x="4637088" y="3200400"/>
          <a:ext cx="4175125" cy="801688"/>
        </p:xfrm>
        <a:graphic>
          <a:graphicData uri="http://schemas.openxmlformats.org/presentationml/2006/ole">
            <mc:AlternateContent xmlns:mc="http://schemas.openxmlformats.org/markup-compatibility/2006">
              <mc:Choice xmlns:v="urn:schemas-microsoft-com:vml" Requires="v">
                <p:oleObj spid="_x0000_s60600" name="Equation" r:id="rId15" imgW="2641320" imgH="507960" progId="Equation.3">
                  <p:embed/>
                </p:oleObj>
              </mc:Choice>
              <mc:Fallback>
                <p:oleObj name="Equation" r:id="rId15" imgW="2641320" imgH="507960" progId="Equation.3">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37088" y="3200400"/>
                        <a:ext cx="41751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Rectangle 17"/>
          <p:cNvSpPr/>
          <p:nvPr/>
        </p:nvSpPr>
        <p:spPr>
          <a:xfrm>
            <a:off x="4648200" y="4114800"/>
            <a:ext cx="4114800" cy="707886"/>
          </a:xfrm>
          <a:prstGeom prst="rect">
            <a:avLst/>
          </a:prstGeom>
        </p:spPr>
        <p:txBody>
          <a:bodyPr wrap="square">
            <a:spAutoFit/>
          </a:bodyPr>
          <a:lstStyle/>
          <a:p>
            <a:pPr algn="just" rtl="1"/>
            <a:r>
              <a:rPr lang="ar-IQ" sz="2000" b="1" dirty="0" smtClean="0">
                <a:latin typeface="Arial" pitchFamily="34" charset="0"/>
                <a:cs typeface="Arial" pitchFamily="34" charset="0"/>
              </a:rPr>
              <a:t>العلاقة الأخير توضح انه عندما التردد يساوي تردد الرنين  </a:t>
            </a:r>
            <a:r>
              <a:rPr lang="en-US" sz="2000" b="1" dirty="0" smtClean="0">
                <a:latin typeface="Arial" pitchFamily="34" charset="0"/>
                <a:cs typeface="Arial" pitchFamily="34" charset="0"/>
              </a:rPr>
              <a:t> </a:t>
            </a:r>
            <a:r>
              <a:rPr lang="el-GR" sz="2000" b="1" dirty="0" smtClean="0">
                <a:latin typeface="Arial" pitchFamily="34" charset="0"/>
                <a:cs typeface="Arial" pitchFamily="34" charset="0"/>
              </a:rPr>
              <a:t>ω</a:t>
            </a:r>
            <a:r>
              <a:rPr lang="en-US" sz="2000" b="1" dirty="0" smtClean="0">
                <a:latin typeface="Arial" pitchFamily="34" charset="0"/>
                <a:cs typeface="Arial" pitchFamily="34" charset="0"/>
              </a:rPr>
              <a:t>=</a:t>
            </a:r>
            <a:r>
              <a:rPr lang="el-GR" sz="2000" b="1" dirty="0" smtClean="0">
                <a:latin typeface="Arial" pitchFamily="34" charset="0"/>
                <a:cs typeface="Arial" pitchFamily="34" charset="0"/>
              </a:rPr>
              <a:t>ω</a:t>
            </a:r>
            <a:r>
              <a:rPr lang="en-US" sz="2000" b="1" baseline="-25000" dirty="0" smtClean="0">
                <a:latin typeface="Arial" pitchFamily="34" charset="0"/>
                <a:cs typeface="Arial" pitchFamily="34" charset="0"/>
              </a:rPr>
              <a:t>o</a:t>
            </a:r>
            <a:r>
              <a:rPr lang="ar-IQ" sz="2000" b="1" dirty="0" smtClean="0">
                <a:latin typeface="Arial" pitchFamily="34" charset="0"/>
                <a:cs typeface="Arial" pitchFamily="34" charset="0"/>
              </a:rPr>
              <a:t>فان </a:t>
            </a:r>
            <a:endParaRPr lang="en-US" sz="2000" dirty="0">
              <a:latin typeface="Arial" pitchFamily="34" charset="0"/>
              <a:cs typeface="Arial" pitchFamily="34" charset="0"/>
            </a:endParaRPr>
          </a:p>
        </p:txBody>
      </p:sp>
      <p:graphicFrame>
        <p:nvGraphicFramePr>
          <p:cNvPr id="19" name="Object 2"/>
          <p:cNvGraphicFramePr>
            <a:graphicFrameLocks noChangeAspect="1"/>
          </p:cNvGraphicFramePr>
          <p:nvPr/>
        </p:nvGraphicFramePr>
        <p:xfrm>
          <a:off x="4724400" y="4918075"/>
          <a:ext cx="2849562" cy="720725"/>
        </p:xfrm>
        <a:graphic>
          <a:graphicData uri="http://schemas.openxmlformats.org/presentationml/2006/ole">
            <mc:AlternateContent xmlns:mc="http://schemas.openxmlformats.org/markup-compatibility/2006">
              <mc:Choice xmlns:v="urn:schemas-microsoft-com:vml" Requires="v">
                <p:oleObj spid="_x0000_s60601" name="Equation" r:id="rId17" imgW="1803240" imgH="457200" progId="Equation.3">
                  <p:embed/>
                </p:oleObj>
              </mc:Choice>
              <mc:Fallback>
                <p:oleObj name="Equation" r:id="rId17" imgW="1803240" imgH="45720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24400" y="4918075"/>
                        <a:ext cx="28495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a:t>
            </a:r>
            <a:r>
              <a:rPr lang="en-US" sz="2000" b="1" dirty="0" smtClean="0">
                <a:latin typeface="Arial" pitchFamily="34" charset="0"/>
                <a:cs typeface="Arial" pitchFamily="34" charset="0"/>
              </a:rPr>
              <a:t>18</a:t>
            </a:r>
            <a:endParaRPr lang="en-US" sz="2000" dirty="0">
              <a:latin typeface="Arial" pitchFamily="34" charset="0"/>
              <a:cs typeface="Arial" pitchFamily="34" charset="0"/>
            </a:endParaRPr>
          </a:p>
        </p:txBody>
      </p:sp>
      <p:sp>
        <p:nvSpPr>
          <p:cNvPr id="6" name="Rectangle 5"/>
          <p:cNvSpPr/>
          <p:nvPr/>
        </p:nvSpPr>
        <p:spPr>
          <a:xfrm>
            <a:off x="457200" y="914400"/>
            <a:ext cx="8229600" cy="1015663"/>
          </a:xfrm>
          <a:prstGeom prst="rect">
            <a:avLst/>
          </a:prstGeom>
        </p:spPr>
        <p:txBody>
          <a:bodyPr wrap="square">
            <a:spAutoFit/>
          </a:bodyPr>
          <a:lstStyle/>
          <a:p>
            <a:pPr algn="just"/>
            <a:r>
              <a:rPr lang="en-US" sz="2000" dirty="0" smtClean="0"/>
              <a:t>Consider a series </a:t>
            </a:r>
            <a:r>
              <a:rPr lang="en-US" sz="2000" i="1" dirty="0" smtClean="0"/>
              <a:t>RLC circuit for which R = 150 </a:t>
            </a:r>
            <a:r>
              <a:rPr lang="el-GR" sz="2000" i="1" dirty="0" smtClean="0"/>
              <a:t>Ω</a:t>
            </a:r>
            <a:r>
              <a:rPr lang="en-US" sz="2000" b="1" i="1" dirty="0" smtClean="0">
                <a:solidFill>
                  <a:srgbClr val="FF0000"/>
                </a:solidFill>
              </a:rPr>
              <a:t>, L = </a:t>
            </a:r>
            <a:r>
              <a:rPr lang="en-US" sz="2000" b="1" dirty="0" smtClean="0">
                <a:solidFill>
                  <a:srgbClr val="FF0000"/>
                </a:solidFill>
              </a:rPr>
              <a:t>20.0 </a:t>
            </a:r>
            <a:r>
              <a:rPr lang="en-US" sz="2000" b="1" dirty="0" err="1" smtClean="0">
                <a:solidFill>
                  <a:srgbClr val="FF0000"/>
                </a:solidFill>
              </a:rPr>
              <a:t>mH</a:t>
            </a:r>
            <a:r>
              <a:rPr lang="en-US" sz="2000" dirty="0" smtClean="0"/>
              <a:t>, ∆</a:t>
            </a:r>
            <a:r>
              <a:rPr lang="en-US" sz="2000" i="1" dirty="0" err="1" smtClean="0"/>
              <a:t>V</a:t>
            </a:r>
            <a:r>
              <a:rPr lang="en-US" sz="2000" i="1" baseline="-25000" dirty="0" err="1" smtClean="0"/>
              <a:t>rms</a:t>
            </a:r>
            <a:r>
              <a:rPr lang="en-US" sz="2000" i="1" dirty="0" smtClean="0"/>
              <a:t> = 20 V, and </a:t>
            </a:r>
            <a:r>
              <a:rPr lang="el-GR" sz="2000" b="1" dirty="0" smtClean="0">
                <a:solidFill>
                  <a:srgbClr val="FF0000"/>
                </a:solidFill>
              </a:rPr>
              <a:t>ω</a:t>
            </a:r>
            <a:r>
              <a:rPr lang="en-US" sz="2000" b="1" dirty="0" smtClean="0">
                <a:solidFill>
                  <a:srgbClr val="FF0000"/>
                </a:solidFill>
              </a:rPr>
              <a:t>= 5000 Hz</a:t>
            </a:r>
            <a:r>
              <a:rPr lang="en-US" sz="2000" i="1" dirty="0" smtClean="0"/>
              <a:t>. Determine </a:t>
            </a:r>
            <a:r>
              <a:rPr lang="en-US" sz="2000" dirty="0" smtClean="0"/>
              <a:t>the value of the capacitance for maximum current.</a:t>
            </a:r>
            <a:endParaRPr lang="en-US" sz="2000" b="1" dirty="0" smtClean="0">
              <a:latin typeface="Arial" pitchFamily="34" charset="0"/>
              <a:cs typeface="Arial" pitchFamily="34" charset="0"/>
            </a:endParaRPr>
          </a:p>
        </p:txBody>
      </p:sp>
      <p:pic>
        <p:nvPicPr>
          <p:cNvPr id="61442" name="Picture 2"/>
          <p:cNvPicPr>
            <a:picLocks noChangeAspect="1" noChangeArrowheads="1"/>
          </p:cNvPicPr>
          <p:nvPr/>
        </p:nvPicPr>
        <p:blipFill>
          <a:blip r:embed="rId2"/>
          <a:srcRect/>
          <a:stretch>
            <a:fillRect/>
          </a:stretch>
        </p:blipFill>
        <p:spPr bwMode="auto">
          <a:xfrm>
            <a:off x="533400" y="2057400"/>
            <a:ext cx="5818909"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a:t>
            </a:r>
            <a:r>
              <a:rPr lang="en-US" sz="2000" b="1" dirty="0" smtClean="0">
                <a:latin typeface="Arial" pitchFamily="34" charset="0"/>
                <a:cs typeface="Arial" pitchFamily="34" charset="0"/>
              </a:rPr>
              <a:t>19</a:t>
            </a:r>
            <a:endParaRPr lang="en-US" sz="2000" dirty="0">
              <a:latin typeface="Arial" pitchFamily="34" charset="0"/>
              <a:cs typeface="Arial" pitchFamily="34" charset="0"/>
            </a:endParaRPr>
          </a:p>
        </p:txBody>
      </p:sp>
      <p:sp>
        <p:nvSpPr>
          <p:cNvPr id="8" name="Rectangle 7"/>
          <p:cNvSpPr/>
          <p:nvPr/>
        </p:nvSpPr>
        <p:spPr>
          <a:xfrm>
            <a:off x="609600" y="914400"/>
            <a:ext cx="7467600" cy="1200329"/>
          </a:xfrm>
          <a:prstGeom prst="rect">
            <a:avLst/>
          </a:prstGeom>
        </p:spPr>
        <p:txBody>
          <a:bodyPr wrap="square">
            <a:spAutoFit/>
          </a:bodyPr>
          <a:lstStyle/>
          <a:p>
            <a:pPr algn="just"/>
            <a:r>
              <a:rPr lang="en-US" dirty="0" smtClean="0"/>
              <a:t>The tuning circuit of an AM radio contains an </a:t>
            </a:r>
            <a:r>
              <a:rPr lang="en-US" i="1" dirty="0" smtClean="0"/>
              <a:t>LC combination. </a:t>
            </a:r>
            <a:r>
              <a:rPr lang="en-US" dirty="0" smtClean="0"/>
              <a:t>The inductance is 0.2mH, and the capacitor is variable, so that the circuit can resonate at any frequency between 550 kHz and 1 650 kHz. Find the range of values required for </a:t>
            </a:r>
            <a:r>
              <a:rPr lang="en-US" i="1" dirty="0" smtClean="0"/>
              <a:t>C.</a:t>
            </a:r>
            <a:endParaRPr lang="en-US" dirty="0"/>
          </a:p>
        </p:txBody>
      </p:sp>
      <p:pic>
        <p:nvPicPr>
          <p:cNvPr id="5" name="Picture 3"/>
          <p:cNvPicPr>
            <a:picLocks noChangeAspect="1" noChangeArrowheads="1"/>
          </p:cNvPicPr>
          <p:nvPr/>
        </p:nvPicPr>
        <p:blipFill>
          <a:blip r:embed="rId2"/>
          <a:srcRect/>
          <a:stretch>
            <a:fillRect/>
          </a:stretch>
        </p:blipFill>
        <p:spPr bwMode="auto">
          <a:xfrm>
            <a:off x="762000" y="2971800"/>
            <a:ext cx="7230417" cy="1824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0" y="457200"/>
            <a:ext cx="5394747" cy="461665"/>
          </a:xfrm>
          <a:prstGeom prst="rect">
            <a:avLst/>
          </a:prstGeom>
          <a:noFill/>
        </p:spPr>
        <p:txBody>
          <a:bodyPr wrap="none" rtlCol="0">
            <a:spAutoFit/>
          </a:bodyPr>
          <a:lstStyle/>
          <a:p>
            <a:r>
              <a:rPr lang="en-US" sz="2400" dirty="0" smtClean="0"/>
              <a:t>The transformer and power transmission</a:t>
            </a:r>
            <a:endParaRPr lang="en-US" sz="2400" dirty="0"/>
          </a:p>
        </p:txBody>
      </p:sp>
      <p:pic>
        <p:nvPicPr>
          <p:cNvPr id="62466" name="Picture 2"/>
          <p:cNvPicPr>
            <a:picLocks noChangeAspect="1" noChangeArrowheads="1"/>
          </p:cNvPicPr>
          <p:nvPr/>
        </p:nvPicPr>
        <p:blipFill>
          <a:blip r:embed="rId3"/>
          <a:srcRect/>
          <a:stretch>
            <a:fillRect/>
          </a:stretch>
        </p:blipFill>
        <p:spPr bwMode="auto">
          <a:xfrm>
            <a:off x="4191000" y="990600"/>
            <a:ext cx="4353002" cy="2700337"/>
          </a:xfrm>
          <a:prstGeom prst="rect">
            <a:avLst/>
          </a:prstGeom>
          <a:noFill/>
          <a:ln w="9525">
            <a:noFill/>
            <a:miter lim="800000"/>
            <a:headEnd/>
            <a:tailEnd/>
          </a:ln>
          <a:effectLst/>
        </p:spPr>
      </p:pic>
      <p:graphicFrame>
        <p:nvGraphicFramePr>
          <p:cNvPr id="62467" name="Object 3"/>
          <p:cNvGraphicFramePr>
            <a:graphicFrameLocks noChangeAspect="1"/>
          </p:cNvGraphicFramePr>
          <p:nvPr/>
        </p:nvGraphicFramePr>
        <p:xfrm>
          <a:off x="304800" y="914400"/>
          <a:ext cx="2728913" cy="720725"/>
        </p:xfrm>
        <a:graphic>
          <a:graphicData uri="http://schemas.openxmlformats.org/presentationml/2006/ole">
            <mc:AlternateContent xmlns:mc="http://schemas.openxmlformats.org/markup-compatibility/2006">
              <mc:Choice xmlns:v="urn:schemas-microsoft-com:vml" Requires="v">
                <p:oleObj spid="_x0000_s62578" name="Equation" r:id="rId4" imgW="1726920" imgH="457200" progId="Equation.3">
                  <p:embed/>
                </p:oleObj>
              </mc:Choice>
              <mc:Fallback>
                <p:oleObj name="Equation" r:id="rId4" imgW="1726920" imgH="457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14400"/>
                        <a:ext cx="27289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ctangle 5"/>
          <p:cNvSpPr/>
          <p:nvPr/>
        </p:nvSpPr>
        <p:spPr>
          <a:xfrm>
            <a:off x="76200" y="1752600"/>
            <a:ext cx="4114800" cy="400110"/>
          </a:xfrm>
          <a:prstGeom prst="rect">
            <a:avLst/>
          </a:prstGeom>
        </p:spPr>
        <p:txBody>
          <a:bodyPr wrap="square">
            <a:spAutoFit/>
          </a:bodyPr>
          <a:lstStyle/>
          <a:p>
            <a:pPr algn="just" rtl="1"/>
            <a:r>
              <a:rPr lang="ar-IQ" sz="2000" b="1" dirty="0" smtClean="0">
                <a:latin typeface="Arial" pitchFamily="34" charset="0"/>
                <a:cs typeface="Arial" pitchFamily="34" charset="0"/>
              </a:rPr>
              <a:t>حيث ان </a:t>
            </a:r>
            <a:r>
              <a:rPr lang="el-GR" sz="2000" b="1" dirty="0" smtClean="0">
                <a:latin typeface="Arial" pitchFamily="34" charset="0"/>
                <a:cs typeface="Arial" pitchFamily="34" charset="0"/>
              </a:rPr>
              <a:t>φ</a:t>
            </a:r>
            <a:r>
              <a:rPr lang="ar-IQ" sz="2000" b="1" dirty="0" smtClean="0">
                <a:latin typeface="Arial" pitchFamily="34" charset="0"/>
                <a:cs typeface="Arial" pitchFamily="34" charset="0"/>
              </a:rPr>
              <a:t> الفيض المغناطيسي خلال الملفين </a:t>
            </a:r>
            <a:endParaRPr lang="en-US" sz="2000" dirty="0">
              <a:latin typeface="Arial" pitchFamily="34" charset="0"/>
              <a:cs typeface="Arial" pitchFamily="34" charset="0"/>
            </a:endParaRPr>
          </a:p>
        </p:txBody>
      </p:sp>
      <p:graphicFrame>
        <p:nvGraphicFramePr>
          <p:cNvPr id="7" name="Object 3"/>
          <p:cNvGraphicFramePr>
            <a:graphicFrameLocks noChangeAspect="1"/>
          </p:cNvGraphicFramePr>
          <p:nvPr/>
        </p:nvGraphicFramePr>
        <p:xfrm>
          <a:off x="371475" y="2286000"/>
          <a:ext cx="2747963" cy="720725"/>
        </p:xfrm>
        <a:graphic>
          <a:graphicData uri="http://schemas.openxmlformats.org/presentationml/2006/ole">
            <mc:AlternateContent xmlns:mc="http://schemas.openxmlformats.org/markup-compatibility/2006">
              <mc:Choice xmlns:v="urn:schemas-microsoft-com:vml" Requires="v">
                <p:oleObj spid="_x0000_s62579" name="Equation" r:id="rId6" imgW="1739880" imgH="457200" progId="Equation.3">
                  <p:embed/>
                </p:oleObj>
              </mc:Choice>
              <mc:Fallback>
                <p:oleObj name="Equation" r:id="rId6" imgW="1739880" imgH="457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75" y="2286000"/>
                        <a:ext cx="27479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 name="Object 3"/>
          <p:cNvGraphicFramePr>
            <a:graphicFrameLocks noChangeAspect="1"/>
          </p:cNvGraphicFramePr>
          <p:nvPr/>
        </p:nvGraphicFramePr>
        <p:xfrm>
          <a:off x="457200" y="3562350"/>
          <a:ext cx="2266950" cy="781050"/>
        </p:xfrm>
        <a:graphic>
          <a:graphicData uri="http://schemas.openxmlformats.org/presentationml/2006/ole">
            <mc:AlternateContent xmlns:mc="http://schemas.openxmlformats.org/markup-compatibility/2006">
              <mc:Choice xmlns:v="urn:schemas-microsoft-com:vml" Requires="v">
                <p:oleObj spid="_x0000_s62580" name="Equation" r:id="rId8" imgW="1434960" imgH="495000" progId="Equation.3">
                  <p:embed/>
                </p:oleObj>
              </mc:Choice>
              <mc:Fallback>
                <p:oleObj name="Equation" r:id="rId8" imgW="1434960" imgH="4950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562350"/>
                        <a:ext cx="22669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Rectangle 8"/>
          <p:cNvSpPr/>
          <p:nvPr/>
        </p:nvSpPr>
        <p:spPr>
          <a:xfrm>
            <a:off x="228600" y="3048000"/>
            <a:ext cx="3581400" cy="400110"/>
          </a:xfrm>
          <a:prstGeom prst="rect">
            <a:avLst/>
          </a:prstGeom>
        </p:spPr>
        <p:txBody>
          <a:bodyPr wrap="square">
            <a:spAutoFit/>
          </a:bodyPr>
          <a:lstStyle/>
          <a:p>
            <a:pPr algn="just" rtl="1"/>
            <a:r>
              <a:rPr lang="ar-IQ" sz="2000" b="1" dirty="0" smtClean="0">
                <a:latin typeface="Arial" pitchFamily="34" charset="0"/>
                <a:cs typeface="Arial" pitchFamily="34" charset="0"/>
              </a:rPr>
              <a:t>من تعويض 70 في 71</a:t>
            </a:r>
            <a:endParaRPr lang="en-US" sz="2000" dirty="0">
              <a:latin typeface="Arial" pitchFamily="34" charset="0"/>
              <a:cs typeface="Arial" pitchFamily="34" charset="0"/>
            </a:endParaRPr>
          </a:p>
        </p:txBody>
      </p:sp>
      <p:graphicFrame>
        <p:nvGraphicFramePr>
          <p:cNvPr id="10" name="Object 3"/>
          <p:cNvGraphicFramePr>
            <a:graphicFrameLocks noChangeAspect="1"/>
          </p:cNvGraphicFramePr>
          <p:nvPr/>
        </p:nvGraphicFramePr>
        <p:xfrm>
          <a:off x="533400" y="4495800"/>
          <a:ext cx="2106613" cy="781050"/>
        </p:xfrm>
        <a:graphic>
          <a:graphicData uri="http://schemas.openxmlformats.org/presentationml/2006/ole">
            <mc:AlternateContent xmlns:mc="http://schemas.openxmlformats.org/markup-compatibility/2006">
              <mc:Choice xmlns:v="urn:schemas-microsoft-com:vml" Requires="v">
                <p:oleObj spid="_x0000_s62581" name="Equation" r:id="rId10" imgW="1333440" imgH="495000" progId="Equation.3">
                  <p:embed/>
                </p:oleObj>
              </mc:Choice>
              <mc:Fallback>
                <p:oleObj name="Equation" r:id="rId10" imgW="1333440" imgH="4950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4495800"/>
                        <a:ext cx="21066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 name="Object 3"/>
          <p:cNvGraphicFramePr>
            <a:graphicFrameLocks noChangeAspect="1"/>
          </p:cNvGraphicFramePr>
          <p:nvPr/>
        </p:nvGraphicFramePr>
        <p:xfrm>
          <a:off x="457200" y="5334000"/>
          <a:ext cx="2266950" cy="781050"/>
        </p:xfrm>
        <a:graphic>
          <a:graphicData uri="http://schemas.openxmlformats.org/presentationml/2006/ole">
            <mc:AlternateContent xmlns:mc="http://schemas.openxmlformats.org/markup-compatibility/2006">
              <mc:Choice xmlns:v="urn:schemas-microsoft-com:vml" Requires="v">
                <p:oleObj spid="_x0000_s62582" name="Equation" r:id="rId12" imgW="1434960" imgH="495000" progId="Equation.3">
                  <p:embed/>
                </p:oleObj>
              </mc:Choice>
              <mc:Fallback>
                <p:oleObj name="Equation" r:id="rId12" imgW="1434960" imgH="495000"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5334000"/>
                        <a:ext cx="22669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 name="TextBox 10"/>
          <p:cNvSpPr txBox="1"/>
          <p:nvPr/>
        </p:nvSpPr>
        <p:spPr>
          <a:xfrm>
            <a:off x="6096000" y="5562600"/>
            <a:ext cx="2733633" cy="461665"/>
          </a:xfrm>
          <a:prstGeom prst="rect">
            <a:avLst/>
          </a:prstGeom>
          <a:noFill/>
        </p:spPr>
        <p:txBody>
          <a:bodyPr wrap="none" rtlCol="0">
            <a:spAutoFit/>
          </a:bodyPr>
          <a:lstStyle/>
          <a:p>
            <a:r>
              <a:rPr lang="en-US" sz="2400" b="1" dirty="0" smtClean="0"/>
              <a:t>Rectifiers and filters</a:t>
            </a:r>
            <a:endParaRPr lang="en-US" sz="2400" b="1" dirty="0"/>
          </a:p>
        </p:txBody>
      </p:sp>
      <p:sp>
        <p:nvSpPr>
          <p:cNvPr id="13" name="Rectangle 12"/>
          <p:cNvSpPr/>
          <p:nvPr/>
        </p:nvSpPr>
        <p:spPr>
          <a:xfrm>
            <a:off x="2476012" y="6019800"/>
            <a:ext cx="6311319" cy="369332"/>
          </a:xfrm>
          <a:prstGeom prst="rect">
            <a:avLst/>
          </a:prstGeom>
        </p:spPr>
        <p:txBody>
          <a:bodyPr wrap="square">
            <a:spAutoFit/>
          </a:bodyPr>
          <a:lstStyle/>
          <a:p>
            <a:pPr algn="r" rtl="1"/>
            <a:r>
              <a:rPr lang="en-US" dirty="0" smtClean="0"/>
              <a:t>Rectifiers </a:t>
            </a:r>
            <a:r>
              <a:rPr lang="ar-IQ" dirty="0" smtClean="0"/>
              <a:t> هو جهاز يقوم بعملية تحويل التيار المتناوب الى تيار مستمر</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a:t>
            </a:r>
            <a:r>
              <a:rPr lang="en-US" sz="2000" b="1" dirty="0" smtClean="0">
                <a:latin typeface="Arial" pitchFamily="34" charset="0"/>
                <a:cs typeface="Arial" pitchFamily="34" charset="0"/>
              </a:rPr>
              <a:t>20</a:t>
            </a:r>
            <a:endParaRPr lang="en-US" sz="2000" dirty="0">
              <a:latin typeface="Arial" pitchFamily="34" charset="0"/>
              <a:cs typeface="Arial" pitchFamily="34" charset="0"/>
            </a:endParaRPr>
          </a:p>
        </p:txBody>
      </p:sp>
      <p:sp>
        <p:nvSpPr>
          <p:cNvPr id="6" name="Rectangle 5"/>
          <p:cNvSpPr/>
          <p:nvPr/>
        </p:nvSpPr>
        <p:spPr>
          <a:xfrm>
            <a:off x="609600" y="990600"/>
            <a:ext cx="8001000" cy="646331"/>
          </a:xfrm>
          <a:prstGeom prst="rect">
            <a:avLst/>
          </a:prstGeom>
        </p:spPr>
        <p:txBody>
          <a:bodyPr wrap="square">
            <a:spAutoFit/>
          </a:bodyPr>
          <a:lstStyle/>
          <a:p>
            <a:r>
              <a:rPr lang="en-US" dirty="0" smtClean="0"/>
              <a:t>A transformer has </a:t>
            </a:r>
            <a:r>
              <a:rPr lang="en-US" i="1" dirty="0" smtClean="0"/>
              <a:t>N1 = 350 turns and N2 = 2000 turns. If </a:t>
            </a:r>
            <a:r>
              <a:rPr lang="en-US" dirty="0" smtClean="0"/>
              <a:t>the input voltage is ∆</a:t>
            </a:r>
            <a:r>
              <a:rPr lang="en-US" i="1" dirty="0" smtClean="0"/>
              <a:t>v(t) = (170 V) </a:t>
            </a:r>
            <a:r>
              <a:rPr lang="en-US" i="1" dirty="0" err="1" smtClean="0"/>
              <a:t>cos</a:t>
            </a:r>
            <a:r>
              <a:rPr lang="en-US" i="1" dirty="0" smtClean="0"/>
              <a:t> </a:t>
            </a:r>
            <a:r>
              <a:rPr lang="el-GR" i="1" dirty="0" smtClean="0"/>
              <a:t>ω</a:t>
            </a:r>
            <a:r>
              <a:rPr lang="en-US" i="1" dirty="0" smtClean="0"/>
              <a:t>t, what </a:t>
            </a:r>
            <a:r>
              <a:rPr lang="en-US" i="1" dirty="0" err="1" smtClean="0"/>
              <a:t>rms</a:t>
            </a:r>
            <a:r>
              <a:rPr lang="en-US" i="1" dirty="0" smtClean="0"/>
              <a:t> </a:t>
            </a:r>
            <a:r>
              <a:rPr lang="en-US" dirty="0" smtClean="0"/>
              <a:t>voltage is developed across the secondary coil?</a:t>
            </a:r>
            <a:endParaRPr lang="en-US" dirty="0"/>
          </a:p>
        </p:txBody>
      </p:sp>
      <p:pic>
        <p:nvPicPr>
          <p:cNvPr id="5" name="Picture 2"/>
          <p:cNvPicPr>
            <a:picLocks noChangeAspect="1" noChangeArrowheads="1"/>
          </p:cNvPicPr>
          <p:nvPr/>
        </p:nvPicPr>
        <p:blipFill>
          <a:blip r:embed="rId2"/>
          <a:srcRect/>
          <a:stretch>
            <a:fillRect/>
          </a:stretch>
        </p:blipFill>
        <p:spPr bwMode="auto">
          <a:xfrm>
            <a:off x="685800" y="2667000"/>
            <a:ext cx="7454537" cy="2038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048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a:t>
            </a:r>
            <a:r>
              <a:rPr lang="en-US" sz="2000" b="1" dirty="0" smtClean="0">
                <a:latin typeface="Arial" pitchFamily="34" charset="0"/>
                <a:cs typeface="Arial" pitchFamily="34" charset="0"/>
              </a:rPr>
              <a:t>21</a:t>
            </a:r>
            <a:endParaRPr lang="en-US" sz="2000" dirty="0">
              <a:latin typeface="Arial" pitchFamily="34" charset="0"/>
              <a:cs typeface="Arial" pitchFamily="34" charset="0"/>
            </a:endParaRPr>
          </a:p>
        </p:txBody>
      </p:sp>
      <p:pic>
        <p:nvPicPr>
          <p:cNvPr id="64514" name="Picture 2"/>
          <p:cNvPicPr>
            <a:picLocks noChangeAspect="1" noChangeArrowheads="1"/>
          </p:cNvPicPr>
          <p:nvPr/>
        </p:nvPicPr>
        <p:blipFill>
          <a:blip r:embed="rId2"/>
          <a:srcRect/>
          <a:stretch>
            <a:fillRect/>
          </a:stretch>
        </p:blipFill>
        <p:spPr bwMode="auto">
          <a:xfrm>
            <a:off x="228600" y="1600200"/>
            <a:ext cx="8420100" cy="5029200"/>
          </a:xfrm>
          <a:prstGeom prst="rect">
            <a:avLst/>
          </a:prstGeom>
          <a:noFill/>
          <a:ln w="9525">
            <a:noFill/>
            <a:miter lim="800000"/>
            <a:headEnd/>
            <a:tailEnd/>
          </a:ln>
          <a:effectLst/>
        </p:spPr>
      </p:pic>
      <p:sp>
        <p:nvSpPr>
          <p:cNvPr id="7" name="Rectangle 6"/>
          <p:cNvSpPr/>
          <p:nvPr/>
        </p:nvSpPr>
        <p:spPr>
          <a:xfrm>
            <a:off x="457200" y="609600"/>
            <a:ext cx="8153400" cy="923330"/>
          </a:xfrm>
          <a:prstGeom prst="rect">
            <a:avLst/>
          </a:prstGeom>
        </p:spPr>
        <p:txBody>
          <a:bodyPr wrap="square">
            <a:spAutoFit/>
          </a:bodyPr>
          <a:lstStyle/>
          <a:p>
            <a:r>
              <a:rPr lang="en-US" dirty="0" smtClean="0"/>
              <a:t>In the transformer shown in Figure , the load resistor is 50</a:t>
            </a:r>
            <a:r>
              <a:rPr lang="el-GR" dirty="0" smtClean="0"/>
              <a:t>Ω</a:t>
            </a:r>
            <a:r>
              <a:rPr lang="en-US" dirty="0" smtClean="0"/>
              <a:t>. The turns ratio </a:t>
            </a:r>
            <a:r>
              <a:rPr lang="en-US" i="1" dirty="0" smtClean="0"/>
              <a:t>N1:N2 is 5:2, and the </a:t>
            </a:r>
            <a:r>
              <a:rPr lang="en-US" dirty="0" smtClean="0"/>
              <a:t>source voltage is 80 V (</a:t>
            </a:r>
            <a:r>
              <a:rPr lang="en-US" dirty="0" err="1" smtClean="0"/>
              <a:t>rms</a:t>
            </a:r>
            <a:r>
              <a:rPr lang="en-US" dirty="0" smtClean="0"/>
              <a:t>). If a voltmeter across the load measures 25 V (</a:t>
            </a:r>
            <a:r>
              <a:rPr lang="en-US" dirty="0" err="1" smtClean="0"/>
              <a:t>rms</a:t>
            </a:r>
            <a:r>
              <a:rPr lang="en-US" dirty="0" smtClean="0"/>
              <a:t>), what is the source resistance </a:t>
            </a:r>
            <a:r>
              <a:rPr lang="en-US" i="1" dirty="0" smtClean="0"/>
              <a:t>Rs?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3</a:t>
            </a:r>
            <a:endParaRPr lang="en-US" sz="2000" dirty="0">
              <a:latin typeface="Arial" pitchFamily="34" charset="0"/>
              <a:cs typeface="Arial" pitchFamily="34" charset="0"/>
            </a:endParaRPr>
          </a:p>
        </p:txBody>
      </p:sp>
      <p:sp>
        <p:nvSpPr>
          <p:cNvPr id="5" name="Rectangle 4"/>
          <p:cNvSpPr/>
          <p:nvPr/>
        </p:nvSpPr>
        <p:spPr>
          <a:xfrm>
            <a:off x="762000" y="990600"/>
            <a:ext cx="8153400" cy="707886"/>
          </a:xfrm>
          <a:prstGeom prst="rect">
            <a:avLst/>
          </a:prstGeom>
        </p:spPr>
        <p:txBody>
          <a:bodyPr wrap="square">
            <a:spAutoFit/>
          </a:bodyPr>
          <a:lstStyle/>
          <a:p>
            <a:pPr algn="just" rtl="1"/>
            <a:r>
              <a:rPr lang="ar-IQ" sz="2000" b="1" dirty="0" smtClean="0">
                <a:latin typeface="Arial" pitchFamily="34" charset="0"/>
                <a:cs typeface="Arial" pitchFamily="34" charset="0"/>
              </a:rPr>
              <a:t>التيار في دائرة تحتوي على مقاومة تساوي </a:t>
            </a:r>
            <a:r>
              <a:rPr lang="en-US" sz="2000" b="1" dirty="0" smtClean="0">
                <a:latin typeface="Arial" pitchFamily="34" charset="0"/>
                <a:cs typeface="Arial" pitchFamily="34" charset="0"/>
              </a:rPr>
              <a:t>60% </a:t>
            </a:r>
            <a:r>
              <a:rPr lang="ar-IQ" sz="2000" b="1" dirty="0" smtClean="0">
                <a:latin typeface="Arial" pitchFamily="34" charset="0"/>
                <a:cs typeface="Arial" pitchFamily="34" charset="0"/>
              </a:rPr>
              <a:t> من التيار الأعظم عند اللحظة </a:t>
            </a:r>
            <a:r>
              <a:rPr lang="en-US" sz="2000" b="1" dirty="0" smtClean="0">
                <a:latin typeface="Arial" pitchFamily="34" charset="0"/>
                <a:cs typeface="Arial" pitchFamily="34" charset="0"/>
              </a:rPr>
              <a:t>t=7ms</a:t>
            </a:r>
            <a:r>
              <a:rPr lang="ar-IQ" sz="2000" b="1" dirty="0" smtClean="0">
                <a:latin typeface="Arial" pitchFamily="34" charset="0"/>
                <a:cs typeface="Arial" pitchFamily="34" charset="0"/>
              </a:rPr>
              <a:t> . ما هو اقل تردد للمصدر المجهز لذلك التيار</a:t>
            </a:r>
            <a:endParaRPr lang="en-US" sz="2000" dirty="0">
              <a:latin typeface="Arial" pitchFamily="34" charset="0"/>
              <a:cs typeface="Arial" pitchFamily="34" charset="0"/>
            </a:endParaRPr>
          </a:p>
        </p:txBody>
      </p:sp>
      <p:pic>
        <p:nvPicPr>
          <p:cNvPr id="21506" name="Picture 2"/>
          <p:cNvPicPr>
            <a:picLocks noChangeAspect="1" noChangeArrowheads="1"/>
          </p:cNvPicPr>
          <p:nvPr/>
        </p:nvPicPr>
        <p:blipFill>
          <a:blip r:embed="rId2"/>
          <a:srcRect/>
          <a:stretch>
            <a:fillRect/>
          </a:stretch>
        </p:blipFill>
        <p:spPr bwMode="auto">
          <a:xfrm>
            <a:off x="838200" y="2514600"/>
            <a:ext cx="7848600" cy="14790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6</a:t>
            </a:r>
            <a:endParaRPr lang="en-US" sz="2000" dirty="0">
              <a:latin typeface="Arial" pitchFamily="34" charset="0"/>
              <a:cs typeface="Arial" pitchFamily="34" charset="0"/>
            </a:endParaRPr>
          </a:p>
        </p:txBody>
      </p:sp>
      <p:sp>
        <p:nvSpPr>
          <p:cNvPr id="5" name="Rectangle 4"/>
          <p:cNvSpPr/>
          <p:nvPr/>
        </p:nvSpPr>
        <p:spPr>
          <a:xfrm>
            <a:off x="762000" y="990600"/>
            <a:ext cx="8153400" cy="707886"/>
          </a:xfrm>
          <a:prstGeom prst="rect">
            <a:avLst/>
          </a:prstGeom>
        </p:spPr>
        <p:txBody>
          <a:bodyPr wrap="square">
            <a:spAutoFit/>
          </a:bodyPr>
          <a:lstStyle/>
          <a:p>
            <a:pPr algn="just" rtl="1"/>
            <a:r>
              <a:rPr lang="ar-IQ" sz="2000" b="1" dirty="0" smtClean="0">
                <a:latin typeface="Arial" pitchFamily="34" charset="0"/>
                <a:cs typeface="Arial" pitchFamily="34" charset="0"/>
              </a:rPr>
              <a:t>محث يمتلك رادة حثية </a:t>
            </a:r>
            <a:r>
              <a:rPr lang="en-US" sz="2000" b="1" dirty="0" smtClean="0">
                <a:latin typeface="Arial" pitchFamily="34" charset="0"/>
                <a:cs typeface="Arial" pitchFamily="34" charset="0"/>
              </a:rPr>
              <a:t>54</a:t>
            </a:r>
            <a:r>
              <a:rPr lang="el-GR" sz="2000" b="1" dirty="0" smtClean="0">
                <a:latin typeface="Arial" pitchFamily="34" charset="0"/>
                <a:cs typeface="Arial" pitchFamily="34" charset="0"/>
              </a:rPr>
              <a:t>Ω</a:t>
            </a:r>
            <a:r>
              <a:rPr lang="en-US" sz="2000" b="1" dirty="0" smtClean="0">
                <a:latin typeface="Arial" pitchFamily="34" charset="0"/>
                <a:cs typeface="Arial" pitchFamily="34" charset="0"/>
              </a:rPr>
              <a:t> </a:t>
            </a:r>
            <a:r>
              <a:rPr lang="ar-IQ" sz="2000" b="1" dirty="0" smtClean="0">
                <a:latin typeface="Arial" pitchFamily="34" charset="0"/>
                <a:cs typeface="Arial" pitchFamily="34" charset="0"/>
              </a:rPr>
              <a:t> عند التردد </a:t>
            </a:r>
            <a:r>
              <a:rPr lang="en-US" sz="2000" b="1" dirty="0" smtClean="0">
                <a:latin typeface="Arial" pitchFamily="34" charset="0"/>
                <a:cs typeface="Arial" pitchFamily="34" charset="0"/>
              </a:rPr>
              <a:t>60Hz</a:t>
            </a:r>
            <a:r>
              <a:rPr lang="ar-IQ" sz="2000" b="1" dirty="0" smtClean="0">
                <a:latin typeface="Arial" pitchFamily="34" charset="0"/>
                <a:cs typeface="Arial" pitchFamily="34" charset="0"/>
              </a:rPr>
              <a:t>.ما اعظم تيار عندما يربط هذا المحث الى مصدر تردده </a:t>
            </a:r>
            <a:r>
              <a:rPr lang="en-US" sz="2000" b="1" dirty="0" smtClean="0">
                <a:latin typeface="Arial" pitchFamily="34" charset="0"/>
                <a:cs typeface="Arial" pitchFamily="34" charset="0"/>
              </a:rPr>
              <a:t>50Hz</a:t>
            </a:r>
            <a:r>
              <a:rPr lang="ar-IQ" sz="2000" b="1" dirty="0" smtClean="0">
                <a:latin typeface="Arial" pitchFamily="34" charset="0"/>
                <a:cs typeface="Arial" pitchFamily="34" charset="0"/>
              </a:rPr>
              <a:t> لانتاج فولتية فعالة قيمتها </a:t>
            </a:r>
            <a:r>
              <a:rPr lang="en-US" sz="2000" b="1" dirty="0" smtClean="0">
                <a:latin typeface="Arial" pitchFamily="34" charset="0"/>
                <a:cs typeface="Arial" pitchFamily="34" charset="0"/>
              </a:rPr>
              <a:t>100V</a:t>
            </a:r>
            <a:r>
              <a:rPr lang="ar-IQ" sz="2000" b="1" dirty="0" smtClean="0">
                <a:latin typeface="Arial" pitchFamily="34" charset="0"/>
                <a:cs typeface="Arial" pitchFamily="34" charset="0"/>
              </a:rPr>
              <a:t>. </a:t>
            </a:r>
            <a:endParaRPr lang="en-US" sz="2000" dirty="0">
              <a:latin typeface="Arial" pitchFamily="34" charset="0"/>
              <a:cs typeface="Arial" pitchFamily="34" charset="0"/>
            </a:endParaRPr>
          </a:p>
        </p:txBody>
      </p:sp>
      <p:pic>
        <p:nvPicPr>
          <p:cNvPr id="28674" name="Picture 2"/>
          <p:cNvPicPr>
            <a:picLocks noChangeAspect="1" noChangeArrowheads="1"/>
          </p:cNvPicPr>
          <p:nvPr/>
        </p:nvPicPr>
        <p:blipFill>
          <a:blip r:embed="rId2"/>
          <a:srcRect/>
          <a:stretch>
            <a:fillRect/>
          </a:stretch>
        </p:blipFill>
        <p:spPr bwMode="auto">
          <a:xfrm>
            <a:off x="228600" y="2362200"/>
            <a:ext cx="8476676"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7</a:t>
            </a:r>
            <a:endParaRPr lang="en-US" sz="2000" dirty="0">
              <a:latin typeface="Arial" pitchFamily="34" charset="0"/>
              <a:cs typeface="Arial" pitchFamily="34" charset="0"/>
            </a:endParaRPr>
          </a:p>
        </p:txBody>
      </p:sp>
      <p:sp>
        <p:nvSpPr>
          <p:cNvPr id="5" name="Rectangle 4"/>
          <p:cNvSpPr/>
          <p:nvPr/>
        </p:nvSpPr>
        <p:spPr>
          <a:xfrm>
            <a:off x="762000" y="990600"/>
            <a:ext cx="8153400" cy="707886"/>
          </a:xfrm>
          <a:prstGeom prst="rect">
            <a:avLst/>
          </a:prstGeom>
        </p:spPr>
        <p:txBody>
          <a:bodyPr wrap="square">
            <a:spAutoFit/>
          </a:bodyPr>
          <a:lstStyle/>
          <a:p>
            <a:pPr algn="just" rtl="1"/>
            <a:r>
              <a:rPr lang="ar-IQ" sz="2000" b="1" dirty="0" smtClean="0">
                <a:latin typeface="Arial" pitchFamily="34" charset="0"/>
                <a:cs typeface="Arial" pitchFamily="34" charset="0"/>
              </a:rPr>
              <a:t>محث </a:t>
            </a:r>
            <a:r>
              <a:rPr lang="en-US" sz="2000" b="1" dirty="0" smtClean="0">
                <a:latin typeface="Arial" pitchFamily="34" charset="0"/>
                <a:cs typeface="Arial" pitchFamily="34" charset="0"/>
              </a:rPr>
              <a:t>20mH </a:t>
            </a:r>
            <a:r>
              <a:rPr lang="ar-IQ" sz="2000" b="1" dirty="0" smtClean="0">
                <a:latin typeface="Arial" pitchFamily="34" charset="0"/>
                <a:cs typeface="Arial" pitchFamily="34" charset="0"/>
              </a:rPr>
              <a:t> مربوط الى مصدر فولتيته الفعالة </a:t>
            </a:r>
            <a:r>
              <a:rPr lang="en-US" sz="2000" b="1" dirty="0" smtClean="0">
                <a:latin typeface="Arial" pitchFamily="34" charset="0"/>
                <a:cs typeface="Arial" pitchFamily="34" charset="0"/>
              </a:rPr>
              <a:t>120V</a:t>
            </a:r>
            <a:r>
              <a:rPr lang="ar-IQ" sz="2000" b="1" dirty="0" smtClean="0">
                <a:latin typeface="Arial" pitchFamily="34" charset="0"/>
                <a:cs typeface="Arial" pitchFamily="34" charset="0"/>
              </a:rPr>
              <a:t> و تردده </a:t>
            </a:r>
            <a:r>
              <a:rPr lang="en-US" sz="2000" b="1" dirty="0" smtClean="0">
                <a:latin typeface="Arial" pitchFamily="34" charset="0"/>
                <a:cs typeface="Arial" pitchFamily="34" charset="0"/>
              </a:rPr>
              <a:t>60Hz</a:t>
            </a:r>
            <a:r>
              <a:rPr lang="ar-IQ" sz="2000" b="1" dirty="0" smtClean="0">
                <a:latin typeface="Arial" pitchFamily="34" charset="0"/>
                <a:cs typeface="Arial" pitchFamily="34" charset="0"/>
              </a:rPr>
              <a:t> . جد الطاقة المخزونة في المحث عند </a:t>
            </a:r>
            <a:r>
              <a:rPr lang="en-US" sz="2000" b="1" dirty="0" smtClean="0">
                <a:latin typeface="Arial" pitchFamily="34" charset="0"/>
                <a:cs typeface="Arial" pitchFamily="34" charset="0"/>
              </a:rPr>
              <a:t>t=1/180s</a:t>
            </a:r>
            <a:r>
              <a:rPr lang="ar-IQ" sz="2000" b="1" dirty="0" smtClean="0">
                <a:latin typeface="Arial" pitchFamily="34" charset="0"/>
                <a:cs typeface="Arial" pitchFamily="34" charset="0"/>
              </a:rPr>
              <a:t> مفترضا ان الطاقة تساوي صفر عند الومن صفر.</a:t>
            </a:r>
            <a:endParaRPr lang="en-US" sz="2000" dirty="0">
              <a:latin typeface="Arial" pitchFamily="34" charset="0"/>
              <a:cs typeface="Arial" pitchFamily="34" charset="0"/>
            </a:endParaRPr>
          </a:p>
        </p:txBody>
      </p:sp>
      <p:pic>
        <p:nvPicPr>
          <p:cNvPr id="29698" name="Picture 2"/>
          <p:cNvPicPr>
            <a:picLocks noChangeAspect="1" noChangeArrowheads="1"/>
          </p:cNvPicPr>
          <p:nvPr/>
        </p:nvPicPr>
        <p:blipFill>
          <a:blip r:embed="rId2"/>
          <a:srcRect/>
          <a:stretch>
            <a:fillRect/>
          </a:stretch>
        </p:blipFill>
        <p:spPr bwMode="auto">
          <a:xfrm>
            <a:off x="565090" y="1981200"/>
            <a:ext cx="857891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582612" y="438150"/>
          <a:ext cx="2389188" cy="704850"/>
        </p:xfrm>
        <a:graphic>
          <a:graphicData uri="http://schemas.openxmlformats.org/presentationml/2006/ole">
            <mc:AlternateContent xmlns:mc="http://schemas.openxmlformats.org/markup-compatibility/2006">
              <mc:Choice xmlns:v="urn:schemas-microsoft-com:vml" Requires="v">
                <p:oleObj spid="_x0000_s3185" name="Equation" r:id="rId3" imgW="1511280" imgH="444240" progId="Equation.3">
                  <p:embed/>
                </p:oleObj>
              </mc:Choice>
              <mc:Fallback>
                <p:oleObj name="Equation" r:id="rId3" imgW="151128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2" y="438150"/>
                        <a:ext cx="2389188"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04800" y="1143000"/>
            <a:ext cx="3352800" cy="400110"/>
          </a:xfrm>
          <a:prstGeom prst="rect">
            <a:avLst/>
          </a:prstGeom>
          <a:noFill/>
        </p:spPr>
        <p:txBody>
          <a:bodyPr wrap="square" rtlCol="0">
            <a:spAutoFit/>
          </a:bodyPr>
          <a:lstStyle/>
          <a:p>
            <a:pPr algn="r" rtl="1"/>
            <a:r>
              <a:rPr lang="ar-IQ" sz="2000" dirty="0" smtClean="0">
                <a:latin typeface="Arial" pitchFamily="34" charset="0"/>
                <a:cs typeface="Arial" pitchFamily="34" charset="0"/>
              </a:rPr>
              <a:t>وبتعويض العلاقة 4 في 7 نحصل على</a:t>
            </a:r>
            <a:endParaRPr lang="en-US" sz="2000" dirty="0">
              <a:latin typeface="Arial" pitchFamily="34" charset="0"/>
              <a:cs typeface="Arial" pitchFamily="34" charset="0"/>
            </a:endParaRPr>
          </a:p>
        </p:txBody>
      </p:sp>
      <p:graphicFrame>
        <p:nvGraphicFramePr>
          <p:cNvPr id="6" name="Object 2"/>
          <p:cNvGraphicFramePr>
            <a:graphicFrameLocks noChangeAspect="1"/>
          </p:cNvGraphicFramePr>
          <p:nvPr/>
        </p:nvGraphicFramePr>
        <p:xfrm>
          <a:off x="539750" y="1524000"/>
          <a:ext cx="3194050" cy="704850"/>
        </p:xfrm>
        <a:graphic>
          <a:graphicData uri="http://schemas.openxmlformats.org/presentationml/2006/ole">
            <mc:AlternateContent xmlns:mc="http://schemas.openxmlformats.org/markup-compatibility/2006">
              <mc:Choice xmlns:v="urn:schemas-microsoft-com:vml" Requires="v">
                <p:oleObj spid="_x0000_s3186" name="Equation" r:id="rId5" imgW="2019240" imgH="444240" progId="Equation.3">
                  <p:embed/>
                </p:oleObj>
              </mc:Choice>
              <mc:Fallback>
                <p:oleObj name="Equation" r:id="rId5" imgW="2019240" imgH="444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524000"/>
                        <a:ext cx="3194050"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nvGraphicFramePr>
        <p:xfrm>
          <a:off x="490538" y="2971800"/>
          <a:ext cx="2709862" cy="704850"/>
        </p:xfrm>
        <a:graphic>
          <a:graphicData uri="http://schemas.openxmlformats.org/presentationml/2006/ole">
            <mc:AlternateContent xmlns:mc="http://schemas.openxmlformats.org/markup-compatibility/2006">
              <mc:Choice xmlns:v="urn:schemas-microsoft-com:vml" Requires="v">
                <p:oleObj spid="_x0000_s3187" name="Equation" r:id="rId7" imgW="1714320" imgH="444240" progId="Equation.3">
                  <p:embed/>
                </p:oleObj>
              </mc:Choice>
              <mc:Fallback>
                <p:oleObj name="Equation" r:id="rId7" imgW="1714320" imgH="444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538" y="2971800"/>
                        <a:ext cx="2709862"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09600" y="2647890"/>
            <a:ext cx="2286000" cy="400110"/>
          </a:xfrm>
          <a:prstGeom prst="rect">
            <a:avLst/>
          </a:prstGeom>
          <a:noFill/>
        </p:spPr>
        <p:txBody>
          <a:bodyPr wrap="square" rtlCol="0">
            <a:spAutoFit/>
          </a:bodyPr>
          <a:lstStyle/>
          <a:p>
            <a:pPr algn="r" rtl="1"/>
            <a:r>
              <a:rPr lang="ar-IQ" sz="2000" dirty="0" smtClean="0">
                <a:latin typeface="Arial" pitchFamily="34" charset="0"/>
                <a:cs typeface="Arial" pitchFamily="34" charset="0"/>
              </a:rPr>
              <a:t>حيث ان </a:t>
            </a:r>
            <a:endParaRPr lang="en-US" sz="2000" dirty="0">
              <a:latin typeface="Arial" pitchFamily="34" charset="0"/>
              <a:cs typeface="Arial" pitchFamily="34" charset="0"/>
            </a:endParaRPr>
          </a:p>
        </p:txBody>
      </p:sp>
      <p:sp>
        <p:nvSpPr>
          <p:cNvPr id="9" name="TextBox 8"/>
          <p:cNvSpPr txBox="1"/>
          <p:nvPr/>
        </p:nvSpPr>
        <p:spPr>
          <a:xfrm>
            <a:off x="457200" y="3886200"/>
            <a:ext cx="3352800" cy="400110"/>
          </a:xfrm>
          <a:prstGeom prst="rect">
            <a:avLst/>
          </a:prstGeom>
          <a:noFill/>
        </p:spPr>
        <p:txBody>
          <a:bodyPr wrap="square" rtlCol="0">
            <a:spAutoFit/>
          </a:bodyPr>
          <a:lstStyle/>
          <a:p>
            <a:pPr algn="r" rtl="1"/>
            <a:r>
              <a:rPr lang="ar-IQ" sz="2000" dirty="0" smtClean="0">
                <a:latin typeface="Arial" pitchFamily="34" charset="0"/>
                <a:cs typeface="Arial" pitchFamily="34" charset="0"/>
              </a:rPr>
              <a:t>ومن العلاقة 4 والعلاقة 9 نجد ان </a:t>
            </a:r>
            <a:endParaRPr lang="en-US" sz="2000" dirty="0">
              <a:latin typeface="Arial" pitchFamily="34" charset="0"/>
              <a:cs typeface="Arial" pitchFamily="34" charset="0"/>
            </a:endParaRPr>
          </a:p>
        </p:txBody>
      </p:sp>
      <p:graphicFrame>
        <p:nvGraphicFramePr>
          <p:cNvPr id="10" name="Object 2"/>
          <p:cNvGraphicFramePr>
            <a:graphicFrameLocks noChangeAspect="1"/>
          </p:cNvGraphicFramePr>
          <p:nvPr/>
        </p:nvGraphicFramePr>
        <p:xfrm>
          <a:off x="381000" y="4419600"/>
          <a:ext cx="3492500" cy="382587"/>
        </p:xfrm>
        <a:graphic>
          <a:graphicData uri="http://schemas.openxmlformats.org/presentationml/2006/ole">
            <mc:AlternateContent xmlns:mc="http://schemas.openxmlformats.org/markup-compatibility/2006">
              <mc:Choice xmlns:v="urn:schemas-microsoft-com:vml" Requires="v">
                <p:oleObj spid="_x0000_s3188" name="Equation" r:id="rId9" imgW="2209680" imgH="241200" progId="Equation.3">
                  <p:embed/>
                </p:oleObj>
              </mc:Choice>
              <mc:Fallback>
                <p:oleObj name="Equation" r:id="rId9" imgW="2209680" imgH="24120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4419600"/>
                        <a:ext cx="3492500"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28600" y="5029200"/>
            <a:ext cx="3657600" cy="1323439"/>
          </a:xfrm>
          <a:prstGeom prst="rect">
            <a:avLst/>
          </a:prstGeom>
          <a:noFill/>
        </p:spPr>
        <p:txBody>
          <a:bodyPr wrap="square" rtlCol="0">
            <a:spAutoFit/>
          </a:bodyPr>
          <a:lstStyle/>
          <a:p>
            <a:pPr algn="just" rtl="1"/>
            <a:r>
              <a:rPr lang="ar-IQ" sz="2000" dirty="0" smtClean="0"/>
              <a:t>من المعادلة 1 و 8 نستنتج أن كلاً من الجهد والتيار يتغيران بدالة جيبية وبنفس الطور </a:t>
            </a:r>
            <a:r>
              <a:rPr lang="en-US" sz="2000" dirty="0" smtClean="0"/>
              <a:t>In Phase </a:t>
            </a:r>
            <a:r>
              <a:rPr lang="ar-IQ" sz="2000" dirty="0" smtClean="0"/>
              <a:t>وهذا كما يوضحه الشكل التالي:</a:t>
            </a:r>
            <a:endParaRPr lang="en-US" sz="2000" dirty="0">
              <a:latin typeface="Arial" pitchFamily="34" charset="0"/>
              <a:cs typeface="Arial" pitchFamily="34" charset="0"/>
            </a:endParaRPr>
          </a:p>
        </p:txBody>
      </p:sp>
      <p:pic>
        <p:nvPicPr>
          <p:cNvPr id="3078" name="Picture 6"/>
          <p:cNvPicPr>
            <a:picLocks noChangeAspect="1" noChangeArrowheads="1"/>
          </p:cNvPicPr>
          <p:nvPr/>
        </p:nvPicPr>
        <p:blipFill>
          <a:blip r:embed="rId11"/>
          <a:srcRect/>
          <a:stretch>
            <a:fillRect/>
          </a:stretch>
        </p:blipFill>
        <p:spPr bwMode="auto">
          <a:xfrm>
            <a:off x="4009870" y="2385091"/>
            <a:ext cx="5029201" cy="4304270"/>
          </a:xfrm>
          <a:prstGeom prst="rect">
            <a:avLst/>
          </a:prstGeom>
          <a:noFill/>
          <a:ln w="9525">
            <a:noFill/>
            <a:miter lim="800000"/>
            <a:headEnd/>
            <a:tailEnd/>
          </a:ln>
          <a:effectLst/>
        </p:spPr>
      </p:pic>
      <p:graphicFrame>
        <p:nvGraphicFramePr>
          <p:cNvPr id="14" name="Object 2"/>
          <p:cNvGraphicFramePr>
            <a:graphicFrameLocks noChangeAspect="1"/>
          </p:cNvGraphicFramePr>
          <p:nvPr/>
        </p:nvGraphicFramePr>
        <p:xfrm>
          <a:off x="518410" y="2293938"/>
          <a:ext cx="2509838" cy="382587"/>
        </p:xfrm>
        <a:graphic>
          <a:graphicData uri="http://schemas.openxmlformats.org/presentationml/2006/ole">
            <mc:AlternateContent xmlns:mc="http://schemas.openxmlformats.org/markup-compatibility/2006">
              <mc:Choice xmlns:v="urn:schemas-microsoft-com:vml" Requires="v">
                <p:oleObj spid="_x0000_s3189" name="Equation" r:id="rId12" imgW="1587240" imgH="241200" progId="Equation.3">
                  <p:embed/>
                </p:oleObj>
              </mc:Choice>
              <mc:Fallback>
                <p:oleObj name="Equation" r:id="rId12" imgW="1587240" imgH="24120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410" y="2293938"/>
                        <a:ext cx="2509838" cy="382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10</a:t>
            </a:r>
            <a:endParaRPr lang="en-US" sz="2000" dirty="0">
              <a:latin typeface="Arial" pitchFamily="34" charset="0"/>
              <a:cs typeface="Arial" pitchFamily="34" charset="0"/>
            </a:endParaRPr>
          </a:p>
        </p:txBody>
      </p:sp>
      <p:sp>
        <p:nvSpPr>
          <p:cNvPr id="5" name="Rectangle 4"/>
          <p:cNvSpPr/>
          <p:nvPr/>
        </p:nvSpPr>
        <p:spPr>
          <a:xfrm>
            <a:off x="685800" y="914400"/>
            <a:ext cx="8153400" cy="707886"/>
          </a:xfrm>
          <a:prstGeom prst="rect">
            <a:avLst/>
          </a:prstGeom>
        </p:spPr>
        <p:txBody>
          <a:bodyPr wrap="square">
            <a:spAutoFit/>
          </a:bodyPr>
          <a:lstStyle/>
          <a:p>
            <a:pPr algn="just" rtl="1"/>
            <a:r>
              <a:rPr lang="ar-IQ" sz="2000" b="1" dirty="0" smtClean="0">
                <a:latin typeface="Arial" pitchFamily="34" charset="0"/>
                <a:cs typeface="Arial" pitchFamily="34" charset="0"/>
              </a:rPr>
              <a:t>متسعة </a:t>
            </a:r>
            <a:r>
              <a:rPr lang="en-US" sz="2000" b="1" dirty="0" smtClean="0">
                <a:latin typeface="Arial" pitchFamily="34" charset="0"/>
                <a:cs typeface="Arial" pitchFamily="34" charset="0"/>
              </a:rPr>
              <a:t>1mF </a:t>
            </a:r>
            <a:r>
              <a:rPr lang="ar-IQ" sz="2000" b="1" dirty="0" smtClean="0">
                <a:latin typeface="Arial" pitchFamily="34" charset="0"/>
                <a:cs typeface="Arial" pitchFamily="34" charset="0"/>
              </a:rPr>
              <a:t> مربوطة مع تيار كهربائي في أمريكا ( </a:t>
            </a:r>
            <a:r>
              <a:rPr lang="en-US" sz="2000" b="1" dirty="0" smtClean="0">
                <a:latin typeface="Arial" pitchFamily="34" charset="0"/>
                <a:cs typeface="Arial" pitchFamily="34" charset="0"/>
              </a:rPr>
              <a:t>120V,60Hz</a:t>
            </a:r>
            <a:r>
              <a:rPr lang="ar-IQ" sz="2000" b="1" dirty="0" smtClean="0">
                <a:latin typeface="Arial" pitchFamily="34" charset="0"/>
                <a:cs typeface="Arial" pitchFamily="34" charset="0"/>
              </a:rPr>
              <a:t>) جد التيار المار في المتسعة عند </a:t>
            </a:r>
            <a:r>
              <a:rPr lang="en-US" sz="2000" b="1" dirty="0" smtClean="0">
                <a:latin typeface="Arial" pitchFamily="34" charset="0"/>
                <a:cs typeface="Arial" pitchFamily="34" charset="0"/>
              </a:rPr>
              <a:t>t=1/180s</a:t>
            </a:r>
            <a:r>
              <a:rPr lang="ar-IQ" sz="2000" b="1" dirty="0" smtClean="0">
                <a:latin typeface="Arial" pitchFamily="34" charset="0"/>
                <a:cs typeface="Arial" pitchFamily="34" charset="0"/>
              </a:rPr>
              <a:t> مفترضا ان عندما </a:t>
            </a:r>
            <a:r>
              <a:rPr lang="en-US" sz="2000" b="1" dirty="0" smtClean="0">
                <a:latin typeface="Arial" pitchFamily="34" charset="0"/>
                <a:cs typeface="Arial" pitchFamily="34" charset="0"/>
              </a:rPr>
              <a:t>t=0 </a:t>
            </a:r>
            <a:r>
              <a:rPr lang="ar-IQ" sz="2000" b="1" dirty="0" smtClean="0">
                <a:latin typeface="Arial" pitchFamily="34" charset="0"/>
                <a:cs typeface="Arial" pitchFamily="34" charset="0"/>
              </a:rPr>
              <a:t> تكون الطاقة المخزونه في المتسعه تساوي صفر. </a:t>
            </a:r>
            <a:endParaRPr lang="en-US" sz="2000" dirty="0">
              <a:latin typeface="Arial" pitchFamily="34" charset="0"/>
              <a:cs typeface="Arial" pitchFamily="34" charset="0"/>
            </a:endParaRPr>
          </a:p>
        </p:txBody>
      </p:sp>
      <p:pic>
        <p:nvPicPr>
          <p:cNvPr id="39938" name="Picture 2"/>
          <p:cNvPicPr>
            <a:picLocks noChangeAspect="1" noChangeArrowheads="1"/>
          </p:cNvPicPr>
          <p:nvPr/>
        </p:nvPicPr>
        <p:blipFill>
          <a:blip r:embed="rId2"/>
          <a:srcRect/>
          <a:stretch>
            <a:fillRect/>
          </a:stretch>
        </p:blipFill>
        <p:spPr bwMode="auto">
          <a:xfrm>
            <a:off x="333375" y="2576513"/>
            <a:ext cx="8477250" cy="2376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62000"/>
            <a:ext cx="8153400" cy="1692771"/>
          </a:xfrm>
          <a:prstGeom prst="rect">
            <a:avLst/>
          </a:prstGeom>
        </p:spPr>
        <p:txBody>
          <a:bodyPr wrap="square">
            <a:spAutoFit/>
          </a:bodyPr>
          <a:lstStyle/>
          <a:p>
            <a:pPr algn="just" rtl="1"/>
            <a:r>
              <a:rPr lang="ar-IQ" sz="2400" b="1" dirty="0" smtClean="0">
                <a:latin typeface="Arial" pitchFamily="34" charset="0"/>
                <a:cs typeface="Arial" pitchFamily="34" charset="0"/>
              </a:rPr>
              <a:t>ملاحظة: </a:t>
            </a:r>
          </a:p>
          <a:p>
            <a:pPr algn="just" rtl="1"/>
            <a:r>
              <a:rPr lang="ar-IQ" sz="2000" dirty="0" smtClean="0">
                <a:latin typeface="Arial" pitchFamily="34" charset="0"/>
                <a:cs typeface="Arial" pitchFamily="34" charset="0"/>
              </a:rPr>
              <a:t>من المناسب الاستعانة بمنحنيات الطور </a:t>
            </a:r>
            <a:r>
              <a:rPr lang="en-US" sz="2000" dirty="0" err="1" smtClean="0">
                <a:latin typeface="Arial" pitchFamily="34" charset="0"/>
                <a:cs typeface="Arial" pitchFamily="34" charset="0"/>
              </a:rPr>
              <a:t>phasor</a:t>
            </a:r>
            <a:r>
              <a:rPr lang="en-US" sz="2000" dirty="0" smtClean="0">
                <a:latin typeface="Arial" pitchFamily="34" charset="0"/>
                <a:cs typeface="Arial" pitchFamily="34" charset="0"/>
              </a:rPr>
              <a:t> diagram</a:t>
            </a:r>
            <a:r>
              <a:rPr lang="ar-IQ" sz="2000" dirty="0" smtClean="0">
                <a:latin typeface="Arial" pitchFamily="34" charset="0"/>
                <a:cs typeface="Arial" pitchFamily="34" charset="0"/>
              </a:rPr>
              <a:t> التي توضح علاقة الطور بين التيار وفرق الجهد عند أية لحظة زمنية وذلك بتمثيل التيار بمتجه طوله </a:t>
            </a:r>
            <a:r>
              <a:rPr lang="en-US" sz="2000" dirty="0" err="1" smtClean="0">
                <a:latin typeface="Arial" pitchFamily="34" charset="0"/>
                <a:cs typeface="Arial" pitchFamily="34" charset="0"/>
              </a:rPr>
              <a:t>i</a:t>
            </a:r>
            <a:r>
              <a:rPr lang="en-US" sz="2000" baseline="-25000" dirty="0" err="1" smtClean="0">
                <a:latin typeface="Arial" pitchFamily="34" charset="0"/>
                <a:cs typeface="Arial" pitchFamily="34" charset="0"/>
              </a:rPr>
              <a:t>max</a:t>
            </a:r>
            <a:r>
              <a:rPr lang="ar-IQ" sz="2000" baseline="-25000" dirty="0" smtClean="0">
                <a:latin typeface="Arial" pitchFamily="34" charset="0"/>
                <a:cs typeface="Arial" pitchFamily="34" charset="0"/>
              </a:rPr>
              <a:t> </a:t>
            </a:r>
            <a:r>
              <a:rPr lang="en-US" sz="2000" dirty="0" smtClean="0">
                <a:latin typeface="Arial" pitchFamily="34" charset="0"/>
                <a:cs typeface="Arial" pitchFamily="34" charset="0"/>
              </a:rPr>
              <a:t>  </a:t>
            </a:r>
            <a:r>
              <a:rPr lang="ar-IQ" sz="2000" dirty="0" smtClean="0">
                <a:latin typeface="Arial" pitchFamily="34" charset="0"/>
                <a:cs typeface="Arial" pitchFamily="34" charset="0"/>
              </a:rPr>
              <a:t>وفرق الجهد بمتجه طوله   </a:t>
            </a:r>
            <a:r>
              <a:rPr lang="en-US" sz="2000" dirty="0" err="1" smtClean="0">
                <a:latin typeface="Arial" pitchFamily="34" charset="0"/>
                <a:cs typeface="Arial" pitchFamily="34" charset="0"/>
              </a:rPr>
              <a:t>V</a:t>
            </a:r>
            <a:r>
              <a:rPr lang="en-US" sz="2000" baseline="-25000" dirty="0" err="1" smtClean="0">
                <a:latin typeface="Arial" pitchFamily="34" charset="0"/>
                <a:cs typeface="Arial" pitchFamily="34" charset="0"/>
              </a:rPr>
              <a:t>max</a:t>
            </a:r>
            <a:r>
              <a:rPr lang="en-US" sz="2000" dirty="0" smtClean="0">
                <a:latin typeface="Arial" pitchFamily="34" charset="0"/>
                <a:cs typeface="Arial" pitchFamily="34" charset="0"/>
              </a:rPr>
              <a:t> </a:t>
            </a:r>
            <a:r>
              <a:rPr lang="ar-IQ" sz="2000" dirty="0" smtClean="0">
                <a:latin typeface="Arial" pitchFamily="34" charset="0"/>
                <a:cs typeface="Arial" pitchFamily="34" charset="0"/>
              </a:rPr>
              <a:t> ويصنع كل متجه زاوية </a:t>
            </a:r>
            <a:r>
              <a:rPr lang="el-GR" sz="2000" dirty="0" smtClean="0">
                <a:latin typeface="Arial" pitchFamily="34" charset="0"/>
                <a:cs typeface="Arial" pitchFamily="34" charset="0"/>
              </a:rPr>
              <a:t>ω</a:t>
            </a:r>
            <a:r>
              <a:rPr lang="en-US" sz="2000" dirty="0" smtClean="0">
                <a:latin typeface="Arial" pitchFamily="34" charset="0"/>
                <a:cs typeface="Arial" pitchFamily="34" charset="0"/>
              </a:rPr>
              <a:t>t </a:t>
            </a:r>
            <a:r>
              <a:rPr lang="ar-IQ" sz="2000" dirty="0" smtClean="0">
                <a:latin typeface="Arial" pitchFamily="34" charset="0"/>
                <a:cs typeface="Arial" pitchFamily="34" charset="0"/>
              </a:rPr>
              <a:t>  مع المحور الافقي ويكون مسقط المتجهان على المحور الرأسي يمثلا قيمة التيار الحظي وفرق الجهد اللحظي.</a:t>
            </a:r>
            <a:endParaRPr lang="en-US" sz="2000" dirty="0">
              <a:latin typeface="Arial" pitchFamily="34" charset="0"/>
              <a:cs typeface="Arial" pitchFamily="34" charset="0"/>
            </a:endParaRPr>
          </a:p>
        </p:txBody>
      </p:sp>
      <p:pic>
        <p:nvPicPr>
          <p:cNvPr id="17410" name="Picture 2"/>
          <p:cNvPicPr>
            <a:picLocks noChangeAspect="1" noChangeArrowheads="1"/>
          </p:cNvPicPr>
          <p:nvPr/>
        </p:nvPicPr>
        <p:blipFill>
          <a:blip r:embed="rId2"/>
          <a:srcRect/>
          <a:stretch>
            <a:fillRect/>
          </a:stretch>
        </p:blipFill>
        <p:spPr bwMode="auto">
          <a:xfrm>
            <a:off x="685800" y="2362200"/>
            <a:ext cx="4361139" cy="3324225"/>
          </a:xfrm>
          <a:prstGeom prst="rect">
            <a:avLst/>
          </a:prstGeom>
          <a:noFill/>
          <a:ln w="9525">
            <a:noFill/>
            <a:miter lim="800000"/>
            <a:headEnd/>
            <a:tailEnd/>
          </a:ln>
          <a:effectLst/>
        </p:spPr>
      </p:pic>
      <p:sp>
        <p:nvSpPr>
          <p:cNvPr id="7" name="Rectangle 6"/>
          <p:cNvSpPr/>
          <p:nvPr/>
        </p:nvSpPr>
        <p:spPr>
          <a:xfrm>
            <a:off x="609600" y="5105400"/>
            <a:ext cx="8153400" cy="769441"/>
          </a:xfrm>
          <a:prstGeom prst="rect">
            <a:avLst/>
          </a:prstGeom>
        </p:spPr>
        <p:txBody>
          <a:bodyPr wrap="square">
            <a:spAutoFit/>
          </a:bodyPr>
          <a:lstStyle/>
          <a:p>
            <a:pPr algn="just" rtl="1"/>
            <a:r>
              <a:rPr lang="ar-IQ" sz="2400" b="1" dirty="0" smtClean="0">
                <a:latin typeface="Arial" pitchFamily="34" charset="0"/>
                <a:cs typeface="Arial" pitchFamily="34" charset="0"/>
              </a:rPr>
              <a:t>القدرة في المقاومة</a:t>
            </a:r>
          </a:p>
          <a:p>
            <a:pPr algn="just" rtl="1"/>
            <a:r>
              <a:rPr lang="ar-IQ" sz="2000" b="1" dirty="0" smtClean="0">
                <a:latin typeface="Arial" pitchFamily="34" charset="0"/>
                <a:cs typeface="Arial" pitchFamily="34" charset="0"/>
              </a:rPr>
              <a:t>تعطى القدرة </a:t>
            </a:r>
            <a:r>
              <a:rPr lang="en-US" sz="2000" b="1" dirty="0" smtClean="0">
                <a:latin typeface="Arial" pitchFamily="34" charset="0"/>
                <a:cs typeface="Arial" pitchFamily="34" charset="0"/>
              </a:rPr>
              <a:t>p </a:t>
            </a:r>
            <a:r>
              <a:rPr lang="ar-IQ" sz="2000" b="1" dirty="0" smtClean="0">
                <a:latin typeface="Arial" pitchFamily="34" charset="0"/>
                <a:cs typeface="Arial" pitchFamily="34" charset="0"/>
              </a:rPr>
              <a:t>الكهربية بالعلاقة</a:t>
            </a:r>
            <a:endParaRPr lang="en-US" sz="2000" dirty="0">
              <a:latin typeface="Arial" pitchFamily="34" charset="0"/>
              <a:cs typeface="Arial" pitchFamily="34" charset="0"/>
            </a:endParaRPr>
          </a:p>
        </p:txBody>
      </p:sp>
      <p:sp>
        <p:nvSpPr>
          <p:cNvPr id="8" name="Rectangle 7"/>
          <p:cNvSpPr/>
          <p:nvPr/>
        </p:nvSpPr>
        <p:spPr>
          <a:xfrm>
            <a:off x="685800" y="5867400"/>
            <a:ext cx="8153400" cy="400110"/>
          </a:xfrm>
          <a:prstGeom prst="rect">
            <a:avLst/>
          </a:prstGeom>
        </p:spPr>
        <p:txBody>
          <a:bodyPr wrap="square">
            <a:spAutoFit/>
          </a:bodyPr>
          <a:lstStyle/>
          <a:p>
            <a:pPr algn="just"/>
            <a:r>
              <a:rPr lang="en-US" sz="2000" dirty="0" smtClean="0">
                <a:latin typeface="Arial" pitchFamily="34" charset="0"/>
                <a:cs typeface="Arial" pitchFamily="34" charset="0"/>
              </a:rPr>
              <a:t>P= i</a:t>
            </a:r>
            <a:r>
              <a:rPr lang="en-US" sz="2000" baseline="30000" dirty="0" smtClean="0">
                <a:latin typeface="Arial" pitchFamily="34" charset="0"/>
                <a:cs typeface="Arial" pitchFamily="34" charset="0"/>
              </a:rPr>
              <a:t>2</a:t>
            </a:r>
            <a:r>
              <a:rPr lang="en-US" sz="2000" dirty="0" smtClean="0">
                <a:latin typeface="Arial" pitchFamily="34" charset="0"/>
                <a:cs typeface="Arial" pitchFamily="34" charset="0"/>
              </a:rPr>
              <a:t> R   --- 11 </a:t>
            </a:r>
            <a:endParaRPr lang="ar-IQ" sz="2000" dirty="0" smtClean="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609600" y="609600"/>
            <a:ext cx="7693660" cy="1981200"/>
          </a:xfrm>
          <a:prstGeom prst="rect">
            <a:avLst/>
          </a:prstGeom>
          <a:noFill/>
          <a:ln w="9525">
            <a:noFill/>
            <a:miter lim="800000"/>
            <a:headEnd/>
            <a:tailEnd/>
          </a:ln>
          <a:effectLst/>
        </p:spPr>
      </p:pic>
      <p:sp>
        <p:nvSpPr>
          <p:cNvPr id="8" name="Rectangle 7"/>
          <p:cNvSpPr/>
          <p:nvPr/>
        </p:nvSpPr>
        <p:spPr>
          <a:xfrm>
            <a:off x="609600" y="2743200"/>
            <a:ext cx="8153400" cy="2246769"/>
          </a:xfrm>
          <a:prstGeom prst="rect">
            <a:avLst/>
          </a:prstGeom>
        </p:spPr>
        <p:txBody>
          <a:bodyPr wrap="square">
            <a:spAutoFit/>
          </a:bodyPr>
          <a:lstStyle/>
          <a:p>
            <a:pPr algn="just" rtl="1"/>
            <a:r>
              <a:rPr lang="ar-IQ" sz="2000" b="1" dirty="0" smtClean="0">
                <a:latin typeface="Arial" pitchFamily="34" charset="0"/>
                <a:cs typeface="Arial" pitchFamily="34" charset="0"/>
              </a:rPr>
              <a:t>يلالحظ من الشكل أعلاه ان قيمة التيار المستمر له قيمة ثابتة ومحدده في جميع لحظات عمل الدائرة الكهربائية. بينما يلاحظ ان قيمة التيار المتناوب متغير من لحظة الى أخرى حيث ان التيار المتناوب هو </a:t>
            </a:r>
            <a:r>
              <a:rPr lang="ar-IQ" sz="2000" dirty="0" smtClean="0"/>
              <a:t>هو تيا ر كهربي تتغير شدته من الصفر إلى قيمة عظمى خلال نصف دورة ثم ينعكس اتجاهه في نصف الدورة الآخر ويتكرر هذا التغير دوريا. لذلك لايمكن إعطاء قيمة محددة للتيار المتناول وعليه سوف يتم استخدام القيمة الفعالة للتعبير عن التيار المتناوب والتي تسمى </a:t>
            </a:r>
            <a:r>
              <a:rPr lang="en-US" sz="2000" b="1" dirty="0" smtClean="0">
                <a:latin typeface="Arial" pitchFamily="34" charset="0"/>
                <a:cs typeface="Arial" pitchFamily="34" charset="0"/>
              </a:rPr>
              <a:t> </a:t>
            </a:r>
            <a:r>
              <a:rPr lang="ar-IQ" sz="2000" b="1" dirty="0" smtClean="0">
                <a:latin typeface="Arial" pitchFamily="34" charset="0"/>
                <a:cs typeface="Arial" pitchFamily="34" charset="0"/>
              </a:rPr>
              <a:t>بـ </a:t>
            </a:r>
            <a:r>
              <a:rPr lang="en-US" sz="2000" b="1" dirty="0" err="1" smtClean="0">
                <a:latin typeface="Arial" pitchFamily="34" charset="0"/>
                <a:cs typeface="Arial" pitchFamily="34" charset="0"/>
              </a:rPr>
              <a:t>rms</a:t>
            </a:r>
            <a:r>
              <a:rPr lang="en-US" sz="2000" b="1" dirty="0" smtClean="0">
                <a:latin typeface="Arial" pitchFamily="34" charset="0"/>
                <a:cs typeface="Arial" pitchFamily="34" charset="0"/>
              </a:rPr>
              <a:t> current </a:t>
            </a:r>
            <a:r>
              <a:rPr lang="ar-IQ" sz="2000" b="1" dirty="0" smtClean="0">
                <a:latin typeface="Arial" pitchFamily="34" charset="0"/>
                <a:cs typeface="Arial" pitchFamily="34" charset="0"/>
              </a:rPr>
              <a:t> . حيث ان </a:t>
            </a:r>
            <a:r>
              <a:rPr lang="en-US" sz="2000" b="1" dirty="0" err="1" smtClean="0">
                <a:latin typeface="Arial" pitchFamily="34" charset="0"/>
                <a:cs typeface="Arial" pitchFamily="34" charset="0"/>
              </a:rPr>
              <a:t>rms</a:t>
            </a:r>
            <a:r>
              <a:rPr lang="en-US" sz="2000" b="1" dirty="0" smtClean="0">
                <a:latin typeface="Arial" pitchFamily="34" charset="0"/>
                <a:cs typeface="Arial" pitchFamily="34" charset="0"/>
              </a:rPr>
              <a:t> </a:t>
            </a:r>
            <a:r>
              <a:rPr lang="ar-IQ" sz="2000" b="1" dirty="0" smtClean="0">
                <a:latin typeface="Arial" pitchFamily="34" charset="0"/>
                <a:cs typeface="Arial" pitchFamily="34" charset="0"/>
              </a:rPr>
              <a:t> هو مختصر كلمة </a:t>
            </a:r>
            <a:r>
              <a:rPr lang="en-US" sz="2000" b="1" dirty="0" smtClean="0">
                <a:latin typeface="Arial" pitchFamily="34" charset="0"/>
                <a:cs typeface="Arial" pitchFamily="34" charset="0"/>
              </a:rPr>
              <a:t> root mean square</a:t>
            </a:r>
            <a:r>
              <a:rPr lang="ar-IQ" sz="2000" b="1" dirty="0" smtClean="0">
                <a:latin typeface="Arial" pitchFamily="34" charset="0"/>
                <a:cs typeface="Arial" pitchFamily="34" charset="0"/>
              </a:rPr>
              <a:t> والذي يعني مربع جذر معدل التيار.</a:t>
            </a:r>
            <a:endParaRPr lang="en-US" sz="2000" dirty="0">
              <a:latin typeface="Arial" pitchFamily="34" charset="0"/>
              <a:cs typeface="Arial" pitchFamily="34" charset="0"/>
            </a:endParaRPr>
          </a:p>
        </p:txBody>
      </p:sp>
      <p:graphicFrame>
        <p:nvGraphicFramePr>
          <p:cNvPr id="19460" name="Object 4"/>
          <p:cNvGraphicFramePr>
            <a:graphicFrameLocks noChangeAspect="1"/>
          </p:cNvGraphicFramePr>
          <p:nvPr/>
        </p:nvGraphicFramePr>
        <p:xfrm>
          <a:off x="609600" y="5105400"/>
          <a:ext cx="3814763" cy="746125"/>
        </p:xfrm>
        <a:graphic>
          <a:graphicData uri="http://schemas.openxmlformats.org/presentationml/2006/ole">
            <mc:AlternateContent xmlns:mc="http://schemas.openxmlformats.org/markup-compatibility/2006">
              <mc:Choice xmlns:v="urn:schemas-microsoft-com:vml" Requires="v">
                <p:oleObj spid="_x0000_s19504" name="Equation" r:id="rId4" imgW="2412720" imgH="469800" progId="Equation.3">
                  <p:embed/>
                </p:oleObj>
              </mc:Choice>
              <mc:Fallback>
                <p:oleObj name="Equation" r:id="rId4" imgW="2412720" imgH="4698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105400"/>
                        <a:ext cx="3814763"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nvGraphicFramePr>
        <p:xfrm>
          <a:off x="609600" y="5943600"/>
          <a:ext cx="4516437" cy="746125"/>
        </p:xfrm>
        <a:graphic>
          <a:graphicData uri="http://schemas.openxmlformats.org/presentationml/2006/ole">
            <mc:AlternateContent xmlns:mc="http://schemas.openxmlformats.org/markup-compatibility/2006">
              <mc:Choice xmlns:v="urn:schemas-microsoft-com:vml" Requires="v">
                <p:oleObj spid="_x0000_s19505" name="Equation" r:id="rId6" imgW="2857320" imgH="469800" progId="Equation.3">
                  <p:embed/>
                </p:oleObj>
              </mc:Choice>
              <mc:Fallback>
                <p:oleObj name="Equation" r:id="rId6" imgW="2857320" imgH="4698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943600"/>
                        <a:ext cx="4516437"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1</a:t>
            </a:r>
            <a:endParaRPr lang="en-US" sz="2000" dirty="0">
              <a:latin typeface="Arial" pitchFamily="34" charset="0"/>
              <a:cs typeface="Arial" pitchFamily="34" charset="0"/>
            </a:endParaRPr>
          </a:p>
        </p:txBody>
      </p:sp>
      <p:sp>
        <p:nvSpPr>
          <p:cNvPr id="13" name="Rectangle 12"/>
          <p:cNvSpPr/>
          <p:nvPr/>
        </p:nvSpPr>
        <p:spPr>
          <a:xfrm>
            <a:off x="762000" y="9906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اذا علمت ان الفولتية الخارجة من مصدر تيار متردد تعطى بالعلاقة التالية </a:t>
            </a:r>
            <a:endParaRPr lang="en-US" sz="2000" dirty="0">
              <a:latin typeface="Arial" pitchFamily="34" charset="0"/>
              <a:cs typeface="Arial" pitchFamily="34" charset="0"/>
            </a:endParaRPr>
          </a:p>
        </p:txBody>
      </p:sp>
      <p:sp>
        <p:nvSpPr>
          <p:cNvPr id="14" name="Rectangle 13"/>
          <p:cNvSpPr/>
          <p:nvPr/>
        </p:nvSpPr>
        <p:spPr>
          <a:xfrm>
            <a:off x="685800" y="14478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جد التيار الفعال </a:t>
            </a:r>
            <a:r>
              <a:rPr lang="en-US" sz="2000" b="1" dirty="0" err="1" smtClean="0">
                <a:latin typeface="Arial" pitchFamily="34" charset="0"/>
                <a:cs typeface="Arial" pitchFamily="34" charset="0"/>
              </a:rPr>
              <a:t>rms</a:t>
            </a:r>
            <a:r>
              <a:rPr lang="en-US" sz="2000" b="1" dirty="0" smtClean="0">
                <a:latin typeface="Arial" pitchFamily="34" charset="0"/>
                <a:cs typeface="Arial" pitchFamily="34" charset="0"/>
              </a:rPr>
              <a:t> current </a:t>
            </a:r>
            <a:r>
              <a:rPr lang="ar-IQ" sz="2000" b="1" dirty="0" smtClean="0">
                <a:latin typeface="Arial" pitchFamily="34" charset="0"/>
                <a:cs typeface="Arial" pitchFamily="34" charset="0"/>
              </a:rPr>
              <a:t> في تلك الدائرة عندما يربط المصدر مع مقاومة قيمتها </a:t>
            </a:r>
            <a:r>
              <a:rPr lang="en-US" sz="2000" b="1" dirty="0" smtClean="0">
                <a:latin typeface="Arial" pitchFamily="34" charset="0"/>
                <a:cs typeface="Arial" pitchFamily="34" charset="0"/>
              </a:rPr>
              <a:t>100</a:t>
            </a:r>
            <a:r>
              <a:rPr lang="el-GR" sz="2000" b="1" dirty="0" smtClean="0">
                <a:latin typeface="Arial" pitchFamily="34" charset="0"/>
                <a:cs typeface="Arial" pitchFamily="34" charset="0"/>
              </a:rPr>
              <a:t>Ω</a:t>
            </a:r>
            <a:r>
              <a:rPr lang="en-US" sz="2000" b="1" dirty="0" smtClean="0">
                <a:latin typeface="Arial" pitchFamily="34" charset="0"/>
                <a:cs typeface="Arial" pitchFamily="34" charset="0"/>
              </a:rPr>
              <a:t> </a:t>
            </a:r>
            <a:endParaRPr lang="en-US" sz="2000" dirty="0">
              <a:latin typeface="Arial" pitchFamily="34" charset="0"/>
              <a:cs typeface="Arial" pitchFamily="34" charset="0"/>
            </a:endParaRPr>
          </a:p>
        </p:txBody>
      </p:sp>
      <p:graphicFrame>
        <p:nvGraphicFramePr>
          <p:cNvPr id="18437" name="Object 2"/>
          <p:cNvGraphicFramePr>
            <a:graphicFrameLocks noChangeAspect="1"/>
          </p:cNvGraphicFramePr>
          <p:nvPr/>
        </p:nvGraphicFramePr>
        <p:xfrm>
          <a:off x="844550" y="1071563"/>
          <a:ext cx="1746250" cy="300037"/>
        </p:xfrm>
        <a:graphic>
          <a:graphicData uri="http://schemas.openxmlformats.org/presentationml/2006/ole">
            <mc:AlternateContent xmlns:mc="http://schemas.openxmlformats.org/markup-compatibility/2006">
              <mc:Choice xmlns:v="urn:schemas-microsoft-com:vml" Requires="v">
                <p:oleObj spid="_x0000_s18591" name="Equation" r:id="rId3" imgW="1104840" imgH="190440" progId="Equation.3">
                  <p:embed/>
                </p:oleObj>
              </mc:Choice>
              <mc:Fallback>
                <p:oleObj name="Equation" r:id="rId3" imgW="1104840" imgH="1904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50" y="1071563"/>
                        <a:ext cx="17462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6" name="Object 2"/>
          <p:cNvGraphicFramePr>
            <a:graphicFrameLocks noChangeAspect="1"/>
          </p:cNvGraphicFramePr>
          <p:nvPr/>
        </p:nvGraphicFramePr>
        <p:xfrm>
          <a:off x="533400" y="2895600"/>
          <a:ext cx="3271837" cy="381000"/>
        </p:xfrm>
        <a:graphic>
          <a:graphicData uri="http://schemas.openxmlformats.org/presentationml/2006/ole">
            <mc:AlternateContent xmlns:mc="http://schemas.openxmlformats.org/markup-compatibility/2006">
              <mc:Choice xmlns:v="urn:schemas-microsoft-com:vml" Requires="v">
                <p:oleObj spid="_x0000_s18592" name="Equation" r:id="rId5" imgW="2070000" imgH="241200" progId="Equation.3">
                  <p:embed/>
                </p:oleObj>
              </mc:Choice>
              <mc:Fallback>
                <p:oleObj name="Equation" r:id="rId5" imgW="2070000" imgH="2412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895600"/>
                        <a:ext cx="3271837"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533400" y="1981200"/>
            <a:ext cx="8153400" cy="400110"/>
          </a:xfrm>
          <a:prstGeom prst="rect">
            <a:avLst/>
          </a:prstGeom>
        </p:spPr>
        <p:txBody>
          <a:bodyPr wrap="square">
            <a:spAutoFit/>
          </a:bodyPr>
          <a:lstStyle/>
          <a:p>
            <a:pPr algn="just"/>
            <a:r>
              <a:rPr lang="en-US" sz="2000" b="1" dirty="0" smtClean="0">
                <a:latin typeface="Arial" pitchFamily="34" charset="0"/>
                <a:cs typeface="Arial" pitchFamily="34" charset="0"/>
              </a:rPr>
              <a:t>solution</a:t>
            </a:r>
            <a:endParaRPr lang="en-US" sz="2000" dirty="0">
              <a:latin typeface="Arial" pitchFamily="34" charset="0"/>
              <a:cs typeface="Arial" pitchFamily="34" charset="0"/>
            </a:endParaRPr>
          </a:p>
        </p:txBody>
      </p:sp>
      <p:sp>
        <p:nvSpPr>
          <p:cNvPr id="18" name="Rectangle 17"/>
          <p:cNvSpPr/>
          <p:nvPr/>
        </p:nvSpPr>
        <p:spPr>
          <a:xfrm>
            <a:off x="685800" y="24384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من مقارنة العلاقة التالية                               مع العلاقة رقم 1 نلاحظ  </a:t>
            </a:r>
            <a:endParaRPr lang="en-US" sz="2000" dirty="0">
              <a:latin typeface="Arial" pitchFamily="34" charset="0"/>
              <a:cs typeface="Arial" pitchFamily="34" charset="0"/>
            </a:endParaRPr>
          </a:p>
        </p:txBody>
      </p:sp>
      <p:graphicFrame>
        <p:nvGraphicFramePr>
          <p:cNvPr id="19" name="Object 2"/>
          <p:cNvGraphicFramePr>
            <a:graphicFrameLocks noChangeAspect="1"/>
          </p:cNvGraphicFramePr>
          <p:nvPr/>
        </p:nvGraphicFramePr>
        <p:xfrm>
          <a:off x="4800600" y="2514600"/>
          <a:ext cx="1746250" cy="300037"/>
        </p:xfrm>
        <a:graphic>
          <a:graphicData uri="http://schemas.openxmlformats.org/presentationml/2006/ole">
            <mc:AlternateContent xmlns:mc="http://schemas.openxmlformats.org/markup-compatibility/2006">
              <mc:Choice xmlns:v="urn:schemas-microsoft-com:vml" Requires="v">
                <p:oleObj spid="_x0000_s18593" name="Equation" r:id="rId7" imgW="1104840" imgH="190440" progId="Equation.3">
                  <p:embed/>
                </p:oleObj>
              </mc:Choice>
              <mc:Fallback>
                <p:oleObj name="Equation" r:id="rId7" imgW="1104840" imgH="19044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2514600"/>
                        <a:ext cx="17462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 name="Object 2"/>
          <p:cNvGraphicFramePr>
            <a:graphicFrameLocks noChangeAspect="1"/>
          </p:cNvGraphicFramePr>
          <p:nvPr/>
        </p:nvGraphicFramePr>
        <p:xfrm>
          <a:off x="609600" y="3597640"/>
          <a:ext cx="1846262" cy="381000"/>
        </p:xfrm>
        <a:graphic>
          <a:graphicData uri="http://schemas.openxmlformats.org/presentationml/2006/ole">
            <mc:AlternateContent xmlns:mc="http://schemas.openxmlformats.org/markup-compatibility/2006">
              <mc:Choice xmlns:v="urn:schemas-microsoft-com:vml" Requires="v">
                <p:oleObj spid="_x0000_s18594" name="Equation" r:id="rId9" imgW="1168200" imgH="241200" progId="Equation.3">
                  <p:embed/>
                </p:oleObj>
              </mc:Choice>
              <mc:Fallback>
                <p:oleObj name="Equation" r:id="rId9" imgW="1168200" imgH="2412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597640"/>
                        <a:ext cx="18462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41" name="Object 4"/>
          <p:cNvGraphicFramePr>
            <a:graphicFrameLocks noChangeAspect="1"/>
          </p:cNvGraphicFramePr>
          <p:nvPr/>
        </p:nvGraphicFramePr>
        <p:xfrm>
          <a:off x="457200" y="4191000"/>
          <a:ext cx="4516438" cy="746125"/>
        </p:xfrm>
        <a:graphic>
          <a:graphicData uri="http://schemas.openxmlformats.org/presentationml/2006/ole">
            <mc:AlternateContent xmlns:mc="http://schemas.openxmlformats.org/markup-compatibility/2006">
              <mc:Choice xmlns:v="urn:schemas-microsoft-com:vml" Requires="v">
                <p:oleObj spid="_x0000_s18595" name="Equation" r:id="rId11" imgW="2857320" imgH="469800" progId="Equation.3">
                  <p:embed/>
                </p:oleObj>
              </mc:Choice>
              <mc:Fallback>
                <p:oleObj name="Equation" r:id="rId11" imgW="2857320" imgH="469800"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4191000"/>
                        <a:ext cx="4516438"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4"/>
          <p:cNvGraphicFramePr>
            <a:graphicFrameLocks noChangeAspect="1"/>
          </p:cNvGraphicFramePr>
          <p:nvPr/>
        </p:nvGraphicFramePr>
        <p:xfrm>
          <a:off x="457200" y="5057775"/>
          <a:ext cx="3351212" cy="382588"/>
        </p:xfrm>
        <a:graphic>
          <a:graphicData uri="http://schemas.openxmlformats.org/presentationml/2006/ole">
            <mc:AlternateContent xmlns:mc="http://schemas.openxmlformats.org/markup-compatibility/2006">
              <mc:Choice xmlns:v="urn:schemas-microsoft-com:vml" Requires="v">
                <p:oleObj spid="_x0000_s18596" name="Equation" r:id="rId13" imgW="2120760" imgH="241200" progId="Equation.3">
                  <p:embed/>
                </p:oleObj>
              </mc:Choice>
              <mc:Fallback>
                <p:oleObj name="Equation" r:id="rId13" imgW="2120760" imgH="24120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5057775"/>
                        <a:ext cx="3351212"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nvGraphicFramePr>
        <p:xfrm>
          <a:off x="457200" y="5589588"/>
          <a:ext cx="4375150" cy="785812"/>
        </p:xfrm>
        <a:graphic>
          <a:graphicData uri="http://schemas.openxmlformats.org/presentationml/2006/ole">
            <mc:AlternateContent xmlns:mc="http://schemas.openxmlformats.org/markup-compatibility/2006">
              <mc:Choice xmlns:v="urn:schemas-microsoft-com:vml" Requires="v">
                <p:oleObj spid="_x0000_s18597" name="Equation" r:id="rId15" imgW="2768400" imgH="495000" progId="Equation.3">
                  <p:embed/>
                </p:oleObj>
              </mc:Choice>
              <mc:Fallback>
                <p:oleObj name="Equation" r:id="rId15" imgW="2768400" imgH="495000" progId="Equation.3">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5589588"/>
                        <a:ext cx="4375150"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8153400" cy="400110"/>
          </a:xfrm>
          <a:prstGeom prst="rect">
            <a:avLst/>
          </a:prstGeom>
        </p:spPr>
        <p:txBody>
          <a:bodyPr wrap="square">
            <a:spAutoFit/>
          </a:bodyPr>
          <a:lstStyle/>
          <a:p>
            <a:pPr algn="just" rtl="1"/>
            <a:r>
              <a:rPr lang="ar-IQ" sz="2000" b="1" dirty="0" smtClean="0">
                <a:latin typeface="Arial" pitchFamily="34" charset="0"/>
                <a:cs typeface="Arial" pitchFamily="34" charset="0"/>
              </a:rPr>
              <a:t>مثال 2</a:t>
            </a:r>
            <a:endParaRPr lang="en-US" sz="2000" dirty="0">
              <a:latin typeface="Arial" pitchFamily="34" charset="0"/>
              <a:cs typeface="Arial" pitchFamily="34" charset="0"/>
            </a:endParaRPr>
          </a:p>
        </p:txBody>
      </p:sp>
      <p:sp>
        <p:nvSpPr>
          <p:cNvPr id="5" name="Rectangle 4"/>
          <p:cNvSpPr/>
          <p:nvPr/>
        </p:nvSpPr>
        <p:spPr>
          <a:xfrm>
            <a:off x="762000" y="990600"/>
            <a:ext cx="8153400" cy="707886"/>
          </a:xfrm>
          <a:prstGeom prst="rect">
            <a:avLst/>
          </a:prstGeom>
        </p:spPr>
        <p:txBody>
          <a:bodyPr wrap="square">
            <a:spAutoFit/>
          </a:bodyPr>
          <a:lstStyle/>
          <a:p>
            <a:pPr algn="just" rtl="1"/>
            <a:r>
              <a:rPr lang="ar-IQ" sz="2000" b="1" dirty="0" smtClean="0">
                <a:latin typeface="Arial" pitchFamily="34" charset="0"/>
                <a:cs typeface="Arial" pitchFamily="34" charset="0"/>
              </a:rPr>
              <a:t>ما قيمة مقاومة تستخدم قدرة معدلها </a:t>
            </a:r>
            <a:r>
              <a:rPr lang="en-US" sz="2000" b="1" dirty="0" smtClean="0">
                <a:latin typeface="Arial" pitchFamily="34" charset="0"/>
                <a:cs typeface="Arial" pitchFamily="34" charset="0"/>
              </a:rPr>
              <a:t>75Watt</a:t>
            </a:r>
            <a:r>
              <a:rPr lang="ar-IQ" sz="2000" b="1" dirty="0" smtClean="0">
                <a:latin typeface="Arial" pitchFamily="34" charset="0"/>
                <a:cs typeface="Arial" pitchFamily="34" charset="0"/>
              </a:rPr>
              <a:t> عندما تربط مع مجهز قدرة تردده  </a:t>
            </a:r>
            <a:r>
              <a:rPr lang="en-US" sz="2000" b="1" dirty="0" smtClean="0">
                <a:latin typeface="Arial" pitchFamily="34" charset="0"/>
                <a:cs typeface="Arial" pitchFamily="34" charset="0"/>
              </a:rPr>
              <a:t>60Hz</a:t>
            </a:r>
            <a:r>
              <a:rPr lang="ar-IQ" sz="2000" b="1" dirty="0" smtClean="0">
                <a:latin typeface="Arial" pitchFamily="34" charset="0"/>
                <a:cs typeface="Arial" pitchFamily="34" charset="0"/>
              </a:rPr>
              <a:t> ذو فولتية عظمى مقدارها </a:t>
            </a:r>
            <a:r>
              <a:rPr lang="en-US" sz="2000" b="1" dirty="0" smtClean="0">
                <a:latin typeface="Arial" pitchFamily="34" charset="0"/>
                <a:cs typeface="Arial" pitchFamily="34" charset="0"/>
              </a:rPr>
              <a:t>170volt </a:t>
            </a:r>
            <a:r>
              <a:rPr lang="ar-IQ" sz="2000" b="1" dirty="0" smtClean="0">
                <a:latin typeface="Arial" pitchFamily="34" charset="0"/>
                <a:cs typeface="Arial" pitchFamily="34" charset="0"/>
              </a:rPr>
              <a:t> </a:t>
            </a:r>
            <a:endParaRPr lang="en-US" sz="2000" dirty="0">
              <a:latin typeface="Arial" pitchFamily="34" charset="0"/>
              <a:cs typeface="Arial" pitchFamily="34" charset="0"/>
            </a:endParaRPr>
          </a:p>
        </p:txBody>
      </p:sp>
      <p:pic>
        <p:nvPicPr>
          <p:cNvPr id="20482" name="Picture 2"/>
          <p:cNvPicPr>
            <a:picLocks noChangeAspect="1" noChangeArrowheads="1"/>
          </p:cNvPicPr>
          <p:nvPr/>
        </p:nvPicPr>
        <p:blipFill>
          <a:blip r:embed="rId2"/>
          <a:srcRect/>
          <a:stretch>
            <a:fillRect/>
          </a:stretch>
        </p:blipFill>
        <p:spPr bwMode="auto">
          <a:xfrm>
            <a:off x="762000" y="1905000"/>
            <a:ext cx="5558607" cy="188118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1988</TotalTime>
  <Words>2181</Words>
  <Application>Microsoft Office PowerPoint</Application>
  <PresentationFormat>On-screen Show (4:3)</PresentationFormat>
  <Paragraphs>178</Paragraphs>
  <Slides>50</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5" baseType="lpstr">
      <vt:lpstr>Arial</vt:lpstr>
      <vt:lpstr>Calibri</vt:lpstr>
      <vt:lpstr>Office Theme</vt:lpstr>
      <vt:lpstr>Equation</vt:lpstr>
      <vt:lpstr>معادلة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Hussein</dc:creator>
  <cp:lastModifiedBy>starco</cp:lastModifiedBy>
  <cp:revision>225</cp:revision>
  <dcterms:created xsi:type="dcterms:W3CDTF">2006-08-16T00:00:00Z</dcterms:created>
  <dcterms:modified xsi:type="dcterms:W3CDTF">2015-02-27T05:25:57Z</dcterms:modified>
</cp:coreProperties>
</file>