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9" r:id="rId2"/>
    <p:sldId id="286" r:id="rId3"/>
    <p:sldId id="290" r:id="rId4"/>
    <p:sldId id="291" r:id="rId5"/>
    <p:sldId id="284" r:id="rId6"/>
    <p:sldId id="293" r:id="rId7"/>
    <p:sldId id="292" r:id="rId8"/>
    <p:sldId id="289" r:id="rId9"/>
    <p:sldId id="288" r:id="rId10"/>
    <p:sldId id="28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FB514DD-1AA9-45E3-AEDE-BBA7D41DB63B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1D8CFF9-0FFC-4538-8DC9-D6CB30EB50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514DD-1AA9-45E3-AEDE-BBA7D41DB63B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8CFF9-0FFC-4538-8DC9-D6CB30EB50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514DD-1AA9-45E3-AEDE-BBA7D41DB63B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8CFF9-0FFC-4538-8DC9-D6CB30EB50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FB514DD-1AA9-45E3-AEDE-BBA7D41DB63B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1D8CFF9-0FFC-4538-8DC9-D6CB30EB50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FB514DD-1AA9-45E3-AEDE-BBA7D41DB63B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1D8CFF9-0FFC-4538-8DC9-D6CB30EB50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514DD-1AA9-45E3-AEDE-BBA7D41DB63B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8CFF9-0FFC-4538-8DC9-D6CB30EB50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514DD-1AA9-45E3-AEDE-BBA7D41DB63B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8CFF9-0FFC-4538-8DC9-D6CB30EB50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FB514DD-1AA9-45E3-AEDE-BBA7D41DB63B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1D8CFF9-0FFC-4538-8DC9-D6CB30EB50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514DD-1AA9-45E3-AEDE-BBA7D41DB63B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8CFF9-0FFC-4538-8DC9-D6CB30EB50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FB514DD-1AA9-45E3-AEDE-BBA7D41DB63B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1D8CFF9-0FFC-4538-8DC9-D6CB30EB50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FB514DD-1AA9-45E3-AEDE-BBA7D41DB63B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1D8CFF9-0FFC-4538-8DC9-D6CB30EB50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FB514DD-1AA9-45E3-AEDE-BBA7D41DB63B}" type="datetimeFigureOut">
              <a:rPr lang="en-US" smtClean="0"/>
              <a:pPr/>
              <a:t>9/28/2017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1D8CFF9-0FFC-4538-8DC9-D6CB30EB503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dissolve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5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5918" y="1285860"/>
            <a:ext cx="6172200" cy="1894362"/>
          </a:xfrm>
        </p:spPr>
        <p:txBody>
          <a:bodyPr>
            <a:noAutofit/>
          </a:bodyPr>
          <a:lstStyle/>
          <a:p>
            <a:pPr algn="ctr"/>
            <a:r>
              <a:rPr 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Loops </a:t>
            </a:r>
            <a:r>
              <a:rPr lang="en-US" sz="40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</a:t>
            </a:r>
            <a:r>
              <a:rPr 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Iterations</a:t>
            </a:r>
            <a:br>
              <a:rPr 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Series </a:t>
            </a:r>
            <a:br>
              <a:rPr 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85918" y="2414590"/>
            <a:ext cx="7029456" cy="1371600"/>
          </a:xfrm>
        </p:spPr>
        <p:txBody>
          <a:bodyPr>
            <a:normAutofit/>
          </a:bodyPr>
          <a:lstStyle/>
          <a:p>
            <a:pPr algn="r"/>
            <a:endParaRPr lang="en-US" sz="4000" dirty="0"/>
          </a:p>
        </p:txBody>
      </p:sp>
      <p:sp>
        <p:nvSpPr>
          <p:cNvPr id="5" name="Rectangle 4"/>
          <p:cNvSpPr/>
          <p:nvPr/>
        </p:nvSpPr>
        <p:spPr>
          <a:xfrm>
            <a:off x="2643174" y="5577504"/>
            <a:ext cx="442140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9</a:t>
            </a:r>
            <a:r>
              <a:rPr lang="en-US" sz="5400" b="1" cap="none" spc="300" baseline="300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th </a:t>
            </a:r>
            <a:r>
              <a:rPr lang="en-US" sz="54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Lecture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857356" y="2643182"/>
            <a:ext cx="6172200" cy="1894362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small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IN</a:t>
            </a:r>
            <a:r>
              <a:rPr kumimoji="0" lang="en-US" sz="4000" b="1" i="0" u="none" strike="noStrike" kern="1200" cap="small" spc="0" normalizeH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C++ LANGAUGE</a:t>
            </a:r>
            <a:br>
              <a:rPr kumimoji="0" lang="en-US" sz="4000" b="1" i="0" u="none" strike="noStrike" kern="1200" cap="small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000" b="1" i="0" u="none" strike="noStrike" kern="1200" cap="small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1438" y="3120094"/>
            <a:ext cx="89297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Q3//write program to print the following: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2844" y="71414"/>
            <a:ext cx="8572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1"/>
            <a:r>
              <a:rPr lang="en-US" sz="3200" b="1" u="sng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H.W. //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286544" y="6488692"/>
            <a:ext cx="2857488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b="1" i="1" dirty="0"/>
              <a:t>A. L. </a:t>
            </a:r>
            <a:r>
              <a:rPr lang="en-US" b="1" i="1" dirty="0" err="1"/>
              <a:t>Waleed</a:t>
            </a:r>
            <a:r>
              <a:rPr lang="en-US" b="1" i="1" dirty="0"/>
              <a:t> </a:t>
            </a:r>
            <a:r>
              <a:rPr lang="en-US" b="1" i="1" dirty="0" err="1"/>
              <a:t>Rasheed</a:t>
            </a:r>
            <a:endParaRPr lang="en-US" b="1" i="1" dirty="0"/>
          </a:p>
        </p:txBody>
      </p:sp>
      <p:sp>
        <p:nvSpPr>
          <p:cNvPr id="9" name="TextBox 8"/>
          <p:cNvSpPr txBox="1"/>
          <p:nvPr/>
        </p:nvSpPr>
        <p:spPr>
          <a:xfrm>
            <a:off x="4500562" y="3786190"/>
            <a:ext cx="1714512" cy="26776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(6)</a:t>
            </a:r>
          </a:p>
          <a:p>
            <a:pPr algn="ctr"/>
            <a:r>
              <a:rPr lang="en-US" sz="2800" b="1" dirty="0">
                <a:solidFill>
                  <a:schemeClr val="tx1"/>
                </a:solidFill>
              </a:rPr>
              <a:t>------------ </a:t>
            </a:r>
          </a:p>
          <a:p>
            <a:r>
              <a:rPr lang="en-US" sz="2800" dirty="0"/>
              <a:t>1 2 3 4</a:t>
            </a:r>
          </a:p>
          <a:p>
            <a:r>
              <a:rPr lang="en-US" sz="2800" dirty="0"/>
              <a:t>2 3 4 5</a:t>
            </a:r>
          </a:p>
          <a:p>
            <a:r>
              <a:rPr lang="en-US" sz="2800" dirty="0"/>
              <a:t>3 4 5 6 </a:t>
            </a:r>
          </a:p>
          <a:p>
            <a:r>
              <a:rPr lang="en-US" sz="2800" dirty="0"/>
              <a:t>4 5 6 7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0034" y="3786190"/>
            <a:ext cx="1857388" cy="26776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(4)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-------------- </a:t>
            </a:r>
          </a:p>
          <a:p>
            <a:r>
              <a:rPr lang="en-US" sz="2800" dirty="0"/>
              <a:t>      *</a:t>
            </a:r>
          </a:p>
          <a:p>
            <a:r>
              <a:rPr lang="en-US" sz="2800" dirty="0"/>
              <a:t>    ***</a:t>
            </a:r>
          </a:p>
          <a:p>
            <a:r>
              <a:rPr lang="en-US" sz="2800" dirty="0"/>
              <a:t>  *****</a:t>
            </a:r>
          </a:p>
          <a:p>
            <a:r>
              <a:rPr lang="en-US" sz="2800" dirty="0"/>
              <a:t>*******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500298" y="3786190"/>
            <a:ext cx="1857388" cy="26776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(5)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------------- </a:t>
            </a:r>
          </a:p>
          <a:p>
            <a:r>
              <a:rPr lang="en-US" sz="2800" dirty="0"/>
              <a:t>*******</a:t>
            </a:r>
          </a:p>
          <a:p>
            <a:r>
              <a:rPr lang="en-US" sz="2800" dirty="0"/>
              <a:t> *****</a:t>
            </a:r>
          </a:p>
          <a:p>
            <a:r>
              <a:rPr lang="en-US" sz="2800" dirty="0"/>
              <a:t>   ***</a:t>
            </a:r>
          </a:p>
          <a:p>
            <a:r>
              <a:rPr lang="en-US" sz="2800" dirty="0"/>
              <a:t>     *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-32" y="571480"/>
            <a:ext cx="8429684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rtl="1"/>
            <a:r>
              <a:rPr lang="en-US" sz="2800" dirty="0">
                <a:solidFill>
                  <a:srgbClr val="FF0000"/>
                </a:solidFill>
              </a:rPr>
              <a:t>Q1//W.P. to find y value: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-32" y="1643050"/>
            <a:ext cx="8429684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rtl="1"/>
            <a:r>
              <a:rPr lang="en-US" sz="2800" dirty="0">
                <a:solidFill>
                  <a:srgbClr val="FF0000"/>
                </a:solidFill>
              </a:rPr>
              <a:t>Q2//W.P. to find y value:</a:t>
            </a:r>
            <a:endParaRPr lang="en-US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18434" name="Object 2"/>
          <p:cNvGraphicFramePr>
            <a:graphicFrameLocks noChangeAspect="1"/>
          </p:cNvGraphicFramePr>
          <p:nvPr/>
        </p:nvGraphicFramePr>
        <p:xfrm>
          <a:off x="3703662" y="785794"/>
          <a:ext cx="4368800" cy="998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6" name="Equation" r:id="rId3" imgW="1612800" imgH="419040" progId="Equation.3">
                  <p:embed/>
                </p:oleObj>
              </mc:Choice>
              <mc:Fallback>
                <p:oleObj name="Equation" r:id="rId3" imgW="1612800" imgH="4190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3662" y="785794"/>
                        <a:ext cx="4368800" cy="998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5" name="Object 3"/>
          <p:cNvGraphicFramePr>
            <a:graphicFrameLocks noChangeAspect="1"/>
          </p:cNvGraphicFramePr>
          <p:nvPr/>
        </p:nvGraphicFramePr>
        <p:xfrm>
          <a:off x="3625850" y="2039938"/>
          <a:ext cx="4749800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7" name="Equation" r:id="rId5" imgW="1562040" imgH="419040" progId="Equation.3">
                  <p:embed/>
                </p:oleObj>
              </mc:Choice>
              <mc:Fallback>
                <p:oleObj name="Equation" r:id="rId5" imgW="1562040" imgH="419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25850" y="2039938"/>
                        <a:ext cx="4749800" cy="1000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1389768"/>
            <a:ext cx="442915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#include&lt;</a:t>
            </a:r>
            <a:r>
              <a:rPr lang="en-US" sz="2800" b="1" dirty="0" err="1"/>
              <a:t>iostream.h</a:t>
            </a:r>
            <a:r>
              <a:rPr lang="en-US" sz="2800" b="1" dirty="0"/>
              <a:t>&gt;</a:t>
            </a:r>
          </a:p>
          <a:p>
            <a:r>
              <a:rPr lang="en-US" sz="2800" b="1" dirty="0"/>
              <a:t>void main()</a:t>
            </a:r>
          </a:p>
          <a:p>
            <a:r>
              <a:rPr lang="en-US" sz="2800" b="1" dirty="0"/>
              <a:t>{</a:t>
            </a:r>
          </a:p>
          <a:p>
            <a:r>
              <a:rPr lang="en-US" sz="2800" b="1" dirty="0" err="1"/>
              <a:t>int</a:t>
            </a:r>
            <a:r>
              <a:rPr lang="en-US" sz="2800" b="1" dirty="0"/>
              <a:t> </a:t>
            </a:r>
            <a:r>
              <a:rPr lang="en-US" sz="2800" b="1" dirty="0" err="1"/>
              <a:t>i</a:t>
            </a:r>
            <a:r>
              <a:rPr lang="en-US" sz="2800" b="1" dirty="0"/>
              <a:t>; float y;</a:t>
            </a:r>
          </a:p>
          <a:p>
            <a:r>
              <a:rPr lang="en-US" sz="2800" b="1" dirty="0"/>
              <a:t>For(</a:t>
            </a:r>
            <a:r>
              <a:rPr lang="en-US" sz="2800" b="1" dirty="0" err="1"/>
              <a:t>i</a:t>
            </a:r>
            <a:r>
              <a:rPr lang="en-US" sz="2800" b="1" dirty="0"/>
              <a:t>=1;i&lt;=10;i++)</a:t>
            </a:r>
          </a:p>
          <a:p>
            <a:r>
              <a:rPr lang="en-US" sz="2800" b="1" dirty="0"/>
              <a:t>Y+=</a:t>
            </a:r>
            <a:r>
              <a:rPr lang="en-US" sz="2800" b="1" dirty="0" err="1"/>
              <a:t>i</a:t>
            </a:r>
            <a:r>
              <a:rPr lang="en-US" sz="2800" b="1" dirty="0"/>
              <a:t>/(</a:t>
            </a:r>
            <a:r>
              <a:rPr lang="en-US" sz="2800" b="1" dirty="0" err="1"/>
              <a:t>i</a:t>
            </a:r>
            <a:r>
              <a:rPr lang="en-US" sz="2800" b="1" dirty="0"/>
              <a:t>*2);</a:t>
            </a:r>
          </a:p>
          <a:p>
            <a:r>
              <a:rPr lang="en-US" sz="2800" b="1" dirty="0" err="1"/>
              <a:t>cout</a:t>
            </a:r>
            <a:r>
              <a:rPr lang="en-US" sz="2800" b="1" dirty="0"/>
              <a:t>&lt;&lt;“y="&lt;&lt;y;</a:t>
            </a:r>
          </a:p>
          <a:p>
            <a:r>
              <a:rPr lang="en-US" sz="2800" b="1" dirty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2844" y="142852"/>
            <a:ext cx="8429684" cy="52322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rtl="1"/>
            <a:r>
              <a:rPr lang="en-US" sz="2800" dirty="0">
                <a:solidFill>
                  <a:srgbClr val="FF0000"/>
                </a:solidFill>
              </a:rPr>
              <a:t>Q//W.P. to find y value: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286544" y="6488692"/>
            <a:ext cx="2857488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b="1" i="1" dirty="0"/>
              <a:t>A. L. </a:t>
            </a:r>
            <a:r>
              <a:rPr lang="en-US" b="1" i="1" dirty="0" err="1"/>
              <a:t>Waleed</a:t>
            </a:r>
            <a:r>
              <a:rPr lang="en-US" b="1" i="1" dirty="0"/>
              <a:t> </a:t>
            </a:r>
            <a:r>
              <a:rPr lang="en-US" b="1" i="1" dirty="0" err="1"/>
              <a:t>Rasheed</a:t>
            </a:r>
            <a:endParaRPr lang="en-US" b="1" i="1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143372" y="419594"/>
          <a:ext cx="4429156" cy="9377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3" imgW="1409400" imgH="393480" progId="Equation.3">
                  <p:embed/>
                </p:oleObj>
              </mc:Choice>
              <mc:Fallback>
                <p:oleObj name="Equation" r:id="rId3" imgW="140940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3372" y="419594"/>
                        <a:ext cx="4429156" cy="9377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500562" y="4000504"/>
            <a:ext cx="4214842" cy="156966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ar-IQ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لحل اية متسلسلة رقمية يجب اتباع الخطوات التالية :</a:t>
            </a:r>
            <a:endParaRPr lang="en-US" sz="2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ar-IQ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1-ايجاد العلاقة بين البسط والمقام</a:t>
            </a:r>
          </a:p>
          <a:p>
            <a:pPr algn="r"/>
            <a:r>
              <a:rPr lang="ar-IQ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2-ايجاد العلاقة بين الحد والحد التالي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1071546"/>
            <a:ext cx="414340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#include&lt;</a:t>
            </a:r>
            <a:r>
              <a:rPr lang="en-US" sz="2400" b="1" dirty="0" err="1"/>
              <a:t>iostream.h</a:t>
            </a:r>
            <a:r>
              <a:rPr lang="en-US" sz="2400" b="1" dirty="0"/>
              <a:t>&gt;</a:t>
            </a:r>
          </a:p>
          <a:p>
            <a:r>
              <a:rPr lang="en-US" sz="2400" b="1" dirty="0"/>
              <a:t>void main()</a:t>
            </a:r>
          </a:p>
          <a:p>
            <a:r>
              <a:rPr lang="en-US" sz="2400" b="1" dirty="0"/>
              <a:t>{</a:t>
            </a:r>
          </a:p>
          <a:p>
            <a:r>
              <a:rPr lang="en-US" sz="2400" b="1" dirty="0" err="1"/>
              <a:t>int</a:t>
            </a:r>
            <a:r>
              <a:rPr lang="en-US" sz="2400" b="1" dirty="0"/>
              <a:t> </a:t>
            </a:r>
            <a:r>
              <a:rPr lang="en-US" sz="2400" b="1" dirty="0" err="1"/>
              <a:t>i,j,n,f</a:t>
            </a:r>
            <a:r>
              <a:rPr lang="en-US" sz="2400" b="1" dirty="0"/>
              <a:t>;  double y;</a:t>
            </a:r>
          </a:p>
          <a:p>
            <a:r>
              <a:rPr lang="en-US" sz="2400" b="1" dirty="0" err="1"/>
              <a:t>cin</a:t>
            </a:r>
            <a:r>
              <a:rPr lang="en-US" sz="2400" b="1" dirty="0"/>
              <a:t>&gt;&gt;n;</a:t>
            </a:r>
          </a:p>
          <a:p>
            <a:r>
              <a:rPr lang="en-US" sz="2400" b="1" dirty="0"/>
              <a:t>for(</a:t>
            </a:r>
            <a:r>
              <a:rPr lang="en-US" sz="2400" b="1" dirty="0" err="1"/>
              <a:t>i</a:t>
            </a:r>
            <a:r>
              <a:rPr lang="en-US" sz="2400" b="1" dirty="0"/>
              <a:t>=2;i&lt;=</a:t>
            </a:r>
            <a:r>
              <a:rPr lang="en-US" sz="2400" b="1" dirty="0" err="1"/>
              <a:t>n;i</a:t>
            </a:r>
            <a:r>
              <a:rPr lang="en-US" sz="2400" b="1" dirty="0"/>
              <a:t>+=2)</a:t>
            </a:r>
          </a:p>
          <a:p>
            <a:r>
              <a:rPr lang="en-US" sz="2400" b="1" dirty="0"/>
              <a:t>{</a:t>
            </a:r>
          </a:p>
          <a:p>
            <a:r>
              <a:rPr lang="en-US" sz="2400" b="1" dirty="0"/>
              <a:t>f=1;</a:t>
            </a:r>
          </a:p>
          <a:p>
            <a:r>
              <a:rPr lang="en-US" sz="2400" b="1" dirty="0"/>
              <a:t>for(j=1;j&lt;=</a:t>
            </a:r>
            <a:r>
              <a:rPr lang="en-US" sz="2400" b="1" dirty="0" err="1"/>
              <a:t>i;j</a:t>
            </a:r>
            <a:r>
              <a:rPr lang="en-US" sz="2400" b="1" dirty="0"/>
              <a:t>++)</a:t>
            </a:r>
          </a:p>
          <a:p>
            <a:r>
              <a:rPr lang="en-US" sz="2400" b="1" dirty="0"/>
              <a:t>f*=j;</a:t>
            </a:r>
          </a:p>
          <a:p>
            <a:r>
              <a:rPr lang="en-US" sz="2400" b="1" dirty="0"/>
              <a:t>y+=</a:t>
            </a:r>
            <a:r>
              <a:rPr lang="en-US" sz="2400" b="1" dirty="0" err="1"/>
              <a:t>i</a:t>
            </a:r>
            <a:r>
              <a:rPr lang="en-US" sz="2400" b="1" dirty="0"/>
              <a:t>/f;</a:t>
            </a:r>
          </a:p>
          <a:p>
            <a:r>
              <a:rPr lang="en-US" sz="2400" b="1" dirty="0"/>
              <a:t>}</a:t>
            </a:r>
          </a:p>
          <a:p>
            <a:r>
              <a:rPr lang="en-US" sz="2400" b="1" dirty="0" err="1"/>
              <a:t>cout</a:t>
            </a:r>
            <a:r>
              <a:rPr lang="en-US" sz="2400" b="1" dirty="0"/>
              <a:t>&lt;&lt;"y="&lt;&lt;y;</a:t>
            </a:r>
          </a:p>
          <a:p>
            <a:r>
              <a:rPr lang="en-US" sz="2400" b="1" dirty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2844" y="142852"/>
            <a:ext cx="8429684" cy="52322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rtl="1"/>
            <a:r>
              <a:rPr lang="en-US" sz="2800" dirty="0">
                <a:solidFill>
                  <a:srgbClr val="FF0000"/>
                </a:solidFill>
              </a:rPr>
              <a:t>Q//W.P. to find y value: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286544" y="6488692"/>
            <a:ext cx="2857488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b="1" i="1" dirty="0"/>
              <a:t>A. L. </a:t>
            </a:r>
            <a:r>
              <a:rPr lang="en-US" b="1" i="1" dirty="0" err="1"/>
              <a:t>Waleed</a:t>
            </a:r>
            <a:r>
              <a:rPr lang="en-US" b="1" i="1" dirty="0"/>
              <a:t> </a:t>
            </a:r>
            <a:r>
              <a:rPr lang="en-US" b="1" i="1" dirty="0" err="1"/>
              <a:t>Rasheed</a:t>
            </a:r>
            <a:endParaRPr lang="en-US" b="1" i="1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113213" y="71438"/>
          <a:ext cx="3887811" cy="938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3" imgW="1434960" imgH="393480" progId="Equation.3">
                  <p:embed/>
                </p:oleObj>
              </mc:Choice>
              <mc:Fallback>
                <p:oleObj name="Equation" r:id="rId3" imgW="1434960" imgH="39348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3213" y="71438"/>
                        <a:ext cx="3887811" cy="938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500562" y="4000504"/>
            <a:ext cx="4214842" cy="156966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ar-IQ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لحل اية متسلسلة رقمية يجب اتباع الخطوات التالية :</a:t>
            </a:r>
            <a:endParaRPr lang="en-US" sz="2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ar-IQ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1-ايجاد العلاقة بين البسط والمقام</a:t>
            </a:r>
          </a:p>
          <a:p>
            <a:pPr algn="r"/>
            <a:r>
              <a:rPr lang="ar-IQ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2-ايجاد العلاقة بين الحد والحد التالي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1178559"/>
            <a:ext cx="464347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#include&lt;</a:t>
            </a:r>
            <a:r>
              <a:rPr lang="en-US" sz="2400" b="1" dirty="0" err="1"/>
              <a:t>iostream.h</a:t>
            </a:r>
            <a:r>
              <a:rPr lang="en-US" sz="2400" b="1" dirty="0"/>
              <a:t>&gt;</a:t>
            </a:r>
          </a:p>
          <a:p>
            <a:r>
              <a:rPr lang="en-US" sz="2400" b="1" dirty="0"/>
              <a:t>#include&lt;</a:t>
            </a:r>
            <a:r>
              <a:rPr lang="en-US" sz="2400" b="1" dirty="0" err="1"/>
              <a:t>math.h</a:t>
            </a:r>
            <a:r>
              <a:rPr lang="en-US" sz="2400" b="1" dirty="0"/>
              <a:t>&gt;</a:t>
            </a:r>
          </a:p>
          <a:p>
            <a:r>
              <a:rPr lang="en-US" sz="2400" b="1" dirty="0"/>
              <a:t>void main()</a:t>
            </a:r>
          </a:p>
          <a:p>
            <a:r>
              <a:rPr lang="en-US" sz="2400" b="1" dirty="0"/>
              <a:t>{</a:t>
            </a:r>
          </a:p>
          <a:p>
            <a:r>
              <a:rPr lang="en-US" sz="2400" b="1" dirty="0" err="1"/>
              <a:t>int</a:t>
            </a:r>
            <a:r>
              <a:rPr lang="en-US" sz="2400" b="1" dirty="0"/>
              <a:t> </a:t>
            </a:r>
            <a:r>
              <a:rPr lang="en-US" sz="2400" b="1" dirty="0" err="1"/>
              <a:t>i,j,n,x,r</a:t>
            </a:r>
            <a:r>
              <a:rPr lang="en-US" sz="2400" b="1" dirty="0"/>
              <a:t>;  double y; </a:t>
            </a:r>
          </a:p>
          <a:p>
            <a:r>
              <a:rPr lang="en-US" sz="2400" b="1" dirty="0"/>
              <a:t>r=1;</a:t>
            </a:r>
          </a:p>
          <a:p>
            <a:r>
              <a:rPr lang="en-US" sz="2400" b="1" dirty="0" err="1"/>
              <a:t>cin</a:t>
            </a:r>
            <a:r>
              <a:rPr lang="en-US" sz="2400" b="1" dirty="0"/>
              <a:t>&gt;&gt;n;</a:t>
            </a:r>
          </a:p>
          <a:p>
            <a:r>
              <a:rPr lang="en-US" sz="2400" b="1" dirty="0"/>
              <a:t>for(</a:t>
            </a:r>
            <a:r>
              <a:rPr lang="en-US" sz="2400" b="1" dirty="0" err="1"/>
              <a:t>i</a:t>
            </a:r>
            <a:r>
              <a:rPr lang="en-US" sz="2400" b="1" dirty="0"/>
              <a:t>=2;i&lt;=</a:t>
            </a:r>
            <a:r>
              <a:rPr lang="en-US" sz="2400" b="1" dirty="0" err="1"/>
              <a:t>n;i</a:t>
            </a:r>
            <a:r>
              <a:rPr lang="en-US" sz="2400" b="1" dirty="0"/>
              <a:t>+=2)</a:t>
            </a:r>
          </a:p>
          <a:p>
            <a:r>
              <a:rPr lang="en-US" sz="2400" b="1" dirty="0"/>
              <a:t>{</a:t>
            </a:r>
          </a:p>
          <a:p>
            <a:r>
              <a:rPr lang="en-US" sz="2400" b="1" dirty="0"/>
              <a:t>y+=(</a:t>
            </a:r>
            <a:r>
              <a:rPr lang="en-US" sz="2400" b="1" dirty="0" err="1"/>
              <a:t>pow</a:t>
            </a:r>
            <a:r>
              <a:rPr lang="en-US" sz="2400" b="1" dirty="0"/>
              <a:t>(</a:t>
            </a:r>
            <a:r>
              <a:rPr lang="en-US" sz="2400" b="1" dirty="0" err="1"/>
              <a:t>x,i</a:t>
            </a:r>
            <a:r>
              <a:rPr lang="en-US" sz="2400" b="1" dirty="0"/>
              <a:t>)/</a:t>
            </a:r>
            <a:r>
              <a:rPr lang="en-US" sz="2400" b="1" dirty="0" err="1"/>
              <a:t>i</a:t>
            </a:r>
            <a:r>
              <a:rPr lang="en-US" sz="2400" b="1" dirty="0"/>
              <a:t>)*r;</a:t>
            </a:r>
          </a:p>
          <a:p>
            <a:r>
              <a:rPr lang="en-US" sz="2400" b="1" dirty="0"/>
              <a:t>r*=-1;</a:t>
            </a:r>
          </a:p>
          <a:p>
            <a:r>
              <a:rPr lang="en-US" sz="2400" b="1" dirty="0"/>
              <a:t>}</a:t>
            </a:r>
          </a:p>
          <a:p>
            <a:r>
              <a:rPr lang="en-US" sz="2400" b="1" dirty="0" err="1"/>
              <a:t>cout</a:t>
            </a:r>
            <a:r>
              <a:rPr lang="en-US" sz="2400" b="1" dirty="0"/>
              <a:t>&lt;&lt;"y="&lt;&lt;y;</a:t>
            </a:r>
          </a:p>
          <a:p>
            <a:r>
              <a:rPr lang="en-US" sz="2400" b="1" dirty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2844" y="142852"/>
            <a:ext cx="8429684" cy="52322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rtl="1"/>
            <a:r>
              <a:rPr lang="en-US" sz="2800" dirty="0">
                <a:solidFill>
                  <a:srgbClr val="FF0000"/>
                </a:solidFill>
              </a:rPr>
              <a:t>Q//W.P. to find y value: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286544" y="6488692"/>
            <a:ext cx="2857488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b="1" i="1" dirty="0"/>
              <a:t>A. L. </a:t>
            </a:r>
            <a:r>
              <a:rPr lang="en-US" b="1" i="1" dirty="0" err="1"/>
              <a:t>Waleed</a:t>
            </a:r>
            <a:r>
              <a:rPr lang="en-US" b="1" i="1" dirty="0"/>
              <a:t> </a:t>
            </a:r>
            <a:r>
              <a:rPr lang="en-US" b="1" i="1" dirty="0" err="1"/>
              <a:t>Rasheed</a:t>
            </a:r>
            <a:endParaRPr lang="en-US" b="1" i="1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3944938" y="144446"/>
          <a:ext cx="4841904" cy="998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3" imgW="1612800" imgH="419040" progId="Equation.3">
                  <p:embed/>
                </p:oleObj>
              </mc:Choice>
              <mc:Fallback>
                <p:oleObj name="Equation" r:id="rId3" imgW="1612800" imgH="4190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44938" y="144446"/>
                        <a:ext cx="4841904" cy="998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357950" y="4000504"/>
            <a:ext cx="2357454" cy="156966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ar-IQ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اذا كان اول حد سالب يجب ان تكون</a:t>
            </a:r>
          </a:p>
          <a:p>
            <a:pPr algn="r"/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 = -1</a:t>
            </a:r>
            <a:endParaRPr lang="ar-IQ" sz="2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endParaRPr lang="ar-IQ" sz="2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1406" y="-24"/>
            <a:ext cx="8929718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Q / write a program to read the 100 number, and then calculate the average to positive elements and negative elements?</a:t>
            </a:r>
          </a:p>
          <a:p>
            <a:r>
              <a:rPr lang="en-US" sz="2400" b="1" dirty="0"/>
              <a:t>#include&lt;</a:t>
            </a:r>
            <a:r>
              <a:rPr lang="en-US" sz="2400" b="1" dirty="0" err="1"/>
              <a:t>iostream.h</a:t>
            </a:r>
            <a:r>
              <a:rPr lang="en-US" sz="2400" b="1" dirty="0"/>
              <a:t>&gt;</a:t>
            </a:r>
          </a:p>
          <a:p>
            <a:r>
              <a:rPr lang="en-US" sz="2400" b="1" dirty="0"/>
              <a:t>void main()</a:t>
            </a:r>
          </a:p>
          <a:p>
            <a:r>
              <a:rPr lang="en-US" sz="2400" b="1" dirty="0"/>
              <a:t>{</a:t>
            </a:r>
          </a:p>
          <a:p>
            <a:r>
              <a:rPr lang="en-US" sz="2400" b="1" dirty="0" err="1"/>
              <a:t>int</a:t>
            </a:r>
            <a:r>
              <a:rPr lang="en-US" sz="2400" b="1" dirty="0"/>
              <a:t> i,x,k1,s1,k2,s2;  k1=k2=s1=s2=0;</a:t>
            </a:r>
          </a:p>
          <a:p>
            <a:r>
              <a:rPr lang="en-US" sz="2400" b="1" dirty="0"/>
              <a:t>for(</a:t>
            </a:r>
            <a:r>
              <a:rPr lang="en-US" sz="2400" b="1" dirty="0" err="1"/>
              <a:t>i</a:t>
            </a:r>
            <a:r>
              <a:rPr lang="en-US" sz="2400" b="1" dirty="0"/>
              <a:t>=1;i&lt;=100;i++)</a:t>
            </a:r>
          </a:p>
          <a:p>
            <a:r>
              <a:rPr lang="en-US" sz="2400" b="1" dirty="0"/>
              <a:t>{  </a:t>
            </a:r>
            <a:r>
              <a:rPr lang="en-US" sz="2400" b="1" dirty="0" err="1"/>
              <a:t>cin</a:t>
            </a:r>
            <a:r>
              <a:rPr lang="en-US" sz="2400" b="1" dirty="0"/>
              <a:t>&gt;&gt;x;</a:t>
            </a:r>
          </a:p>
          <a:p>
            <a:r>
              <a:rPr lang="en-US" sz="2400" b="1" dirty="0"/>
              <a:t>if(x&gt;=0)</a:t>
            </a:r>
          </a:p>
          <a:p>
            <a:r>
              <a:rPr lang="en-US" sz="2400" b="1" dirty="0"/>
              <a:t>	{ s1+=x; k1++;}</a:t>
            </a:r>
          </a:p>
          <a:p>
            <a:r>
              <a:rPr lang="en-US" sz="2400" b="1" dirty="0"/>
              <a:t>	else</a:t>
            </a:r>
          </a:p>
          <a:p>
            <a:r>
              <a:rPr lang="en-US" sz="2400" b="1" dirty="0"/>
              <a:t>	  { s2+=x; k2++;}</a:t>
            </a:r>
          </a:p>
          <a:p>
            <a:r>
              <a:rPr lang="en-US" sz="2400" b="1" dirty="0"/>
              <a:t>}</a:t>
            </a:r>
          </a:p>
          <a:p>
            <a:r>
              <a:rPr lang="en-US" sz="2400" b="1" dirty="0" err="1"/>
              <a:t>cout</a:t>
            </a:r>
            <a:r>
              <a:rPr lang="en-US" sz="2400" b="1" dirty="0"/>
              <a:t>&lt;&lt;"average to Pos. No. ="&lt;&lt;s1/k1;</a:t>
            </a:r>
          </a:p>
          <a:p>
            <a:r>
              <a:rPr lang="en-US" sz="2400" b="1" dirty="0" err="1"/>
              <a:t>cout</a:t>
            </a:r>
            <a:r>
              <a:rPr lang="en-US" sz="2400" b="1" dirty="0"/>
              <a:t>&lt;&lt;"\n average to Neg. No. ="&lt;&lt;s2/k2;</a:t>
            </a:r>
          </a:p>
          <a:p>
            <a:r>
              <a:rPr lang="en-US" sz="2400" b="1" dirty="0"/>
              <a:t>}</a:t>
            </a:r>
            <a:endParaRPr lang="en-US" sz="2800" b="1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286544" y="6488692"/>
            <a:ext cx="2857488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b="1" i="1" dirty="0"/>
              <a:t>A. L. </a:t>
            </a:r>
            <a:r>
              <a:rPr lang="en-US" b="1" i="1" dirty="0" err="1"/>
              <a:t>Waleed</a:t>
            </a:r>
            <a:r>
              <a:rPr lang="en-US" b="1" i="1" dirty="0"/>
              <a:t> </a:t>
            </a:r>
            <a:r>
              <a:rPr lang="en-US" b="1" i="1" dirty="0" err="1"/>
              <a:t>Rasheed</a:t>
            </a:r>
            <a:endParaRPr lang="en-US" b="1" i="1" dirty="0"/>
          </a:p>
        </p:txBody>
      </p:sp>
    </p:spTree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1406" y="-24"/>
            <a:ext cx="8929718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Q / write a program to read the 100 number, and then calculate the average even positive elements?</a:t>
            </a:r>
          </a:p>
          <a:p>
            <a:r>
              <a:rPr lang="en-US" sz="2400" b="1" dirty="0"/>
              <a:t>#include&lt;</a:t>
            </a:r>
            <a:r>
              <a:rPr lang="en-US" sz="2400" b="1" dirty="0" err="1"/>
              <a:t>iostream.h</a:t>
            </a:r>
            <a:r>
              <a:rPr lang="en-US" sz="2400" b="1" dirty="0"/>
              <a:t>&gt;</a:t>
            </a:r>
          </a:p>
          <a:p>
            <a:r>
              <a:rPr lang="en-US" sz="2400" b="1" dirty="0"/>
              <a:t>void main()</a:t>
            </a:r>
          </a:p>
          <a:p>
            <a:r>
              <a:rPr lang="en-US" sz="2400" b="1" dirty="0"/>
              <a:t>{</a:t>
            </a:r>
          </a:p>
          <a:p>
            <a:r>
              <a:rPr lang="en-US" sz="2400" b="1" dirty="0" err="1"/>
              <a:t>int</a:t>
            </a:r>
            <a:r>
              <a:rPr lang="en-US" sz="2400" b="1" dirty="0"/>
              <a:t> i,x,k1,s1;  k1=s1=0;</a:t>
            </a:r>
          </a:p>
          <a:p>
            <a:r>
              <a:rPr lang="en-US" sz="2400" b="1" dirty="0"/>
              <a:t>for(</a:t>
            </a:r>
            <a:r>
              <a:rPr lang="en-US" sz="2400" b="1" dirty="0" err="1"/>
              <a:t>i</a:t>
            </a:r>
            <a:r>
              <a:rPr lang="en-US" sz="2400" b="1" dirty="0"/>
              <a:t>=1;i&lt;=100;i++)</a:t>
            </a:r>
          </a:p>
          <a:p>
            <a:r>
              <a:rPr lang="en-US" sz="2400" b="1" dirty="0"/>
              <a:t>{</a:t>
            </a:r>
          </a:p>
          <a:p>
            <a:r>
              <a:rPr lang="en-US" sz="2400" b="1" dirty="0"/>
              <a:t> </a:t>
            </a:r>
            <a:r>
              <a:rPr lang="en-US" sz="2400" b="1" dirty="0" err="1"/>
              <a:t>cin</a:t>
            </a:r>
            <a:r>
              <a:rPr lang="en-US" sz="2400" b="1" dirty="0"/>
              <a:t>&gt;&gt;x;</a:t>
            </a:r>
          </a:p>
          <a:p>
            <a:r>
              <a:rPr lang="en-US" sz="2400" b="1" dirty="0"/>
              <a:t> if(x&gt;=0 &amp;&amp; x%2==0)</a:t>
            </a:r>
          </a:p>
          <a:p>
            <a:r>
              <a:rPr lang="en-US" sz="2400" b="1" dirty="0"/>
              <a:t>	{ s1+=x; k1++;}</a:t>
            </a:r>
          </a:p>
          <a:p>
            <a:r>
              <a:rPr lang="en-US" sz="2400" b="1" dirty="0"/>
              <a:t>}</a:t>
            </a:r>
          </a:p>
          <a:p>
            <a:r>
              <a:rPr lang="en-US" sz="2400" b="1" dirty="0" err="1"/>
              <a:t>cout</a:t>
            </a:r>
            <a:r>
              <a:rPr lang="en-US" sz="2400" b="1" dirty="0"/>
              <a:t>&lt;&lt;"average to even Pos. No. ="&lt;&lt;s1/k1;</a:t>
            </a:r>
          </a:p>
          <a:p>
            <a:r>
              <a:rPr lang="en-US" sz="2400" b="1" dirty="0"/>
              <a:t>}</a:t>
            </a:r>
            <a:endParaRPr lang="en-US" sz="2800" b="1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286544" y="6488692"/>
            <a:ext cx="2857488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b="1" i="1" dirty="0"/>
              <a:t>A. L. </a:t>
            </a:r>
            <a:r>
              <a:rPr lang="en-US" b="1" i="1" dirty="0" err="1"/>
              <a:t>Waleed</a:t>
            </a:r>
            <a:r>
              <a:rPr lang="en-US" b="1" i="1" dirty="0"/>
              <a:t> </a:t>
            </a:r>
            <a:r>
              <a:rPr lang="en-US" b="1" i="1" dirty="0" err="1"/>
              <a:t>Rasheed</a:t>
            </a:r>
            <a:endParaRPr lang="en-US" b="1" i="1" dirty="0"/>
          </a:p>
        </p:txBody>
      </p:sp>
    </p:spTree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804708"/>
            <a:ext cx="892971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Q//what’s output:</a:t>
            </a:r>
          </a:p>
          <a:p>
            <a:r>
              <a:rPr lang="en-US" sz="2800" dirty="0"/>
              <a:t>#include&lt;</a:t>
            </a:r>
            <a:r>
              <a:rPr lang="en-US" sz="2800" dirty="0" err="1"/>
              <a:t>iostream.h</a:t>
            </a:r>
            <a:r>
              <a:rPr lang="en-US" sz="2800" dirty="0"/>
              <a:t>&gt;</a:t>
            </a:r>
          </a:p>
          <a:p>
            <a:r>
              <a:rPr lang="en-US" sz="2800" dirty="0"/>
              <a:t>void main()</a:t>
            </a:r>
          </a:p>
          <a:p>
            <a:r>
              <a:rPr lang="en-US" sz="2800" dirty="0"/>
              <a:t>  {</a:t>
            </a:r>
          </a:p>
          <a:p>
            <a:r>
              <a:rPr lang="en-US" sz="2800" dirty="0"/>
              <a:t>  </a:t>
            </a:r>
            <a:r>
              <a:rPr lang="en-US" sz="2800" dirty="0" err="1"/>
              <a:t>int</a:t>
            </a:r>
            <a:r>
              <a:rPr lang="en-US" sz="2800" dirty="0"/>
              <a:t> </a:t>
            </a:r>
            <a:r>
              <a:rPr lang="en-US" sz="2800" dirty="0" err="1"/>
              <a:t>i,j</a:t>
            </a:r>
            <a:r>
              <a:rPr lang="en-US" sz="2800" dirty="0"/>
              <a:t>;</a:t>
            </a:r>
          </a:p>
          <a:p>
            <a:r>
              <a:rPr lang="en-US" sz="2800" dirty="0"/>
              <a:t>  for(</a:t>
            </a:r>
            <a:r>
              <a:rPr lang="en-US" sz="2800" dirty="0" err="1"/>
              <a:t>i</a:t>
            </a:r>
            <a:r>
              <a:rPr lang="en-US" sz="2800" dirty="0"/>
              <a:t>=4;i&gt;=1;i--)</a:t>
            </a:r>
          </a:p>
          <a:p>
            <a:r>
              <a:rPr lang="en-US" sz="2800" dirty="0"/>
              <a:t>  { for(j=1;j&lt;=</a:t>
            </a:r>
            <a:r>
              <a:rPr lang="en-US" sz="2800" dirty="0" err="1"/>
              <a:t>i;j</a:t>
            </a:r>
            <a:r>
              <a:rPr lang="en-US" sz="2800" dirty="0"/>
              <a:t>++)</a:t>
            </a:r>
          </a:p>
          <a:p>
            <a:r>
              <a:rPr lang="en-US" sz="2800" dirty="0"/>
              <a:t>	</a:t>
            </a:r>
            <a:r>
              <a:rPr lang="en-US" sz="2800" dirty="0" err="1"/>
              <a:t>cout</a:t>
            </a:r>
            <a:r>
              <a:rPr lang="en-US" sz="2800" dirty="0"/>
              <a:t>&lt;&lt;"*";</a:t>
            </a:r>
          </a:p>
          <a:p>
            <a:r>
              <a:rPr lang="en-US" sz="2800" dirty="0"/>
              <a:t>	</a:t>
            </a:r>
            <a:r>
              <a:rPr lang="en-US" sz="2800" dirty="0" err="1"/>
              <a:t>cout</a:t>
            </a:r>
            <a:r>
              <a:rPr lang="en-US" sz="2800" dirty="0"/>
              <a:t>&lt;&lt;</a:t>
            </a:r>
            <a:r>
              <a:rPr lang="en-US" sz="2800" dirty="0" err="1"/>
              <a:t>endl</a:t>
            </a:r>
            <a:r>
              <a:rPr lang="en-US" sz="2800" dirty="0"/>
              <a:t>;</a:t>
            </a:r>
          </a:p>
          <a:p>
            <a:r>
              <a:rPr lang="en-US" sz="2800" dirty="0"/>
              <a:t>	}</a:t>
            </a:r>
          </a:p>
          <a:p>
            <a:r>
              <a:rPr lang="en-US" sz="2800" dirty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2844" y="71414"/>
            <a:ext cx="8572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1"/>
            <a:r>
              <a:rPr lang="en-US" sz="32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Loops </a:t>
            </a:r>
            <a:r>
              <a:rPr lang="en-US" sz="3200" b="1" u="sng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</a:t>
            </a:r>
            <a:r>
              <a:rPr lang="en-US" sz="32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Iterations : </a:t>
            </a:r>
            <a:r>
              <a:rPr lang="ar-IQ" sz="32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الحلقات او التكرارات</a:t>
            </a:r>
            <a:endParaRPr lang="en-US" sz="32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286544" y="6488692"/>
            <a:ext cx="2857488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b="1" i="1" dirty="0"/>
              <a:t>A. L. </a:t>
            </a:r>
            <a:r>
              <a:rPr lang="en-US" b="1" i="1" dirty="0" err="1"/>
              <a:t>Waleed</a:t>
            </a:r>
            <a:r>
              <a:rPr lang="en-US" b="1" i="1" dirty="0"/>
              <a:t> </a:t>
            </a:r>
            <a:r>
              <a:rPr lang="en-US" b="1" i="1" dirty="0" err="1"/>
              <a:t>Rasheed</a:t>
            </a:r>
            <a:endParaRPr lang="en-US" b="1" i="1" dirty="0"/>
          </a:p>
        </p:txBody>
      </p:sp>
      <p:sp>
        <p:nvSpPr>
          <p:cNvPr id="9" name="TextBox 8"/>
          <p:cNvSpPr txBox="1"/>
          <p:nvPr/>
        </p:nvSpPr>
        <p:spPr>
          <a:xfrm>
            <a:off x="6357950" y="1857364"/>
            <a:ext cx="1928826" cy="26776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(1)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--------------</a:t>
            </a:r>
            <a:r>
              <a:rPr lang="en-US" sz="2800" dirty="0"/>
              <a:t> </a:t>
            </a:r>
          </a:p>
          <a:p>
            <a:r>
              <a:rPr lang="en-US" sz="2800" dirty="0"/>
              <a:t>****</a:t>
            </a:r>
          </a:p>
          <a:p>
            <a:r>
              <a:rPr lang="en-US" sz="2800" dirty="0"/>
              <a:t>***</a:t>
            </a:r>
          </a:p>
          <a:p>
            <a:r>
              <a:rPr lang="en-US" sz="2800" dirty="0"/>
              <a:t>**</a:t>
            </a:r>
          </a:p>
          <a:p>
            <a:r>
              <a:rPr lang="en-US" sz="2800" dirty="0"/>
              <a:t>*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804708"/>
            <a:ext cx="892971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Q//what’s output:</a:t>
            </a:r>
          </a:p>
          <a:p>
            <a:r>
              <a:rPr lang="en-US" sz="2800" dirty="0"/>
              <a:t>#include&lt;</a:t>
            </a:r>
            <a:r>
              <a:rPr lang="en-US" sz="2800" dirty="0" err="1"/>
              <a:t>iostream.h</a:t>
            </a:r>
            <a:r>
              <a:rPr lang="en-US" sz="2800" dirty="0"/>
              <a:t>&gt;</a:t>
            </a:r>
          </a:p>
          <a:p>
            <a:r>
              <a:rPr lang="en-US" sz="2800" dirty="0"/>
              <a:t>void main()</a:t>
            </a:r>
          </a:p>
          <a:p>
            <a:r>
              <a:rPr lang="en-US" sz="2800" dirty="0"/>
              <a:t>  {</a:t>
            </a:r>
          </a:p>
          <a:p>
            <a:r>
              <a:rPr lang="en-US" sz="2800" dirty="0"/>
              <a:t>  </a:t>
            </a:r>
            <a:r>
              <a:rPr lang="en-US" sz="2800" dirty="0" err="1"/>
              <a:t>int</a:t>
            </a:r>
            <a:r>
              <a:rPr lang="en-US" sz="2800" dirty="0"/>
              <a:t> </a:t>
            </a:r>
            <a:r>
              <a:rPr lang="en-US" sz="2800" dirty="0" err="1"/>
              <a:t>i,j</a:t>
            </a:r>
            <a:r>
              <a:rPr lang="en-US" sz="2800" dirty="0"/>
              <a:t>;</a:t>
            </a:r>
          </a:p>
          <a:p>
            <a:r>
              <a:rPr lang="en-US" sz="2800" dirty="0"/>
              <a:t>  for(</a:t>
            </a:r>
            <a:r>
              <a:rPr lang="en-US" sz="2800" dirty="0" err="1"/>
              <a:t>i</a:t>
            </a:r>
            <a:r>
              <a:rPr lang="en-US" sz="2800" dirty="0"/>
              <a:t>=1;i&lt;=4;i++)</a:t>
            </a:r>
          </a:p>
          <a:p>
            <a:r>
              <a:rPr lang="en-US" sz="2800" dirty="0"/>
              <a:t>  { for(j=1;j&lt;=4;j++)</a:t>
            </a:r>
          </a:p>
          <a:p>
            <a:r>
              <a:rPr lang="en-US" sz="2800" dirty="0"/>
              <a:t>	</a:t>
            </a:r>
            <a:r>
              <a:rPr lang="en-US" sz="2800" dirty="0" err="1"/>
              <a:t>cout</a:t>
            </a:r>
            <a:r>
              <a:rPr lang="en-US" sz="2800" dirty="0"/>
              <a:t>&lt;&lt;</a:t>
            </a:r>
            <a:r>
              <a:rPr lang="en-US" sz="2800" dirty="0" err="1"/>
              <a:t>i</a:t>
            </a:r>
            <a:r>
              <a:rPr lang="en-US" sz="2800" dirty="0"/>
              <a:t>*2;</a:t>
            </a:r>
          </a:p>
          <a:p>
            <a:r>
              <a:rPr lang="en-US" sz="2800" dirty="0"/>
              <a:t>	</a:t>
            </a:r>
            <a:r>
              <a:rPr lang="en-US" sz="2800" dirty="0" err="1"/>
              <a:t>cout</a:t>
            </a:r>
            <a:r>
              <a:rPr lang="en-US" sz="2800" dirty="0"/>
              <a:t>&lt;&lt;</a:t>
            </a:r>
            <a:r>
              <a:rPr lang="en-US" sz="2800" dirty="0" err="1"/>
              <a:t>endl</a:t>
            </a:r>
            <a:r>
              <a:rPr lang="en-US" sz="2800" dirty="0"/>
              <a:t>;</a:t>
            </a:r>
          </a:p>
          <a:p>
            <a:r>
              <a:rPr lang="en-US" sz="2800" dirty="0"/>
              <a:t>	}</a:t>
            </a:r>
          </a:p>
          <a:p>
            <a:r>
              <a:rPr lang="en-US" sz="2800" dirty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2844" y="71414"/>
            <a:ext cx="8572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1"/>
            <a:r>
              <a:rPr lang="en-US" sz="32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Loops </a:t>
            </a:r>
            <a:r>
              <a:rPr lang="en-US" sz="3200" b="1" u="sng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</a:t>
            </a:r>
            <a:r>
              <a:rPr lang="en-US" sz="32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Iterations : </a:t>
            </a:r>
            <a:r>
              <a:rPr lang="ar-IQ" sz="32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الحلقات او التكرارات</a:t>
            </a:r>
            <a:endParaRPr lang="en-US" sz="32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286544" y="6488692"/>
            <a:ext cx="2857488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b="1" i="1" dirty="0"/>
              <a:t>A. L. </a:t>
            </a:r>
            <a:r>
              <a:rPr lang="en-US" b="1" i="1" dirty="0" err="1"/>
              <a:t>Waleed</a:t>
            </a:r>
            <a:r>
              <a:rPr lang="en-US" b="1" i="1" dirty="0"/>
              <a:t> </a:t>
            </a:r>
            <a:r>
              <a:rPr lang="en-US" b="1" i="1" dirty="0" err="1"/>
              <a:t>Rasheed</a:t>
            </a:r>
            <a:endParaRPr lang="en-US" b="1" i="1" dirty="0"/>
          </a:p>
        </p:txBody>
      </p:sp>
      <p:sp>
        <p:nvSpPr>
          <p:cNvPr id="7" name="TextBox 6"/>
          <p:cNvSpPr txBox="1"/>
          <p:nvPr/>
        </p:nvSpPr>
        <p:spPr>
          <a:xfrm>
            <a:off x="6143636" y="1785926"/>
            <a:ext cx="1928826" cy="26776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(2)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-------------- </a:t>
            </a:r>
          </a:p>
          <a:p>
            <a:r>
              <a:rPr lang="en-US" sz="2800" dirty="0"/>
              <a:t>2222</a:t>
            </a:r>
          </a:p>
          <a:p>
            <a:r>
              <a:rPr lang="en-US" sz="2800" dirty="0"/>
              <a:t>4444</a:t>
            </a:r>
          </a:p>
          <a:p>
            <a:r>
              <a:rPr lang="en-US" sz="2800" dirty="0"/>
              <a:t>6666</a:t>
            </a:r>
          </a:p>
          <a:p>
            <a:r>
              <a:rPr lang="en-US" sz="2800" dirty="0"/>
              <a:t>8888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804708"/>
            <a:ext cx="892971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Q//what’s output:</a:t>
            </a:r>
          </a:p>
          <a:p>
            <a:r>
              <a:rPr lang="en-US" sz="2800" dirty="0"/>
              <a:t>#include&lt;</a:t>
            </a:r>
            <a:r>
              <a:rPr lang="en-US" sz="2800" dirty="0" err="1"/>
              <a:t>iostream.h</a:t>
            </a:r>
            <a:r>
              <a:rPr lang="en-US" sz="2800" dirty="0"/>
              <a:t>&gt;</a:t>
            </a:r>
          </a:p>
          <a:p>
            <a:r>
              <a:rPr lang="en-US" sz="2800" dirty="0"/>
              <a:t>  main()</a:t>
            </a:r>
          </a:p>
          <a:p>
            <a:r>
              <a:rPr lang="en-US" sz="2800" dirty="0"/>
              <a:t>  {</a:t>
            </a:r>
          </a:p>
          <a:p>
            <a:r>
              <a:rPr lang="en-US" sz="2800" dirty="0"/>
              <a:t>  </a:t>
            </a:r>
            <a:r>
              <a:rPr lang="en-US" sz="2800" dirty="0" err="1"/>
              <a:t>int</a:t>
            </a:r>
            <a:r>
              <a:rPr lang="en-US" sz="2800" dirty="0"/>
              <a:t> </a:t>
            </a:r>
            <a:r>
              <a:rPr lang="en-US" sz="2800" dirty="0" err="1"/>
              <a:t>i,j,m</a:t>
            </a:r>
            <a:r>
              <a:rPr lang="en-US" sz="2800" dirty="0"/>
              <a:t>=0;</a:t>
            </a:r>
          </a:p>
          <a:p>
            <a:r>
              <a:rPr lang="en-US" sz="2800" dirty="0"/>
              <a:t>  for(</a:t>
            </a:r>
            <a:r>
              <a:rPr lang="en-US" sz="2800" dirty="0" err="1"/>
              <a:t>i</a:t>
            </a:r>
            <a:r>
              <a:rPr lang="en-US" sz="2800" dirty="0"/>
              <a:t>=1;i&lt;=4;i++)</a:t>
            </a:r>
          </a:p>
          <a:p>
            <a:r>
              <a:rPr lang="en-US" sz="2800" dirty="0"/>
              <a:t>  { for(j=1;j&lt;=4;j++)</a:t>
            </a:r>
          </a:p>
          <a:p>
            <a:r>
              <a:rPr lang="en-US" sz="2800" dirty="0"/>
              <a:t>	</a:t>
            </a:r>
            <a:r>
              <a:rPr lang="en-US" sz="2800" dirty="0" err="1"/>
              <a:t>cout</a:t>
            </a:r>
            <a:r>
              <a:rPr lang="en-US" sz="2800" dirty="0"/>
              <a:t>&lt;&lt;++m;</a:t>
            </a:r>
          </a:p>
          <a:p>
            <a:r>
              <a:rPr lang="en-US" sz="2800" dirty="0"/>
              <a:t>	</a:t>
            </a:r>
            <a:r>
              <a:rPr lang="en-US" sz="2800" dirty="0" err="1"/>
              <a:t>cout</a:t>
            </a:r>
            <a:r>
              <a:rPr lang="en-US" sz="2800" dirty="0"/>
              <a:t>&lt;&lt;</a:t>
            </a:r>
            <a:r>
              <a:rPr lang="en-US" sz="2800" dirty="0" err="1"/>
              <a:t>endl</a:t>
            </a:r>
            <a:r>
              <a:rPr lang="en-US" sz="2800" dirty="0"/>
              <a:t>;</a:t>
            </a:r>
          </a:p>
          <a:p>
            <a:r>
              <a:rPr lang="en-US" sz="2800" dirty="0"/>
              <a:t>	}</a:t>
            </a:r>
          </a:p>
          <a:p>
            <a:r>
              <a:rPr lang="en-US" sz="2800" dirty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2844" y="71414"/>
            <a:ext cx="8572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1"/>
            <a:r>
              <a:rPr lang="en-US" sz="32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Loops </a:t>
            </a:r>
            <a:r>
              <a:rPr lang="en-US" sz="3200" b="1" u="sng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</a:t>
            </a:r>
            <a:r>
              <a:rPr lang="en-US" sz="32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Iterations : </a:t>
            </a:r>
            <a:r>
              <a:rPr lang="ar-IQ" sz="32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الحلقات او التكرارات</a:t>
            </a:r>
            <a:endParaRPr lang="en-US" sz="32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286544" y="6488692"/>
            <a:ext cx="2857488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b="1" i="1" dirty="0"/>
              <a:t>A. L. </a:t>
            </a:r>
            <a:r>
              <a:rPr lang="en-US" b="1" i="1" dirty="0" err="1"/>
              <a:t>Waleed</a:t>
            </a:r>
            <a:r>
              <a:rPr lang="en-US" b="1" i="1" dirty="0"/>
              <a:t> </a:t>
            </a:r>
            <a:r>
              <a:rPr lang="en-US" b="1" i="1" dirty="0" err="1"/>
              <a:t>Rasheed</a:t>
            </a:r>
            <a:endParaRPr lang="en-US" b="1" i="1" dirty="0"/>
          </a:p>
        </p:txBody>
      </p:sp>
      <p:sp>
        <p:nvSpPr>
          <p:cNvPr id="8" name="TextBox 7"/>
          <p:cNvSpPr txBox="1"/>
          <p:nvPr/>
        </p:nvSpPr>
        <p:spPr>
          <a:xfrm>
            <a:off x="6072198" y="1785926"/>
            <a:ext cx="2500330" cy="26776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(3)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------------------- </a:t>
            </a:r>
          </a:p>
          <a:p>
            <a:r>
              <a:rPr lang="en-US" sz="2800" dirty="0"/>
              <a:t>1 2 3 4</a:t>
            </a:r>
          </a:p>
          <a:p>
            <a:r>
              <a:rPr lang="en-US" sz="2800" dirty="0"/>
              <a:t>5 6 7 8</a:t>
            </a:r>
          </a:p>
          <a:p>
            <a:r>
              <a:rPr lang="en-US" sz="2800" dirty="0"/>
              <a:t>9 10 11 12</a:t>
            </a:r>
          </a:p>
          <a:p>
            <a:r>
              <a:rPr lang="en-US" sz="2800" dirty="0"/>
              <a:t>13 14 15 16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548</TotalTime>
  <Words>792</Words>
  <Application>Microsoft Office PowerPoint</Application>
  <PresentationFormat>On-screen Show (4:3)</PresentationFormat>
  <Paragraphs>163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Century Schoolbook</vt:lpstr>
      <vt:lpstr>Times New Roman</vt:lpstr>
      <vt:lpstr>Wingdings</vt:lpstr>
      <vt:lpstr>Wingdings 2</vt:lpstr>
      <vt:lpstr>Oriel</vt:lpstr>
      <vt:lpstr>Equation</vt:lpstr>
      <vt:lpstr>Loops or Iterations Series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future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waleed</dc:creator>
  <cp:lastModifiedBy>hk</cp:lastModifiedBy>
  <cp:revision>63</cp:revision>
  <dcterms:created xsi:type="dcterms:W3CDTF">2012-12-25T17:53:08Z</dcterms:created>
  <dcterms:modified xsi:type="dcterms:W3CDTF">2017-09-28T18:28:52Z</dcterms:modified>
</cp:coreProperties>
</file>