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72" r:id="rId3"/>
    <p:sldId id="280" r:id="rId4"/>
    <p:sldId id="283" r:id="rId5"/>
    <p:sldId id="284" r:id="rId6"/>
    <p:sldId id="285" r:id="rId7"/>
    <p:sldId id="281" r:id="rId8"/>
    <p:sldId id="282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5918" y="1285860"/>
            <a:ext cx="6172200" cy="189436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Loops </a:t>
            </a:r>
            <a:r>
              <a:rPr lang="en-US" sz="4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</a:t>
            </a:r>
            <a:b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3174" y="2414590"/>
            <a:ext cx="6172200" cy="1371600"/>
          </a:xfrm>
        </p:spPr>
        <p:txBody>
          <a:bodyPr>
            <a:normAutofit/>
          </a:bodyPr>
          <a:lstStyle/>
          <a:p>
            <a:pPr algn="r"/>
            <a:r>
              <a:rPr lang="ar-IQ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928926" y="5500702"/>
            <a:ext cx="4499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8</a:t>
            </a:r>
            <a:r>
              <a:rPr lang="en-US" sz="5400" b="1" cap="none" spc="300" baseline="300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Lecture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57356" y="2643182"/>
            <a:ext cx="6172200" cy="189436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0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C++ LANGAUGE</a:t>
            </a:r>
            <a:b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Removing all the expressions gives us an infinite loop. This loop's condition is assumed to be always true: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for ( ; ; ) // infinity loop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something;</a:t>
            </a:r>
            <a:endParaRPr lang="en-US" sz="2800" dirty="0">
              <a:solidFill>
                <a:srgbClr val="FF0000"/>
              </a:solidFill>
            </a:endParaRPr>
          </a:p>
          <a:p>
            <a:pPr marL="514350" indent="-514350"/>
            <a:r>
              <a:rPr lang="en-US" sz="2800" b="1" dirty="0"/>
              <a:t>&amp;&amp;&amp;&amp;&amp;&amp;&amp;&amp;&amp;&amp;&amp;&amp;&amp;&amp;&amp;&amp;&amp;&amp;&amp;&amp;&amp;&amp;&amp;&amp;&amp;</a:t>
            </a:r>
          </a:p>
          <a:p>
            <a:pPr marL="514350" indent="-514350"/>
            <a:endParaRPr lang="en-US" sz="2800" b="1" dirty="0">
              <a:solidFill>
                <a:srgbClr val="FF0000"/>
              </a:solidFill>
            </a:endParaRPr>
          </a:p>
          <a:p>
            <a:pPr marL="514350" indent="-514350"/>
            <a:r>
              <a:rPr lang="en-US" sz="2800" b="1" dirty="0" err="1">
                <a:solidFill>
                  <a:srgbClr val="FF0000"/>
                </a:solidFill>
              </a:rPr>
              <a:t>int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i,j,n</a:t>
            </a:r>
            <a:r>
              <a:rPr lang="en-US" sz="2800" b="1" dirty="0">
                <a:solidFill>
                  <a:srgbClr val="FF0000"/>
                </a:solidFill>
              </a:rPr>
              <a:t>=6;</a:t>
            </a:r>
          </a:p>
          <a:p>
            <a:pPr marL="514350" indent="-514350"/>
            <a:r>
              <a:rPr lang="en-US" sz="2800" b="1" dirty="0">
                <a:solidFill>
                  <a:srgbClr val="FF0000"/>
                </a:solidFill>
              </a:rPr>
              <a:t>for (</a:t>
            </a:r>
            <a:r>
              <a:rPr lang="en-US" sz="2800" b="1" dirty="0" err="1">
                <a:solidFill>
                  <a:srgbClr val="FF0000"/>
                </a:solidFill>
              </a:rPr>
              <a:t>i</a:t>
            </a:r>
            <a:r>
              <a:rPr lang="en-US" sz="2800" b="1" dirty="0">
                <a:solidFill>
                  <a:srgbClr val="FF0000"/>
                </a:solidFill>
              </a:rPr>
              <a:t> = 0, j = 0; </a:t>
            </a:r>
            <a:r>
              <a:rPr lang="en-US" sz="2800" b="1" dirty="0" err="1">
                <a:solidFill>
                  <a:srgbClr val="FF0000"/>
                </a:solidFill>
              </a:rPr>
              <a:t>i</a:t>
            </a:r>
            <a:r>
              <a:rPr lang="en-US" sz="2800" b="1" dirty="0">
                <a:solidFill>
                  <a:srgbClr val="FF0000"/>
                </a:solidFill>
              </a:rPr>
              <a:t> + j &lt; n; ++</a:t>
            </a:r>
            <a:r>
              <a:rPr lang="en-US" sz="2800" b="1" dirty="0" err="1">
                <a:solidFill>
                  <a:srgbClr val="FF0000"/>
                </a:solidFill>
              </a:rPr>
              <a:t>i</a:t>
            </a:r>
            <a:r>
              <a:rPr lang="en-US" sz="2800" b="1" dirty="0">
                <a:solidFill>
                  <a:srgbClr val="FF0000"/>
                </a:solidFill>
              </a:rPr>
              <a:t>, ++j)</a:t>
            </a:r>
          </a:p>
          <a:p>
            <a:pPr marL="514350" indent="-514350"/>
            <a:r>
              <a:rPr lang="en-US" sz="2800" b="1" dirty="0" err="1">
                <a:solidFill>
                  <a:srgbClr val="FF0000"/>
                </a:solidFill>
              </a:rPr>
              <a:t>cout</a:t>
            </a:r>
            <a:r>
              <a:rPr lang="en-US" sz="2800" b="1" dirty="0">
                <a:solidFill>
                  <a:srgbClr val="FF0000"/>
                </a:solidFill>
              </a:rPr>
              <a:t> &lt;&lt; '(' &lt;&lt; </a:t>
            </a:r>
            <a:r>
              <a:rPr lang="en-US" sz="2800" b="1" dirty="0" err="1">
                <a:solidFill>
                  <a:srgbClr val="FF0000"/>
                </a:solidFill>
              </a:rPr>
              <a:t>i</a:t>
            </a:r>
            <a:r>
              <a:rPr lang="en-US" sz="2800" b="1" dirty="0">
                <a:solidFill>
                  <a:srgbClr val="FF0000"/>
                </a:solidFill>
              </a:rPr>
              <a:t> &lt;&lt; ',' &lt;&lt; j &lt;&lt; ")\n";</a:t>
            </a:r>
          </a:p>
          <a:p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858016" y="4039751"/>
            <a:ext cx="1928826" cy="2246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Output :</a:t>
            </a:r>
          </a:p>
          <a:p>
            <a:r>
              <a:rPr lang="en-US" sz="2800" dirty="0"/>
              <a:t>----------- </a:t>
            </a:r>
          </a:p>
          <a:p>
            <a:r>
              <a:rPr lang="en-US" sz="2800" dirty="0"/>
              <a:t>(0,0)</a:t>
            </a:r>
          </a:p>
          <a:p>
            <a:r>
              <a:rPr lang="en-US" sz="2800" dirty="0"/>
              <a:t>(1,1)</a:t>
            </a:r>
          </a:p>
          <a:p>
            <a:r>
              <a:rPr lang="en-US" sz="2800" dirty="0"/>
              <a:t>(2,2)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Because loops are statements, they can appear inside other loops. In other words, loops can be nested. For example,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for (</a:t>
            </a:r>
            <a:r>
              <a:rPr lang="en-US" sz="2800" b="1" dirty="0" err="1">
                <a:solidFill>
                  <a:srgbClr val="FF0000"/>
                </a:solidFill>
              </a:rPr>
              <a:t>int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i</a:t>
            </a:r>
            <a:r>
              <a:rPr lang="en-US" sz="2800" b="1" dirty="0">
                <a:solidFill>
                  <a:srgbClr val="FF0000"/>
                </a:solidFill>
              </a:rPr>
              <a:t> = 1; </a:t>
            </a:r>
            <a:r>
              <a:rPr lang="en-US" sz="2800" b="1" dirty="0" err="1">
                <a:solidFill>
                  <a:srgbClr val="FF0000"/>
                </a:solidFill>
              </a:rPr>
              <a:t>i</a:t>
            </a:r>
            <a:r>
              <a:rPr lang="en-US" sz="2800" b="1" dirty="0">
                <a:solidFill>
                  <a:srgbClr val="FF0000"/>
                </a:solidFill>
              </a:rPr>
              <a:t> &lt;= 3; ++</a:t>
            </a:r>
            <a:r>
              <a:rPr lang="en-US" sz="2800" b="1" dirty="0" err="1">
                <a:solidFill>
                  <a:srgbClr val="FF0000"/>
                </a:solidFill>
              </a:rPr>
              <a:t>i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for (</a:t>
            </a:r>
            <a:r>
              <a:rPr lang="en-US" sz="2800" b="1" dirty="0" err="1">
                <a:solidFill>
                  <a:srgbClr val="FF0000"/>
                </a:solidFill>
              </a:rPr>
              <a:t>int</a:t>
            </a:r>
            <a:r>
              <a:rPr lang="en-US" sz="2800" b="1" dirty="0">
                <a:solidFill>
                  <a:srgbClr val="FF0000"/>
                </a:solidFill>
              </a:rPr>
              <a:t> j = 1; j &lt;= 3; ++j)</a:t>
            </a:r>
          </a:p>
          <a:p>
            <a:r>
              <a:rPr lang="en-US" sz="2800" b="1" dirty="0" err="1">
                <a:solidFill>
                  <a:srgbClr val="FF0000"/>
                </a:solidFill>
              </a:rPr>
              <a:t>cout</a:t>
            </a:r>
            <a:r>
              <a:rPr lang="en-US" sz="2800" b="1" dirty="0">
                <a:solidFill>
                  <a:srgbClr val="FF0000"/>
                </a:solidFill>
              </a:rPr>
              <a:t> &lt;&lt; "(" &lt;&lt; </a:t>
            </a:r>
            <a:r>
              <a:rPr lang="en-US" sz="2800" b="1" dirty="0" err="1">
                <a:solidFill>
                  <a:srgbClr val="FF0000"/>
                </a:solidFill>
              </a:rPr>
              <a:t>i</a:t>
            </a:r>
            <a:r>
              <a:rPr lang="en-US" sz="2800" b="1" dirty="0">
                <a:solidFill>
                  <a:srgbClr val="FF0000"/>
                </a:solidFill>
              </a:rPr>
              <a:t> &lt;&lt; "," &lt;&lt; j &lt;&lt; ")\n";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7215206" y="1714488"/>
            <a:ext cx="1928826" cy="4832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Output :</a:t>
            </a:r>
          </a:p>
          <a:p>
            <a:r>
              <a:rPr lang="en-US" sz="2800" dirty="0"/>
              <a:t>----------- </a:t>
            </a:r>
          </a:p>
          <a:p>
            <a:r>
              <a:rPr lang="en-US" sz="2800" dirty="0"/>
              <a:t>(1,1)</a:t>
            </a:r>
          </a:p>
          <a:p>
            <a:r>
              <a:rPr lang="en-US" sz="2800" dirty="0"/>
              <a:t>(1,2)</a:t>
            </a:r>
          </a:p>
          <a:p>
            <a:r>
              <a:rPr lang="en-US" sz="2800" dirty="0"/>
              <a:t>(1,3)</a:t>
            </a:r>
          </a:p>
          <a:p>
            <a:r>
              <a:rPr lang="en-US" sz="2800" dirty="0"/>
              <a:t>(2,1)</a:t>
            </a:r>
          </a:p>
          <a:p>
            <a:r>
              <a:rPr lang="en-US" sz="2800" dirty="0"/>
              <a:t>(2,2)</a:t>
            </a:r>
          </a:p>
          <a:p>
            <a:r>
              <a:rPr lang="en-US" sz="2800" dirty="0"/>
              <a:t>(2,3)</a:t>
            </a:r>
          </a:p>
          <a:p>
            <a:r>
              <a:rPr lang="en-US" sz="2800" dirty="0"/>
              <a:t>(3,1)</a:t>
            </a:r>
          </a:p>
          <a:p>
            <a:r>
              <a:rPr lang="en-US" sz="2800" dirty="0"/>
              <a:t>(3,2)</a:t>
            </a:r>
          </a:p>
          <a:p>
            <a:r>
              <a:rPr lang="en-US" sz="2800" dirty="0"/>
              <a:t>(3,3)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Q//write a program used nested loop to calculate "X" ,where:- X= 1!+ 3!+ 5!+ 7!+9!</a:t>
            </a:r>
          </a:p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 void main()</a:t>
            </a:r>
          </a:p>
          <a:p>
            <a:r>
              <a:rPr lang="en-US" sz="2800" dirty="0"/>
              <a:t> {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i,j,f</a:t>
            </a:r>
            <a:r>
              <a:rPr lang="en-US" sz="2800" dirty="0"/>
              <a:t>=1,x=0;</a:t>
            </a:r>
          </a:p>
          <a:p>
            <a:r>
              <a:rPr lang="en-US" sz="2800" dirty="0"/>
              <a:t> for(</a:t>
            </a:r>
            <a:r>
              <a:rPr lang="en-US" sz="2800" dirty="0" err="1"/>
              <a:t>i</a:t>
            </a:r>
            <a:r>
              <a:rPr lang="en-US" sz="2800" dirty="0"/>
              <a:t>=1;i&lt;=9;i+=2)</a:t>
            </a:r>
          </a:p>
          <a:p>
            <a:r>
              <a:rPr lang="en-US" sz="2800" dirty="0"/>
              <a:t> { f=1;</a:t>
            </a:r>
          </a:p>
          <a:p>
            <a:r>
              <a:rPr lang="en-US" sz="2800" dirty="0"/>
              <a:t> for(j=1;j&lt;=</a:t>
            </a:r>
            <a:r>
              <a:rPr lang="en-US" sz="2800" dirty="0" err="1"/>
              <a:t>i;j</a:t>
            </a:r>
            <a:r>
              <a:rPr lang="en-US" sz="2800" dirty="0"/>
              <a:t>++)</a:t>
            </a:r>
          </a:p>
          <a:p>
            <a:r>
              <a:rPr lang="en-US" sz="2800" dirty="0"/>
              <a:t> f*=j;</a:t>
            </a:r>
          </a:p>
          <a:p>
            <a:r>
              <a:rPr lang="en-US" sz="2800" dirty="0"/>
              <a:t> </a:t>
            </a:r>
            <a:r>
              <a:rPr lang="en-US" sz="2800" dirty="0" err="1"/>
              <a:t>cout</a:t>
            </a:r>
            <a:r>
              <a:rPr lang="en-US" sz="2800" dirty="0"/>
              <a:t>&lt;&lt;"factorial " &lt;&lt;</a:t>
            </a:r>
            <a:r>
              <a:rPr lang="en-US" sz="2800" dirty="0" err="1"/>
              <a:t>i</a:t>
            </a:r>
            <a:r>
              <a:rPr lang="en-US" sz="2800" dirty="0"/>
              <a:t>&lt;&lt;"= "&lt;&lt;f&lt;&lt;</a:t>
            </a:r>
            <a:r>
              <a:rPr lang="en-US" sz="2800" dirty="0" err="1"/>
              <a:t>endl</a:t>
            </a:r>
            <a:r>
              <a:rPr lang="en-US" sz="2800" dirty="0"/>
              <a:t>;</a:t>
            </a:r>
          </a:p>
          <a:p>
            <a:r>
              <a:rPr lang="en-US" sz="2800" dirty="0"/>
              <a:t> x+=f; }</a:t>
            </a:r>
          </a:p>
          <a:p>
            <a:r>
              <a:rPr lang="en-US" sz="2800" dirty="0"/>
              <a:t>  </a:t>
            </a:r>
            <a:r>
              <a:rPr lang="en-US" sz="2800" dirty="0" err="1"/>
              <a:t>cout</a:t>
            </a:r>
            <a:r>
              <a:rPr lang="en-US" sz="2800" dirty="0"/>
              <a:t>&lt;&lt;"Sum ="&lt;&lt;x&lt;&lt;</a:t>
            </a:r>
            <a:r>
              <a:rPr lang="en-US" sz="2800" dirty="0" err="1"/>
              <a:t>endl</a:t>
            </a:r>
            <a:r>
              <a:rPr lang="en-US" sz="2800" dirty="0"/>
              <a:t>;</a:t>
            </a:r>
          </a:p>
          <a:p>
            <a:r>
              <a:rPr lang="en-US" sz="2800" dirty="0"/>
              <a:t>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Q//what’s output:</a:t>
            </a:r>
          </a:p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 void main()</a:t>
            </a:r>
          </a:p>
          <a:p>
            <a:r>
              <a:rPr lang="en-US" sz="2800" dirty="0"/>
              <a:t> {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i,j</a:t>
            </a:r>
            <a:r>
              <a:rPr lang="en-US" sz="2800" dirty="0"/>
              <a:t>;</a:t>
            </a:r>
          </a:p>
          <a:p>
            <a:r>
              <a:rPr lang="en-US" sz="2800" dirty="0"/>
              <a:t> for(</a:t>
            </a:r>
            <a:r>
              <a:rPr lang="en-US" sz="2800" dirty="0" err="1"/>
              <a:t>i</a:t>
            </a:r>
            <a:r>
              <a:rPr lang="en-US" sz="2800" dirty="0"/>
              <a:t>=1;i&lt;=4;i++)</a:t>
            </a:r>
          </a:p>
          <a:p>
            <a:r>
              <a:rPr lang="en-US" sz="2800" dirty="0"/>
              <a:t> {</a:t>
            </a:r>
          </a:p>
          <a:p>
            <a:r>
              <a:rPr lang="en-US" sz="2800" dirty="0"/>
              <a:t> for(j=1;j&lt;=4;j++)</a:t>
            </a:r>
          </a:p>
          <a:p>
            <a:r>
              <a:rPr lang="en-US" sz="2800" dirty="0" err="1"/>
              <a:t>cout</a:t>
            </a:r>
            <a:r>
              <a:rPr lang="en-US" sz="2800" dirty="0"/>
              <a:t>&lt;&lt;"*";</a:t>
            </a:r>
          </a:p>
          <a:p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endl</a:t>
            </a:r>
            <a:r>
              <a:rPr lang="en-US" sz="2800" dirty="0"/>
              <a:t>;</a:t>
            </a:r>
          </a:p>
          <a:p>
            <a:r>
              <a:rPr lang="en-US" sz="2800" dirty="0"/>
              <a:t>  }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858016" y="2000240"/>
            <a:ext cx="1928826" cy="267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Output :</a:t>
            </a:r>
          </a:p>
          <a:p>
            <a:r>
              <a:rPr lang="en-US" sz="2800" dirty="0"/>
              <a:t>----------- </a:t>
            </a:r>
          </a:p>
          <a:p>
            <a:r>
              <a:rPr lang="en-US" sz="2800" dirty="0"/>
              <a:t>****</a:t>
            </a:r>
          </a:p>
          <a:p>
            <a:r>
              <a:rPr lang="en-US" sz="2800" dirty="0"/>
              <a:t>****</a:t>
            </a:r>
          </a:p>
          <a:p>
            <a:r>
              <a:rPr lang="en-US" sz="2800" dirty="0"/>
              <a:t>****</a:t>
            </a:r>
          </a:p>
          <a:p>
            <a:r>
              <a:rPr lang="en-US" sz="2800" dirty="0"/>
              <a:t>****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Q//what’s output:</a:t>
            </a:r>
          </a:p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 void main()</a:t>
            </a:r>
          </a:p>
          <a:p>
            <a:r>
              <a:rPr lang="en-US" sz="2800" dirty="0"/>
              <a:t> {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i,j</a:t>
            </a:r>
            <a:r>
              <a:rPr lang="en-US" sz="2800" dirty="0"/>
              <a:t>;</a:t>
            </a:r>
          </a:p>
          <a:p>
            <a:r>
              <a:rPr lang="en-US" sz="2800" dirty="0"/>
              <a:t> for(</a:t>
            </a:r>
            <a:r>
              <a:rPr lang="en-US" sz="2800" dirty="0" err="1"/>
              <a:t>i</a:t>
            </a:r>
            <a:r>
              <a:rPr lang="en-US" sz="2800" dirty="0"/>
              <a:t>=1;i&lt;=4;i++)</a:t>
            </a:r>
          </a:p>
          <a:p>
            <a:r>
              <a:rPr lang="en-US" sz="2800" dirty="0"/>
              <a:t> {</a:t>
            </a:r>
          </a:p>
          <a:p>
            <a:r>
              <a:rPr lang="en-US" sz="2800" dirty="0"/>
              <a:t> for(j=1;j&lt;=</a:t>
            </a:r>
            <a:r>
              <a:rPr lang="en-US" sz="2800" dirty="0" err="1"/>
              <a:t>i;j</a:t>
            </a:r>
            <a:r>
              <a:rPr lang="en-US" sz="2800" dirty="0"/>
              <a:t>++)</a:t>
            </a:r>
          </a:p>
          <a:p>
            <a:r>
              <a:rPr lang="en-US" sz="2800" dirty="0" err="1"/>
              <a:t>cout</a:t>
            </a:r>
            <a:r>
              <a:rPr lang="en-US" sz="2800" dirty="0"/>
              <a:t>&lt;&lt;"*";</a:t>
            </a:r>
          </a:p>
          <a:p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endl</a:t>
            </a:r>
            <a:r>
              <a:rPr lang="en-US" sz="2800" dirty="0"/>
              <a:t>;</a:t>
            </a:r>
          </a:p>
          <a:p>
            <a:r>
              <a:rPr lang="en-US" sz="2800" dirty="0"/>
              <a:t>  }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858016" y="2000240"/>
            <a:ext cx="1928826" cy="267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Output :</a:t>
            </a:r>
          </a:p>
          <a:p>
            <a:r>
              <a:rPr lang="en-US" sz="2800" dirty="0"/>
              <a:t>----------- </a:t>
            </a:r>
          </a:p>
          <a:p>
            <a:r>
              <a:rPr lang="en-US" sz="2800" dirty="0"/>
              <a:t>*</a:t>
            </a:r>
          </a:p>
          <a:p>
            <a:r>
              <a:rPr lang="en-US" sz="2800" dirty="0"/>
              <a:t>**</a:t>
            </a:r>
          </a:p>
          <a:p>
            <a:r>
              <a:rPr lang="en-US" sz="2800" dirty="0"/>
              <a:t>***</a:t>
            </a:r>
          </a:p>
          <a:p>
            <a:r>
              <a:rPr lang="en-US" sz="2800" dirty="0"/>
              <a:t>****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continue Statement</a:t>
            </a:r>
          </a:p>
          <a:p>
            <a:r>
              <a:rPr lang="en-US" sz="2800" dirty="0"/>
              <a:t>The </a:t>
            </a:r>
            <a:r>
              <a:rPr lang="en-US" sz="2800" i="1" dirty="0"/>
              <a:t>continue</a:t>
            </a:r>
            <a:r>
              <a:rPr lang="en-US" sz="2800" dirty="0"/>
              <a:t> statement terminates the current iteration of a loop and instead jumps to the next iteration. It applies to the loop immediately enclosing the </a:t>
            </a:r>
            <a:r>
              <a:rPr lang="en-US" sz="2800" i="1" dirty="0"/>
              <a:t>continue</a:t>
            </a:r>
            <a:r>
              <a:rPr lang="en-US" sz="2800" dirty="0"/>
              <a:t> statement. It is an error to use the </a:t>
            </a:r>
            <a:r>
              <a:rPr lang="en-US" sz="2800" i="1" dirty="0"/>
              <a:t>continue</a:t>
            </a:r>
            <a:r>
              <a:rPr lang="en-US" sz="2800" dirty="0"/>
              <a:t> statement outside a loop.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EX// read positive No. and terminate by zero?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do {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    </a:t>
            </a:r>
            <a:r>
              <a:rPr lang="en-US" sz="2800" b="1" dirty="0" err="1">
                <a:solidFill>
                  <a:srgbClr val="FF0000"/>
                </a:solidFill>
              </a:rPr>
              <a:t>cin</a:t>
            </a:r>
            <a:r>
              <a:rPr lang="en-US" sz="2800" b="1" dirty="0">
                <a:solidFill>
                  <a:srgbClr val="FF0000"/>
                </a:solidFill>
              </a:rPr>
              <a:t> &gt;&gt; num;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if (num &lt; 0) continue;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00B050"/>
                </a:solidFill>
              </a:rPr>
              <a:t>    // process num here...</a:t>
            </a:r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} while (num != 0);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cxnSp>
        <p:nvCxnSpPr>
          <p:cNvPr id="9" name="Elbow Connector 8"/>
          <p:cNvCxnSpPr/>
          <p:nvPr/>
        </p:nvCxnSpPr>
        <p:spPr>
          <a:xfrm rot="10800000">
            <a:off x="1285852" y="4000504"/>
            <a:ext cx="3071834" cy="1000132"/>
          </a:xfrm>
          <a:prstGeom prst="bentConnector3">
            <a:avLst>
              <a:gd name="adj1" fmla="val 38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 break Statement</a:t>
            </a:r>
            <a:endParaRPr lang="en-US" sz="2800" dirty="0"/>
          </a:p>
          <a:p>
            <a:r>
              <a:rPr lang="en-US" sz="2800" dirty="0"/>
              <a:t>A </a:t>
            </a:r>
            <a:r>
              <a:rPr lang="en-US" sz="2800" i="1" dirty="0"/>
              <a:t>break</a:t>
            </a:r>
            <a:r>
              <a:rPr lang="en-US" sz="2800" dirty="0"/>
              <a:t> statement may appear inside a loop (while, do, or for) or a switch statement. It causes a jump out of these constructs, and hence terminates them. 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0070C0"/>
                </a:solidFill>
              </a:rPr>
              <a:t>EX// read positive No. and terminate by zero?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for( ; ; )  </a:t>
            </a:r>
            <a:r>
              <a:rPr lang="en-US" sz="2800" b="1" dirty="0">
                <a:solidFill>
                  <a:srgbClr val="00B050"/>
                </a:solidFill>
              </a:rPr>
              <a:t>//infinity loop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{    </a:t>
            </a:r>
            <a:r>
              <a:rPr lang="en-US" sz="2800" b="1" dirty="0" err="1">
                <a:solidFill>
                  <a:srgbClr val="FF0000"/>
                </a:solidFill>
              </a:rPr>
              <a:t>cin</a:t>
            </a:r>
            <a:r>
              <a:rPr lang="en-US" sz="2800" b="1" dirty="0">
                <a:solidFill>
                  <a:srgbClr val="FF0000"/>
                </a:solidFill>
              </a:rPr>
              <a:t> &gt;&gt; num;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if (num &lt; 0) continue;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If (num==0) break;  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00B050"/>
                </a:solidFill>
              </a:rPr>
              <a:t>// process num here...</a:t>
            </a:r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}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sp>
        <p:nvSpPr>
          <p:cNvPr id="21" name="Curved Left Arrow 20"/>
          <p:cNvSpPr/>
          <p:nvPr/>
        </p:nvSpPr>
        <p:spPr>
          <a:xfrm>
            <a:off x="3929058" y="4857760"/>
            <a:ext cx="714380" cy="114300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urved Right Arrow 22"/>
          <p:cNvSpPr/>
          <p:nvPr/>
        </p:nvSpPr>
        <p:spPr>
          <a:xfrm rot="10617646">
            <a:off x="4389479" y="3451508"/>
            <a:ext cx="571504" cy="12144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71414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H. W.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85720" y="785794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2844" y="6643710"/>
            <a:ext cx="7643866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5720" y="857232"/>
            <a:ext cx="814393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IQ" sz="2400" b="1" dirty="0">
                <a:solidFill>
                  <a:srgbClr val="00B050"/>
                </a:solidFill>
              </a:rPr>
              <a:t>قراءة المثال في صفحة 24حول المخرجات؟</a:t>
            </a:r>
            <a:endParaRPr lang="en-US" sz="2400" b="1" dirty="0">
              <a:solidFill>
                <a:srgbClr val="00B05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Read example in page 24 about output?</a:t>
            </a:r>
          </a:p>
          <a:p>
            <a:pPr algn="r" rtl="1"/>
            <a:endParaRPr lang="ar-IQ" sz="2400" b="1" dirty="0">
              <a:solidFill>
                <a:srgbClr val="00B050"/>
              </a:solidFill>
            </a:endParaRPr>
          </a:p>
          <a:p>
            <a:pPr algn="r" rtl="1"/>
            <a:r>
              <a:rPr lang="ar-IQ" sz="2400" b="1" dirty="0">
                <a:solidFill>
                  <a:srgbClr val="00B050"/>
                </a:solidFill>
              </a:rPr>
              <a:t>قراءة المثال في صفحة 26 حول كلمة السر؟</a:t>
            </a:r>
            <a:endParaRPr lang="en-US" sz="2400" b="1" dirty="0">
              <a:solidFill>
                <a:srgbClr val="00B05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Read example in page 26 about password?</a:t>
            </a:r>
          </a:p>
          <a:p>
            <a:pPr algn="r" rtl="1"/>
            <a:endParaRPr lang="ar-IQ" sz="2400" b="1" dirty="0">
              <a:solidFill>
                <a:srgbClr val="00B050"/>
              </a:solidFill>
            </a:endParaRPr>
          </a:p>
          <a:p>
            <a:pPr algn="r" rtl="1"/>
            <a:r>
              <a:rPr lang="ar-IQ" sz="2400" b="1" dirty="0">
                <a:solidFill>
                  <a:srgbClr val="00B050"/>
                </a:solidFill>
              </a:rPr>
              <a:t>س/اكتب برنامج لقراءة قائمة من الارقام الرقم الاخير فيه مشابه للرقم الاول، المطلوب حساب عدد العناصر الزوجية والفردية؟</a:t>
            </a:r>
            <a:endParaRPr lang="en-US" sz="2400" b="1" dirty="0">
              <a:solidFill>
                <a:srgbClr val="00B05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Q / write a program to read a list of numbers, the last number which is similar to the first number, required calculate count of even and odd the number?</a:t>
            </a:r>
          </a:p>
          <a:p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425</TotalTime>
  <Words>815</Words>
  <Application>Microsoft Office PowerPoint</Application>
  <PresentationFormat>On-screen Show (4:3)</PresentationFormat>
  <Paragraphs>120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Century Schoolbook</vt:lpstr>
      <vt:lpstr>Times New Roman</vt:lpstr>
      <vt:lpstr>Wingdings</vt:lpstr>
      <vt:lpstr>Wingdings 2</vt:lpstr>
      <vt:lpstr>Oriel</vt:lpstr>
      <vt:lpstr>Loops or Iterations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waleed</dc:creator>
  <cp:lastModifiedBy>hk</cp:lastModifiedBy>
  <cp:revision>46</cp:revision>
  <dcterms:created xsi:type="dcterms:W3CDTF">2012-12-25T17:53:08Z</dcterms:created>
  <dcterms:modified xsi:type="dcterms:W3CDTF">2017-09-28T18:29:42Z</dcterms:modified>
</cp:coreProperties>
</file>