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7" r:id="rId2"/>
    <p:sldId id="265" r:id="rId3"/>
    <p:sldId id="267" r:id="rId4"/>
    <p:sldId id="270" r:id="rId5"/>
    <p:sldId id="271" r:id="rId6"/>
    <p:sldId id="272" r:id="rId7"/>
    <p:sldId id="273" r:id="rId8"/>
    <p:sldId id="274" r:id="rId9"/>
    <p:sldId id="275" r:id="rId10"/>
    <p:sldId id="27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FFB514DD-1AA9-45E3-AEDE-BBA7D41DB63B}" type="datetimeFigureOut">
              <a:rPr lang="en-US" smtClean="0"/>
              <a:pPr/>
              <a:t>9/28/2017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1D8CFF9-0FFC-4538-8DC9-D6CB30EB50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514DD-1AA9-45E3-AEDE-BBA7D41DB63B}" type="datetimeFigureOut">
              <a:rPr lang="en-US" smtClean="0"/>
              <a:pPr/>
              <a:t>9/28/2017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8CFF9-0FFC-4538-8DC9-D6CB30EB50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514DD-1AA9-45E3-AEDE-BBA7D41DB63B}" type="datetimeFigureOut">
              <a:rPr lang="en-US" smtClean="0"/>
              <a:pPr/>
              <a:t>9/28/2017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8CFF9-0FFC-4538-8DC9-D6CB30EB50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FB514DD-1AA9-45E3-AEDE-BBA7D41DB63B}" type="datetimeFigureOut">
              <a:rPr lang="en-US" smtClean="0"/>
              <a:pPr/>
              <a:t>9/28/2017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1D8CFF9-0FFC-4538-8DC9-D6CB30EB503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FFB514DD-1AA9-45E3-AEDE-BBA7D41DB63B}" type="datetimeFigureOut">
              <a:rPr lang="en-US" smtClean="0"/>
              <a:pPr/>
              <a:t>9/28/2017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1D8CFF9-0FFC-4538-8DC9-D6CB30EB50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514DD-1AA9-45E3-AEDE-BBA7D41DB63B}" type="datetimeFigureOut">
              <a:rPr lang="en-US" smtClean="0"/>
              <a:pPr/>
              <a:t>9/28/2017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8CFF9-0FFC-4538-8DC9-D6CB30EB503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514DD-1AA9-45E3-AEDE-BBA7D41DB63B}" type="datetimeFigureOut">
              <a:rPr lang="en-US" smtClean="0"/>
              <a:pPr/>
              <a:t>9/28/2017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8CFF9-0FFC-4538-8DC9-D6CB30EB503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FB514DD-1AA9-45E3-AEDE-BBA7D41DB63B}" type="datetimeFigureOut">
              <a:rPr lang="en-US" smtClean="0"/>
              <a:pPr/>
              <a:t>9/28/2017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1D8CFF9-0FFC-4538-8DC9-D6CB30EB503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514DD-1AA9-45E3-AEDE-BBA7D41DB63B}" type="datetimeFigureOut">
              <a:rPr lang="en-US" smtClean="0"/>
              <a:pPr/>
              <a:t>9/28/2017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8CFF9-0FFC-4538-8DC9-D6CB30EB50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FB514DD-1AA9-45E3-AEDE-BBA7D41DB63B}" type="datetimeFigureOut">
              <a:rPr lang="en-US" smtClean="0"/>
              <a:pPr/>
              <a:t>9/28/2017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1D8CFF9-0FFC-4538-8DC9-D6CB30EB503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FB514DD-1AA9-45E3-AEDE-BBA7D41DB63B}" type="datetimeFigureOut">
              <a:rPr lang="en-US" smtClean="0"/>
              <a:pPr/>
              <a:t>9/28/2017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1D8CFF9-0FFC-4538-8DC9-D6CB30EB503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FFB514DD-1AA9-45E3-AEDE-BBA7D41DB63B}" type="datetimeFigureOut">
              <a:rPr lang="en-US" smtClean="0"/>
              <a:pPr/>
              <a:t>9/28/2017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1D8CFF9-0FFC-4538-8DC9-D6CB30EB503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28794" y="4572008"/>
            <a:ext cx="6072230" cy="714380"/>
          </a:xfrm>
        </p:spPr>
        <p:txBody>
          <a:bodyPr>
            <a:noAutofit/>
          </a:bodyPr>
          <a:lstStyle/>
          <a:p>
            <a:r>
              <a:rPr lang="en-US" sz="3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Loops </a:t>
            </a:r>
            <a:r>
              <a:rPr lang="en-US" sz="3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</a:t>
            </a:r>
            <a:r>
              <a:rPr lang="en-US" sz="3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Iterations </a:t>
            </a:r>
            <a:br>
              <a:rPr lang="en-US" sz="3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n-US" sz="2800" dirty="0">
                <a:solidFill>
                  <a:srgbClr val="FF0000"/>
                </a:solidFill>
              </a:rPr>
              <a:t>For - While – Do_While</a:t>
            </a:r>
            <a:r>
              <a:rPr lang="en-US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br>
              <a:rPr lang="en-US" sz="36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en-US" sz="3600" dirty="0">
                <a:solidFill>
                  <a:srgbClr val="0070C0"/>
                </a:solidFill>
              </a:rPr>
            </a:br>
            <a:br>
              <a:rPr lang="en-US" sz="36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br>
              <a:rPr lang="en-US" sz="4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sz="4000" dirty="0">
              <a:solidFill>
                <a:srgbClr val="FF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500298" y="5500702"/>
            <a:ext cx="449995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6</a:t>
            </a:r>
            <a:r>
              <a:rPr lang="en-US" sz="5400" b="1" cap="none" spc="300" baseline="300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th</a:t>
            </a:r>
            <a:r>
              <a:rPr lang="en-US" sz="5400" b="1" cap="none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Lecture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971700" y="3714752"/>
            <a:ext cx="6172200" cy="1071570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small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IN</a:t>
            </a:r>
            <a:r>
              <a:rPr kumimoji="0" lang="en-US" sz="4000" b="1" i="0" u="none" strike="noStrike" kern="1200" cap="small" spc="0" normalizeH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C++ LANGAUGE</a:t>
            </a:r>
            <a:br>
              <a:rPr kumimoji="0" lang="en-US" sz="4000" b="1" i="0" u="none" strike="noStrike" kern="1200" cap="small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endParaRPr kumimoji="0" lang="en-US" sz="4000" b="1" i="0" u="none" strike="noStrike" kern="1200" cap="small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4282" y="191136"/>
            <a:ext cx="77867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/>
            <a:r>
              <a:rPr lang="en-US" sz="2800" b="1" dirty="0">
                <a:solidFill>
                  <a:srgbClr val="FF0000"/>
                </a:solidFill>
              </a:rPr>
              <a:t>EX// W.P. to find power </a:t>
            </a:r>
            <a:r>
              <a:rPr lang="en-US" sz="2800" b="1" dirty="0" err="1">
                <a:solidFill>
                  <a:srgbClr val="FF0000"/>
                </a:solidFill>
              </a:rPr>
              <a:t>x</a:t>
            </a:r>
            <a:r>
              <a:rPr lang="en-US" sz="2800" b="1" baseline="30000" dirty="0" err="1">
                <a:solidFill>
                  <a:srgbClr val="FF0000"/>
                </a:solidFill>
              </a:rPr>
              <a:t>y</a:t>
            </a:r>
            <a:r>
              <a:rPr lang="en-US" sz="2800" b="1" dirty="0">
                <a:solidFill>
                  <a:srgbClr val="FF0000"/>
                </a:solidFill>
              </a:rPr>
              <a:t> ?</a:t>
            </a:r>
            <a:endParaRPr lang="en-US" sz="2800" b="1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85720" y="1000108"/>
            <a:ext cx="8429684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#include&lt;</a:t>
            </a:r>
            <a:r>
              <a:rPr lang="en-US" sz="3600" dirty="0" err="1"/>
              <a:t>iostream.h</a:t>
            </a:r>
            <a:r>
              <a:rPr lang="en-US" sz="3600" dirty="0"/>
              <a:t>&gt;</a:t>
            </a:r>
          </a:p>
          <a:p>
            <a:r>
              <a:rPr lang="en-US" sz="3600" dirty="0"/>
              <a:t>void main()</a:t>
            </a:r>
          </a:p>
          <a:p>
            <a:r>
              <a:rPr lang="en-US" sz="3600" dirty="0"/>
              <a:t>{</a:t>
            </a:r>
          </a:p>
          <a:p>
            <a:r>
              <a:rPr lang="en-US" sz="3600" dirty="0" err="1"/>
              <a:t>int</a:t>
            </a:r>
            <a:r>
              <a:rPr lang="en-US" sz="3600" dirty="0"/>
              <a:t> </a:t>
            </a:r>
            <a:r>
              <a:rPr lang="en-US" sz="3600" dirty="0" err="1"/>
              <a:t>i,x,y,p</a:t>
            </a:r>
            <a:r>
              <a:rPr lang="en-US" sz="3600" dirty="0"/>
              <a:t>=1;</a:t>
            </a:r>
          </a:p>
          <a:p>
            <a:r>
              <a:rPr lang="en-US" sz="3600" dirty="0" err="1"/>
              <a:t>cin</a:t>
            </a:r>
            <a:r>
              <a:rPr lang="en-US" sz="3600" dirty="0"/>
              <a:t>&gt;&gt;x&gt;&gt;y;</a:t>
            </a:r>
          </a:p>
          <a:p>
            <a:r>
              <a:rPr lang="en-US" sz="3600" dirty="0"/>
              <a:t>for(</a:t>
            </a:r>
            <a:r>
              <a:rPr lang="en-US" sz="3600" dirty="0" err="1"/>
              <a:t>i</a:t>
            </a:r>
            <a:r>
              <a:rPr lang="en-US" sz="3600" dirty="0"/>
              <a:t>=1;i&lt;=</a:t>
            </a:r>
            <a:r>
              <a:rPr lang="en-US" sz="3600" dirty="0" err="1"/>
              <a:t>y;i</a:t>
            </a:r>
            <a:r>
              <a:rPr lang="en-US" sz="3600" dirty="0"/>
              <a:t>++)</a:t>
            </a:r>
          </a:p>
          <a:p>
            <a:r>
              <a:rPr lang="en-US" sz="3600" dirty="0"/>
              <a:t>p*=x;</a:t>
            </a:r>
          </a:p>
          <a:p>
            <a:r>
              <a:rPr lang="en-US" sz="3600" dirty="0" err="1"/>
              <a:t>cout</a:t>
            </a:r>
            <a:r>
              <a:rPr lang="en-US" sz="3600" dirty="0"/>
              <a:t>&lt;&lt;"power="&lt;&lt;p;</a:t>
            </a:r>
          </a:p>
          <a:p>
            <a:r>
              <a:rPr lang="en-US" sz="3600" dirty="0"/>
              <a:t>}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1406" y="1000108"/>
            <a:ext cx="928694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#include&lt;</a:t>
            </a:r>
            <a:r>
              <a:rPr lang="en-US" sz="2400" b="1" dirty="0" err="1"/>
              <a:t>iostream.h</a:t>
            </a:r>
            <a:r>
              <a:rPr lang="en-US" sz="2400" b="1" dirty="0"/>
              <a:t>&gt;</a:t>
            </a:r>
          </a:p>
          <a:p>
            <a:r>
              <a:rPr lang="en-US" sz="2400" b="1" dirty="0"/>
              <a:t>void main()</a:t>
            </a:r>
          </a:p>
          <a:p>
            <a:r>
              <a:rPr lang="en-US" sz="2400" b="1" dirty="0"/>
              <a:t>{</a:t>
            </a:r>
          </a:p>
          <a:p>
            <a:r>
              <a:rPr lang="en-US" sz="2400" b="1" dirty="0"/>
              <a:t>char t1,t2;</a:t>
            </a:r>
          </a:p>
          <a:p>
            <a:r>
              <a:rPr lang="en-US" sz="2400" b="1" dirty="0" err="1"/>
              <a:t>cout</a:t>
            </a:r>
            <a:r>
              <a:rPr lang="en-US" sz="2400" b="1" dirty="0"/>
              <a:t>&lt;&lt;"Enter first </a:t>
            </a:r>
            <a:r>
              <a:rPr lang="en-US" sz="2400" b="1" dirty="0" err="1"/>
              <a:t>charater</a:t>
            </a:r>
            <a:r>
              <a:rPr lang="en-US" sz="2400" b="1" dirty="0"/>
              <a:t>: "; </a:t>
            </a:r>
            <a:r>
              <a:rPr lang="en-US" sz="2400" b="1" dirty="0" err="1"/>
              <a:t>cin</a:t>
            </a:r>
            <a:r>
              <a:rPr lang="en-US" sz="2400" b="1" dirty="0"/>
              <a:t>&gt;&gt;t1;</a:t>
            </a:r>
          </a:p>
          <a:p>
            <a:r>
              <a:rPr lang="en-US" sz="2400" b="1" dirty="0"/>
              <a:t>switch (t1)</a:t>
            </a:r>
          </a:p>
          <a:p>
            <a:r>
              <a:rPr lang="en-US" sz="2400" b="1" dirty="0"/>
              <a:t>	{</a:t>
            </a:r>
          </a:p>
          <a:p>
            <a:r>
              <a:rPr lang="en-US" sz="2400" b="1" dirty="0"/>
              <a:t>	case 's': {</a:t>
            </a:r>
            <a:r>
              <a:rPr lang="en-US" sz="2400" b="1" dirty="0" err="1"/>
              <a:t>cout</a:t>
            </a:r>
            <a:r>
              <a:rPr lang="en-US" sz="2400" b="1" dirty="0"/>
              <a:t>&lt;&lt;"Enter second </a:t>
            </a:r>
            <a:r>
              <a:rPr lang="en-US" sz="2400" b="1" dirty="0" err="1"/>
              <a:t>charater</a:t>
            </a:r>
            <a:r>
              <a:rPr lang="en-US" sz="2400" b="1" dirty="0"/>
              <a:t>: ";</a:t>
            </a:r>
          </a:p>
          <a:p>
            <a:r>
              <a:rPr lang="en-US" sz="2400" b="1" dirty="0"/>
              <a:t>			</a:t>
            </a:r>
            <a:r>
              <a:rPr lang="en-US" sz="2400" b="1" dirty="0" err="1"/>
              <a:t>cin</a:t>
            </a:r>
            <a:r>
              <a:rPr lang="en-US" sz="2400" b="1" dirty="0"/>
              <a:t>&gt;&gt;t2;</a:t>
            </a:r>
          </a:p>
          <a:p>
            <a:r>
              <a:rPr lang="en-US" sz="2400" b="1" dirty="0"/>
              <a:t>			switch(t2)</a:t>
            </a:r>
          </a:p>
          <a:p>
            <a:r>
              <a:rPr lang="en-US" sz="2400" b="1" dirty="0"/>
              <a:t>			{ case 'u':	</a:t>
            </a:r>
            <a:r>
              <a:rPr lang="en-US" sz="2400" b="1" dirty="0" err="1"/>
              <a:t>cout</a:t>
            </a:r>
            <a:r>
              <a:rPr lang="en-US" sz="2400" b="1" dirty="0"/>
              <a:t>&lt;&lt;"Sun."; break;</a:t>
            </a:r>
          </a:p>
          <a:p>
            <a:r>
              <a:rPr lang="en-US" sz="2400" b="1" dirty="0"/>
              <a:t>			  case 'a': </a:t>
            </a:r>
            <a:r>
              <a:rPr lang="en-US" sz="2400" b="1" dirty="0" err="1"/>
              <a:t>cout</a:t>
            </a:r>
            <a:r>
              <a:rPr lang="en-US" sz="2400" b="1" dirty="0"/>
              <a:t>&lt;&lt;"Sat."; break;</a:t>
            </a:r>
          </a:p>
          <a:p>
            <a:r>
              <a:rPr lang="en-US" sz="2400" b="1" dirty="0"/>
              <a:t>			  default: </a:t>
            </a:r>
            <a:r>
              <a:rPr lang="en-US" sz="2400" b="1" dirty="0" err="1"/>
              <a:t>cout</a:t>
            </a:r>
            <a:r>
              <a:rPr lang="en-US" sz="2400" b="1" dirty="0"/>
              <a:t>&lt;&lt;"ERROR !!!"; break;</a:t>
            </a:r>
          </a:p>
          <a:p>
            <a:r>
              <a:rPr lang="en-US" sz="2400" b="1" dirty="0"/>
              <a:t>			  }break; 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42844" y="71414"/>
            <a:ext cx="857256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IQ" sz="2000" b="1" dirty="0">
                <a:solidFill>
                  <a:srgbClr val="FF0000"/>
                </a:solidFill>
              </a:rPr>
              <a:t>س/اكتب برنامج لقراءة اول حرفيين من بداية اليوم وطباعة اسم اليوم؟</a:t>
            </a:r>
            <a:endParaRPr lang="en-US" sz="2000" b="1" dirty="0">
              <a:solidFill>
                <a:srgbClr val="FF0000"/>
              </a:solidFill>
            </a:endParaRPr>
          </a:p>
          <a:p>
            <a:r>
              <a:rPr lang="en-US" sz="2000" b="1" dirty="0">
                <a:solidFill>
                  <a:srgbClr val="FF0000"/>
                </a:solidFill>
              </a:rPr>
              <a:t>Q5//Write Program (W.P.) to read first and second letter from names day starting and print name of day?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-71470" y="1071546"/>
            <a:ext cx="9286940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	case 'm': </a:t>
            </a:r>
            <a:r>
              <a:rPr lang="en-US" sz="2800" dirty="0" err="1"/>
              <a:t>cout</a:t>
            </a:r>
            <a:r>
              <a:rPr lang="en-US" sz="2800" dirty="0"/>
              <a:t>&lt;&lt;"</a:t>
            </a:r>
            <a:r>
              <a:rPr lang="en-US" sz="2800" dirty="0" err="1"/>
              <a:t>Mun</a:t>
            </a:r>
            <a:r>
              <a:rPr lang="en-US" sz="2800" dirty="0"/>
              <a:t>.";  break;</a:t>
            </a:r>
          </a:p>
          <a:p>
            <a:r>
              <a:rPr lang="en-US" sz="2800" dirty="0"/>
              <a:t>	case 't': {</a:t>
            </a:r>
            <a:r>
              <a:rPr lang="en-US" sz="2800" dirty="0" err="1"/>
              <a:t>cout</a:t>
            </a:r>
            <a:r>
              <a:rPr lang="en-US" sz="2800" dirty="0"/>
              <a:t>&lt;&lt;"Enter second </a:t>
            </a:r>
            <a:r>
              <a:rPr lang="en-US" sz="2800" dirty="0" err="1"/>
              <a:t>charater</a:t>
            </a:r>
            <a:r>
              <a:rPr lang="en-US" sz="2800" dirty="0"/>
              <a:t>: "; </a:t>
            </a:r>
            <a:r>
              <a:rPr lang="en-US" sz="2800" dirty="0" err="1"/>
              <a:t>cin</a:t>
            </a:r>
            <a:r>
              <a:rPr lang="en-US" sz="2800" dirty="0"/>
              <a:t>&gt;&gt;t2;</a:t>
            </a:r>
          </a:p>
          <a:p>
            <a:r>
              <a:rPr lang="en-US" sz="2800" dirty="0"/>
              <a:t>				 switch(t2)</a:t>
            </a:r>
          </a:p>
          <a:p>
            <a:r>
              <a:rPr lang="en-US" sz="2800" dirty="0"/>
              <a:t>				 { case 'u': </a:t>
            </a:r>
            <a:r>
              <a:rPr lang="en-US" sz="2800" dirty="0" err="1"/>
              <a:t>cout</a:t>
            </a:r>
            <a:r>
              <a:rPr lang="en-US" sz="2800" dirty="0"/>
              <a:t>&lt;&lt;"Tues."; break;</a:t>
            </a:r>
          </a:p>
          <a:p>
            <a:r>
              <a:rPr lang="en-US" sz="2800" dirty="0"/>
              <a:t>				case 'h': </a:t>
            </a:r>
            <a:r>
              <a:rPr lang="en-US" sz="2800" dirty="0" err="1"/>
              <a:t>cout</a:t>
            </a:r>
            <a:r>
              <a:rPr lang="en-US" sz="2800" dirty="0"/>
              <a:t>&lt;&lt;"</a:t>
            </a:r>
            <a:r>
              <a:rPr lang="en-US" sz="2800" dirty="0" err="1"/>
              <a:t>Thri</a:t>
            </a:r>
            <a:r>
              <a:rPr lang="en-US" sz="2800" dirty="0"/>
              <a:t>."; break;</a:t>
            </a:r>
          </a:p>
          <a:p>
            <a:r>
              <a:rPr lang="en-US" sz="2800" dirty="0"/>
              <a:t>				  default: </a:t>
            </a:r>
            <a:r>
              <a:rPr lang="en-US" sz="2800" dirty="0" err="1"/>
              <a:t>cout</a:t>
            </a:r>
            <a:r>
              <a:rPr lang="en-US" sz="2800" dirty="0"/>
              <a:t>&lt;&lt;"ERROR !!!";</a:t>
            </a:r>
          </a:p>
          <a:p>
            <a:r>
              <a:rPr lang="en-US" sz="2800" dirty="0"/>
              <a:t>				  } break; }</a:t>
            </a:r>
          </a:p>
          <a:p>
            <a:r>
              <a:rPr lang="en-US" sz="2800" dirty="0"/>
              <a:t>	case 'w': </a:t>
            </a:r>
            <a:r>
              <a:rPr lang="en-US" sz="2800" dirty="0" err="1"/>
              <a:t>cout</a:t>
            </a:r>
            <a:r>
              <a:rPr lang="en-US" sz="2800" dirty="0"/>
              <a:t>&lt;&lt;"</a:t>
            </a:r>
            <a:r>
              <a:rPr lang="en-US" sz="2800" dirty="0" err="1"/>
              <a:t>wen</a:t>
            </a:r>
            <a:r>
              <a:rPr lang="en-US" sz="2800" dirty="0"/>
              <a:t>.";  break;</a:t>
            </a:r>
          </a:p>
          <a:p>
            <a:r>
              <a:rPr lang="en-US" sz="2800" dirty="0"/>
              <a:t>	case 'f': </a:t>
            </a:r>
            <a:r>
              <a:rPr lang="en-US" sz="2800" dirty="0" err="1"/>
              <a:t>cout</a:t>
            </a:r>
            <a:r>
              <a:rPr lang="en-US" sz="2800" dirty="0"/>
              <a:t>&lt;&lt;"Fri.";  break;</a:t>
            </a:r>
          </a:p>
          <a:p>
            <a:r>
              <a:rPr lang="en-US" sz="2800" dirty="0"/>
              <a:t>	default: </a:t>
            </a:r>
            <a:r>
              <a:rPr lang="en-US" sz="2800" dirty="0" err="1"/>
              <a:t>cout</a:t>
            </a:r>
            <a:r>
              <a:rPr lang="en-US" sz="2800" dirty="0"/>
              <a:t>&lt;&lt;"ERROR!!!";</a:t>
            </a:r>
          </a:p>
          <a:p>
            <a:r>
              <a:rPr lang="en-US" sz="2800" dirty="0"/>
              <a:t>	}</a:t>
            </a:r>
          </a:p>
          <a:p>
            <a:r>
              <a:rPr lang="en-US" sz="2800" dirty="0"/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42844" y="71414"/>
            <a:ext cx="857256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IQ" sz="2000" b="1" dirty="0">
                <a:solidFill>
                  <a:srgbClr val="FF0000"/>
                </a:solidFill>
              </a:rPr>
              <a:t>س/اكتب برنامج لقراءة اول حرفيين من بداية اليوم وطباعة اسم اليوم؟</a:t>
            </a:r>
            <a:endParaRPr lang="en-US" sz="2000" b="1" dirty="0">
              <a:solidFill>
                <a:srgbClr val="FF0000"/>
              </a:solidFill>
            </a:endParaRPr>
          </a:p>
          <a:p>
            <a:r>
              <a:rPr lang="en-US" sz="2000" b="1" dirty="0">
                <a:solidFill>
                  <a:srgbClr val="FF0000"/>
                </a:solidFill>
              </a:rPr>
              <a:t>Q5//Write Program (W.P.) to read first and second letter from names day starting and print name of day?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4572000" y="1000108"/>
            <a:ext cx="4143404" cy="1500198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214282" y="1214422"/>
            <a:ext cx="678661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#include&lt;</a:t>
            </a:r>
            <a:r>
              <a:rPr lang="en-US" sz="2800" b="1" dirty="0" err="1"/>
              <a:t>iostream.h</a:t>
            </a:r>
            <a:r>
              <a:rPr lang="en-US" sz="2800" b="1" dirty="0"/>
              <a:t>&gt;</a:t>
            </a:r>
          </a:p>
          <a:p>
            <a:r>
              <a:rPr lang="en-US" sz="2800" b="1" dirty="0"/>
              <a:t>#include&lt;</a:t>
            </a:r>
            <a:r>
              <a:rPr lang="en-US" sz="2800" b="1" dirty="0" err="1"/>
              <a:t>math.h</a:t>
            </a:r>
            <a:r>
              <a:rPr lang="en-US" sz="2800" b="1" dirty="0"/>
              <a:t>&gt;</a:t>
            </a:r>
          </a:p>
          <a:p>
            <a:r>
              <a:rPr lang="en-US" sz="2800" b="1" dirty="0"/>
              <a:t>void main()</a:t>
            </a:r>
          </a:p>
          <a:p>
            <a:r>
              <a:rPr lang="en-US" sz="2800" b="1" dirty="0"/>
              <a:t>{</a:t>
            </a:r>
          </a:p>
          <a:p>
            <a:r>
              <a:rPr lang="en-US" sz="2800" b="1" dirty="0" err="1"/>
              <a:t>int</a:t>
            </a:r>
            <a:r>
              <a:rPr lang="en-US" sz="2800" b="1" dirty="0"/>
              <a:t> x; double y;</a:t>
            </a:r>
          </a:p>
          <a:p>
            <a:r>
              <a:rPr lang="en-US" sz="2800" b="1" dirty="0" err="1"/>
              <a:t>cin</a:t>
            </a:r>
            <a:r>
              <a:rPr lang="en-US" sz="2800" b="1" dirty="0"/>
              <a:t>&gt;&gt;x;</a:t>
            </a:r>
          </a:p>
          <a:p>
            <a:r>
              <a:rPr lang="en-US" sz="2800" b="1" dirty="0"/>
              <a:t>if (x%2==0)</a:t>
            </a:r>
          </a:p>
          <a:p>
            <a:r>
              <a:rPr lang="en-US" sz="2800" b="1" dirty="0"/>
              <a:t>	y=</a:t>
            </a:r>
            <a:r>
              <a:rPr lang="en-US" sz="2800" b="1" dirty="0" err="1"/>
              <a:t>sqrt</a:t>
            </a:r>
            <a:r>
              <a:rPr lang="en-US" sz="2800" b="1" dirty="0"/>
              <a:t>(</a:t>
            </a:r>
            <a:r>
              <a:rPr lang="en-US" sz="2800" b="1" dirty="0" err="1"/>
              <a:t>pow</a:t>
            </a:r>
            <a:r>
              <a:rPr lang="en-US" sz="2800" b="1" dirty="0"/>
              <a:t>(x,4)+5*x+3);</a:t>
            </a:r>
          </a:p>
          <a:p>
            <a:r>
              <a:rPr lang="en-US" sz="2800" b="1" dirty="0"/>
              <a:t>	else</a:t>
            </a:r>
          </a:p>
          <a:p>
            <a:r>
              <a:rPr lang="en-US" sz="2800" b="1" dirty="0"/>
              <a:t>	y=</a:t>
            </a:r>
            <a:r>
              <a:rPr lang="en-US" sz="2800" b="1" dirty="0" err="1"/>
              <a:t>sqrt</a:t>
            </a:r>
            <a:r>
              <a:rPr lang="en-US" sz="2800" b="1" dirty="0"/>
              <a:t>(</a:t>
            </a:r>
            <a:r>
              <a:rPr lang="en-US" sz="2800" b="1" dirty="0" err="1"/>
              <a:t>pow</a:t>
            </a:r>
            <a:r>
              <a:rPr lang="en-US" sz="2800" b="1" dirty="0"/>
              <a:t>(x,3)+2*x+5);</a:t>
            </a:r>
          </a:p>
          <a:p>
            <a:r>
              <a:rPr lang="en-US" sz="2800" b="1" dirty="0" err="1"/>
              <a:t>cout</a:t>
            </a:r>
            <a:r>
              <a:rPr lang="en-US" sz="2800" b="1" dirty="0"/>
              <a:t>&lt;&lt;"Y="&lt;&lt;y;</a:t>
            </a:r>
          </a:p>
          <a:p>
            <a:r>
              <a:rPr lang="en-US" sz="2800" b="1" dirty="0"/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42844" y="71414"/>
            <a:ext cx="85725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IQ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س/اكتب برنامج لايجاد قيمة 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</a:t>
            </a:r>
            <a:r>
              <a:rPr lang="ar-IQ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من المعادلة التالية؟</a:t>
            </a:r>
            <a:endParaRPr lang="en-US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Q3// Write Program (W.P.) to find Y value , when </a:t>
            </a: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6572264" y="1142984"/>
          <a:ext cx="1943112" cy="616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6" name="Equation" r:id="rId3" imgW="799920" imgH="253800" progId="Equation.3">
                  <p:embed/>
                </p:oleObj>
              </mc:Choice>
              <mc:Fallback>
                <p:oleObj name="Equation" r:id="rId3" imgW="799920" imgH="2538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72264" y="1142984"/>
                        <a:ext cx="1943112" cy="6168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6561548" y="1692943"/>
          <a:ext cx="1868104" cy="5930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7" name="Equation" r:id="rId5" imgW="799920" imgH="253800" progId="Equation.3">
                  <p:embed/>
                </p:oleObj>
              </mc:Choice>
              <mc:Fallback>
                <p:oleObj name="Equation" r:id="rId5" imgW="799920" imgH="2538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61548" y="1692943"/>
                        <a:ext cx="1868104" cy="59304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4643438" y="1571612"/>
            <a:ext cx="7858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Y=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286380" y="1285860"/>
            <a:ext cx="14287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X is even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286380" y="1814444"/>
            <a:ext cx="12858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X is odd</a:t>
            </a:r>
          </a:p>
        </p:txBody>
      </p:sp>
      <p:cxnSp>
        <p:nvCxnSpPr>
          <p:cNvPr id="13" name="Straight Connector 12"/>
          <p:cNvCxnSpPr/>
          <p:nvPr/>
        </p:nvCxnSpPr>
        <p:spPr>
          <a:xfrm rot="5400000">
            <a:off x="4679157" y="1678769"/>
            <a:ext cx="1214446" cy="14287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rot="5400000">
            <a:off x="7893867" y="1678769"/>
            <a:ext cx="1214446" cy="14287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4282" y="590394"/>
            <a:ext cx="6786610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#include&lt;</a:t>
            </a:r>
            <a:r>
              <a:rPr lang="en-US" sz="2800" b="1" dirty="0" err="1"/>
              <a:t>iostream.h</a:t>
            </a:r>
            <a:r>
              <a:rPr lang="en-US" sz="2800" b="1" dirty="0"/>
              <a:t>&gt;</a:t>
            </a:r>
          </a:p>
          <a:p>
            <a:r>
              <a:rPr lang="en-US" sz="2800" b="1" dirty="0"/>
              <a:t>void main()</a:t>
            </a:r>
          </a:p>
          <a:p>
            <a:r>
              <a:rPr lang="en-US" sz="2800" b="1" dirty="0"/>
              <a:t>{</a:t>
            </a:r>
          </a:p>
          <a:p>
            <a:r>
              <a:rPr lang="en-US" sz="2800" b="1" dirty="0" err="1"/>
              <a:t>int</a:t>
            </a:r>
            <a:r>
              <a:rPr lang="en-US" sz="2800" b="1" dirty="0"/>
              <a:t> </a:t>
            </a:r>
            <a:r>
              <a:rPr lang="en-US" sz="2800" b="1" dirty="0" err="1"/>
              <a:t>x,y,z</a:t>
            </a:r>
            <a:r>
              <a:rPr lang="en-US" sz="2800" b="1" dirty="0"/>
              <a:t>;</a:t>
            </a:r>
          </a:p>
          <a:p>
            <a:r>
              <a:rPr lang="en-US" sz="2800" b="1" dirty="0"/>
              <a:t>x=y=z=0;</a:t>
            </a:r>
          </a:p>
          <a:p>
            <a:r>
              <a:rPr lang="en-US" sz="2800" b="1" dirty="0"/>
              <a:t>x=++y + ++z;</a:t>
            </a:r>
          </a:p>
          <a:p>
            <a:r>
              <a:rPr lang="en-US" sz="2800" b="1" dirty="0" err="1"/>
              <a:t>cout</a:t>
            </a:r>
            <a:r>
              <a:rPr lang="en-US" sz="2800" b="1" dirty="0"/>
              <a:t>&lt;&lt;x&lt;&lt;y&lt;&lt;z&lt;&lt;</a:t>
            </a:r>
            <a:r>
              <a:rPr lang="en-US" sz="2800" b="1" dirty="0" err="1"/>
              <a:t>endl</a:t>
            </a:r>
            <a:r>
              <a:rPr lang="en-US" sz="2800" b="1" dirty="0"/>
              <a:t>;</a:t>
            </a:r>
          </a:p>
          <a:p>
            <a:r>
              <a:rPr lang="en-US" sz="2800" b="1" dirty="0"/>
              <a:t>x=y++ + z++;</a:t>
            </a:r>
          </a:p>
          <a:p>
            <a:r>
              <a:rPr lang="en-US" sz="2800" b="1" dirty="0" err="1"/>
              <a:t>cout</a:t>
            </a:r>
            <a:r>
              <a:rPr lang="en-US" sz="2800" b="1" dirty="0"/>
              <a:t>&lt;&lt;x&lt;&lt;y&lt;&lt;z&lt;&lt;</a:t>
            </a:r>
            <a:r>
              <a:rPr lang="en-US" sz="2800" b="1" dirty="0" err="1"/>
              <a:t>endl</a:t>
            </a:r>
            <a:r>
              <a:rPr lang="en-US" sz="2800" b="1" dirty="0"/>
              <a:t>;</a:t>
            </a:r>
          </a:p>
          <a:p>
            <a:r>
              <a:rPr lang="en-US" sz="2800" b="1" dirty="0"/>
              <a:t>x=++y + z++;</a:t>
            </a:r>
          </a:p>
          <a:p>
            <a:r>
              <a:rPr lang="en-US" sz="2800" b="1" dirty="0" err="1"/>
              <a:t>cout</a:t>
            </a:r>
            <a:r>
              <a:rPr lang="en-US" sz="2800" b="1" dirty="0"/>
              <a:t>&lt;&lt;x&lt;&lt;y&lt;&lt;z&lt;&lt;</a:t>
            </a:r>
            <a:r>
              <a:rPr lang="en-US" sz="2800" b="1" dirty="0" err="1"/>
              <a:t>endl</a:t>
            </a:r>
            <a:r>
              <a:rPr lang="en-US" sz="2800" b="1" dirty="0"/>
              <a:t>;</a:t>
            </a:r>
          </a:p>
          <a:p>
            <a:r>
              <a:rPr lang="en-US" sz="2800" b="1" dirty="0"/>
              <a:t>x=y-- + --z;</a:t>
            </a:r>
          </a:p>
          <a:p>
            <a:r>
              <a:rPr lang="en-US" sz="2800" b="1" dirty="0" err="1"/>
              <a:t>cout</a:t>
            </a:r>
            <a:r>
              <a:rPr lang="en-US" sz="2800" b="1" dirty="0"/>
              <a:t>&lt;&lt;x&lt;&lt;y&lt;&lt;z&lt;&lt;</a:t>
            </a:r>
            <a:r>
              <a:rPr lang="en-US" sz="2800" b="1" dirty="0" err="1"/>
              <a:t>endl</a:t>
            </a:r>
            <a:r>
              <a:rPr lang="en-US" sz="2800" b="1" dirty="0"/>
              <a:t>;</a:t>
            </a:r>
          </a:p>
          <a:p>
            <a:r>
              <a:rPr lang="en-US" sz="2800" b="1" dirty="0"/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42844" y="71414"/>
            <a:ext cx="85725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Q0//what is the output of this program:</a:t>
            </a: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6072198" y="1142984"/>
            <a:ext cx="2571768" cy="2308324"/>
          </a:xfrm>
          <a:prstGeom prst="rect">
            <a:avLst/>
          </a:prstGeom>
          <a:noFill/>
          <a:ln w="571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/>
              <a:t>Output screen</a:t>
            </a:r>
          </a:p>
          <a:p>
            <a:r>
              <a:rPr lang="en-US" sz="2400" b="1" dirty="0"/>
              <a:t>--------------------</a:t>
            </a:r>
          </a:p>
          <a:p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211</a:t>
            </a:r>
          </a:p>
          <a:p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222</a:t>
            </a:r>
          </a:p>
          <a:p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533</a:t>
            </a:r>
          </a:p>
          <a:p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522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4282" y="804708"/>
            <a:ext cx="8929718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arenR"/>
            </a:pPr>
            <a:r>
              <a:rPr lang="en-US" sz="2800" b="1" dirty="0">
                <a:solidFill>
                  <a:srgbClr val="FF0000"/>
                </a:solidFill>
              </a:rPr>
              <a:t>For	2)While	3)Do—While</a:t>
            </a:r>
          </a:p>
          <a:p>
            <a:pPr marL="514350" indent="-514350"/>
            <a:endParaRPr lang="en-US" sz="2800" b="1" dirty="0"/>
          </a:p>
          <a:p>
            <a:pPr marL="514350" indent="-514350"/>
            <a:r>
              <a:rPr lang="en-US" sz="2800" b="1" dirty="0">
                <a:solidFill>
                  <a:srgbClr val="FF0000"/>
                </a:solidFill>
              </a:rPr>
              <a:t>-For Statement:</a:t>
            </a:r>
          </a:p>
          <a:p>
            <a:pPr marL="514350" indent="-514350"/>
            <a:r>
              <a:rPr lang="en-US" sz="2800" b="1" dirty="0"/>
              <a:t>	for(exp1 ; exp2 ; exp3)</a:t>
            </a:r>
          </a:p>
          <a:p>
            <a:pPr marL="514350" indent="-514350"/>
            <a:r>
              <a:rPr lang="en-US" sz="2800" b="1" dirty="0"/>
              <a:t>When:</a:t>
            </a:r>
          </a:p>
          <a:p>
            <a:pPr marL="514350" indent="-514350"/>
            <a:r>
              <a:rPr lang="en-US" sz="2800" b="1" dirty="0">
                <a:solidFill>
                  <a:srgbClr val="FF0000"/>
                </a:solidFill>
              </a:rPr>
              <a:t>exp1: First counter</a:t>
            </a:r>
          </a:p>
          <a:p>
            <a:pPr marL="514350" indent="-514350"/>
            <a:r>
              <a:rPr lang="en-US" sz="2800" b="1" dirty="0">
                <a:solidFill>
                  <a:srgbClr val="FF0000"/>
                </a:solidFill>
              </a:rPr>
              <a:t>exp2: End counter</a:t>
            </a:r>
          </a:p>
          <a:p>
            <a:pPr marL="514350" indent="-514350"/>
            <a:r>
              <a:rPr lang="en-US" sz="2800" b="1" dirty="0">
                <a:solidFill>
                  <a:srgbClr val="FF0000"/>
                </a:solidFill>
              </a:rPr>
              <a:t>exp3: Increment or Decrement Counter</a:t>
            </a:r>
          </a:p>
          <a:p>
            <a:endParaRPr lang="en-US" sz="2800" b="1" dirty="0"/>
          </a:p>
          <a:p>
            <a:r>
              <a:rPr lang="en-US" sz="2800" b="1" dirty="0"/>
              <a:t>Example:</a:t>
            </a:r>
          </a:p>
          <a:p>
            <a:r>
              <a:rPr lang="en-US" sz="2800" b="1" dirty="0"/>
              <a:t>for(</a:t>
            </a:r>
            <a:r>
              <a:rPr lang="en-US" sz="2800" b="1" dirty="0" err="1"/>
              <a:t>i</a:t>
            </a:r>
            <a:r>
              <a:rPr lang="en-US" sz="2800" b="1" dirty="0"/>
              <a:t>=1;i&lt;=10;i++) </a:t>
            </a:r>
            <a:r>
              <a:rPr lang="en-US" sz="2800" b="1" dirty="0" err="1"/>
              <a:t>cout</a:t>
            </a:r>
            <a:r>
              <a:rPr lang="en-US" sz="2800" b="1" dirty="0"/>
              <a:t>&lt;&lt;</a:t>
            </a:r>
            <a:r>
              <a:rPr lang="en-US" sz="2800" b="1" dirty="0" err="1"/>
              <a:t>i</a:t>
            </a:r>
            <a:r>
              <a:rPr lang="en-US" sz="2800" b="1" dirty="0"/>
              <a:t>;  // = 123…910</a:t>
            </a:r>
          </a:p>
          <a:p>
            <a:r>
              <a:rPr lang="en-US" sz="2800" b="1" dirty="0"/>
              <a:t>for(</a:t>
            </a:r>
            <a:r>
              <a:rPr lang="en-US" sz="2800" b="1" dirty="0" err="1"/>
              <a:t>i</a:t>
            </a:r>
            <a:r>
              <a:rPr lang="en-US" sz="2800" b="1" dirty="0"/>
              <a:t>=10;i&gt;=1;i--) </a:t>
            </a:r>
            <a:r>
              <a:rPr lang="en-US" sz="2800" b="1" dirty="0" err="1"/>
              <a:t>cout</a:t>
            </a:r>
            <a:r>
              <a:rPr lang="en-US" sz="2800" b="1" dirty="0"/>
              <a:t>&lt;&lt;</a:t>
            </a:r>
            <a:r>
              <a:rPr lang="en-US" sz="2800" b="1" dirty="0" err="1"/>
              <a:t>i</a:t>
            </a:r>
            <a:r>
              <a:rPr lang="en-US" sz="2800" b="1" dirty="0"/>
              <a:t>;  // = 1098…321</a:t>
            </a:r>
          </a:p>
          <a:p>
            <a:r>
              <a:rPr lang="en-US" sz="2800" b="1" dirty="0"/>
              <a:t>for(</a:t>
            </a:r>
            <a:r>
              <a:rPr lang="en-US" sz="2800" b="1" dirty="0" err="1"/>
              <a:t>i</a:t>
            </a:r>
            <a:r>
              <a:rPr lang="en-US" sz="2800" b="1" dirty="0"/>
              <a:t>=2;i&lt;=10;i+=2) </a:t>
            </a:r>
            <a:r>
              <a:rPr lang="en-US" sz="2800" b="1" dirty="0" err="1"/>
              <a:t>cout</a:t>
            </a:r>
            <a:r>
              <a:rPr lang="en-US" sz="2800" b="1" dirty="0"/>
              <a:t>&lt;&lt;</a:t>
            </a:r>
            <a:r>
              <a:rPr lang="en-US" sz="2800" b="1" dirty="0" err="1"/>
              <a:t>i</a:t>
            </a:r>
            <a:r>
              <a:rPr lang="en-US" sz="2800" b="1" dirty="0"/>
              <a:t>;  // = 246810</a:t>
            </a:r>
          </a:p>
          <a:p>
            <a:endParaRPr lang="en-US" sz="28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42844" y="71414"/>
            <a:ext cx="85725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1"/>
            <a:r>
              <a:rPr lang="en-US" sz="32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Loops </a:t>
            </a:r>
            <a:r>
              <a:rPr lang="en-US" sz="3200" b="1" u="sng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</a:t>
            </a:r>
            <a:r>
              <a:rPr lang="en-US" sz="32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Iterations : </a:t>
            </a:r>
            <a:r>
              <a:rPr lang="ar-IQ" sz="32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الحلقات او التكرارات</a:t>
            </a:r>
            <a:endParaRPr lang="en-US" sz="32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85852" y="571480"/>
            <a:ext cx="750095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r"/>
            <a:r>
              <a:rPr lang="ar-IQ" sz="2800" b="1" dirty="0">
                <a:solidFill>
                  <a:srgbClr val="FF0000"/>
                </a:solidFill>
              </a:rPr>
              <a:t>حساب مجموع الاعداد بين (1-10)؟</a:t>
            </a:r>
          </a:p>
          <a:p>
            <a:pPr marL="514350" indent="-514350" algn="r"/>
            <a:r>
              <a:rPr lang="ar-IQ" sz="2800" b="1" dirty="0">
                <a:solidFill>
                  <a:srgbClr val="FF0000"/>
                </a:solidFill>
              </a:rPr>
              <a:t>وحساب مجموع 10 اعداد؟</a:t>
            </a:r>
            <a:endParaRPr lang="en-US" sz="28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42844" y="71414"/>
            <a:ext cx="85725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IQ" sz="32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ماهو الفرق بين السؤالين التاليين:</a:t>
            </a:r>
            <a:endParaRPr lang="en-US" sz="32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666744" y="1718305"/>
          <a:ext cx="7119966" cy="47825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199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53624">
                <a:tc>
                  <a:txBody>
                    <a:bodyPr/>
                    <a:lstStyle/>
                    <a:p>
                      <a:pPr algn="ctr"/>
                      <a:r>
                        <a:rPr lang="ar-IQ" sz="3200" dirty="0"/>
                        <a:t>الفرق سيكون بين المعلوم والمجهول</a:t>
                      </a:r>
                      <a:endParaRPr lang="en-US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5432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ar-IQ" sz="3200" b="1" baseline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ar-IQ" sz="3200" b="1" dirty="0">
                          <a:solidFill>
                            <a:srgbClr val="002060"/>
                          </a:solidFill>
                        </a:rPr>
                        <a:t>حساب مجموع الاعداد بين (1-10)؟</a:t>
                      </a:r>
                      <a:r>
                        <a:rPr lang="ar-IQ" sz="3200" b="1" baseline="0" dirty="0">
                          <a:solidFill>
                            <a:srgbClr val="002060"/>
                          </a:solidFill>
                        </a:rPr>
                        <a:t> (معلوم)</a:t>
                      </a:r>
                      <a:endParaRPr lang="en-US" sz="32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2817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dirty="0">
                          <a:solidFill>
                            <a:srgbClr val="FF0000"/>
                          </a:solidFill>
                        </a:rPr>
                        <a:t>for(</a:t>
                      </a:r>
                      <a:r>
                        <a:rPr lang="en-US" sz="3200" b="1" dirty="0" err="1">
                          <a:solidFill>
                            <a:srgbClr val="FF0000"/>
                          </a:solidFill>
                        </a:rPr>
                        <a:t>i</a:t>
                      </a:r>
                      <a:r>
                        <a:rPr lang="en-US" sz="3200" b="1" dirty="0">
                          <a:solidFill>
                            <a:srgbClr val="FF0000"/>
                          </a:solidFill>
                        </a:rPr>
                        <a:t>=1;i&lt;=10;i++)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dirty="0">
                          <a:solidFill>
                            <a:srgbClr val="FF0000"/>
                          </a:solidFill>
                        </a:rPr>
                        <a:t>s+=</a:t>
                      </a:r>
                      <a:r>
                        <a:rPr lang="en-US" sz="3200" b="1" dirty="0" err="1">
                          <a:solidFill>
                            <a:srgbClr val="FF0000"/>
                          </a:solidFill>
                        </a:rPr>
                        <a:t>i</a:t>
                      </a:r>
                      <a:r>
                        <a:rPr lang="en-US" sz="3200" b="1" dirty="0">
                          <a:solidFill>
                            <a:srgbClr val="FF0000"/>
                          </a:solidFill>
                        </a:rPr>
                        <a:t>;</a:t>
                      </a:r>
                      <a:endParaRPr lang="ar-IQ" sz="32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3624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IQ" sz="3200" b="1" dirty="0">
                          <a:solidFill>
                            <a:srgbClr val="002060"/>
                          </a:solidFill>
                        </a:rPr>
                        <a:t>حساب مجموع 10 اعداد؟ (مجهول)</a:t>
                      </a:r>
                      <a:endParaRPr lang="en-US" sz="32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1167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dirty="0">
                          <a:solidFill>
                            <a:srgbClr val="FF0000"/>
                          </a:solidFill>
                        </a:rPr>
                        <a:t>for(</a:t>
                      </a:r>
                      <a:r>
                        <a:rPr lang="en-US" sz="3200" b="1" dirty="0" err="1">
                          <a:solidFill>
                            <a:srgbClr val="FF0000"/>
                          </a:solidFill>
                        </a:rPr>
                        <a:t>i</a:t>
                      </a:r>
                      <a:r>
                        <a:rPr lang="en-US" sz="3200" b="1" dirty="0">
                          <a:solidFill>
                            <a:srgbClr val="FF0000"/>
                          </a:solidFill>
                        </a:rPr>
                        <a:t>=1;i&lt;=10;i++)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dirty="0">
                          <a:solidFill>
                            <a:srgbClr val="FF0000"/>
                          </a:solidFill>
                        </a:rPr>
                        <a:t>{ </a:t>
                      </a:r>
                      <a:r>
                        <a:rPr lang="en-US" sz="3200" b="1" dirty="0" err="1">
                          <a:solidFill>
                            <a:srgbClr val="FF0000"/>
                          </a:solidFill>
                        </a:rPr>
                        <a:t>cin</a:t>
                      </a:r>
                      <a:r>
                        <a:rPr lang="en-US" sz="3200" b="1" dirty="0">
                          <a:solidFill>
                            <a:srgbClr val="FF0000"/>
                          </a:solidFill>
                        </a:rPr>
                        <a:t>&gt;&gt;x;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dirty="0">
                          <a:solidFill>
                            <a:srgbClr val="FF0000"/>
                          </a:solidFill>
                        </a:rPr>
                        <a:t>   s+=x; }</a:t>
                      </a:r>
                      <a:endParaRPr lang="ar-IQ" sz="32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4282" y="142852"/>
            <a:ext cx="778674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/>
            <a:r>
              <a:rPr lang="en-US" sz="2800" b="1" dirty="0">
                <a:solidFill>
                  <a:srgbClr val="FF0000"/>
                </a:solidFill>
              </a:rPr>
              <a:t>EX// W.P. to read 10 integer number and find biggest?</a:t>
            </a:r>
            <a:endParaRPr lang="en-US" sz="2800" b="1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85720" y="1000108"/>
            <a:ext cx="8429684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#include&lt;</a:t>
            </a:r>
            <a:r>
              <a:rPr lang="en-US" sz="2800" dirty="0" err="1"/>
              <a:t>iostream.h</a:t>
            </a:r>
            <a:r>
              <a:rPr lang="en-US" sz="2800" dirty="0"/>
              <a:t>&gt;</a:t>
            </a:r>
          </a:p>
          <a:p>
            <a:r>
              <a:rPr lang="en-US" sz="2800" dirty="0"/>
              <a:t>void main()</a:t>
            </a:r>
          </a:p>
          <a:p>
            <a:r>
              <a:rPr lang="en-US" sz="2800" dirty="0"/>
              <a:t>{</a:t>
            </a:r>
          </a:p>
          <a:p>
            <a:r>
              <a:rPr lang="en-US" sz="2800" dirty="0" err="1"/>
              <a:t>int</a:t>
            </a:r>
            <a:r>
              <a:rPr lang="en-US" sz="2800" dirty="0"/>
              <a:t> </a:t>
            </a:r>
            <a:r>
              <a:rPr lang="en-US" sz="2800" dirty="0" err="1"/>
              <a:t>i,x,larg</a:t>
            </a:r>
            <a:r>
              <a:rPr lang="en-US" sz="2800" dirty="0"/>
              <a:t>=0;</a:t>
            </a:r>
          </a:p>
          <a:p>
            <a:r>
              <a:rPr lang="en-US" sz="2800" dirty="0" err="1"/>
              <a:t>cin</a:t>
            </a:r>
            <a:r>
              <a:rPr lang="en-US" sz="2800" dirty="0"/>
              <a:t>&gt;&gt;x;</a:t>
            </a:r>
          </a:p>
          <a:p>
            <a:r>
              <a:rPr lang="en-US" sz="2800" dirty="0" err="1"/>
              <a:t>larg</a:t>
            </a:r>
            <a:r>
              <a:rPr lang="en-US" sz="2800" dirty="0"/>
              <a:t>=x;</a:t>
            </a:r>
          </a:p>
          <a:p>
            <a:r>
              <a:rPr lang="en-US" sz="2800" dirty="0"/>
              <a:t>for(</a:t>
            </a:r>
            <a:r>
              <a:rPr lang="en-US" sz="2800" dirty="0" err="1"/>
              <a:t>i</a:t>
            </a:r>
            <a:r>
              <a:rPr lang="en-US" sz="2800" dirty="0"/>
              <a:t>=1;i&lt;=9;i++)</a:t>
            </a:r>
          </a:p>
          <a:p>
            <a:r>
              <a:rPr lang="en-US" sz="2800" dirty="0"/>
              <a:t>{</a:t>
            </a:r>
          </a:p>
          <a:p>
            <a:r>
              <a:rPr lang="en-US" sz="2800" dirty="0" err="1"/>
              <a:t>cin</a:t>
            </a:r>
            <a:r>
              <a:rPr lang="en-US" sz="2800" dirty="0"/>
              <a:t>&gt;&gt;x;</a:t>
            </a:r>
          </a:p>
          <a:p>
            <a:r>
              <a:rPr lang="en-US" sz="2800" dirty="0"/>
              <a:t>if(x&gt;</a:t>
            </a:r>
            <a:r>
              <a:rPr lang="en-US" sz="2800" dirty="0" err="1"/>
              <a:t>larg</a:t>
            </a:r>
            <a:r>
              <a:rPr lang="en-US" sz="2800" dirty="0"/>
              <a:t>) </a:t>
            </a:r>
            <a:r>
              <a:rPr lang="en-US" sz="2800" dirty="0" err="1"/>
              <a:t>larg</a:t>
            </a:r>
            <a:r>
              <a:rPr lang="en-US" sz="2800" dirty="0"/>
              <a:t>=x;</a:t>
            </a:r>
          </a:p>
          <a:p>
            <a:r>
              <a:rPr lang="en-US" sz="2800" dirty="0"/>
              <a:t>}</a:t>
            </a:r>
          </a:p>
          <a:p>
            <a:r>
              <a:rPr lang="en-US" sz="2800" dirty="0" err="1"/>
              <a:t>cout</a:t>
            </a:r>
            <a:r>
              <a:rPr lang="en-US" sz="2800" dirty="0"/>
              <a:t>&lt;&lt;"</a:t>
            </a:r>
            <a:r>
              <a:rPr lang="en-US" sz="2800" dirty="0" err="1"/>
              <a:t>larg</a:t>
            </a:r>
            <a:r>
              <a:rPr lang="en-US" sz="2800" dirty="0"/>
              <a:t>="&lt;&lt;</a:t>
            </a:r>
            <a:r>
              <a:rPr lang="en-US" sz="2800" dirty="0" err="1"/>
              <a:t>larg</a:t>
            </a:r>
            <a:r>
              <a:rPr lang="en-US" sz="2800" dirty="0"/>
              <a:t>;</a:t>
            </a:r>
          </a:p>
          <a:p>
            <a:r>
              <a:rPr lang="en-US" sz="2800" dirty="0"/>
              <a:t>}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4282" y="142852"/>
            <a:ext cx="77867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/>
            <a:r>
              <a:rPr lang="en-US" sz="2800" b="1" dirty="0">
                <a:solidFill>
                  <a:srgbClr val="FF0000"/>
                </a:solidFill>
              </a:rPr>
              <a:t>EX// W.P. to find factorial x! ?</a:t>
            </a:r>
            <a:endParaRPr lang="en-US" sz="2800" b="1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85720" y="1000108"/>
            <a:ext cx="8429684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#include&lt;</a:t>
            </a:r>
            <a:r>
              <a:rPr lang="en-US" sz="3600" dirty="0" err="1"/>
              <a:t>iostream.h</a:t>
            </a:r>
            <a:r>
              <a:rPr lang="en-US" sz="3600" dirty="0"/>
              <a:t>&gt;</a:t>
            </a:r>
          </a:p>
          <a:p>
            <a:r>
              <a:rPr lang="en-US" sz="3600" dirty="0"/>
              <a:t>void main()</a:t>
            </a:r>
          </a:p>
          <a:p>
            <a:r>
              <a:rPr lang="en-US" sz="3600" dirty="0"/>
              <a:t>{</a:t>
            </a:r>
          </a:p>
          <a:p>
            <a:r>
              <a:rPr lang="en-US" sz="3600" dirty="0" err="1"/>
              <a:t>int</a:t>
            </a:r>
            <a:r>
              <a:rPr lang="en-US" sz="3600" dirty="0"/>
              <a:t> </a:t>
            </a:r>
            <a:r>
              <a:rPr lang="en-US" sz="3600" dirty="0" err="1"/>
              <a:t>i,x,f</a:t>
            </a:r>
            <a:r>
              <a:rPr lang="en-US" sz="3600" dirty="0"/>
              <a:t>=1;</a:t>
            </a:r>
          </a:p>
          <a:p>
            <a:r>
              <a:rPr lang="en-US" sz="3600" dirty="0" err="1"/>
              <a:t>cin</a:t>
            </a:r>
            <a:r>
              <a:rPr lang="en-US" sz="3600" dirty="0"/>
              <a:t>&gt;&gt;x;</a:t>
            </a:r>
          </a:p>
          <a:p>
            <a:r>
              <a:rPr lang="en-US" sz="3600" dirty="0"/>
              <a:t>for(</a:t>
            </a:r>
            <a:r>
              <a:rPr lang="en-US" sz="3600" dirty="0" err="1"/>
              <a:t>i</a:t>
            </a:r>
            <a:r>
              <a:rPr lang="en-US" sz="3600" dirty="0"/>
              <a:t>=1;i&lt;=</a:t>
            </a:r>
            <a:r>
              <a:rPr lang="en-US" sz="3600" dirty="0" err="1"/>
              <a:t>x;i</a:t>
            </a:r>
            <a:r>
              <a:rPr lang="en-US" sz="3600" dirty="0"/>
              <a:t>++)</a:t>
            </a:r>
          </a:p>
          <a:p>
            <a:r>
              <a:rPr lang="en-US" sz="3600" dirty="0"/>
              <a:t>f*=</a:t>
            </a:r>
            <a:r>
              <a:rPr lang="en-US" sz="3600" dirty="0" err="1"/>
              <a:t>i</a:t>
            </a:r>
            <a:r>
              <a:rPr lang="en-US" sz="3600" dirty="0"/>
              <a:t>;</a:t>
            </a:r>
          </a:p>
          <a:p>
            <a:r>
              <a:rPr lang="en-US" sz="3600" dirty="0" err="1"/>
              <a:t>cout</a:t>
            </a:r>
            <a:r>
              <a:rPr lang="en-US" sz="3600" dirty="0"/>
              <a:t>&lt;&lt;"factorial x="&lt;&lt;f;</a:t>
            </a:r>
          </a:p>
          <a:p>
            <a:r>
              <a:rPr lang="en-US" sz="3600" dirty="0"/>
              <a:t>}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266</TotalTime>
  <Words>590</Words>
  <Application>Microsoft Office PowerPoint</Application>
  <PresentationFormat>On-screen Show (4:3)</PresentationFormat>
  <Paragraphs>130</Paragraphs>
  <Slides>10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Century Schoolbook</vt:lpstr>
      <vt:lpstr>Times New Roman</vt:lpstr>
      <vt:lpstr>Wingdings</vt:lpstr>
      <vt:lpstr>Wingdings 2</vt:lpstr>
      <vt:lpstr>Oriel</vt:lpstr>
      <vt:lpstr>Equation</vt:lpstr>
      <vt:lpstr>Loops OR Iterations  (For - While – Do_While)   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future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waleed</dc:creator>
  <cp:lastModifiedBy>hk</cp:lastModifiedBy>
  <cp:revision>27</cp:revision>
  <dcterms:created xsi:type="dcterms:W3CDTF">2012-12-25T17:53:08Z</dcterms:created>
  <dcterms:modified xsi:type="dcterms:W3CDTF">2017-09-28T18:33:09Z</dcterms:modified>
</cp:coreProperties>
</file>