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2" r:id="rId2"/>
    <p:sldId id="256" r:id="rId3"/>
    <p:sldId id="266" r:id="rId4"/>
    <p:sldId id="265" r:id="rId5"/>
    <p:sldId id="267" r:id="rId6"/>
    <p:sldId id="268" r:id="rId7"/>
    <p:sldId id="269" r:id="rId8"/>
    <p:sldId id="270" r:id="rId9"/>
    <p:sldId id="27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FB514DD-1AA9-45E3-AEDE-BBA7D41DB63B}" type="datetimeFigureOut">
              <a:rPr lang="en-US" smtClean="0"/>
              <a:pPr/>
              <a:t>9/28/2017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1D8CFF9-0FFC-4538-8DC9-D6CB30EB50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514DD-1AA9-45E3-AEDE-BBA7D41DB63B}" type="datetimeFigureOut">
              <a:rPr lang="en-US" smtClean="0"/>
              <a:pPr/>
              <a:t>9/28/2017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8CFF9-0FFC-4538-8DC9-D6CB30EB50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514DD-1AA9-45E3-AEDE-BBA7D41DB63B}" type="datetimeFigureOut">
              <a:rPr lang="en-US" smtClean="0"/>
              <a:pPr/>
              <a:t>9/28/2017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8CFF9-0FFC-4538-8DC9-D6CB30EB50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FB514DD-1AA9-45E3-AEDE-BBA7D41DB63B}" type="datetimeFigureOut">
              <a:rPr lang="en-US" smtClean="0"/>
              <a:pPr/>
              <a:t>9/28/2017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1D8CFF9-0FFC-4538-8DC9-D6CB30EB50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FB514DD-1AA9-45E3-AEDE-BBA7D41DB63B}" type="datetimeFigureOut">
              <a:rPr lang="en-US" smtClean="0"/>
              <a:pPr/>
              <a:t>9/28/2017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1D8CFF9-0FFC-4538-8DC9-D6CB30EB50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514DD-1AA9-45E3-AEDE-BBA7D41DB63B}" type="datetimeFigureOut">
              <a:rPr lang="en-US" smtClean="0"/>
              <a:pPr/>
              <a:t>9/28/2017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8CFF9-0FFC-4538-8DC9-D6CB30EB50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514DD-1AA9-45E3-AEDE-BBA7D41DB63B}" type="datetimeFigureOut">
              <a:rPr lang="en-US" smtClean="0"/>
              <a:pPr/>
              <a:t>9/28/2017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8CFF9-0FFC-4538-8DC9-D6CB30EB50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FB514DD-1AA9-45E3-AEDE-BBA7D41DB63B}" type="datetimeFigureOut">
              <a:rPr lang="en-US" smtClean="0"/>
              <a:pPr/>
              <a:t>9/28/2017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1D8CFF9-0FFC-4538-8DC9-D6CB30EB50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514DD-1AA9-45E3-AEDE-BBA7D41DB63B}" type="datetimeFigureOut">
              <a:rPr lang="en-US" smtClean="0"/>
              <a:pPr/>
              <a:t>9/28/2017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8CFF9-0FFC-4538-8DC9-D6CB30EB50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FB514DD-1AA9-45E3-AEDE-BBA7D41DB63B}" type="datetimeFigureOut">
              <a:rPr lang="en-US" smtClean="0"/>
              <a:pPr/>
              <a:t>9/28/2017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1D8CFF9-0FFC-4538-8DC9-D6CB30EB50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FB514DD-1AA9-45E3-AEDE-BBA7D41DB63B}" type="datetimeFigureOut">
              <a:rPr lang="en-US" smtClean="0"/>
              <a:pPr/>
              <a:t>9/28/2017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1D8CFF9-0FFC-4538-8DC9-D6CB30EB50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FB514DD-1AA9-45E3-AEDE-BBA7D41DB63B}" type="datetimeFigureOut">
              <a:rPr lang="en-US" smtClean="0"/>
              <a:pPr/>
              <a:t>9/28/2017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1D8CFF9-0FFC-4538-8DC9-D6CB30EB503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28794" y="4572008"/>
            <a:ext cx="6072230" cy="714380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Applications</a:t>
            </a:r>
            <a:br>
              <a:rPr lang="en-US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 if &amp; switch )</a:t>
            </a:r>
            <a:br>
              <a:rPr lang="en-US" sz="36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US" sz="3600" dirty="0">
                <a:solidFill>
                  <a:srgbClr val="0070C0"/>
                </a:solidFill>
              </a:rPr>
            </a:br>
            <a:br>
              <a:rPr lang="en-US" sz="36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en-US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00298" y="5500702"/>
            <a:ext cx="54874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Fifth Lecture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971700" y="3714752"/>
            <a:ext cx="6172200" cy="107157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small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IN</a:t>
            </a:r>
            <a:r>
              <a:rPr kumimoji="0" lang="en-US" sz="4000" b="1" i="0" u="none" strike="noStrike" kern="1200" cap="small" spc="0" normalizeH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C++ LANGAUGE</a:t>
            </a:r>
            <a:br>
              <a:rPr kumimoji="0" lang="en-US" sz="4000" b="1" i="0" u="none" strike="noStrike" kern="1200" cap="small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4000" b="1" i="0" u="none" strike="noStrike" kern="1200" cap="small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5720" y="1500174"/>
            <a:ext cx="864399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#include&lt;</a:t>
            </a:r>
            <a:r>
              <a:rPr lang="en-US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iostream.h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&gt;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main()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{ </a:t>
            </a:r>
            <a:r>
              <a:rPr lang="en-US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a,b,c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</a:p>
          <a:p>
            <a:pPr>
              <a:lnSpc>
                <a:spcPct val="150000"/>
              </a:lnSpc>
            </a:pPr>
            <a:r>
              <a:rPr lang="en-US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cout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&lt;&lt;"enter a , b and c one after another"&lt;&lt;</a:t>
            </a:r>
            <a:r>
              <a:rPr lang="en-US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endl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</a:t>
            </a:r>
            <a:r>
              <a:rPr lang="en-US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cin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&gt;&gt;a&gt;&gt;b&gt;&gt;c;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if (a&gt;b&amp;&amp;a&gt;c) </a:t>
            </a:r>
            <a:r>
              <a:rPr lang="en-US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cout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&lt;&lt;"first number is bigger="&lt;&lt;a&lt;&lt;</a:t>
            </a:r>
            <a:r>
              <a:rPr lang="en-US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endl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(b&gt;a&amp;&amp;b&gt;c) </a:t>
            </a:r>
            <a:r>
              <a:rPr lang="en-US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cout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&lt;&lt;"the second number is bigger="&lt;&lt;b&lt;&lt;</a:t>
            </a:r>
            <a:r>
              <a:rPr lang="en-US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endl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if (c&gt;a&amp;&amp;c&gt;b) </a:t>
            </a:r>
            <a:r>
              <a:rPr lang="en-US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cout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&lt;&lt;"the last number is bigger="&lt;&lt;c&lt;&lt;</a:t>
            </a:r>
            <a:r>
              <a:rPr lang="en-US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endl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if(a==c&amp;&amp;c==b) </a:t>
            </a:r>
            <a:r>
              <a:rPr lang="en-US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cout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&lt;&lt;"all the numbers are equal"&lt;&lt;</a:t>
            </a:r>
            <a:r>
              <a:rPr lang="en-US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endl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85720" y="214290"/>
            <a:ext cx="835824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IQ" sz="2000" b="1" dirty="0">
                <a:solidFill>
                  <a:srgbClr val="FF0000"/>
                </a:solidFill>
              </a:rPr>
              <a:t>س/اكتب برنامج لقراءة 3 ارقام صحيحة وايجاد الاكبر بينهم؟</a:t>
            </a:r>
            <a:endParaRPr lang="en-US" sz="2000" b="1" dirty="0">
              <a:solidFill>
                <a:srgbClr val="FF0000"/>
              </a:solidFill>
            </a:endParaRPr>
          </a:p>
          <a:p>
            <a:r>
              <a:rPr lang="en-US" sz="2000" b="1" dirty="0">
                <a:solidFill>
                  <a:srgbClr val="FF0000"/>
                </a:solidFill>
              </a:rPr>
              <a:t>Q7////write a program to input 3 integers and determine which of them is biggest?</a:t>
            </a:r>
          </a:p>
          <a:p>
            <a:endParaRPr lang="en-US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214290"/>
            <a:ext cx="835824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IQ" sz="2000" b="1" dirty="0">
                <a:solidFill>
                  <a:srgbClr val="FF0000"/>
                </a:solidFill>
              </a:rPr>
              <a:t>س/اكتب برنامج لقراءة 3 ارقام صحيحة وايجاد الاكبر بينهم؟</a:t>
            </a:r>
            <a:endParaRPr lang="en-US" sz="2000" b="1" dirty="0">
              <a:solidFill>
                <a:srgbClr val="FF0000"/>
              </a:solidFill>
            </a:endParaRPr>
          </a:p>
          <a:p>
            <a:r>
              <a:rPr lang="en-US" sz="2000" b="1" dirty="0">
                <a:solidFill>
                  <a:srgbClr val="FF0000"/>
                </a:solidFill>
              </a:rPr>
              <a:t>Q7////write a program to input 3 integers and determine which of them is biggest? 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</a:rPr>
              <a:t>(Second Method)</a:t>
            </a:r>
          </a:p>
          <a:p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1406" y="1528125"/>
            <a:ext cx="435771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#include&lt;</a:t>
            </a:r>
            <a:r>
              <a:rPr lang="en-US" sz="2800" dirty="0" err="1"/>
              <a:t>iostream.h</a:t>
            </a:r>
            <a:r>
              <a:rPr lang="en-US" sz="2800" dirty="0"/>
              <a:t>&gt;</a:t>
            </a:r>
          </a:p>
          <a:p>
            <a:r>
              <a:rPr lang="en-US" sz="2800" dirty="0"/>
              <a:t>void main()</a:t>
            </a:r>
          </a:p>
          <a:p>
            <a:r>
              <a:rPr lang="en-US" sz="2800" dirty="0"/>
              <a:t>{</a:t>
            </a:r>
          </a:p>
          <a:p>
            <a:r>
              <a:rPr lang="en-US" sz="2800" dirty="0" err="1"/>
              <a:t>int</a:t>
            </a:r>
            <a:r>
              <a:rPr lang="en-US" sz="2800" dirty="0"/>
              <a:t> </a:t>
            </a:r>
            <a:r>
              <a:rPr lang="en-US" sz="2800" dirty="0" err="1"/>
              <a:t>x,y,z</a:t>
            </a:r>
            <a:r>
              <a:rPr lang="en-US" sz="2800" dirty="0"/>
              <a:t>; </a:t>
            </a:r>
            <a:r>
              <a:rPr lang="en-US" sz="2800" dirty="0" err="1"/>
              <a:t>int</a:t>
            </a:r>
            <a:r>
              <a:rPr lang="en-US" sz="2800" dirty="0"/>
              <a:t> </a:t>
            </a:r>
            <a:r>
              <a:rPr lang="en-US" sz="2800" dirty="0" err="1"/>
              <a:t>larg</a:t>
            </a:r>
            <a:r>
              <a:rPr lang="en-US" sz="2800" dirty="0"/>
              <a:t>;</a:t>
            </a:r>
          </a:p>
          <a:p>
            <a:r>
              <a:rPr lang="en-US" sz="2800" dirty="0" err="1"/>
              <a:t>cin</a:t>
            </a:r>
            <a:r>
              <a:rPr lang="en-US" sz="2800" dirty="0"/>
              <a:t>&gt;&gt;x&gt;&gt;y&gt;&gt;z;</a:t>
            </a:r>
          </a:p>
          <a:p>
            <a:r>
              <a:rPr lang="en-US" sz="2800" dirty="0" err="1"/>
              <a:t>larg</a:t>
            </a:r>
            <a:r>
              <a:rPr lang="en-US" sz="2800" dirty="0"/>
              <a:t>=x;</a:t>
            </a:r>
          </a:p>
          <a:p>
            <a:r>
              <a:rPr lang="en-US" sz="2800" dirty="0"/>
              <a:t>if (y&gt;</a:t>
            </a:r>
            <a:r>
              <a:rPr lang="en-US" sz="2800" dirty="0" err="1"/>
              <a:t>larg</a:t>
            </a:r>
            <a:r>
              <a:rPr lang="en-US" sz="2800" dirty="0"/>
              <a:t>) </a:t>
            </a:r>
            <a:r>
              <a:rPr lang="en-US" sz="2800" dirty="0" err="1"/>
              <a:t>larg</a:t>
            </a:r>
            <a:r>
              <a:rPr lang="en-US" sz="2800" dirty="0"/>
              <a:t>=y;</a:t>
            </a:r>
          </a:p>
          <a:p>
            <a:r>
              <a:rPr lang="en-US" sz="2800" dirty="0"/>
              <a:t>if (z&gt;</a:t>
            </a:r>
            <a:r>
              <a:rPr lang="en-US" sz="2800" dirty="0" err="1"/>
              <a:t>larg</a:t>
            </a:r>
            <a:r>
              <a:rPr lang="en-US" sz="2800" dirty="0"/>
              <a:t>) </a:t>
            </a:r>
            <a:r>
              <a:rPr lang="en-US" sz="2800" dirty="0" err="1"/>
              <a:t>larg</a:t>
            </a:r>
            <a:r>
              <a:rPr lang="en-US" sz="2800" dirty="0"/>
              <a:t>=z;</a:t>
            </a:r>
          </a:p>
          <a:p>
            <a:r>
              <a:rPr lang="en-US" sz="2800" dirty="0" err="1"/>
              <a:t>cout</a:t>
            </a:r>
            <a:r>
              <a:rPr lang="en-US" sz="2800" dirty="0"/>
              <a:t>&lt;&lt;"</a:t>
            </a:r>
            <a:r>
              <a:rPr lang="en-US" sz="2800" dirty="0" err="1"/>
              <a:t>larg</a:t>
            </a:r>
            <a:r>
              <a:rPr lang="en-US" sz="2800" dirty="0"/>
              <a:t> No.="&lt;&lt;</a:t>
            </a:r>
            <a:r>
              <a:rPr lang="en-US" sz="2800" dirty="0" err="1"/>
              <a:t>larg</a:t>
            </a:r>
            <a:r>
              <a:rPr lang="en-US" sz="2800" dirty="0"/>
              <a:t>;</a:t>
            </a:r>
          </a:p>
          <a:p>
            <a:r>
              <a:rPr lang="en-US" sz="2800" dirty="0"/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714876" y="1428736"/>
            <a:ext cx="4143404" cy="483209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//find smallest No.?</a:t>
            </a:r>
          </a:p>
          <a:p>
            <a:r>
              <a:rPr lang="en-US" sz="2800" dirty="0"/>
              <a:t>#include&lt;</a:t>
            </a:r>
            <a:r>
              <a:rPr lang="en-US" sz="2800" dirty="0" err="1"/>
              <a:t>iostream.h</a:t>
            </a:r>
            <a:r>
              <a:rPr lang="en-US" sz="2800" dirty="0"/>
              <a:t>&gt;</a:t>
            </a:r>
          </a:p>
          <a:p>
            <a:r>
              <a:rPr lang="en-US" sz="2800" dirty="0"/>
              <a:t>void main()</a:t>
            </a:r>
          </a:p>
          <a:p>
            <a:r>
              <a:rPr lang="en-US" sz="2800" dirty="0"/>
              <a:t>{</a:t>
            </a:r>
          </a:p>
          <a:p>
            <a:r>
              <a:rPr lang="en-US" sz="2800" dirty="0" err="1"/>
              <a:t>int</a:t>
            </a:r>
            <a:r>
              <a:rPr lang="en-US" sz="2800" dirty="0"/>
              <a:t> </a:t>
            </a:r>
            <a:r>
              <a:rPr lang="en-US" sz="2800" dirty="0" err="1"/>
              <a:t>x,y,z</a:t>
            </a:r>
            <a:r>
              <a:rPr lang="en-US" sz="2800" dirty="0"/>
              <a:t>; </a:t>
            </a:r>
            <a:r>
              <a:rPr lang="en-US" sz="2800" dirty="0" err="1"/>
              <a:t>int</a:t>
            </a:r>
            <a:r>
              <a:rPr lang="en-US" sz="2800" dirty="0"/>
              <a:t> small;</a:t>
            </a:r>
          </a:p>
          <a:p>
            <a:r>
              <a:rPr lang="en-US" sz="2800" dirty="0" err="1"/>
              <a:t>cin</a:t>
            </a:r>
            <a:r>
              <a:rPr lang="en-US" sz="2800" dirty="0"/>
              <a:t>&gt;&gt;x&gt;&gt;y&gt;&gt;z;</a:t>
            </a:r>
          </a:p>
          <a:p>
            <a:r>
              <a:rPr lang="en-US" sz="2800" dirty="0"/>
              <a:t>small=x;</a:t>
            </a:r>
          </a:p>
          <a:p>
            <a:r>
              <a:rPr lang="en-US" sz="2800" dirty="0"/>
              <a:t>if (y&lt;small) small=y;</a:t>
            </a:r>
          </a:p>
          <a:p>
            <a:r>
              <a:rPr lang="en-US" sz="2800" dirty="0"/>
              <a:t>if (z&lt;small) small=z;</a:t>
            </a:r>
          </a:p>
          <a:p>
            <a:r>
              <a:rPr lang="en-US" sz="2800" dirty="0" err="1"/>
              <a:t>cout</a:t>
            </a:r>
            <a:r>
              <a:rPr lang="en-US" sz="2800" dirty="0"/>
              <a:t>&lt;&lt;small;</a:t>
            </a:r>
          </a:p>
          <a:p>
            <a:r>
              <a:rPr lang="en-US" sz="2800" dirty="0"/>
              <a:t>}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1406" y="1000108"/>
            <a:ext cx="928694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#include&lt;</a:t>
            </a:r>
            <a:r>
              <a:rPr lang="en-US" sz="2400" b="1" dirty="0" err="1"/>
              <a:t>iostream.h</a:t>
            </a:r>
            <a:r>
              <a:rPr lang="en-US" sz="2400" b="1" dirty="0"/>
              <a:t>&gt;</a:t>
            </a:r>
          </a:p>
          <a:p>
            <a:r>
              <a:rPr lang="en-US" sz="2400" b="1" dirty="0"/>
              <a:t>void main()</a:t>
            </a:r>
          </a:p>
          <a:p>
            <a:r>
              <a:rPr lang="en-US" sz="2400" b="1" dirty="0"/>
              <a:t>{</a:t>
            </a:r>
          </a:p>
          <a:p>
            <a:r>
              <a:rPr lang="en-US" sz="2400" b="1" dirty="0"/>
              <a:t>char t1,t2;</a:t>
            </a:r>
          </a:p>
          <a:p>
            <a:r>
              <a:rPr lang="en-US" sz="2400" b="1" dirty="0" err="1"/>
              <a:t>cout</a:t>
            </a:r>
            <a:r>
              <a:rPr lang="en-US" sz="2400" b="1" dirty="0"/>
              <a:t>&lt;&lt;"Enter first </a:t>
            </a:r>
            <a:r>
              <a:rPr lang="en-US" sz="2400" b="1" dirty="0" err="1"/>
              <a:t>charater</a:t>
            </a:r>
            <a:r>
              <a:rPr lang="en-US" sz="2400" b="1" dirty="0"/>
              <a:t>: "; </a:t>
            </a:r>
            <a:r>
              <a:rPr lang="en-US" sz="2400" b="1" dirty="0" err="1"/>
              <a:t>cin</a:t>
            </a:r>
            <a:r>
              <a:rPr lang="en-US" sz="2400" b="1" dirty="0"/>
              <a:t>&gt;&gt;t1;</a:t>
            </a:r>
          </a:p>
          <a:p>
            <a:r>
              <a:rPr lang="en-US" sz="2400" b="1" dirty="0"/>
              <a:t>switch (t1)</a:t>
            </a:r>
          </a:p>
          <a:p>
            <a:r>
              <a:rPr lang="en-US" sz="2400" b="1" dirty="0"/>
              <a:t>	{</a:t>
            </a:r>
          </a:p>
          <a:p>
            <a:r>
              <a:rPr lang="en-US" sz="2400" b="1" dirty="0"/>
              <a:t>	case 's': {</a:t>
            </a:r>
            <a:r>
              <a:rPr lang="en-US" sz="2400" b="1" dirty="0" err="1"/>
              <a:t>cout</a:t>
            </a:r>
            <a:r>
              <a:rPr lang="en-US" sz="2400" b="1" dirty="0"/>
              <a:t>&lt;&lt;"Enter second </a:t>
            </a:r>
            <a:r>
              <a:rPr lang="en-US" sz="2400" b="1" dirty="0" err="1"/>
              <a:t>charater</a:t>
            </a:r>
            <a:r>
              <a:rPr lang="en-US" sz="2400" b="1" dirty="0"/>
              <a:t>: ";</a:t>
            </a:r>
          </a:p>
          <a:p>
            <a:r>
              <a:rPr lang="en-US" sz="2400" b="1" dirty="0"/>
              <a:t>			</a:t>
            </a:r>
            <a:r>
              <a:rPr lang="en-US" sz="2400" b="1" dirty="0" err="1"/>
              <a:t>cin</a:t>
            </a:r>
            <a:r>
              <a:rPr lang="en-US" sz="2400" b="1" dirty="0"/>
              <a:t>&gt;&gt;t2;</a:t>
            </a:r>
          </a:p>
          <a:p>
            <a:r>
              <a:rPr lang="en-US" sz="2400" b="1" dirty="0"/>
              <a:t>			switch(t2)</a:t>
            </a:r>
          </a:p>
          <a:p>
            <a:r>
              <a:rPr lang="en-US" sz="2400" b="1" dirty="0"/>
              <a:t>			{ case 'u':	</a:t>
            </a:r>
            <a:r>
              <a:rPr lang="en-US" sz="2400" b="1" dirty="0" err="1"/>
              <a:t>cout</a:t>
            </a:r>
            <a:r>
              <a:rPr lang="en-US" sz="2400" b="1" dirty="0"/>
              <a:t>&lt;&lt;"Sun."; break;</a:t>
            </a:r>
          </a:p>
          <a:p>
            <a:r>
              <a:rPr lang="en-US" sz="2400" b="1" dirty="0"/>
              <a:t>			  case 'a': </a:t>
            </a:r>
            <a:r>
              <a:rPr lang="en-US" sz="2400" b="1" dirty="0" err="1"/>
              <a:t>cout</a:t>
            </a:r>
            <a:r>
              <a:rPr lang="en-US" sz="2400" b="1" dirty="0"/>
              <a:t>&lt;&lt;"Sat."; break;</a:t>
            </a:r>
          </a:p>
          <a:p>
            <a:r>
              <a:rPr lang="en-US" sz="2400" b="1" dirty="0"/>
              <a:t>			  default: </a:t>
            </a:r>
            <a:r>
              <a:rPr lang="en-US" sz="2400" b="1" dirty="0" err="1"/>
              <a:t>cout</a:t>
            </a:r>
            <a:r>
              <a:rPr lang="en-US" sz="2400" b="1" dirty="0"/>
              <a:t>&lt;&lt;"ERROR !!!"; break;</a:t>
            </a:r>
          </a:p>
          <a:p>
            <a:r>
              <a:rPr lang="en-US" sz="2400" b="1" dirty="0"/>
              <a:t>			  }break; 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2844" y="71414"/>
            <a:ext cx="85725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IQ" sz="2000" b="1" dirty="0">
                <a:solidFill>
                  <a:srgbClr val="FF0000"/>
                </a:solidFill>
              </a:rPr>
              <a:t>س/اكتب برنامج لقراءة اول حرفيين من بداية اليوم وطباعة اسم اليوم؟</a:t>
            </a:r>
            <a:endParaRPr lang="en-US" sz="2000" b="1" dirty="0">
              <a:solidFill>
                <a:srgbClr val="FF0000"/>
              </a:solidFill>
            </a:endParaRPr>
          </a:p>
          <a:p>
            <a:r>
              <a:rPr lang="en-US" sz="2000" b="1" dirty="0">
                <a:solidFill>
                  <a:srgbClr val="FF0000"/>
                </a:solidFill>
              </a:rPr>
              <a:t>Q5//Write Program (W.P.) to read first and second letter from names day starting and print name of day?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71470" y="1071546"/>
            <a:ext cx="928694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	case 'm': </a:t>
            </a:r>
            <a:r>
              <a:rPr lang="en-US" sz="2800" dirty="0" err="1"/>
              <a:t>cout</a:t>
            </a:r>
            <a:r>
              <a:rPr lang="en-US" sz="2800" dirty="0"/>
              <a:t>&lt;&lt;"</a:t>
            </a:r>
            <a:r>
              <a:rPr lang="en-US" sz="2800" dirty="0" err="1"/>
              <a:t>Mun</a:t>
            </a:r>
            <a:r>
              <a:rPr lang="en-US" sz="2800" dirty="0"/>
              <a:t>.";  break;</a:t>
            </a:r>
          </a:p>
          <a:p>
            <a:r>
              <a:rPr lang="en-US" sz="2800" dirty="0"/>
              <a:t>	case 't': {</a:t>
            </a:r>
            <a:r>
              <a:rPr lang="en-US" sz="2800" dirty="0" err="1"/>
              <a:t>cout</a:t>
            </a:r>
            <a:r>
              <a:rPr lang="en-US" sz="2800" dirty="0"/>
              <a:t>&lt;&lt;"Enter second </a:t>
            </a:r>
            <a:r>
              <a:rPr lang="en-US" sz="2800" dirty="0" err="1"/>
              <a:t>charater</a:t>
            </a:r>
            <a:r>
              <a:rPr lang="en-US" sz="2800" dirty="0"/>
              <a:t>: "; </a:t>
            </a:r>
            <a:r>
              <a:rPr lang="en-US" sz="2800" dirty="0" err="1"/>
              <a:t>cin</a:t>
            </a:r>
            <a:r>
              <a:rPr lang="en-US" sz="2800" dirty="0"/>
              <a:t>&gt;&gt;t2;</a:t>
            </a:r>
          </a:p>
          <a:p>
            <a:r>
              <a:rPr lang="en-US" sz="2800" dirty="0"/>
              <a:t>				 switch(t2)</a:t>
            </a:r>
          </a:p>
          <a:p>
            <a:r>
              <a:rPr lang="en-US" sz="2800" dirty="0"/>
              <a:t>				 { case 'u': </a:t>
            </a:r>
            <a:r>
              <a:rPr lang="en-US" sz="2800" dirty="0" err="1"/>
              <a:t>cout</a:t>
            </a:r>
            <a:r>
              <a:rPr lang="en-US" sz="2800" dirty="0"/>
              <a:t>&lt;&lt;"Tues."; break;</a:t>
            </a:r>
          </a:p>
          <a:p>
            <a:r>
              <a:rPr lang="en-US" sz="2800" dirty="0"/>
              <a:t>				case 'h': </a:t>
            </a:r>
            <a:r>
              <a:rPr lang="en-US" sz="2800" dirty="0" err="1"/>
              <a:t>cout</a:t>
            </a:r>
            <a:r>
              <a:rPr lang="en-US" sz="2800" dirty="0"/>
              <a:t>&lt;&lt;"</a:t>
            </a:r>
            <a:r>
              <a:rPr lang="en-US" sz="2800" dirty="0" err="1"/>
              <a:t>Thri</a:t>
            </a:r>
            <a:r>
              <a:rPr lang="en-US" sz="2800" dirty="0"/>
              <a:t>."; break;</a:t>
            </a:r>
          </a:p>
          <a:p>
            <a:r>
              <a:rPr lang="en-US" sz="2800" dirty="0"/>
              <a:t>				  default: </a:t>
            </a:r>
            <a:r>
              <a:rPr lang="en-US" sz="2800" dirty="0" err="1"/>
              <a:t>cout</a:t>
            </a:r>
            <a:r>
              <a:rPr lang="en-US" sz="2800" dirty="0"/>
              <a:t>&lt;&lt;"ERROR !!!";</a:t>
            </a:r>
          </a:p>
          <a:p>
            <a:r>
              <a:rPr lang="en-US" sz="2800" dirty="0"/>
              <a:t>				  } break; }</a:t>
            </a:r>
          </a:p>
          <a:p>
            <a:r>
              <a:rPr lang="en-US" sz="2800" dirty="0"/>
              <a:t>	case 'w': </a:t>
            </a:r>
            <a:r>
              <a:rPr lang="en-US" sz="2800" dirty="0" err="1"/>
              <a:t>cout</a:t>
            </a:r>
            <a:r>
              <a:rPr lang="en-US" sz="2800" dirty="0"/>
              <a:t>&lt;&lt;"</a:t>
            </a:r>
            <a:r>
              <a:rPr lang="en-US" sz="2800" dirty="0" err="1"/>
              <a:t>wen</a:t>
            </a:r>
            <a:r>
              <a:rPr lang="en-US" sz="2800" dirty="0"/>
              <a:t>.";  break;</a:t>
            </a:r>
          </a:p>
          <a:p>
            <a:r>
              <a:rPr lang="en-US" sz="2800" dirty="0"/>
              <a:t>	case 'f': </a:t>
            </a:r>
            <a:r>
              <a:rPr lang="en-US" sz="2800" dirty="0" err="1"/>
              <a:t>cout</a:t>
            </a:r>
            <a:r>
              <a:rPr lang="en-US" sz="2800" dirty="0"/>
              <a:t>&lt;&lt;"Fri.";  break;</a:t>
            </a:r>
          </a:p>
          <a:p>
            <a:r>
              <a:rPr lang="en-US" sz="2800" dirty="0"/>
              <a:t>	default: </a:t>
            </a:r>
            <a:r>
              <a:rPr lang="en-US" sz="2800" dirty="0" err="1"/>
              <a:t>cout</a:t>
            </a:r>
            <a:r>
              <a:rPr lang="en-US" sz="2800" dirty="0"/>
              <a:t>&lt;&lt;"ERROR!!!";</a:t>
            </a:r>
          </a:p>
          <a:p>
            <a:r>
              <a:rPr lang="en-US" sz="2800" dirty="0"/>
              <a:t>	}</a:t>
            </a:r>
          </a:p>
          <a:p>
            <a:r>
              <a:rPr lang="en-US" sz="2800" dirty="0"/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2844" y="71414"/>
            <a:ext cx="85725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IQ" sz="2000" b="1" dirty="0">
                <a:solidFill>
                  <a:srgbClr val="FF0000"/>
                </a:solidFill>
              </a:rPr>
              <a:t>س/اكتب برنامج لقراءة اول حرفيين من بداية اليوم وطباعة اسم اليوم؟</a:t>
            </a:r>
            <a:endParaRPr lang="en-US" sz="2000" b="1" dirty="0">
              <a:solidFill>
                <a:srgbClr val="FF0000"/>
              </a:solidFill>
            </a:endParaRPr>
          </a:p>
          <a:p>
            <a:r>
              <a:rPr lang="en-US" sz="2000" b="1" dirty="0">
                <a:solidFill>
                  <a:srgbClr val="FF0000"/>
                </a:solidFill>
              </a:rPr>
              <a:t>Q5//Write Program (W.P.) to read first and second letter from names day starting and print name of day?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282" y="1619329"/>
            <a:ext cx="407196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#include&lt;</a:t>
            </a:r>
            <a:r>
              <a:rPr lang="en-US" sz="2800" dirty="0" err="1"/>
              <a:t>iostream.h</a:t>
            </a:r>
            <a:r>
              <a:rPr lang="en-US" sz="2800" dirty="0"/>
              <a:t>&gt;</a:t>
            </a:r>
          </a:p>
          <a:p>
            <a:r>
              <a:rPr lang="en-US" sz="2800" dirty="0"/>
              <a:t>void main()</a:t>
            </a:r>
          </a:p>
          <a:p>
            <a:r>
              <a:rPr lang="en-US" sz="2800" dirty="0"/>
              <a:t>{</a:t>
            </a:r>
          </a:p>
          <a:p>
            <a:r>
              <a:rPr lang="en-US" sz="2800" dirty="0" err="1"/>
              <a:t>int</a:t>
            </a:r>
            <a:r>
              <a:rPr lang="en-US" sz="2800" dirty="0"/>
              <a:t> x;</a:t>
            </a:r>
          </a:p>
          <a:p>
            <a:r>
              <a:rPr lang="en-US" sz="2800" dirty="0" err="1"/>
              <a:t>cin</a:t>
            </a:r>
            <a:r>
              <a:rPr lang="en-US" sz="2800" dirty="0"/>
              <a:t>&gt;&gt;x;</a:t>
            </a:r>
          </a:p>
          <a:p>
            <a:r>
              <a:rPr lang="en-US" sz="2800" dirty="0"/>
              <a:t>if (x&gt;=0)</a:t>
            </a:r>
          </a:p>
          <a:p>
            <a:r>
              <a:rPr lang="en-US" sz="2800" dirty="0"/>
              <a:t>	</a:t>
            </a:r>
            <a:r>
              <a:rPr lang="en-US" sz="2800" dirty="0" err="1"/>
              <a:t>cout</a:t>
            </a:r>
            <a:r>
              <a:rPr lang="en-US" sz="2800" dirty="0"/>
              <a:t>&lt;&lt;"x is pos.";</a:t>
            </a:r>
          </a:p>
          <a:p>
            <a:r>
              <a:rPr lang="en-US" sz="2800" dirty="0"/>
              <a:t>else</a:t>
            </a:r>
          </a:p>
          <a:p>
            <a:r>
              <a:rPr lang="en-US" sz="2800" dirty="0"/>
              <a:t>	</a:t>
            </a:r>
            <a:r>
              <a:rPr lang="en-US" sz="2800" dirty="0" err="1"/>
              <a:t>cout</a:t>
            </a:r>
            <a:r>
              <a:rPr lang="en-US" sz="2800" dirty="0"/>
              <a:t>&lt;&lt;"x is nag.";</a:t>
            </a:r>
          </a:p>
          <a:p>
            <a:r>
              <a:rPr lang="en-US" sz="2800" dirty="0"/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2844" y="71414"/>
            <a:ext cx="85725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IQ" sz="2400" b="1" dirty="0">
                <a:solidFill>
                  <a:srgbClr val="FF0000"/>
                </a:solidFill>
              </a:rPr>
              <a:t>س/اكتب برنامج لفحص الرقم اذا كان موجب او سالب؟</a:t>
            </a:r>
            <a:endParaRPr lang="en-US" sz="2400" b="1" dirty="0">
              <a:solidFill>
                <a:srgbClr val="FF0000"/>
              </a:solidFill>
            </a:endParaRPr>
          </a:p>
          <a:p>
            <a:r>
              <a:rPr lang="en-US" sz="2400" b="1" dirty="0">
                <a:solidFill>
                  <a:srgbClr val="FF0000"/>
                </a:solidFill>
              </a:rPr>
              <a:t>Q1// Write Program (W.P.) to check integer number x positive or </a:t>
            </a:r>
            <a:r>
              <a:rPr lang="en-US" sz="2400" b="1" dirty="0" err="1">
                <a:solidFill>
                  <a:srgbClr val="FF0000"/>
                </a:solidFill>
              </a:rPr>
              <a:t>nagative</a:t>
            </a:r>
            <a:r>
              <a:rPr lang="en-US" sz="2400" b="1" dirty="0">
                <a:solidFill>
                  <a:srgbClr val="FF0000"/>
                </a:solidFill>
              </a:rPr>
              <a:t> ?</a:t>
            </a: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21" name="Group 20"/>
          <p:cNvGrpSpPr/>
          <p:nvPr/>
        </p:nvGrpSpPr>
        <p:grpSpPr>
          <a:xfrm>
            <a:off x="4500562" y="1785926"/>
            <a:ext cx="4071966" cy="4286280"/>
            <a:chOff x="4500562" y="1785926"/>
            <a:chExt cx="4071966" cy="4286280"/>
          </a:xfrm>
        </p:grpSpPr>
        <p:grpSp>
          <p:nvGrpSpPr>
            <p:cNvPr id="37" name="Group 36"/>
            <p:cNvGrpSpPr/>
            <p:nvPr/>
          </p:nvGrpSpPr>
          <p:grpSpPr>
            <a:xfrm>
              <a:off x="4500562" y="1785926"/>
              <a:ext cx="4071966" cy="4286280"/>
              <a:chOff x="4500562" y="1785926"/>
              <a:chExt cx="4071966" cy="4286280"/>
            </a:xfrm>
          </p:grpSpPr>
          <p:sp>
            <p:nvSpPr>
              <p:cNvPr id="6" name="Oval 5"/>
              <p:cNvSpPr/>
              <p:nvPr/>
            </p:nvSpPr>
            <p:spPr>
              <a:xfrm>
                <a:off x="6072198" y="1785926"/>
                <a:ext cx="1071570" cy="642942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Start</a:t>
                </a:r>
              </a:p>
            </p:txBody>
          </p:sp>
          <p:sp>
            <p:nvSpPr>
              <p:cNvPr id="7" name="Oval 6"/>
              <p:cNvSpPr/>
              <p:nvPr/>
            </p:nvSpPr>
            <p:spPr>
              <a:xfrm>
                <a:off x="5929322" y="5429264"/>
                <a:ext cx="1071570" cy="642942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End</a:t>
                </a:r>
              </a:p>
            </p:txBody>
          </p:sp>
          <p:sp>
            <p:nvSpPr>
              <p:cNvPr id="8" name="Parallelogram 7"/>
              <p:cNvSpPr/>
              <p:nvPr/>
            </p:nvSpPr>
            <p:spPr>
              <a:xfrm>
                <a:off x="5929322" y="2643182"/>
                <a:ext cx="1571636" cy="500066"/>
              </a:xfrm>
              <a:prstGeom prst="parallelogram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Input X</a:t>
                </a:r>
              </a:p>
            </p:txBody>
          </p:sp>
          <p:sp>
            <p:nvSpPr>
              <p:cNvPr id="10" name="Parallelogram 9"/>
              <p:cNvSpPr/>
              <p:nvPr/>
            </p:nvSpPr>
            <p:spPr>
              <a:xfrm>
                <a:off x="7000892" y="4286256"/>
                <a:ext cx="1571636" cy="500066"/>
              </a:xfrm>
              <a:prstGeom prst="parallelogram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“Positive No,”</a:t>
                </a:r>
              </a:p>
            </p:txBody>
          </p:sp>
          <p:sp>
            <p:nvSpPr>
              <p:cNvPr id="11" name="Parallelogram 10"/>
              <p:cNvSpPr/>
              <p:nvPr/>
            </p:nvSpPr>
            <p:spPr>
              <a:xfrm>
                <a:off x="4500562" y="4286256"/>
                <a:ext cx="1643074" cy="500066"/>
              </a:xfrm>
              <a:prstGeom prst="parallelogram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“Negative No,”</a:t>
                </a:r>
              </a:p>
            </p:txBody>
          </p:sp>
          <p:sp>
            <p:nvSpPr>
              <p:cNvPr id="12" name="Flowchart: Decision 11"/>
              <p:cNvSpPr/>
              <p:nvPr/>
            </p:nvSpPr>
            <p:spPr>
              <a:xfrm>
                <a:off x="5857884" y="3286124"/>
                <a:ext cx="1500198" cy="1000132"/>
              </a:xfrm>
              <a:prstGeom prst="flowChartDecision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If x&gt;=0</a:t>
                </a:r>
              </a:p>
            </p:txBody>
          </p:sp>
          <p:cxnSp>
            <p:nvCxnSpPr>
              <p:cNvPr id="17" name="Elbow Connector 16"/>
              <p:cNvCxnSpPr>
                <a:stCxn id="12" idx="1"/>
                <a:endCxn id="11" idx="1"/>
              </p:cNvCxnSpPr>
              <p:nvPr/>
            </p:nvCxnSpPr>
            <p:spPr>
              <a:xfrm rot="10800000" flipV="1">
                <a:off x="5384608" y="3786190"/>
                <a:ext cx="473277" cy="500066"/>
              </a:xfrm>
              <a:prstGeom prst="bentConnector2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hape 19"/>
              <p:cNvCxnSpPr>
                <a:stCxn id="12" idx="3"/>
                <a:endCxn id="10" idx="0"/>
              </p:cNvCxnSpPr>
              <p:nvPr/>
            </p:nvCxnSpPr>
            <p:spPr>
              <a:xfrm>
                <a:off x="7358082" y="3786190"/>
                <a:ext cx="428628" cy="500066"/>
              </a:xfrm>
              <a:prstGeom prst="bentConnector2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" name="Freeform 29"/>
              <p:cNvSpPr/>
              <p:nvPr/>
            </p:nvSpPr>
            <p:spPr>
              <a:xfrm>
                <a:off x="5246914" y="4778829"/>
                <a:ext cx="2558143" cy="359228"/>
              </a:xfrm>
              <a:custGeom>
                <a:avLst/>
                <a:gdLst>
                  <a:gd name="connsiteX0" fmla="*/ 0 w 2558143"/>
                  <a:gd name="connsiteY0" fmla="*/ 0 h 359228"/>
                  <a:gd name="connsiteX1" fmla="*/ 0 w 2558143"/>
                  <a:gd name="connsiteY1" fmla="*/ 359228 h 359228"/>
                  <a:gd name="connsiteX2" fmla="*/ 2558143 w 2558143"/>
                  <a:gd name="connsiteY2" fmla="*/ 315685 h 359228"/>
                  <a:gd name="connsiteX3" fmla="*/ 2536372 w 2558143"/>
                  <a:gd name="connsiteY3" fmla="*/ 0 h 3592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558143" h="359228">
                    <a:moveTo>
                      <a:pt x="0" y="0"/>
                    </a:moveTo>
                    <a:lnTo>
                      <a:pt x="0" y="359228"/>
                    </a:lnTo>
                    <a:lnTo>
                      <a:pt x="2558143" y="315685"/>
                    </a:lnTo>
                    <a:lnTo>
                      <a:pt x="2536372" y="0"/>
                    </a:ln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2" name="Straight Arrow Connector 31"/>
              <p:cNvCxnSpPr>
                <a:endCxn id="7" idx="0"/>
              </p:cNvCxnSpPr>
              <p:nvPr/>
            </p:nvCxnSpPr>
            <p:spPr>
              <a:xfrm rot="16200000" flipH="1">
                <a:off x="6304371" y="5268528"/>
                <a:ext cx="285752" cy="35719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Arrow Connector 33"/>
              <p:cNvCxnSpPr>
                <a:stCxn id="6" idx="4"/>
              </p:cNvCxnSpPr>
              <p:nvPr/>
            </p:nvCxnSpPr>
            <p:spPr>
              <a:xfrm rot="5400000">
                <a:off x="6482967" y="2518166"/>
                <a:ext cx="214314" cy="35719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Arrow Connector 35"/>
              <p:cNvCxnSpPr>
                <a:stCxn id="8" idx="3"/>
                <a:endCxn id="12" idx="0"/>
              </p:cNvCxnSpPr>
              <p:nvPr/>
            </p:nvCxnSpPr>
            <p:spPr>
              <a:xfrm rot="5400000">
                <a:off x="6558870" y="3192362"/>
                <a:ext cx="142876" cy="44649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8" name="TextBox 17"/>
            <p:cNvSpPr txBox="1"/>
            <p:nvPr/>
          </p:nvSpPr>
          <p:spPr>
            <a:xfrm>
              <a:off x="7358082" y="3429000"/>
              <a:ext cx="7143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Yes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143504" y="3429000"/>
              <a:ext cx="7143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NO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282" y="1619329"/>
            <a:ext cx="678661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#include&lt;</a:t>
            </a:r>
            <a:r>
              <a:rPr lang="en-US" sz="2800" dirty="0" err="1"/>
              <a:t>iostream.h</a:t>
            </a:r>
            <a:r>
              <a:rPr lang="en-US" sz="2800" dirty="0"/>
              <a:t>&gt;</a:t>
            </a:r>
          </a:p>
          <a:p>
            <a:r>
              <a:rPr lang="en-US" sz="2800" dirty="0"/>
              <a:t>#include&lt;</a:t>
            </a:r>
            <a:r>
              <a:rPr lang="en-US" sz="2800" dirty="0" err="1"/>
              <a:t>math.h</a:t>
            </a:r>
            <a:r>
              <a:rPr lang="en-US" sz="2800" dirty="0"/>
              <a:t>&gt;</a:t>
            </a:r>
          </a:p>
          <a:p>
            <a:r>
              <a:rPr lang="en-US" sz="2800" dirty="0"/>
              <a:t>void main()</a:t>
            </a:r>
          </a:p>
          <a:p>
            <a:r>
              <a:rPr lang="en-US" sz="2800" dirty="0"/>
              <a:t>{</a:t>
            </a:r>
          </a:p>
          <a:p>
            <a:r>
              <a:rPr lang="en-US" sz="2800" dirty="0" err="1"/>
              <a:t>int</a:t>
            </a:r>
            <a:r>
              <a:rPr lang="en-US" sz="2800" dirty="0"/>
              <a:t> </a:t>
            </a:r>
            <a:r>
              <a:rPr lang="en-US" sz="2800" dirty="0" err="1"/>
              <a:t>x,z</a:t>
            </a:r>
            <a:r>
              <a:rPr lang="en-US" sz="2800" dirty="0"/>
              <a:t>; double y;</a:t>
            </a:r>
          </a:p>
          <a:p>
            <a:r>
              <a:rPr lang="en-US" sz="2800" dirty="0" err="1"/>
              <a:t>cout</a:t>
            </a:r>
            <a:r>
              <a:rPr lang="en-US" sz="2800" dirty="0"/>
              <a:t>&lt;&lt;"Enter x value: ";  </a:t>
            </a:r>
            <a:r>
              <a:rPr lang="en-US" sz="2800" dirty="0" err="1"/>
              <a:t>cin</a:t>
            </a:r>
            <a:r>
              <a:rPr lang="en-US" sz="2800" dirty="0"/>
              <a:t>&gt;&gt;x;</a:t>
            </a:r>
          </a:p>
          <a:p>
            <a:r>
              <a:rPr lang="en-US" sz="2800" dirty="0" err="1"/>
              <a:t>cout</a:t>
            </a:r>
            <a:r>
              <a:rPr lang="en-US" sz="2800" dirty="0"/>
              <a:t>&lt;&lt;"Enter z value: ";  </a:t>
            </a:r>
            <a:r>
              <a:rPr lang="en-US" sz="2800" dirty="0" err="1"/>
              <a:t>cin</a:t>
            </a:r>
            <a:r>
              <a:rPr lang="en-US" sz="2800" dirty="0"/>
              <a:t>&gt;&gt;z;</a:t>
            </a:r>
          </a:p>
          <a:p>
            <a:r>
              <a:rPr lang="en-US" sz="2800" dirty="0"/>
              <a:t>	y=</a:t>
            </a:r>
            <a:r>
              <a:rPr lang="en-US" sz="2800" dirty="0" err="1"/>
              <a:t>sqrt</a:t>
            </a:r>
            <a:r>
              <a:rPr lang="en-US" sz="2800" dirty="0"/>
              <a:t>(x*</a:t>
            </a:r>
            <a:r>
              <a:rPr lang="en-US" sz="2800" dirty="0" err="1"/>
              <a:t>x+z</a:t>
            </a:r>
            <a:r>
              <a:rPr lang="en-US" sz="2800" dirty="0"/>
              <a:t>*z);</a:t>
            </a:r>
          </a:p>
          <a:p>
            <a:r>
              <a:rPr lang="en-US" sz="2800" dirty="0"/>
              <a:t>		</a:t>
            </a:r>
            <a:r>
              <a:rPr lang="en-US" sz="2800" dirty="0" err="1"/>
              <a:t>cout</a:t>
            </a:r>
            <a:r>
              <a:rPr lang="en-US" sz="2800" dirty="0"/>
              <a:t>&lt;&lt;"Y="&lt;&lt;y;  </a:t>
            </a:r>
          </a:p>
          <a:p>
            <a:r>
              <a:rPr lang="en-US" sz="2800" dirty="0"/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2844" y="71414"/>
            <a:ext cx="85725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IQ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س/اكتب برنامج لايجاد قيمة 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</a:t>
            </a:r>
            <a:r>
              <a:rPr lang="ar-IQ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من المعادلة التالية؟</a:t>
            </a:r>
            <a:endParaRPr 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Q3// Write Program (W.P.) to find Y value , when </a:t>
            </a: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00760" y="1000108"/>
            <a:ext cx="1804993" cy="52294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4714876" y="1000108"/>
            <a:ext cx="4000528" cy="164307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14282" y="1571612"/>
            <a:ext cx="678661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#include&lt;</a:t>
            </a:r>
            <a:r>
              <a:rPr lang="en-US" sz="2800" b="1" dirty="0" err="1"/>
              <a:t>iostream.h</a:t>
            </a:r>
            <a:r>
              <a:rPr lang="en-US" sz="2800" b="1" dirty="0"/>
              <a:t>&gt;</a:t>
            </a:r>
          </a:p>
          <a:p>
            <a:r>
              <a:rPr lang="en-US" sz="2800" b="1" dirty="0"/>
              <a:t>#include&lt;</a:t>
            </a:r>
            <a:r>
              <a:rPr lang="en-US" sz="2800" b="1" dirty="0" err="1"/>
              <a:t>math.h</a:t>
            </a:r>
            <a:r>
              <a:rPr lang="en-US" sz="2800" b="1" dirty="0"/>
              <a:t>&gt;</a:t>
            </a:r>
          </a:p>
          <a:p>
            <a:r>
              <a:rPr lang="en-US" sz="2800" b="1" dirty="0"/>
              <a:t>void main()</a:t>
            </a:r>
          </a:p>
          <a:p>
            <a:r>
              <a:rPr lang="en-US" sz="2800" b="1" dirty="0"/>
              <a:t>{</a:t>
            </a:r>
          </a:p>
          <a:p>
            <a:r>
              <a:rPr lang="en-US" sz="2800" b="1" dirty="0" err="1"/>
              <a:t>int</a:t>
            </a:r>
            <a:r>
              <a:rPr lang="en-US" sz="2800" b="1" dirty="0"/>
              <a:t> x; double y;</a:t>
            </a:r>
          </a:p>
          <a:p>
            <a:r>
              <a:rPr lang="en-US" sz="2800" b="1" dirty="0" err="1"/>
              <a:t>cin</a:t>
            </a:r>
            <a:r>
              <a:rPr lang="en-US" sz="2800" b="1" dirty="0"/>
              <a:t>&gt;&gt;x;</a:t>
            </a:r>
          </a:p>
          <a:p>
            <a:r>
              <a:rPr lang="en-US" sz="2800" b="1" dirty="0"/>
              <a:t>if (x%2==0)</a:t>
            </a:r>
          </a:p>
          <a:p>
            <a:r>
              <a:rPr lang="en-US" sz="2800" b="1" dirty="0"/>
              <a:t>	y=</a:t>
            </a:r>
            <a:r>
              <a:rPr lang="en-US" sz="2800" b="1" dirty="0" err="1"/>
              <a:t>sqrt</a:t>
            </a:r>
            <a:r>
              <a:rPr lang="en-US" sz="2800" b="1" dirty="0"/>
              <a:t>(</a:t>
            </a:r>
            <a:r>
              <a:rPr lang="en-US" sz="2800" b="1" dirty="0" err="1"/>
              <a:t>pow</a:t>
            </a:r>
            <a:r>
              <a:rPr lang="en-US" sz="2800" b="1" dirty="0"/>
              <a:t>(x,4)+5*x+3);</a:t>
            </a:r>
          </a:p>
          <a:p>
            <a:r>
              <a:rPr lang="en-US" sz="2800" b="1" dirty="0"/>
              <a:t>	else</a:t>
            </a:r>
          </a:p>
          <a:p>
            <a:r>
              <a:rPr lang="en-US" sz="2800" b="1" dirty="0"/>
              <a:t>	y=</a:t>
            </a:r>
            <a:r>
              <a:rPr lang="en-US" sz="2800" b="1" dirty="0" err="1"/>
              <a:t>sqrt</a:t>
            </a:r>
            <a:r>
              <a:rPr lang="en-US" sz="2800" b="1" dirty="0"/>
              <a:t>(</a:t>
            </a:r>
            <a:r>
              <a:rPr lang="en-US" sz="2800" b="1" dirty="0" err="1"/>
              <a:t>pow</a:t>
            </a:r>
            <a:r>
              <a:rPr lang="en-US" sz="2800" b="1" dirty="0"/>
              <a:t>(x,3)+2*x+5);</a:t>
            </a:r>
          </a:p>
          <a:p>
            <a:r>
              <a:rPr lang="en-US" sz="2800" b="1" dirty="0" err="1"/>
              <a:t>cout</a:t>
            </a:r>
            <a:r>
              <a:rPr lang="en-US" sz="2800" b="1" dirty="0"/>
              <a:t>&lt;&lt;"Y="&lt;&lt;y;</a:t>
            </a:r>
          </a:p>
          <a:p>
            <a:r>
              <a:rPr lang="en-US" sz="2800" b="1" dirty="0"/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2844" y="71414"/>
            <a:ext cx="85725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IQ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س/اكتب برنامج لايجاد قيمة 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</a:t>
            </a:r>
            <a:r>
              <a:rPr lang="ar-IQ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من المعادلة التالية؟</a:t>
            </a:r>
            <a:endParaRPr 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Q3// Write Program (W.P.) to find Y value , when </a:t>
            </a: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6715140" y="1208752"/>
          <a:ext cx="1593067" cy="5057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6" name="Equation" r:id="rId3" imgW="799920" imgH="253800" progId="Equation.3">
                  <p:embed/>
                </p:oleObj>
              </mc:Choice>
              <mc:Fallback>
                <p:oleObj name="Equation" r:id="rId3" imgW="799920" imgH="2538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15140" y="1208752"/>
                        <a:ext cx="1593067" cy="50573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6786578" y="1760979"/>
          <a:ext cx="1428760" cy="45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7" name="Equation" r:id="rId5" imgW="799920" imgH="253800" progId="Equation.3">
                  <p:embed/>
                </p:oleObj>
              </mc:Choice>
              <mc:Fallback>
                <p:oleObj name="Equation" r:id="rId5" imgW="799920" imgH="2538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6578" y="1760979"/>
                        <a:ext cx="1428760" cy="453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857752" y="1571612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Y=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500694" y="1285860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X is even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429256" y="1785926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X is odd</a:t>
            </a:r>
          </a:p>
        </p:txBody>
      </p:sp>
      <p:cxnSp>
        <p:nvCxnSpPr>
          <p:cNvPr id="13" name="Straight Connector 12"/>
          <p:cNvCxnSpPr/>
          <p:nvPr/>
        </p:nvCxnSpPr>
        <p:spPr>
          <a:xfrm rot="5400000">
            <a:off x="4679157" y="1678769"/>
            <a:ext cx="1214446" cy="1428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>
            <a:off x="7893867" y="1678769"/>
            <a:ext cx="1214446" cy="1428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282" y="590394"/>
            <a:ext cx="678661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#include&lt;</a:t>
            </a:r>
            <a:r>
              <a:rPr lang="en-US" sz="2800" b="1" dirty="0" err="1"/>
              <a:t>iostream.h</a:t>
            </a:r>
            <a:r>
              <a:rPr lang="en-US" sz="2800" b="1" dirty="0"/>
              <a:t>&gt;</a:t>
            </a:r>
          </a:p>
          <a:p>
            <a:r>
              <a:rPr lang="en-US" sz="2800" b="1" dirty="0"/>
              <a:t>void main()</a:t>
            </a:r>
          </a:p>
          <a:p>
            <a:r>
              <a:rPr lang="en-US" sz="2800" b="1" dirty="0"/>
              <a:t>{</a:t>
            </a:r>
          </a:p>
          <a:p>
            <a:r>
              <a:rPr lang="en-US" sz="2800" b="1" dirty="0" err="1"/>
              <a:t>int</a:t>
            </a:r>
            <a:r>
              <a:rPr lang="en-US" sz="2800" b="1" dirty="0"/>
              <a:t> </a:t>
            </a:r>
            <a:r>
              <a:rPr lang="en-US" sz="2800" b="1" dirty="0" err="1"/>
              <a:t>x,y,z</a:t>
            </a:r>
            <a:r>
              <a:rPr lang="en-US" sz="2800" b="1" dirty="0"/>
              <a:t>;</a:t>
            </a:r>
          </a:p>
          <a:p>
            <a:r>
              <a:rPr lang="en-US" sz="2800" b="1" dirty="0"/>
              <a:t>x=y=z=0;</a:t>
            </a:r>
          </a:p>
          <a:p>
            <a:r>
              <a:rPr lang="en-US" sz="2800" b="1" dirty="0"/>
              <a:t>x=++y + ++z;</a:t>
            </a:r>
          </a:p>
          <a:p>
            <a:r>
              <a:rPr lang="en-US" sz="2800" b="1" dirty="0" err="1"/>
              <a:t>cout</a:t>
            </a:r>
            <a:r>
              <a:rPr lang="en-US" sz="2800" b="1" dirty="0"/>
              <a:t>&lt;&lt;x&lt;&lt;y&lt;&lt;z&lt;&lt;</a:t>
            </a:r>
            <a:r>
              <a:rPr lang="en-US" sz="2800" b="1" dirty="0" err="1"/>
              <a:t>endl</a:t>
            </a:r>
            <a:r>
              <a:rPr lang="en-US" sz="2800" b="1" dirty="0"/>
              <a:t>;</a:t>
            </a:r>
          </a:p>
          <a:p>
            <a:r>
              <a:rPr lang="en-US" sz="2800" b="1" dirty="0"/>
              <a:t>x=y++ + z++;</a:t>
            </a:r>
          </a:p>
          <a:p>
            <a:r>
              <a:rPr lang="en-US" sz="2800" b="1" dirty="0" err="1"/>
              <a:t>cout</a:t>
            </a:r>
            <a:r>
              <a:rPr lang="en-US" sz="2800" b="1" dirty="0"/>
              <a:t>&lt;&lt;x&lt;&lt;y&lt;&lt;z&lt;&lt;</a:t>
            </a:r>
            <a:r>
              <a:rPr lang="en-US" sz="2800" b="1" dirty="0" err="1"/>
              <a:t>endl</a:t>
            </a:r>
            <a:r>
              <a:rPr lang="en-US" sz="2800" b="1" dirty="0"/>
              <a:t>;</a:t>
            </a:r>
          </a:p>
          <a:p>
            <a:r>
              <a:rPr lang="en-US" sz="2800" b="1" dirty="0"/>
              <a:t>x=++y + z++;</a:t>
            </a:r>
          </a:p>
          <a:p>
            <a:r>
              <a:rPr lang="en-US" sz="2800" b="1" dirty="0" err="1"/>
              <a:t>cout</a:t>
            </a:r>
            <a:r>
              <a:rPr lang="en-US" sz="2800" b="1" dirty="0"/>
              <a:t>&lt;&lt;x&lt;&lt;y&lt;&lt;z&lt;&lt;</a:t>
            </a:r>
            <a:r>
              <a:rPr lang="en-US" sz="2800" b="1" dirty="0" err="1"/>
              <a:t>endl</a:t>
            </a:r>
            <a:r>
              <a:rPr lang="en-US" sz="2800" b="1" dirty="0"/>
              <a:t>;</a:t>
            </a:r>
          </a:p>
          <a:p>
            <a:r>
              <a:rPr lang="en-US" sz="2800" b="1" dirty="0"/>
              <a:t>x=y-- + --z;</a:t>
            </a:r>
          </a:p>
          <a:p>
            <a:r>
              <a:rPr lang="en-US" sz="2800" b="1" dirty="0" err="1"/>
              <a:t>cout</a:t>
            </a:r>
            <a:r>
              <a:rPr lang="en-US" sz="2800" b="1" dirty="0"/>
              <a:t>&lt;&lt;x&lt;&lt;y&lt;&lt;z&lt;&lt;</a:t>
            </a:r>
            <a:r>
              <a:rPr lang="en-US" sz="2800" b="1" dirty="0" err="1"/>
              <a:t>endl</a:t>
            </a:r>
            <a:r>
              <a:rPr lang="en-US" sz="2800" b="1" dirty="0"/>
              <a:t>;</a:t>
            </a:r>
          </a:p>
          <a:p>
            <a:r>
              <a:rPr lang="en-US" sz="2800" b="1" dirty="0"/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2844" y="71414"/>
            <a:ext cx="8572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Q0//what is the output of this program:</a:t>
            </a: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6072198" y="1142984"/>
            <a:ext cx="2571768" cy="2308324"/>
          </a:xfrm>
          <a:prstGeom prst="rect">
            <a:avLst/>
          </a:prstGeom>
          <a:noFill/>
          <a:ln w="571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/>
              <a:t>Output screen</a:t>
            </a:r>
          </a:p>
          <a:p>
            <a:r>
              <a:rPr lang="en-US" sz="2400" b="1" dirty="0"/>
              <a:t>--------------------</a:t>
            </a:r>
          </a:p>
          <a:p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211</a:t>
            </a:r>
          </a:p>
          <a:p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222</a:t>
            </a:r>
          </a:p>
          <a:p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533</a:t>
            </a:r>
          </a:p>
          <a:p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522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214</TotalTime>
  <Words>760</Words>
  <Application>Microsoft Office PowerPoint</Application>
  <PresentationFormat>On-screen Show (4:3)</PresentationFormat>
  <Paragraphs>137</Paragraphs>
  <Slides>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Century Schoolbook</vt:lpstr>
      <vt:lpstr>Times New Roman</vt:lpstr>
      <vt:lpstr>Wingdings</vt:lpstr>
      <vt:lpstr>Wingdings 2</vt:lpstr>
      <vt:lpstr>Oriel</vt:lpstr>
      <vt:lpstr>Equation</vt:lpstr>
      <vt:lpstr>Applications ( if &amp; switch )  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future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waleed</dc:creator>
  <cp:lastModifiedBy>hk</cp:lastModifiedBy>
  <cp:revision>20</cp:revision>
  <dcterms:created xsi:type="dcterms:W3CDTF">2012-12-25T17:53:08Z</dcterms:created>
  <dcterms:modified xsi:type="dcterms:W3CDTF">2017-09-28T18:31:45Z</dcterms:modified>
</cp:coreProperties>
</file>