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 id="258" r:id="rId3"/>
    <p:sldId id="256" r:id="rId4"/>
    <p:sldId id="257" r:id="rId5"/>
    <p:sldId id="259" r:id="rId6"/>
    <p:sldId id="260" r:id="rId7"/>
    <p:sldId id="261" r:id="rId8"/>
    <p:sldId id="265"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A39EB37-A0A4-4AAC-9EE4-2F5D176E1A95}" type="datetimeFigureOut">
              <a:rPr lang="en-US" smtClean="0"/>
              <a:pPr/>
              <a:t>9/28/2017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64D2FC3-BCC1-4012-92FD-27786F376D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A39EB37-A0A4-4AAC-9EE4-2F5D176E1A95}" type="datetimeFigureOut">
              <a:rPr lang="en-US" smtClean="0"/>
              <a:pPr/>
              <a:t>9/28/2017</a:t>
            </a:fld>
            <a:endParaRPr lang="en-US"/>
          </a:p>
        </p:txBody>
      </p:sp>
      <p:sp>
        <p:nvSpPr>
          <p:cNvPr id="9" name="Slide Number Placeholder 8"/>
          <p:cNvSpPr>
            <a:spLocks noGrp="1"/>
          </p:cNvSpPr>
          <p:nvPr>
            <p:ph type="sldNum" sz="quarter" idx="15"/>
          </p:nvPr>
        </p:nvSpPr>
        <p:spPr/>
        <p:txBody>
          <a:bodyPr rtlCol="0"/>
          <a:lstStyle/>
          <a:p>
            <a:fld id="{864D2FC3-BCC1-4012-92FD-27786F376D9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64D2FC3-BCC1-4012-92FD-27786F376D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A39EB37-A0A4-4AAC-9EE4-2F5D176E1A95}"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D2FC3-BCC1-4012-92FD-27786F376D9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A39EB37-A0A4-4AAC-9EE4-2F5D176E1A95}" type="datetimeFigureOut">
              <a:rPr lang="en-US" smtClean="0"/>
              <a:pPr/>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D2FC3-BCC1-4012-92FD-27786F376D9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A39EB37-A0A4-4AAC-9EE4-2F5D176E1A95}" type="datetimeFigureOut">
              <a:rPr lang="en-US" smtClean="0"/>
              <a:pPr/>
              <a:t>9/28/2017</a:t>
            </a:fld>
            <a:endParaRPr lang="en-US"/>
          </a:p>
        </p:txBody>
      </p:sp>
      <p:sp>
        <p:nvSpPr>
          <p:cNvPr id="7" name="Slide Number Placeholder 6"/>
          <p:cNvSpPr>
            <a:spLocks noGrp="1"/>
          </p:cNvSpPr>
          <p:nvPr>
            <p:ph type="sldNum" sz="quarter" idx="11"/>
          </p:nvPr>
        </p:nvSpPr>
        <p:spPr/>
        <p:txBody>
          <a:bodyPr rtlCol="0"/>
          <a:lstStyle/>
          <a:p>
            <a:fld id="{864D2FC3-BCC1-4012-92FD-27786F376D9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9EB37-A0A4-4AAC-9EE4-2F5D176E1A95}" type="datetimeFigureOut">
              <a:rPr lang="en-US" smtClean="0"/>
              <a:pPr/>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A39EB37-A0A4-4AAC-9EE4-2F5D176E1A95}" type="datetimeFigureOut">
              <a:rPr lang="en-US" smtClean="0"/>
              <a:pPr/>
              <a:t>9/28/2017</a:t>
            </a:fld>
            <a:endParaRPr lang="en-US"/>
          </a:p>
        </p:txBody>
      </p:sp>
      <p:sp>
        <p:nvSpPr>
          <p:cNvPr id="22" name="Slide Number Placeholder 21"/>
          <p:cNvSpPr>
            <a:spLocks noGrp="1"/>
          </p:cNvSpPr>
          <p:nvPr>
            <p:ph type="sldNum" sz="quarter" idx="15"/>
          </p:nvPr>
        </p:nvSpPr>
        <p:spPr/>
        <p:txBody>
          <a:bodyPr rtlCol="0"/>
          <a:lstStyle/>
          <a:p>
            <a:fld id="{864D2FC3-BCC1-4012-92FD-27786F376D9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A39EB37-A0A4-4AAC-9EE4-2F5D176E1A95}" type="datetimeFigureOut">
              <a:rPr lang="en-US" smtClean="0"/>
              <a:pPr/>
              <a:t>9/28/2017</a:t>
            </a:fld>
            <a:endParaRPr lang="en-US"/>
          </a:p>
        </p:txBody>
      </p:sp>
      <p:sp>
        <p:nvSpPr>
          <p:cNvPr id="18" name="Slide Number Placeholder 17"/>
          <p:cNvSpPr>
            <a:spLocks noGrp="1"/>
          </p:cNvSpPr>
          <p:nvPr>
            <p:ph type="sldNum" sz="quarter" idx="11"/>
          </p:nvPr>
        </p:nvSpPr>
        <p:spPr/>
        <p:txBody>
          <a:bodyPr rtlCol="0"/>
          <a:lstStyle/>
          <a:p>
            <a:fld id="{864D2FC3-BCC1-4012-92FD-27786F376D9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39EB37-A0A4-4AAC-9EE4-2F5D176E1A95}" type="datetimeFigureOut">
              <a:rPr lang="en-US" smtClean="0"/>
              <a:pPr/>
              <a:t>9/28/2017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4D2FC3-BCC1-4012-92FD-27786F376D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8794" y="4572008"/>
            <a:ext cx="6072230" cy="714380"/>
          </a:xfrm>
        </p:spPr>
        <p:txBody>
          <a:bodyPr>
            <a:noAutofit/>
          </a:bodyPr>
          <a:lstStyle/>
          <a:p>
            <a:r>
              <a:rPr lang="en-US" sz="3600" dirty="0">
                <a:solidFill>
                  <a:srgbClr val="FF0000"/>
                </a:solidFill>
                <a:effectLst>
                  <a:outerShdw blurRad="38100" dist="38100" dir="2700000" algn="tl">
                    <a:srgbClr val="000000">
                      <a:alpha val="43137"/>
                    </a:srgbClr>
                  </a:outerShdw>
                </a:effectLst>
              </a:rPr>
              <a:t>Assignments operators</a:t>
            </a:r>
            <a:br>
              <a:rPr lang="en-US" sz="3600" dirty="0">
                <a:solidFill>
                  <a:srgbClr val="FF000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Increment/Decrement Operators</a:t>
            </a:r>
            <a:br>
              <a:rPr lang="en-US" sz="3600" dirty="0">
                <a:solidFill>
                  <a:srgbClr val="FF000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Relational Operators</a:t>
            </a:r>
            <a:br>
              <a:rPr lang="en-US" sz="3600" dirty="0">
                <a:solidFill>
                  <a:srgbClr val="FF000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Logical Operators</a:t>
            </a:r>
            <a:br>
              <a:rPr lang="en-US" sz="3600" dirty="0">
                <a:solidFill>
                  <a:srgbClr val="0070C0"/>
                </a:solidFill>
                <a:effectLst>
                  <a:outerShdw blurRad="38100" dist="38100" dir="2700000" algn="tl">
                    <a:srgbClr val="000000">
                      <a:alpha val="43137"/>
                    </a:srgbClr>
                  </a:outerShdw>
                </a:effectLst>
              </a:rPr>
            </a:br>
            <a:br>
              <a:rPr lang="en-US" sz="3600" dirty="0">
                <a:solidFill>
                  <a:srgbClr val="0070C0"/>
                </a:solidFill>
              </a:rPr>
            </a:br>
            <a:br>
              <a:rPr lang="en-US" sz="3600" dirty="0">
                <a:solidFill>
                  <a:srgbClr val="0070C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 </a:t>
            </a:r>
            <a:br>
              <a:rPr lang="en-US" sz="4000" dirty="0">
                <a:solidFill>
                  <a:srgbClr val="FF0000"/>
                </a:solidFill>
                <a:effectLst>
                  <a:outerShdw blurRad="38100" dist="38100" dir="2700000" algn="tl">
                    <a:srgbClr val="000000">
                      <a:alpha val="43137"/>
                    </a:srgbClr>
                  </a:outerShdw>
                </a:effectLst>
              </a:rPr>
            </a:br>
            <a:endParaRPr lang="en-US" sz="4000" dirty="0">
              <a:solidFill>
                <a:srgbClr val="FF0000"/>
              </a:solidFill>
            </a:endParaRPr>
          </a:p>
        </p:txBody>
      </p:sp>
      <p:sp>
        <p:nvSpPr>
          <p:cNvPr id="5" name="Rectangle 4"/>
          <p:cNvSpPr/>
          <p:nvPr/>
        </p:nvSpPr>
        <p:spPr>
          <a:xfrm>
            <a:off x="2500298" y="5500702"/>
            <a:ext cx="5743881" cy="923330"/>
          </a:xfrm>
          <a:prstGeom prst="rect">
            <a:avLst/>
          </a:prstGeom>
          <a:noFill/>
        </p:spPr>
        <p:txBody>
          <a:bodyPr wrap="none" lIns="91440" tIns="45720" rIns="91440" bIns="45720">
            <a:spAutoFit/>
          </a:bodyPr>
          <a:lstStyle/>
          <a:p>
            <a:pPr algn="ctr"/>
            <a:r>
              <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Third Lecture</a:t>
            </a:r>
          </a:p>
        </p:txBody>
      </p:sp>
      <p:sp>
        <p:nvSpPr>
          <p:cNvPr id="6" name="Title 1"/>
          <p:cNvSpPr txBox="1">
            <a:spLocks/>
          </p:cNvSpPr>
          <p:nvPr/>
        </p:nvSpPr>
        <p:spPr>
          <a:xfrm>
            <a:off x="1971700" y="3714752"/>
            <a:ext cx="6172200" cy="1071570"/>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small"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IN</a:t>
            </a:r>
            <a:r>
              <a:rPr kumimoji="0" lang="en-US" sz="4000" b="1" i="0" u="none" strike="noStrike" kern="1200" cap="small" spc="0" normalizeH="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 C++ LANGAUGE</a:t>
            </a:r>
            <a:br>
              <a:rPr kumimoji="0" lang="en-US" sz="4000" b="1" i="0" u="none" strike="noStrike" kern="1200" cap="small"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br>
            <a:endParaRPr kumimoji="0" lang="en-US" sz="4000" b="1" i="0" u="none" strike="noStrike" kern="1200" cap="small" spc="0" normalizeH="0" baseline="0" noProof="0" dirty="0">
              <a:ln>
                <a:noFill/>
              </a:ln>
              <a:solidFill>
                <a:srgbClr val="FF0000"/>
              </a:solidFill>
              <a:effectLst/>
              <a:uLnTx/>
              <a:uFillTx/>
              <a:latin typeface="+mj-lt"/>
              <a:ea typeface="+mj-ea"/>
              <a:cs typeface="+mj-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358246" cy="4154984"/>
          </a:xfrm>
          <a:prstGeom prst="rect">
            <a:avLst/>
          </a:prstGeom>
          <a:noFill/>
        </p:spPr>
        <p:txBody>
          <a:bodyPr wrap="square" rtlCol="0">
            <a:spAutoFit/>
          </a:bodyPr>
          <a:lstStyle/>
          <a:p>
            <a:pPr algn="just"/>
            <a:r>
              <a:rPr lang="en-US" sz="2400" dirty="0"/>
              <a:t>C++ provides three logical operators for combining logical expression. Like the relational operators, logical operators evaluate to 1 or 0.</a:t>
            </a:r>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r>
              <a:rPr lang="en-US" sz="2400" u="sng" dirty="0"/>
              <a:t>C++ does not have a built-in </a:t>
            </a:r>
            <a:r>
              <a:rPr lang="en-US" sz="2400" u="sng" dirty="0" err="1"/>
              <a:t>boolean</a:t>
            </a:r>
            <a:r>
              <a:rPr lang="en-US" sz="2400" u="sng" dirty="0"/>
              <a:t> type. It is customary to use the type </a:t>
            </a:r>
            <a:r>
              <a:rPr lang="en-US" sz="2400" u="sng" dirty="0" err="1"/>
              <a:t>int</a:t>
            </a:r>
            <a:r>
              <a:rPr lang="en-US" sz="2400" u="sng" dirty="0"/>
              <a:t> for this purpose instead.</a:t>
            </a:r>
          </a:p>
          <a:p>
            <a:pPr algn="just"/>
            <a:endParaRPr lang="en-US" sz="2400" dirty="0"/>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0070C0"/>
                </a:solidFill>
                <a:effectLst>
                  <a:outerShdw blurRad="38100" dist="38100" dir="2700000" algn="tl">
                    <a:srgbClr val="000000">
                      <a:alpha val="43137"/>
                    </a:srgbClr>
                  </a:outerShdw>
                </a:effectLst>
              </a:rPr>
              <a:t>Logical Operators</a:t>
            </a:r>
            <a:endParaRPr lang="en-US" sz="2400" dirty="0">
              <a:solidFill>
                <a:srgbClr val="0070C0"/>
              </a:solidFill>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nvGraphicFramePr>
        <p:xfrm>
          <a:off x="857224" y="2214554"/>
          <a:ext cx="6643734" cy="1412748"/>
        </p:xfrm>
        <a:graphic>
          <a:graphicData uri="http://schemas.openxmlformats.org/drawingml/2006/table">
            <a:tbl>
              <a:tblPr/>
              <a:tblGrid>
                <a:gridCol w="1357322">
                  <a:extLst>
                    <a:ext uri="{9D8B030D-6E8A-4147-A177-3AD203B41FA5}">
                      <a16:colId xmlns:a16="http://schemas.microsoft.com/office/drawing/2014/main" val="20000"/>
                    </a:ext>
                  </a:extLst>
                </a:gridCol>
                <a:gridCol w="2357454">
                  <a:extLst>
                    <a:ext uri="{9D8B030D-6E8A-4147-A177-3AD203B41FA5}">
                      <a16:colId xmlns:a16="http://schemas.microsoft.com/office/drawing/2014/main" val="20001"/>
                    </a:ext>
                  </a:extLst>
                </a:gridCol>
                <a:gridCol w="2928958">
                  <a:extLst>
                    <a:ext uri="{9D8B030D-6E8A-4147-A177-3AD203B41FA5}">
                      <a16:colId xmlns:a16="http://schemas.microsoft.com/office/drawing/2014/main" val="20002"/>
                    </a:ext>
                  </a:extLst>
                </a:gridCol>
              </a:tblGrid>
              <a:tr h="303162">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Operator</a:t>
                      </a:r>
                      <a:endParaRPr lang="en-US" sz="1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marL="0" marR="0" algn="ctr">
                        <a:lnSpc>
                          <a:spcPct val="115000"/>
                        </a:lnSpc>
                        <a:spcBef>
                          <a:spcPts val="0"/>
                        </a:spcBef>
                        <a:spcAft>
                          <a:spcPts val="0"/>
                        </a:spcAft>
                      </a:pPr>
                      <a:r>
                        <a:rPr lang="en-US" sz="1800" b="1">
                          <a:latin typeface="Times New Roman"/>
                          <a:ea typeface="Times New Roman"/>
                          <a:cs typeface="Times New Roman"/>
                        </a:rPr>
                        <a:t>Name</a:t>
                      </a:r>
                      <a:endParaRPr lang="en-US" sz="1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Example</a:t>
                      </a:r>
                      <a:endParaRPr lang="en-US" sz="1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0"/>
                  </a:ext>
                </a:extLst>
              </a:tr>
              <a:tr h="338939">
                <a:tc>
                  <a:txBody>
                    <a:bodyPr/>
                    <a:lstStyle/>
                    <a:p>
                      <a:pPr marL="0" marR="0" algn="ctr">
                        <a:lnSpc>
                          <a:spcPct val="150000"/>
                        </a:lnSpc>
                        <a:spcBef>
                          <a:spcPts val="0"/>
                        </a:spcBef>
                        <a:spcAft>
                          <a:spcPts val="0"/>
                        </a:spcAft>
                      </a:pPr>
                      <a:r>
                        <a:rPr lang="en-US" sz="1600" b="1" dirty="0">
                          <a:latin typeface="Times New Roman"/>
                          <a:ea typeface="Times New Roman"/>
                          <a:cs typeface="Times New Roman"/>
                        </a:rPr>
                        <a:t>&amp;&amp;</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dirty="0">
                          <a:latin typeface="Times New Roman"/>
                          <a:ea typeface="Times New Roman"/>
                          <a:cs typeface="Times New Roman"/>
                        </a:rPr>
                        <a:t>Logical  And</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dirty="0">
                          <a:latin typeface="Times New Roman"/>
                          <a:ea typeface="Times New Roman"/>
                          <a:cs typeface="Times New Roman"/>
                        </a:rPr>
                        <a:t>5 &lt; 6 &amp;&amp; 6 &lt; 6 // </a:t>
                      </a:r>
                      <a:r>
                        <a:rPr lang="en-US" sz="1600" b="1">
                          <a:latin typeface="Times New Roman"/>
                          <a:ea typeface="Times New Roman"/>
                          <a:cs typeface="Times New Roman"/>
                        </a:rPr>
                        <a:t>gives 0</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338939">
                <a:tc>
                  <a:txBody>
                    <a:bodyPr/>
                    <a:lstStyle/>
                    <a:p>
                      <a:pPr marL="0" marR="0" algn="ctr">
                        <a:lnSpc>
                          <a:spcPct val="150000"/>
                        </a:lnSpc>
                        <a:spcBef>
                          <a:spcPts val="0"/>
                        </a:spcBef>
                        <a:spcAft>
                          <a:spcPts val="0"/>
                        </a:spcAft>
                      </a:pPr>
                      <a:r>
                        <a:rPr lang="en-US" sz="1600" b="1">
                          <a:latin typeface="Times New Roman"/>
                          <a:ea typeface="Times New Roman"/>
                          <a:cs typeface="Times New Roman"/>
                        </a:rPr>
                        <a:t>||</a:t>
                      </a:r>
                      <a:endParaRPr lang="en-US"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dirty="0">
                          <a:latin typeface="Times New Roman"/>
                          <a:ea typeface="Times New Roman"/>
                          <a:cs typeface="Times New Roman"/>
                        </a:rPr>
                        <a:t>Logical  Or</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dirty="0">
                          <a:latin typeface="Times New Roman"/>
                          <a:ea typeface="Times New Roman"/>
                          <a:cs typeface="Times New Roman"/>
                        </a:rPr>
                        <a:t>5 &lt; 6 || 6 &lt; 5 // gives 1</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338939">
                <a:tc>
                  <a:txBody>
                    <a:bodyPr/>
                    <a:lstStyle/>
                    <a:p>
                      <a:pPr marL="0" marR="0" algn="ctr">
                        <a:lnSpc>
                          <a:spcPct val="150000"/>
                        </a:lnSpc>
                        <a:spcBef>
                          <a:spcPts val="0"/>
                        </a:spcBef>
                        <a:spcAft>
                          <a:spcPts val="0"/>
                        </a:spcAft>
                      </a:pPr>
                      <a:r>
                        <a:rPr lang="en-US" sz="1600" b="1">
                          <a:latin typeface="Times New Roman"/>
                          <a:ea typeface="Times New Roman"/>
                          <a:cs typeface="Times New Roman"/>
                        </a:rPr>
                        <a:t>!</a:t>
                      </a:r>
                      <a:endParaRPr lang="en-US"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a:latin typeface="Times New Roman"/>
                          <a:ea typeface="Times New Roman"/>
                          <a:cs typeface="Times New Roman"/>
                        </a:rPr>
                        <a:t>Logical Negation (Not)</a:t>
                      </a:r>
                      <a:endParaRPr lang="en-US"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600" b="1" dirty="0">
                          <a:latin typeface="Times New Roman"/>
                          <a:ea typeface="Times New Roman"/>
                          <a:cs typeface="Times New Roman"/>
                        </a:rPr>
                        <a:t>!(5 == 5) // gives 0</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5632311"/>
          </a:xfrm>
          <a:prstGeom prst="rect">
            <a:avLst/>
          </a:prstGeom>
          <a:noFill/>
        </p:spPr>
        <p:txBody>
          <a:bodyPr wrap="square" rtlCol="0">
            <a:spAutoFit/>
          </a:bodyPr>
          <a:lstStyle/>
          <a:p>
            <a:r>
              <a:rPr lang="en-US" sz="2400" dirty="0"/>
              <a:t>The left-hand operand of an assignment operator must be a </a:t>
            </a:r>
            <a:r>
              <a:rPr lang="en-US" sz="2400" dirty="0" err="1"/>
              <a:t>nonconst</a:t>
            </a:r>
            <a:r>
              <a:rPr lang="en-US" sz="2400" dirty="0"/>
              <a:t> value. Each of these assignments is illegal:</a:t>
            </a:r>
          </a:p>
          <a:p>
            <a:r>
              <a:rPr lang="en-US" sz="2400" dirty="0"/>
              <a:t> </a:t>
            </a:r>
          </a:p>
          <a:p>
            <a:r>
              <a:rPr lang="en-US" sz="2400" b="1" dirty="0">
                <a:effectLst>
                  <a:outerShdw blurRad="38100" dist="38100" dir="2700000" algn="tl">
                    <a:srgbClr val="000000">
                      <a:alpha val="43137"/>
                    </a:srgbClr>
                  </a:outerShdw>
                </a:effectLst>
              </a:rPr>
              <a:t> </a:t>
            </a:r>
            <a:r>
              <a:rPr lang="en-US" sz="2400" b="1" dirty="0" err="1">
                <a:solidFill>
                  <a:schemeClr val="tx2">
                    <a:lumMod val="75000"/>
                  </a:schemeClr>
                </a:solidFill>
                <a:effectLst>
                  <a:outerShdw blurRad="38100" dist="38100" dir="2700000" algn="tl">
                    <a:srgbClr val="000000">
                      <a:alpha val="43137"/>
                    </a:srgbClr>
                  </a:outerShdw>
                </a:effectLst>
              </a:rPr>
              <a:t>int</a:t>
            </a:r>
            <a:r>
              <a:rPr lang="en-US" sz="2400" b="1" dirty="0">
                <a:solidFill>
                  <a:schemeClr val="tx2">
                    <a:lumMod val="75000"/>
                  </a:schemeClr>
                </a:solidFill>
                <a:effectLst>
                  <a:outerShdw blurRad="38100" dist="38100" dir="2700000" algn="tl">
                    <a:srgbClr val="000000">
                      <a:alpha val="43137"/>
                    </a:srgbClr>
                  </a:outerShdw>
                </a:effectLst>
              </a:rPr>
              <a:t> </a:t>
            </a:r>
            <a:r>
              <a:rPr lang="en-US" sz="2400" b="1" dirty="0" err="1">
                <a:solidFill>
                  <a:schemeClr val="tx2">
                    <a:lumMod val="75000"/>
                  </a:schemeClr>
                </a:solidFill>
                <a:effectLst>
                  <a:outerShdw blurRad="38100" dist="38100" dir="2700000" algn="tl">
                    <a:srgbClr val="000000">
                      <a:alpha val="43137"/>
                    </a:srgbClr>
                  </a:outerShdw>
                </a:effectLst>
              </a:rPr>
              <a:t>i</a:t>
            </a:r>
            <a:r>
              <a:rPr lang="en-US" sz="2400" b="1" dirty="0">
                <a:solidFill>
                  <a:schemeClr val="tx2">
                    <a:lumMod val="75000"/>
                  </a:schemeClr>
                </a:solidFill>
                <a:effectLst>
                  <a:outerShdw blurRad="38100" dist="38100" dir="2700000" algn="tl">
                    <a:srgbClr val="000000">
                      <a:alpha val="43137"/>
                    </a:srgbClr>
                  </a:outerShdw>
                </a:effectLst>
              </a:rPr>
              <a:t>, j, </a:t>
            </a:r>
            <a:r>
              <a:rPr lang="en-US" sz="2400" b="1" dirty="0" err="1">
                <a:solidFill>
                  <a:schemeClr val="tx2">
                    <a:lumMod val="75000"/>
                  </a:schemeClr>
                </a:solidFill>
                <a:effectLst>
                  <a:outerShdw blurRad="38100" dist="38100" dir="2700000" algn="tl">
                    <a:srgbClr val="000000">
                      <a:alpha val="43137"/>
                    </a:srgbClr>
                  </a:outerShdw>
                </a:effectLst>
              </a:rPr>
              <a:t>ival</a:t>
            </a:r>
            <a:r>
              <a:rPr lang="en-US" sz="2400" b="1" dirty="0">
                <a:solidFill>
                  <a:schemeClr val="tx2">
                    <a:lumMod val="75000"/>
                  </a:schemeClr>
                </a:solidFill>
                <a:effectLst>
                  <a:outerShdw blurRad="38100" dist="38100" dir="2700000" algn="tl">
                    <a:srgbClr val="000000">
                      <a:alpha val="43137"/>
                    </a:srgbClr>
                  </a:outerShdw>
                </a:effectLst>
              </a:rPr>
              <a:t>;</a:t>
            </a:r>
          </a:p>
          <a:p>
            <a:r>
              <a:rPr lang="en-US" sz="2400" b="1" dirty="0">
                <a:solidFill>
                  <a:schemeClr val="tx2">
                    <a:lumMod val="75000"/>
                  </a:schemeClr>
                </a:solidFill>
                <a:effectLst>
                  <a:outerShdw blurRad="38100" dist="38100" dir="2700000" algn="tl">
                    <a:srgbClr val="000000">
                      <a:alpha val="43137"/>
                    </a:srgbClr>
                  </a:outerShdw>
                </a:effectLst>
              </a:rPr>
              <a:t>const </a:t>
            </a:r>
            <a:r>
              <a:rPr lang="en-US" sz="2400" b="1" dirty="0" err="1">
                <a:solidFill>
                  <a:schemeClr val="tx2">
                    <a:lumMod val="75000"/>
                  </a:schemeClr>
                </a:solidFill>
                <a:effectLst>
                  <a:outerShdw blurRad="38100" dist="38100" dir="2700000" algn="tl">
                    <a:srgbClr val="000000">
                      <a:alpha val="43137"/>
                    </a:srgbClr>
                  </a:outerShdw>
                </a:effectLst>
              </a:rPr>
              <a:t>int</a:t>
            </a:r>
            <a:r>
              <a:rPr lang="en-US" sz="2400" b="1" dirty="0">
                <a:solidFill>
                  <a:schemeClr val="tx2">
                    <a:lumMod val="75000"/>
                  </a:schemeClr>
                </a:solidFill>
                <a:effectLst>
                  <a:outerShdw blurRad="38100" dist="38100" dir="2700000" algn="tl">
                    <a:srgbClr val="000000">
                      <a:alpha val="43137"/>
                    </a:srgbClr>
                  </a:outerShdw>
                </a:effectLst>
              </a:rPr>
              <a:t> </a:t>
            </a:r>
            <a:r>
              <a:rPr lang="en-US" sz="2400" b="1" dirty="0" err="1">
                <a:solidFill>
                  <a:schemeClr val="tx2">
                    <a:lumMod val="75000"/>
                  </a:schemeClr>
                </a:solidFill>
                <a:effectLst>
                  <a:outerShdw blurRad="38100" dist="38100" dir="2700000" algn="tl">
                    <a:srgbClr val="000000">
                      <a:alpha val="43137"/>
                    </a:srgbClr>
                  </a:outerShdw>
                </a:effectLst>
              </a:rPr>
              <a:t>ci</a:t>
            </a:r>
            <a:r>
              <a:rPr lang="en-US" sz="2400" b="1" dirty="0">
                <a:solidFill>
                  <a:schemeClr val="tx2">
                    <a:lumMod val="75000"/>
                  </a:schemeClr>
                </a:solidFill>
                <a:effectLst>
                  <a:outerShdw blurRad="38100" dist="38100" dir="2700000" algn="tl">
                    <a:srgbClr val="000000">
                      <a:alpha val="43137"/>
                    </a:srgbClr>
                  </a:outerShdw>
                </a:effectLst>
              </a:rPr>
              <a:t> = </a:t>
            </a:r>
            <a:r>
              <a:rPr lang="en-US" sz="2400" b="1" dirty="0" err="1">
                <a:solidFill>
                  <a:schemeClr val="tx2">
                    <a:lumMod val="75000"/>
                  </a:schemeClr>
                </a:solidFill>
                <a:effectLst>
                  <a:outerShdw blurRad="38100" dist="38100" dir="2700000" algn="tl">
                    <a:srgbClr val="000000">
                      <a:alpha val="43137"/>
                    </a:srgbClr>
                  </a:outerShdw>
                </a:effectLst>
              </a:rPr>
              <a:t>i</a:t>
            </a:r>
            <a:r>
              <a:rPr lang="en-US" sz="2400" b="1" dirty="0">
                <a:solidFill>
                  <a:schemeClr val="tx2">
                    <a:lumMod val="75000"/>
                  </a:schemeClr>
                </a:solidFill>
                <a:effectLst>
                  <a:outerShdw blurRad="38100" dist="38100" dir="2700000" algn="tl">
                    <a:srgbClr val="000000">
                      <a:alpha val="43137"/>
                    </a:srgbClr>
                  </a:outerShdw>
                </a:effectLst>
              </a:rPr>
              <a:t>;  // ok: initialization not assignment</a:t>
            </a:r>
          </a:p>
          <a:p>
            <a:r>
              <a:rPr lang="en-US" sz="2400" b="1" dirty="0">
                <a:solidFill>
                  <a:schemeClr val="tx2">
                    <a:lumMod val="75000"/>
                  </a:schemeClr>
                </a:solidFill>
                <a:effectLst>
                  <a:outerShdw blurRad="38100" dist="38100" dir="2700000" algn="tl">
                    <a:srgbClr val="000000">
                      <a:alpha val="43137"/>
                    </a:srgbClr>
                  </a:outerShdw>
                </a:effectLst>
              </a:rPr>
              <a:t>1024 = </a:t>
            </a:r>
            <a:r>
              <a:rPr lang="en-US" sz="2400" b="1" dirty="0" err="1">
                <a:solidFill>
                  <a:schemeClr val="tx2">
                    <a:lumMod val="75000"/>
                  </a:schemeClr>
                </a:solidFill>
                <a:effectLst>
                  <a:outerShdw blurRad="38100" dist="38100" dir="2700000" algn="tl">
                    <a:srgbClr val="000000">
                      <a:alpha val="43137"/>
                    </a:srgbClr>
                  </a:outerShdw>
                </a:effectLst>
              </a:rPr>
              <a:t>ival</a:t>
            </a:r>
            <a:r>
              <a:rPr lang="en-US" sz="2400" b="1" dirty="0">
                <a:solidFill>
                  <a:schemeClr val="tx2">
                    <a:lumMod val="75000"/>
                  </a:schemeClr>
                </a:solidFill>
                <a:effectLst>
                  <a:outerShdw blurRad="38100" dist="38100" dir="2700000" algn="tl">
                    <a:srgbClr val="000000">
                      <a:alpha val="43137"/>
                    </a:srgbClr>
                  </a:outerShdw>
                </a:effectLst>
              </a:rPr>
              <a:t>;       // error: literals are values</a:t>
            </a:r>
          </a:p>
          <a:p>
            <a:r>
              <a:rPr lang="en-US" sz="2400" b="1" dirty="0" err="1">
                <a:solidFill>
                  <a:schemeClr val="tx2">
                    <a:lumMod val="75000"/>
                  </a:schemeClr>
                </a:solidFill>
                <a:effectLst>
                  <a:outerShdw blurRad="38100" dist="38100" dir="2700000" algn="tl">
                    <a:srgbClr val="000000">
                      <a:alpha val="43137"/>
                    </a:srgbClr>
                  </a:outerShdw>
                </a:effectLst>
              </a:rPr>
              <a:t>i</a:t>
            </a:r>
            <a:r>
              <a:rPr lang="en-US" sz="2400" b="1" dirty="0">
                <a:solidFill>
                  <a:schemeClr val="tx2">
                    <a:lumMod val="75000"/>
                  </a:schemeClr>
                </a:solidFill>
                <a:effectLst>
                  <a:outerShdw blurRad="38100" dist="38100" dir="2700000" algn="tl">
                    <a:srgbClr val="000000">
                      <a:alpha val="43137"/>
                    </a:srgbClr>
                  </a:outerShdw>
                </a:effectLst>
              </a:rPr>
              <a:t> + j = </a:t>
            </a:r>
            <a:r>
              <a:rPr lang="en-US" sz="2400" b="1" dirty="0" err="1">
                <a:solidFill>
                  <a:schemeClr val="tx2">
                    <a:lumMod val="75000"/>
                  </a:schemeClr>
                </a:solidFill>
                <a:effectLst>
                  <a:outerShdw blurRad="38100" dist="38100" dir="2700000" algn="tl">
                    <a:srgbClr val="000000">
                      <a:alpha val="43137"/>
                    </a:srgbClr>
                  </a:outerShdw>
                </a:effectLst>
              </a:rPr>
              <a:t>ival</a:t>
            </a:r>
            <a:r>
              <a:rPr lang="en-US" sz="2400" b="1" dirty="0">
                <a:solidFill>
                  <a:schemeClr val="tx2">
                    <a:lumMod val="75000"/>
                  </a:schemeClr>
                </a:solidFill>
                <a:effectLst>
                  <a:outerShdw blurRad="38100" dist="38100" dir="2700000" algn="tl">
                    <a:srgbClr val="000000">
                      <a:alpha val="43137"/>
                    </a:srgbClr>
                  </a:outerShdw>
                </a:effectLst>
              </a:rPr>
              <a:t>;      // error: arithmetic expressions are values</a:t>
            </a:r>
          </a:p>
          <a:p>
            <a:r>
              <a:rPr lang="en-US" sz="2400" b="1" dirty="0" err="1">
                <a:solidFill>
                  <a:schemeClr val="tx2">
                    <a:lumMod val="75000"/>
                  </a:schemeClr>
                </a:solidFill>
                <a:effectLst>
                  <a:outerShdw blurRad="38100" dist="38100" dir="2700000" algn="tl">
                    <a:srgbClr val="000000">
                      <a:alpha val="43137"/>
                    </a:srgbClr>
                  </a:outerShdw>
                </a:effectLst>
              </a:rPr>
              <a:t>ci</a:t>
            </a:r>
            <a:r>
              <a:rPr lang="en-US" sz="2400" b="1" dirty="0">
                <a:solidFill>
                  <a:schemeClr val="tx2">
                    <a:lumMod val="75000"/>
                  </a:schemeClr>
                </a:solidFill>
                <a:effectLst>
                  <a:outerShdw blurRad="38100" dist="38100" dir="2700000" algn="tl">
                    <a:srgbClr val="000000">
                      <a:alpha val="43137"/>
                    </a:srgbClr>
                  </a:outerShdw>
                </a:effectLst>
              </a:rPr>
              <a:t> = </a:t>
            </a:r>
            <a:r>
              <a:rPr lang="en-US" sz="2400" b="1" dirty="0" err="1">
                <a:solidFill>
                  <a:schemeClr val="tx2">
                    <a:lumMod val="75000"/>
                  </a:schemeClr>
                </a:solidFill>
                <a:effectLst>
                  <a:outerShdw blurRad="38100" dist="38100" dir="2700000" algn="tl">
                    <a:srgbClr val="000000">
                      <a:alpha val="43137"/>
                    </a:srgbClr>
                  </a:outerShdw>
                </a:effectLst>
              </a:rPr>
              <a:t>ival</a:t>
            </a:r>
            <a:r>
              <a:rPr lang="en-US" sz="2400" b="1" dirty="0">
                <a:solidFill>
                  <a:schemeClr val="tx2">
                    <a:lumMod val="75000"/>
                  </a:schemeClr>
                </a:solidFill>
                <a:effectLst>
                  <a:outerShdw blurRad="38100" dist="38100" dir="2700000" algn="tl">
                    <a:srgbClr val="000000">
                      <a:alpha val="43137"/>
                    </a:srgbClr>
                  </a:outerShdw>
                </a:effectLst>
              </a:rPr>
              <a:t>;         // error: can't write to </a:t>
            </a:r>
            <a:r>
              <a:rPr lang="en-US" sz="2400" b="1" dirty="0" err="1">
                <a:solidFill>
                  <a:schemeClr val="tx2">
                    <a:lumMod val="75000"/>
                  </a:schemeClr>
                </a:solidFill>
                <a:effectLst>
                  <a:outerShdw blurRad="38100" dist="38100" dir="2700000" algn="tl">
                    <a:srgbClr val="000000">
                      <a:alpha val="43137"/>
                    </a:srgbClr>
                  </a:outerShdw>
                </a:effectLst>
              </a:rPr>
              <a:t>ci</a:t>
            </a:r>
            <a:endParaRPr lang="en-US" sz="2400" b="1" dirty="0">
              <a:solidFill>
                <a:schemeClr val="tx2">
                  <a:lumMod val="75000"/>
                </a:schemeClr>
              </a:solidFill>
              <a:effectLst>
                <a:outerShdw blurRad="38100" dist="38100" dir="2700000" algn="tl">
                  <a:srgbClr val="000000">
                    <a:alpha val="43137"/>
                  </a:srgbClr>
                </a:outerShdw>
              </a:effectLst>
            </a:endParaRPr>
          </a:p>
          <a:p>
            <a:r>
              <a:rPr lang="en-US" sz="2400" b="1" dirty="0"/>
              <a:t> </a:t>
            </a:r>
            <a:endParaRPr lang="en-US" sz="2400" dirty="0"/>
          </a:p>
          <a:p>
            <a:r>
              <a:rPr lang="en-US" sz="2400" dirty="0"/>
              <a:t>we can perform multiple assignments in a single expression, provided that each of the operands being assigned is of the same general type</a:t>
            </a:r>
          </a:p>
          <a:p>
            <a:r>
              <a:rPr lang="en-US" sz="2400" dirty="0" err="1">
                <a:solidFill>
                  <a:schemeClr val="tx2">
                    <a:lumMod val="75000"/>
                  </a:schemeClr>
                </a:solidFill>
                <a:effectLst>
                  <a:outerShdw blurRad="38100" dist="38100" dir="2700000" algn="tl">
                    <a:srgbClr val="000000">
                      <a:alpha val="43137"/>
                    </a:srgbClr>
                  </a:outerShdw>
                </a:effectLst>
              </a:rPr>
              <a:t>int</a:t>
            </a:r>
            <a:r>
              <a:rPr lang="en-US" sz="2400" dirty="0">
                <a:solidFill>
                  <a:schemeClr val="tx2">
                    <a:lumMod val="75000"/>
                  </a:schemeClr>
                </a:solidFill>
                <a:effectLst>
                  <a:outerShdw blurRad="38100" dist="38100" dir="2700000" algn="tl">
                    <a:srgbClr val="000000">
                      <a:alpha val="43137"/>
                    </a:srgbClr>
                  </a:outerShdw>
                </a:effectLst>
              </a:rPr>
              <a:t> </a:t>
            </a:r>
            <a:r>
              <a:rPr lang="en-US" sz="2400" dirty="0" err="1">
                <a:solidFill>
                  <a:schemeClr val="tx2">
                    <a:lumMod val="75000"/>
                  </a:schemeClr>
                </a:solidFill>
                <a:effectLst>
                  <a:outerShdw blurRad="38100" dist="38100" dir="2700000" algn="tl">
                    <a:srgbClr val="000000">
                      <a:alpha val="43137"/>
                    </a:srgbClr>
                  </a:outerShdw>
                </a:effectLst>
              </a:rPr>
              <a:t>ival</a:t>
            </a:r>
            <a:r>
              <a:rPr lang="en-US" sz="2400" dirty="0">
                <a:solidFill>
                  <a:schemeClr val="tx2">
                    <a:lumMod val="75000"/>
                  </a:schemeClr>
                </a:solidFill>
                <a:effectLst>
                  <a:outerShdw blurRad="38100" dist="38100" dir="2700000" algn="tl">
                    <a:srgbClr val="000000">
                      <a:alpha val="43137"/>
                    </a:srgbClr>
                  </a:outerShdw>
                </a:effectLst>
              </a:rPr>
              <a:t>, </a:t>
            </a:r>
            <a:r>
              <a:rPr lang="en-US" sz="2400" dirty="0" err="1">
                <a:solidFill>
                  <a:schemeClr val="tx2">
                    <a:lumMod val="75000"/>
                  </a:schemeClr>
                </a:solidFill>
                <a:effectLst>
                  <a:outerShdw blurRad="38100" dist="38100" dir="2700000" algn="tl">
                    <a:srgbClr val="000000">
                      <a:alpha val="43137"/>
                    </a:srgbClr>
                  </a:outerShdw>
                </a:effectLst>
              </a:rPr>
              <a:t>jval</a:t>
            </a:r>
            <a:r>
              <a:rPr lang="en-US" sz="2400" dirty="0">
                <a:solidFill>
                  <a:schemeClr val="tx2">
                    <a:lumMod val="75000"/>
                  </a:schemeClr>
                </a:solidFill>
                <a:effectLst>
                  <a:outerShdw blurRad="38100" dist="38100" dir="2700000" algn="tl">
                    <a:srgbClr val="000000">
                      <a:alpha val="43137"/>
                    </a:srgbClr>
                  </a:outerShdw>
                </a:effectLst>
              </a:rPr>
              <a:t>;</a:t>
            </a:r>
          </a:p>
          <a:p>
            <a:r>
              <a:rPr lang="en-US" sz="2400" dirty="0">
                <a:solidFill>
                  <a:schemeClr val="tx2">
                    <a:lumMod val="75000"/>
                  </a:schemeClr>
                </a:solidFill>
                <a:effectLst>
                  <a:outerShdw blurRad="38100" dist="38100" dir="2700000" algn="tl">
                    <a:srgbClr val="000000">
                      <a:alpha val="43137"/>
                    </a:srgbClr>
                  </a:outerShdw>
                </a:effectLst>
              </a:rPr>
              <a:t>     </a:t>
            </a:r>
            <a:r>
              <a:rPr lang="en-US" sz="2400" dirty="0" err="1">
                <a:solidFill>
                  <a:schemeClr val="tx2">
                    <a:lumMod val="75000"/>
                  </a:schemeClr>
                </a:solidFill>
                <a:effectLst>
                  <a:outerShdw blurRad="38100" dist="38100" dir="2700000" algn="tl">
                    <a:srgbClr val="000000">
                      <a:alpha val="43137"/>
                    </a:srgbClr>
                  </a:outerShdw>
                </a:effectLst>
              </a:rPr>
              <a:t>ival</a:t>
            </a:r>
            <a:r>
              <a:rPr lang="en-US" sz="2400" dirty="0">
                <a:solidFill>
                  <a:schemeClr val="tx2">
                    <a:lumMod val="75000"/>
                  </a:schemeClr>
                </a:solidFill>
                <a:effectLst>
                  <a:outerShdw blurRad="38100" dist="38100" dir="2700000" algn="tl">
                    <a:srgbClr val="000000">
                      <a:alpha val="43137"/>
                    </a:srgbClr>
                  </a:outerShdw>
                </a:effectLst>
              </a:rPr>
              <a:t> = </a:t>
            </a:r>
            <a:r>
              <a:rPr lang="en-US" sz="2400" dirty="0" err="1">
                <a:solidFill>
                  <a:schemeClr val="tx2">
                    <a:lumMod val="75000"/>
                  </a:schemeClr>
                </a:solidFill>
                <a:effectLst>
                  <a:outerShdw blurRad="38100" dist="38100" dir="2700000" algn="tl">
                    <a:srgbClr val="000000">
                      <a:alpha val="43137"/>
                    </a:srgbClr>
                  </a:outerShdw>
                </a:effectLst>
              </a:rPr>
              <a:t>jval</a:t>
            </a:r>
            <a:r>
              <a:rPr lang="en-US" sz="2400" dirty="0">
                <a:solidFill>
                  <a:schemeClr val="tx2">
                    <a:lumMod val="75000"/>
                  </a:schemeClr>
                </a:solidFill>
                <a:effectLst>
                  <a:outerShdw blurRad="38100" dist="38100" dir="2700000" algn="tl">
                    <a:srgbClr val="000000">
                      <a:alpha val="43137"/>
                    </a:srgbClr>
                  </a:outerShdw>
                </a:effectLst>
              </a:rPr>
              <a:t> = 0; // ok: each assigned 0</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chemeClr val="tx2">
                    <a:lumMod val="75000"/>
                  </a:schemeClr>
                </a:solidFill>
              </a:rPr>
              <a:t>Assignment Operators :</a:t>
            </a:r>
            <a:endParaRPr lang="en-US" sz="2400" dirty="0">
              <a:solidFill>
                <a:schemeClr val="tx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309293"/>
            <a:ext cx="8358246" cy="5262979"/>
          </a:xfrm>
          <a:prstGeom prst="rect">
            <a:avLst/>
          </a:prstGeom>
          <a:noFill/>
        </p:spPr>
        <p:txBody>
          <a:bodyPr wrap="square" rtlCol="0">
            <a:spAutoFit/>
          </a:bodyPr>
          <a:lstStyle/>
          <a:p>
            <a:r>
              <a:rPr lang="en-US" sz="2400" dirty="0"/>
              <a:t>#include &lt;</a:t>
            </a:r>
            <a:r>
              <a:rPr lang="en-US" sz="2400" dirty="0" err="1"/>
              <a:t>iostream.h</a:t>
            </a:r>
            <a:r>
              <a:rPr lang="en-US" sz="2400" dirty="0"/>
              <a:t>&gt;</a:t>
            </a:r>
          </a:p>
          <a:p>
            <a:r>
              <a:rPr lang="en-US" sz="2400" dirty="0" err="1"/>
              <a:t>int</a:t>
            </a:r>
            <a:r>
              <a:rPr lang="en-US" sz="2400" dirty="0"/>
              <a:t> main (void)</a:t>
            </a:r>
          </a:p>
          <a:p>
            <a:r>
              <a:rPr lang="en-US" sz="2400" dirty="0"/>
              <a:t>{</a:t>
            </a:r>
          </a:p>
          <a:p>
            <a:r>
              <a:rPr lang="en-US" sz="2400" dirty="0" err="1"/>
              <a:t>int</a:t>
            </a:r>
            <a:r>
              <a:rPr lang="en-US" sz="2400" dirty="0"/>
              <a:t> </a:t>
            </a:r>
            <a:r>
              <a:rPr lang="en-US" sz="2400" dirty="0" err="1"/>
              <a:t>workDays</a:t>
            </a:r>
            <a:r>
              <a:rPr lang="en-US" sz="2400" dirty="0"/>
              <a:t>;</a:t>
            </a:r>
          </a:p>
          <a:p>
            <a:r>
              <a:rPr lang="en-US" sz="2400" dirty="0"/>
              <a:t>float </a:t>
            </a:r>
            <a:r>
              <a:rPr lang="en-US" sz="2400" dirty="0" err="1"/>
              <a:t>workHours</a:t>
            </a:r>
            <a:r>
              <a:rPr lang="en-US" sz="2400" dirty="0"/>
              <a:t>, </a:t>
            </a:r>
            <a:r>
              <a:rPr lang="en-US" sz="2400" dirty="0" err="1"/>
              <a:t>payRate</a:t>
            </a:r>
            <a:r>
              <a:rPr lang="en-US" sz="2400" dirty="0"/>
              <a:t>, </a:t>
            </a:r>
            <a:r>
              <a:rPr lang="en-US" sz="2400" dirty="0" err="1"/>
              <a:t>weeklyPay</a:t>
            </a:r>
            <a:r>
              <a:rPr lang="en-US" sz="2400" dirty="0"/>
              <a:t>;</a:t>
            </a:r>
          </a:p>
          <a:p>
            <a:r>
              <a:rPr lang="en-US" sz="2400" dirty="0" err="1"/>
              <a:t>workDays</a:t>
            </a:r>
            <a:r>
              <a:rPr lang="en-US" sz="2400" dirty="0"/>
              <a:t> = 5;</a:t>
            </a:r>
          </a:p>
          <a:p>
            <a:r>
              <a:rPr lang="en-US" sz="2400" dirty="0" err="1"/>
              <a:t>workHours</a:t>
            </a:r>
            <a:r>
              <a:rPr lang="en-US" sz="2400" dirty="0"/>
              <a:t> = 7.5;</a:t>
            </a:r>
          </a:p>
          <a:p>
            <a:r>
              <a:rPr lang="en-US" sz="2400" dirty="0" err="1"/>
              <a:t>payRate</a:t>
            </a:r>
            <a:r>
              <a:rPr lang="en-US" sz="2400" dirty="0"/>
              <a:t> = 38.55;</a:t>
            </a:r>
          </a:p>
          <a:p>
            <a:r>
              <a:rPr lang="en-US" sz="2400" dirty="0" err="1"/>
              <a:t>weeklyPay</a:t>
            </a:r>
            <a:r>
              <a:rPr lang="en-US" sz="2400" dirty="0"/>
              <a:t> = </a:t>
            </a:r>
            <a:r>
              <a:rPr lang="en-US" sz="2400" dirty="0" err="1"/>
              <a:t>workDays</a:t>
            </a:r>
            <a:r>
              <a:rPr lang="en-US" sz="2400" dirty="0"/>
              <a:t> * </a:t>
            </a:r>
            <a:r>
              <a:rPr lang="en-US" sz="2400" dirty="0" err="1"/>
              <a:t>workHours</a:t>
            </a:r>
            <a:r>
              <a:rPr lang="en-US" sz="2400" dirty="0"/>
              <a:t> * </a:t>
            </a:r>
            <a:r>
              <a:rPr lang="en-US" sz="2400" dirty="0" err="1"/>
              <a:t>payRate</a:t>
            </a:r>
            <a:r>
              <a:rPr lang="en-US" sz="2400" dirty="0"/>
              <a:t>;  //arithmetic statement</a:t>
            </a:r>
          </a:p>
          <a:p>
            <a:r>
              <a:rPr lang="en-US" sz="2400" dirty="0" err="1"/>
              <a:t>cout</a:t>
            </a:r>
            <a:r>
              <a:rPr lang="en-US" sz="2400" dirty="0"/>
              <a:t> &lt;&lt; "Weekly Pay = ";    //output statement</a:t>
            </a:r>
          </a:p>
          <a:p>
            <a:r>
              <a:rPr lang="en-US" sz="2400" dirty="0" err="1"/>
              <a:t>cout</a:t>
            </a:r>
            <a:r>
              <a:rPr lang="en-US" sz="2400" dirty="0"/>
              <a:t> &lt;&lt; </a:t>
            </a:r>
            <a:r>
              <a:rPr lang="en-US" sz="2400" dirty="0" err="1"/>
              <a:t>weeklyPay</a:t>
            </a:r>
            <a:r>
              <a:rPr lang="en-US" sz="2400" dirty="0"/>
              <a:t>;</a:t>
            </a:r>
          </a:p>
          <a:p>
            <a:r>
              <a:rPr lang="en-US" sz="2400" dirty="0" err="1"/>
              <a:t>cout</a:t>
            </a:r>
            <a:r>
              <a:rPr lang="en-US" sz="2400" dirty="0"/>
              <a:t> &lt;&lt; '\n';</a:t>
            </a:r>
          </a:p>
          <a:p>
            <a:r>
              <a:rPr lang="en-US" sz="2400" dirty="0"/>
              <a:t>}</a:t>
            </a:r>
          </a:p>
        </p:txBody>
      </p:sp>
      <p:sp>
        <p:nvSpPr>
          <p:cNvPr id="5" name="TextBox 4"/>
          <p:cNvSpPr txBox="1"/>
          <p:nvPr/>
        </p:nvSpPr>
        <p:spPr>
          <a:xfrm>
            <a:off x="428596" y="357166"/>
            <a:ext cx="8215370" cy="830997"/>
          </a:xfrm>
          <a:prstGeom prst="rect">
            <a:avLst/>
          </a:prstGeom>
          <a:noFill/>
        </p:spPr>
        <p:txBody>
          <a:bodyPr wrap="square" rtlCol="0">
            <a:spAutoFit/>
          </a:bodyPr>
          <a:lstStyle/>
          <a:p>
            <a:r>
              <a:rPr lang="en-US" sz="2400" b="1" u="sng" dirty="0">
                <a:solidFill>
                  <a:schemeClr val="tx2">
                    <a:lumMod val="75000"/>
                  </a:schemeClr>
                </a:solidFill>
                <a:effectLst>
                  <a:outerShdw blurRad="38100" dist="38100" dir="2700000" algn="tl">
                    <a:srgbClr val="000000">
                      <a:alpha val="43137"/>
                    </a:srgbClr>
                  </a:outerShdw>
                </a:effectLst>
              </a:rPr>
              <a:t>This program illustrates the uses of some simple variable.</a:t>
            </a:r>
            <a:endParaRPr lang="en-US" sz="2400"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358246" cy="6001643"/>
          </a:xfrm>
          <a:prstGeom prst="rect">
            <a:avLst/>
          </a:prstGeom>
          <a:noFill/>
        </p:spPr>
        <p:txBody>
          <a:bodyPr wrap="square" rtlCol="0">
            <a:spAutoFit/>
          </a:bodyPr>
          <a:lstStyle/>
          <a:p>
            <a:r>
              <a:rPr lang="en-US" sz="2400" dirty="0"/>
              <a:t>#include &lt;</a:t>
            </a:r>
            <a:r>
              <a:rPr lang="en-US" sz="2400" dirty="0" err="1"/>
              <a:t>iostream.h</a:t>
            </a:r>
            <a:r>
              <a:rPr lang="en-US" sz="2400" dirty="0"/>
              <a:t>&gt;</a:t>
            </a:r>
          </a:p>
          <a:p>
            <a:r>
              <a:rPr lang="en-US" sz="2400" dirty="0" err="1"/>
              <a:t>int</a:t>
            </a:r>
            <a:r>
              <a:rPr lang="en-US" sz="2400" dirty="0"/>
              <a:t> main (void)</a:t>
            </a:r>
          </a:p>
          <a:p>
            <a:r>
              <a:rPr lang="en-US" sz="2400" dirty="0"/>
              <a:t>{</a:t>
            </a:r>
          </a:p>
          <a:p>
            <a:r>
              <a:rPr lang="en-US" sz="2400" dirty="0" err="1"/>
              <a:t>int</a:t>
            </a:r>
            <a:r>
              <a:rPr lang="en-US" sz="2400" dirty="0"/>
              <a:t> </a:t>
            </a:r>
            <a:r>
              <a:rPr lang="en-US" sz="2400" dirty="0" err="1"/>
              <a:t>workDays</a:t>
            </a:r>
            <a:r>
              <a:rPr lang="en-US" sz="2400" dirty="0"/>
              <a:t> = 5;</a:t>
            </a:r>
          </a:p>
          <a:p>
            <a:r>
              <a:rPr lang="en-US" sz="2400" dirty="0"/>
              <a:t>float </a:t>
            </a:r>
            <a:r>
              <a:rPr lang="en-US" sz="2400" dirty="0" err="1"/>
              <a:t>workHours</a:t>
            </a:r>
            <a:r>
              <a:rPr lang="en-US" sz="2400" dirty="0"/>
              <a:t> = 7.5;</a:t>
            </a:r>
          </a:p>
          <a:p>
            <a:r>
              <a:rPr lang="en-US" sz="2400" dirty="0"/>
              <a:t>float </a:t>
            </a:r>
            <a:r>
              <a:rPr lang="en-US" sz="2400" dirty="0" err="1"/>
              <a:t>payRate</a:t>
            </a:r>
            <a:r>
              <a:rPr lang="en-US" sz="2400" dirty="0"/>
              <a:t>, </a:t>
            </a:r>
            <a:r>
              <a:rPr lang="en-US" sz="2400" dirty="0" err="1"/>
              <a:t>weeklyPay</a:t>
            </a:r>
            <a:r>
              <a:rPr lang="en-US" sz="2400" dirty="0"/>
              <a:t>;</a:t>
            </a:r>
          </a:p>
          <a:p>
            <a:r>
              <a:rPr lang="en-US" sz="2400" dirty="0" err="1"/>
              <a:t>cout</a:t>
            </a:r>
            <a:r>
              <a:rPr lang="en-US" sz="2400" dirty="0"/>
              <a:t> &lt;&lt; "What is the hourly pay rate? ";</a:t>
            </a:r>
          </a:p>
          <a:p>
            <a:r>
              <a:rPr lang="en-US" sz="2400" dirty="0" err="1"/>
              <a:t>cin</a:t>
            </a:r>
            <a:r>
              <a:rPr lang="en-US" sz="2400" dirty="0"/>
              <a:t> &gt;&gt; </a:t>
            </a:r>
            <a:r>
              <a:rPr lang="en-US" sz="2400" dirty="0" err="1"/>
              <a:t>payRate</a:t>
            </a:r>
            <a:r>
              <a:rPr lang="en-US" sz="2400" dirty="0"/>
              <a:t>;          //Input statement</a:t>
            </a:r>
          </a:p>
          <a:p>
            <a:r>
              <a:rPr lang="en-US" sz="2400" dirty="0" err="1"/>
              <a:t>weeklyPay</a:t>
            </a:r>
            <a:r>
              <a:rPr lang="en-US" sz="2400" dirty="0"/>
              <a:t> = </a:t>
            </a:r>
            <a:r>
              <a:rPr lang="en-US" sz="2400" dirty="0" err="1"/>
              <a:t>workDays</a:t>
            </a:r>
            <a:r>
              <a:rPr lang="en-US" sz="2400" dirty="0"/>
              <a:t> * </a:t>
            </a:r>
            <a:r>
              <a:rPr lang="en-US" sz="2400" dirty="0" err="1"/>
              <a:t>workHours</a:t>
            </a:r>
            <a:r>
              <a:rPr lang="en-US" sz="2400" dirty="0"/>
              <a:t> * </a:t>
            </a:r>
            <a:r>
              <a:rPr lang="en-US" sz="2400" dirty="0" err="1"/>
              <a:t>payRate</a:t>
            </a:r>
            <a:r>
              <a:rPr lang="en-US" sz="2400" dirty="0"/>
              <a:t>;</a:t>
            </a:r>
          </a:p>
          <a:p>
            <a:r>
              <a:rPr lang="en-US" sz="2400" dirty="0" err="1"/>
              <a:t>cout</a:t>
            </a:r>
            <a:r>
              <a:rPr lang="en-US" sz="2400" dirty="0"/>
              <a:t> &lt;&lt; "Weekly Pay = ";</a:t>
            </a:r>
          </a:p>
          <a:p>
            <a:r>
              <a:rPr lang="en-US" sz="2400" dirty="0" err="1"/>
              <a:t>cout</a:t>
            </a:r>
            <a:r>
              <a:rPr lang="en-US" sz="2400" dirty="0"/>
              <a:t> &lt;&lt; </a:t>
            </a:r>
            <a:r>
              <a:rPr lang="en-US" sz="2400" dirty="0" err="1"/>
              <a:t>weeklyPay</a:t>
            </a:r>
            <a:r>
              <a:rPr lang="en-US" sz="2400" dirty="0"/>
              <a:t>;</a:t>
            </a:r>
          </a:p>
          <a:p>
            <a:r>
              <a:rPr lang="en-US" sz="2400" dirty="0" err="1"/>
              <a:t>cout</a:t>
            </a:r>
            <a:r>
              <a:rPr lang="en-US" sz="2400" dirty="0"/>
              <a:t> &lt;&lt; '\n';</a:t>
            </a:r>
          </a:p>
          <a:p>
            <a:r>
              <a:rPr lang="en-US" sz="2400" dirty="0"/>
              <a:t>}</a:t>
            </a:r>
          </a:p>
          <a:p>
            <a:endParaRPr lang="en-US" sz="2400" dirty="0"/>
          </a:p>
          <a:p>
            <a:r>
              <a:rPr lang="en-US" sz="2400" dirty="0">
                <a:solidFill>
                  <a:srgbClr val="FF0000"/>
                </a:solidFill>
                <a:effectLst>
                  <a:outerShdw blurRad="38100" dist="38100" dir="2700000" algn="tl">
                    <a:srgbClr val="000000">
                      <a:alpha val="43137"/>
                    </a:srgbClr>
                  </a:outerShdw>
                </a:effectLst>
              </a:rPr>
              <a:t>H.W.//write program to find circle volume and area? </a:t>
            </a:r>
          </a:p>
          <a:p>
            <a:r>
              <a:rPr lang="en-US" sz="2400" dirty="0">
                <a:solidFill>
                  <a:srgbClr val="FF0000"/>
                </a:solidFill>
                <a:effectLst>
                  <a:outerShdw blurRad="38100" dist="38100" dir="2700000" algn="tl">
                    <a:srgbClr val="000000">
                      <a:alpha val="43137"/>
                    </a:srgbClr>
                  </a:outerShdw>
                </a:effectLst>
              </a:rPr>
              <a:t>when radius = 10</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u="sng" dirty="0">
                <a:solidFill>
                  <a:schemeClr val="tx2">
                    <a:lumMod val="75000"/>
                  </a:schemeClr>
                </a:solidFill>
                <a:effectLst>
                  <a:outerShdw blurRad="38100" dist="38100" dir="2700000" algn="tl">
                    <a:srgbClr val="000000">
                      <a:alpha val="43137"/>
                    </a:srgbClr>
                  </a:outerShdw>
                </a:effectLst>
              </a:rPr>
              <a:t>This program illustrates the use of &gt;&gt; for input.</a:t>
            </a:r>
            <a:endParaRPr lang="en-US" sz="2400"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3416320"/>
          </a:xfrm>
          <a:prstGeom prst="rect">
            <a:avLst/>
          </a:prstGeom>
          <a:noFill/>
        </p:spPr>
        <p:txBody>
          <a:bodyPr wrap="square" rtlCol="0">
            <a:spAutoFit/>
          </a:bodyPr>
          <a:lstStyle/>
          <a:p>
            <a:r>
              <a:rPr lang="en-US" sz="2400" dirty="0"/>
              <a:t>The header &lt;</a:t>
            </a:r>
            <a:r>
              <a:rPr lang="en-US" sz="2400" dirty="0" err="1"/>
              <a:t>math.h</a:t>
            </a:r>
            <a:r>
              <a:rPr lang="en-US" sz="2400" dirty="0"/>
              <a:t>&gt; provide what is commonly referred to as ‘‘the usual mathematical functions:’’</a:t>
            </a:r>
          </a:p>
          <a:p>
            <a:r>
              <a:rPr lang="en-US" sz="2400" dirty="0">
                <a:solidFill>
                  <a:srgbClr val="0070C0"/>
                </a:solidFill>
              </a:rPr>
              <a:t>double </a:t>
            </a:r>
            <a:r>
              <a:rPr lang="en-US" sz="2400" b="1" dirty="0">
                <a:solidFill>
                  <a:srgbClr val="0070C0"/>
                </a:solidFill>
              </a:rPr>
              <a:t>abs</a:t>
            </a:r>
            <a:r>
              <a:rPr lang="en-US" sz="2400" dirty="0">
                <a:solidFill>
                  <a:srgbClr val="0070C0"/>
                </a:solidFill>
              </a:rPr>
              <a:t>(double) ;     </a:t>
            </a:r>
            <a:r>
              <a:rPr lang="en-US" sz="2400" dirty="0"/>
              <a:t>/ / absolute value;</a:t>
            </a:r>
          </a:p>
          <a:p>
            <a:r>
              <a:rPr lang="en-US" sz="2400" dirty="0">
                <a:solidFill>
                  <a:srgbClr val="0070C0"/>
                </a:solidFill>
              </a:rPr>
              <a:t>double </a:t>
            </a:r>
            <a:r>
              <a:rPr lang="en-US" sz="2400" b="1" dirty="0" err="1">
                <a:solidFill>
                  <a:srgbClr val="0070C0"/>
                </a:solidFill>
              </a:rPr>
              <a:t>sqrt</a:t>
            </a:r>
            <a:r>
              <a:rPr lang="en-US" sz="2400" dirty="0">
                <a:solidFill>
                  <a:srgbClr val="0070C0"/>
                </a:solidFill>
              </a:rPr>
              <a:t>(double d) ; </a:t>
            </a:r>
            <a:r>
              <a:rPr lang="en-US" sz="2400" dirty="0"/>
              <a:t>/ / square root of d, d must be nonnegative</a:t>
            </a:r>
          </a:p>
          <a:p>
            <a:r>
              <a:rPr lang="en-US" sz="2400" dirty="0">
                <a:solidFill>
                  <a:srgbClr val="0070C0"/>
                </a:solidFill>
              </a:rPr>
              <a:t>double </a:t>
            </a:r>
            <a:r>
              <a:rPr lang="en-US" sz="2400" b="1" dirty="0" err="1">
                <a:solidFill>
                  <a:srgbClr val="0070C0"/>
                </a:solidFill>
              </a:rPr>
              <a:t>pow</a:t>
            </a:r>
            <a:r>
              <a:rPr lang="en-US" sz="2400" dirty="0">
                <a:solidFill>
                  <a:srgbClr val="0070C0"/>
                </a:solidFill>
              </a:rPr>
              <a:t>(double d, double e) </a:t>
            </a:r>
            <a:r>
              <a:rPr lang="en-US" sz="2400" dirty="0"/>
              <a:t>; / / d to the power of e,</a:t>
            </a:r>
          </a:p>
          <a:p>
            <a:r>
              <a:rPr lang="en-US" sz="2400" dirty="0"/>
              <a:t>                        	 // error if d==0 and e&lt;=0 or if d&lt;0 and e isn’t an integer.</a:t>
            </a:r>
          </a:p>
          <a:p>
            <a:r>
              <a:rPr lang="en-US" sz="2400" dirty="0">
                <a:solidFill>
                  <a:srgbClr val="0070C0"/>
                </a:solidFill>
              </a:rPr>
              <a:t>double </a:t>
            </a:r>
            <a:r>
              <a:rPr lang="en-US" sz="2400" b="1" dirty="0" err="1">
                <a:solidFill>
                  <a:srgbClr val="0070C0"/>
                </a:solidFill>
              </a:rPr>
              <a:t>pow</a:t>
            </a:r>
            <a:r>
              <a:rPr lang="en-US" sz="2400" dirty="0">
                <a:solidFill>
                  <a:srgbClr val="0070C0"/>
                </a:solidFill>
              </a:rPr>
              <a:t>(double d, </a:t>
            </a:r>
            <a:r>
              <a:rPr lang="en-US" sz="2400" dirty="0" err="1">
                <a:solidFill>
                  <a:srgbClr val="0070C0"/>
                </a:solidFill>
              </a:rPr>
              <a:t>int</a:t>
            </a:r>
            <a:r>
              <a:rPr lang="en-US" sz="2400" dirty="0">
                <a:solidFill>
                  <a:srgbClr val="0070C0"/>
                </a:solidFill>
              </a:rPr>
              <a:t> </a:t>
            </a:r>
            <a:r>
              <a:rPr lang="en-US" sz="2400" dirty="0" err="1">
                <a:solidFill>
                  <a:srgbClr val="0070C0"/>
                </a:solidFill>
              </a:rPr>
              <a:t>i</a:t>
            </a:r>
            <a:r>
              <a:rPr lang="en-US" sz="2400" dirty="0">
                <a:solidFill>
                  <a:srgbClr val="0070C0"/>
                </a:solidFill>
              </a:rPr>
              <a:t>) ; </a:t>
            </a:r>
            <a:r>
              <a:rPr lang="en-US" sz="2400" dirty="0"/>
              <a:t>/ / d to the power of </a:t>
            </a:r>
            <a:r>
              <a:rPr lang="en-US" sz="2400" dirty="0" err="1"/>
              <a:t>i</a:t>
            </a:r>
            <a:r>
              <a:rPr lang="en-US" sz="2400" dirty="0"/>
              <a:t>;</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chemeClr val="tx2">
                    <a:lumMod val="75000"/>
                  </a:schemeClr>
                </a:solidFill>
                <a:effectLst>
                  <a:outerShdw blurRad="38100" dist="38100" dir="2700000" algn="tl">
                    <a:srgbClr val="000000">
                      <a:alpha val="43137"/>
                    </a:srgbClr>
                  </a:outerShdw>
                </a:effectLst>
              </a:rPr>
              <a:t>Standard Mathematical Functions</a:t>
            </a:r>
            <a:endParaRPr lang="en-US" sz="2400"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3785652"/>
          </a:xfrm>
          <a:prstGeom prst="rect">
            <a:avLst/>
          </a:prstGeom>
          <a:noFill/>
        </p:spPr>
        <p:txBody>
          <a:bodyPr wrap="square" rtlCol="0">
            <a:spAutoFit/>
          </a:bodyPr>
          <a:lstStyle/>
          <a:p>
            <a:r>
              <a:rPr lang="en-US" sz="2400" dirty="0"/>
              <a:t>#include&lt;</a:t>
            </a:r>
            <a:r>
              <a:rPr lang="en-US" sz="2400" dirty="0" err="1"/>
              <a:t>iostream.h</a:t>
            </a:r>
            <a:r>
              <a:rPr lang="en-US" sz="2400" dirty="0"/>
              <a:t>&gt;</a:t>
            </a:r>
          </a:p>
          <a:p>
            <a:r>
              <a:rPr lang="en-US" sz="2400" dirty="0"/>
              <a:t>#include&lt;</a:t>
            </a:r>
            <a:r>
              <a:rPr lang="en-US" sz="2400" dirty="0" err="1"/>
              <a:t>math.h</a:t>
            </a:r>
            <a:r>
              <a:rPr lang="en-US" sz="2400" dirty="0"/>
              <a:t>&gt;</a:t>
            </a:r>
          </a:p>
          <a:p>
            <a:r>
              <a:rPr lang="en-US" sz="2400" dirty="0" err="1"/>
              <a:t>int</a:t>
            </a:r>
            <a:r>
              <a:rPr lang="en-US" sz="2400" dirty="0"/>
              <a:t> main()</a:t>
            </a:r>
          </a:p>
          <a:p>
            <a:r>
              <a:rPr lang="en-US" sz="2400" dirty="0"/>
              <a:t>{</a:t>
            </a:r>
          </a:p>
          <a:p>
            <a:r>
              <a:rPr lang="en-US" sz="2400" dirty="0" err="1"/>
              <a:t>int</a:t>
            </a:r>
            <a:r>
              <a:rPr lang="en-US" sz="2400" dirty="0"/>
              <a:t> </a:t>
            </a:r>
            <a:r>
              <a:rPr lang="en-US" sz="2400" dirty="0" err="1"/>
              <a:t>x,y,z</a:t>
            </a:r>
            <a:r>
              <a:rPr lang="en-US" sz="2400" dirty="0"/>
              <a:t>;</a:t>
            </a:r>
          </a:p>
          <a:p>
            <a:r>
              <a:rPr lang="en-US" sz="2400" dirty="0" err="1"/>
              <a:t>cout</a:t>
            </a:r>
            <a:r>
              <a:rPr lang="en-US" sz="2400" dirty="0"/>
              <a:t>&lt;&lt;“enter base”;  </a:t>
            </a:r>
            <a:r>
              <a:rPr lang="en-US" sz="2400" dirty="0" err="1"/>
              <a:t>cin</a:t>
            </a:r>
            <a:r>
              <a:rPr lang="en-US" sz="2400" dirty="0"/>
              <a:t>&gt;&gt;x;</a:t>
            </a:r>
          </a:p>
          <a:p>
            <a:r>
              <a:rPr lang="en-US" sz="2400" dirty="0" err="1"/>
              <a:t>cout</a:t>
            </a:r>
            <a:r>
              <a:rPr lang="en-US" sz="2400" dirty="0"/>
              <a:t>&lt;&lt;“enter foundation”; </a:t>
            </a:r>
            <a:r>
              <a:rPr lang="en-US" sz="2400" dirty="0" err="1"/>
              <a:t>cin</a:t>
            </a:r>
            <a:r>
              <a:rPr lang="en-US" sz="2400" dirty="0"/>
              <a:t>&gt;&gt;y;</a:t>
            </a:r>
          </a:p>
          <a:p>
            <a:r>
              <a:rPr lang="en-US" sz="2400" dirty="0"/>
              <a:t>z=</a:t>
            </a:r>
            <a:r>
              <a:rPr lang="en-US" sz="2400" dirty="0" err="1"/>
              <a:t>pow</a:t>
            </a:r>
            <a:r>
              <a:rPr lang="en-US" sz="2400" dirty="0"/>
              <a:t>(</a:t>
            </a:r>
            <a:r>
              <a:rPr lang="en-US" sz="2400" dirty="0" err="1"/>
              <a:t>x,y</a:t>
            </a:r>
            <a:r>
              <a:rPr lang="en-US" sz="2400" dirty="0"/>
              <a:t>);</a:t>
            </a:r>
          </a:p>
          <a:p>
            <a:r>
              <a:rPr lang="en-US" sz="2400" dirty="0" err="1"/>
              <a:t>cout</a:t>
            </a:r>
            <a:r>
              <a:rPr lang="en-US" sz="2400" dirty="0"/>
              <a:t>&lt;&lt;"z="&lt;&lt;z;</a:t>
            </a:r>
          </a:p>
          <a:p>
            <a:r>
              <a:rPr lang="en-US" sz="2400" dirty="0"/>
              <a:t>}</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0070C0"/>
                </a:solidFill>
                <a:effectLst>
                  <a:outerShdw blurRad="38100" dist="38100" dir="2700000" algn="tl">
                    <a:srgbClr val="000000">
                      <a:alpha val="43137"/>
                    </a:srgbClr>
                  </a:outerShdw>
                </a:effectLst>
              </a:rPr>
              <a:t>Q//Find z value, when z=</a:t>
            </a:r>
            <a:r>
              <a:rPr lang="en-US" sz="2400" b="1" dirty="0" err="1">
                <a:solidFill>
                  <a:srgbClr val="0070C0"/>
                </a:solidFill>
                <a:effectLst>
                  <a:outerShdw blurRad="38100" dist="38100" dir="2700000" algn="tl">
                    <a:srgbClr val="000000">
                      <a:alpha val="43137"/>
                    </a:srgbClr>
                  </a:outerShdw>
                </a:effectLst>
              </a:rPr>
              <a:t>x</a:t>
            </a:r>
            <a:r>
              <a:rPr lang="en-US" sz="2400" b="1" baseline="30000" dirty="0" err="1">
                <a:solidFill>
                  <a:srgbClr val="0070C0"/>
                </a:solidFill>
                <a:effectLst>
                  <a:outerShdw blurRad="38100" dist="38100" dir="2700000" algn="tl">
                    <a:srgbClr val="000000">
                      <a:alpha val="43137"/>
                    </a:srgbClr>
                  </a:outerShdw>
                </a:effectLst>
              </a:rPr>
              <a:t>y</a:t>
            </a:r>
            <a:r>
              <a:rPr lang="en-US" sz="2400" b="1" baseline="30000" dirty="0">
                <a:solidFill>
                  <a:srgbClr val="0070C0"/>
                </a:solidFill>
                <a:effectLst>
                  <a:outerShdw blurRad="38100" dist="38100" dir="2700000" algn="tl">
                    <a:srgbClr val="000000">
                      <a:alpha val="43137"/>
                    </a:srgbClr>
                  </a:outerShdw>
                </a:effectLst>
              </a:rPr>
              <a:t> </a:t>
            </a:r>
            <a:r>
              <a:rPr lang="en-US" sz="2400" b="1" dirty="0">
                <a:solidFill>
                  <a:srgbClr val="0070C0"/>
                </a:solidFill>
                <a:effectLst>
                  <a:outerShdw blurRad="38100" dist="38100" dir="2700000" algn="tl">
                    <a:srgbClr val="000000">
                      <a:alpha val="43137"/>
                    </a:srgbClr>
                  </a:outerShdw>
                </a:effectLst>
              </a:rPr>
              <a:t>?</a:t>
            </a:r>
            <a:endParaRPr lang="en-US" sz="2400" dirty="0">
              <a:solidFill>
                <a:srgbClr val="0070C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6001643"/>
          </a:xfrm>
          <a:prstGeom prst="rect">
            <a:avLst/>
          </a:prstGeom>
          <a:noFill/>
        </p:spPr>
        <p:txBody>
          <a:bodyPr wrap="square" rtlCol="0">
            <a:spAutoFit/>
          </a:bodyPr>
          <a:lstStyle/>
          <a:p>
            <a:r>
              <a:rPr lang="en-US" sz="2400" dirty="0"/>
              <a:t>The auto increment (++) and auto decrement (--) operators provide a convenient way of, respectively, adding and subtracting 1 from a numeric variable.</a:t>
            </a:r>
          </a:p>
          <a:p>
            <a:r>
              <a:rPr lang="en-US" sz="2400" dirty="0"/>
              <a:t>The examples assume the following variable definition:</a:t>
            </a:r>
          </a:p>
          <a:p>
            <a:r>
              <a:rPr lang="en-US" sz="2400" b="1" dirty="0" err="1"/>
              <a:t>int</a:t>
            </a:r>
            <a:r>
              <a:rPr lang="en-US" sz="2400" b="1" dirty="0"/>
              <a:t> k = 5;</a:t>
            </a:r>
          </a:p>
          <a:p>
            <a:endParaRPr lang="en-US" sz="2400" b="1" dirty="0"/>
          </a:p>
          <a:p>
            <a:endParaRPr lang="en-US" sz="2400" b="1" dirty="0"/>
          </a:p>
          <a:p>
            <a:endParaRPr lang="en-US" sz="2400" b="1" dirty="0"/>
          </a:p>
          <a:p>
            <a:endParaRPr lang="en-US" sz="2400" b="1" dirty="0"/>
          </a:p>
          <a:p>
            <a:endParaRPr lang="en-US" sz="2400" dirty="0"/>
          </a:p>
          <a:p>
            <a:r>
              <a:rPr lang="en-US" sz="2400" dirty="0"/>
              <a:t>Both operators can be used in prefix and postfix form. The difference is significant. When used in prefix form, the operator is first applied and the outcome is then used in the expression. When used in the postfix form, the expression is evaluated first and then the operator applied.</a:t>
            </a:r>
          </a:p>
          <a:p>
            <a:endParaRPr lang="en-US" sz="2400" dirty="0"/>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0070C0"/>
                </a:solidFill>
                <a:effectLst>
                  <a:outerShdw blurRad="38100" dist="38100" dir="2700000" algn="tl">
                    <a:srgbClr val="000000">
                      <a:alpha val="43137"/>
                    </a:srgbClr>
                  </a:outerShdw>
                </a:effectLst>
              </a:rPr>
              <a:t>Increment/Decrement Operators</a:t>
            </a:r>
            <a:endParaRPr lang="en-US" sz="2400" dirty="0">
              <a:solidFill>
                <a:srgbClr val="0070C0"/>
              </a:solidFill>
              <a:effectLst>
                <a:outerShdw blurRad="38100" dist="38100" dir="2700000" algn="tl">
                  <a:srgbClr val="000000">
                    <a:alpha val="43137"/>
                  </a:srgbClr>
                </a:outerShdw>
              </a:effectLst>
            </a:endParaRPr>
          </a:p>
        </p:txBody>
      </p:sp>
      <p:pic>
        <p:nvPicPr>
          <p:cNvPr id="6" name="Picture 5"/>
          <p:cNvPicPr/>
          <p:nvPr/>
        </p:nvPicPr>
        <p:blipFill>
          <a:blip r:embed="rId2"/>
          <a:srcRect/>
          <a:stretch>
            <a:fillRect/>
          </a:stretch>
        </p:blipFill>
        <p:spPr bwMode="auto">
          <a:xfrm>
            <a:off x="500034" y="2928934"/>
            <a:ext cx="6786610" cy="157163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2308324"/>
          </a:xfrm>
          <a:prstGeom prst="rect">
            <a:avLst/>
          </a:prstGeom>
          <a:noFill/>
        </p:spPr>
        <p:txBody>
          <a:bodyPr wrap="square" rtlCol="0">
            <a:spAutoFit/>
          </a:bodyPr>
          <a:lstStyle/>
          <a:p>
            <a:endParaRPr lang="en-US" sz="2400" b="1" dirty="0"/>
          </a:p>
          <a:p>
            <a:endParaRPr lang="en-US" sz="2400" b="1" dirty="0"/>
          </a:p>
          <a:p>
            <a:endParaRPr lang="en-US" sz="2400" b="1" dirty="0"/>
          </a:p>
          <a:p>
            <a:endParaRPr lang="en-US" sz="2400" b="1" dirty="0"/>
          </a:p>
          <a:p>
            <a:endParaRPr lang="en-US" sz="2400" dirty="0"/>
          </a:p>
          <a:p>
            <a:endParaRPr lang="en-US" sz="2400" dirty="0"/>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0070C0"/>
                </a:solidFill>
                <a:effectLst>
                  <a:outerShdw blurRad="38100" dist="38100" dir="2700000" algn="tl">
                    <a:srgbClr val="000000">
                      <a:alpha val="43137"/>
                    </a:srgbClr>
                  </a:outerShdw>
                </a:effectLst>
              </a:rPr>
              <a:t>Increment/Decrement Operators</a:t>
            </a:r>
            <a:endParaRPr lang="en-US" sz="2400" dirty="0">
              <a:solidFill>
                <a:srgbClr val="0070C0"/>
              </a:solidFill>
              <a:effectLst>
                <a:outerShdw blurRad="38100" dist="38100" dir="2700000" algn="tl">
                  <a:srgbClr val="000000">
                    <a:alpha val="43137"/>
                  </a:srgbClr>
                </a:outerShdw>
              </a:effectLst>
            </a:endParaRPr>
          </a:p>
        </p:txBody>
      </p:sp>
      <p:graphicFrame>
        <p:nvGraphicFramePr>
          <p:cNvPr id="8" name="Table 7"/>
          <p:cNvGraphicFramePr>
            <a:graphicFrameLocks noGrp="1"/>
          </p:cNvGraphicFramePr>
          <p:nvPr/>
        </p:nvGraphicFramePr>
        <p:xfrm>
          <a:off x="1524000" y="1397000"/>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b="1" dirty="0">
                          <a:solidFill>
                            <a:sysClr val="windowText" lastClr="000000"/>
                          </a:solidFill>
                        </a:rPr>
                        <a:t>X=X+2;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1" dirty="0">
                          <a:solidFill>
                            <a:sysClr val="windowText" lastClr="000000"/>
                          </a:solidFill>
                        </a:rPr>
                        <a:t>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en-US" b="1" dirty="0">
                          <a:solidFill>
                            <a:sysClr val="windowText" lastClr="000000"/>
                          </a:solidFill>
                        </a:rPr>
                        <a:t>X=X-3;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lang="en-US" b="1" dirty="0">
                          <a:solidFill>
                            <a:sysClr val="windowText" lastClr="000000"/>
                          </a:solidFill>
                        </a:rPr>
                        <a:t>X=X*2;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en-US" b="1" dirty="0">
                          <a:solidFill>
                            <a:sysClr val="windowText" lastClr="000000"/>
                          </a:solidFill>
                        </a:rPr>
                        <a:t>X=X/2;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9" name="Table 8"/>
          <p:cNvGraphicFramePr>
            <a:graphicFrameLocks noGrp="1"/>
          </p:cNvGraphicFramePr>
          <p:nvPr/>
        </p:nvGraphicFramePr>
        <p:xfrm>
          <a:off x="1571604" y="3214686"/>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b="1" dirty="0">
                          <a:solidFill>
                            <a:sysClr val="windowText" lastClr="000000"/>
                          </a:solidFill>
                        </a:rPr>
                        <a:t>X=X+Y;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1" dirty="0">
                          <a:solidFill>
                            <a:sysClr val="windowText" lastClr="000000"/>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en-US" b="1" dirty="0">
                          <a:solidFill>
                            <a:sysClr val="windowText" lastClr="000000"/>
                          </a:solidFill>
                        </a:rPr>
                        <a:t>X=X-Y;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lang="en-US" b="1" dirty="0">
                          <a:solidFill>
                            <a:sysClr val="windowText" lastClr="000000"/>
                          </a:solidFill>
                        </a:rPr>
                        <a:t>X=X*Y;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en-US" b="1" dirty="0">
                          <a:solidFill>
                            <a:sysClr val="windowText" lastClr="000000"/>
                          </a:solidFill>
                        </a:rPr>
                        <a:t>X=X/Y;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ysClr val="windowText" lastClr="000000"/>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358246" cy="1569660"/>
          </a:xfrm>
          <a:prstGeom prst="rect">
            <a:avLst/>
          </a:prstGeom>
          <a:noFill/>
        </p:spPr>
        <p:txBody>
          <a:bodyPr wrap="square" rtlCol="0">
            <a:spAutoFit/>
          </a:bodyPr>
          <a:lstStyle/>
          <a:p>
            <a:pPr algn="just"/>
            <a:r>
              <a:rPr lang="en-US" sz="2400" dirty="0"/>
              <a:t>C++ provides six relational operators for comparing numeric quantities. Relational operators evaluate to 1 (representing the true outcome) or 0 (representing the false outcome).</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0070C0"/>
                </a:solidFill>
              </a:rPr>
              <a:t>Relational Operators</a:t>
            </a:r>
            <a:endParaRPr lang="en-US" sz="2400" dirty="0">
              <a:solidFill>
                <a:srgbClr val="0070C0"/>
              </a:solidFill>
            </a:endParaRPr>
          </a:p>
        </p:txBody>
      </p:sp>
      <p:graphicFrame>
        <p:nvGraphicFramePr>
          <p:cNvPr id="7" name="Table 6"/>
          <p:cNvGraphicFramePr>
            <a:graphicFrameLocks noGrp="1"/>
          </p:cNvGraphicFramePr>
          <p:nvPr/>
        </p:nvGraphicFramePr>
        <p:xfrm>
          <a:off x="1045840" y="2769112"/>
          <a:ext cx="6597994" cy="2874466"/>
        </p:xfrm>
        <a:graphic>
          <a:graphicData uri="http://schemas.openxmlformats.org/drawingml/2006/table">
            <a:tbl>
              <a:tblPr/>
              <a:tblGrid>
                <a:gridCol w="1214446">
                  <a:extLst>
                    <a:ext uri="{9D8B030D-6E8A-4147-A177-3AD203B41FA5}">
                      <a16:colId xmlns:a16="http://schemas.microsoft.com/office/drawing/2014/main" val="20000"/>
                    </a:ext>
                  </a:extLst>
                </a:gridCol>
                <a:gridCol w="2786082">
                  <a:extLst>
                    <a:ext uri="{9D8B030D-6E8A-4147-A177-3AD203B41FA5}">
                      <a16:colId xmlns:a16="http://schemas.microsoft.com/office/drawing/2014/main" val="20001"/>
                    </a:ext>
                  </a:extLst>
                </a:gridCol>
                <a:gridCol w="2597466">
                  <a:extLst>
                    <a:ext uri="{9D8B030D-6E8A-4147-A177-3AD203B41FA5}">
                      <a16:colId xmlns:a16="http://schemas.microsoft.com/office/drawing/2014/main" val="20002"/>
                    </a:ext>
                  </a:extLst>
                </a:gridCol>
              </a:tblGrid>
              <a:tr h="372916">
                <a:tc>
                  <a:txBody>
                    <a:bodyPr/>
                    <a:lstStyle/>
                    <a:p>
                      <a:pPr marL="0" marR="0" algn="ctr">
                        <a:lnSpc>
                          <a:spcPct val="115000"/>
                        </a:lnSpc>
                        <a:spcBef>
                          <a:spcPts val="0"/>
                        </a:spcBef>
                        <a:spcAft>
                          <a:spcPts val="0"/>
                        </a:spcAft>
                      </a:pPr>
                      <a:r>
                        <a:rPr lang="en-US" sz="2000" b="1" dirty="0">
                          <a:latin typeface="Times New Roman"/>
                          <a:ea typeface="Times New Roman"/>
                          <a:cs typeface="Times New Roman"/>
                        </a:rPr>
                        <a:t>Operator</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2000" b="1" dirty="0">
                          <a:latin typeface="Times New Roman"/>
                          <a:ea typeface="Times New Roman"/>
                          <a:cs typeface="Times New Roman"/>
                        </a:rPr>
                        <a:t>Name</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2000" b="1" dirty="0">
                          <a:latin typeface="Times New Roman"/>
                          <a:ea typeface="Times New Roman"/>
                          <a:cs typeface="Times New Roman"/>
                        </a:rPr>
                        <a:t>Example</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416925">
                <a:tc>
                  <a:txBody>
                    <a:bodyPr/>
                    <a:lstStyle/>
                    <a:p>
                      <a:pPr marL="0" marR="0" algn="ctr">
                        <a:lnSpc>
                          <a:spcPct val="150000"/>
                        </a:lnSpc>
                        <a:spcBef>
                          <a:spcPts val="0"/>
                        </a:spcBef>
                        <a:spcAft>
                          <a:spcPts val="0"/>
                        </a:spcAft>
                      </a:pPr>
                      <a:r>
                        <a:rPr lang="en-US" sz="1800" b="1" dirty="0">
                          <a:latin typeface="Times New Roman"/>
                          <a:ea typeface="Times New Roman"/>
                          <a:cs typeface="Times New Roman"/>
                        </a:rPr>
                        <a:t>==</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Equality</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a:latin typeface="Times New Roman"/>
                          <a:ea typeface="Times New Roman"/>
                          <a:cs typeface="Times New Roman"/>
                        </a:rPr>
                        <a:t>5 == 5 // gives 1</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416925">
                <a:tc>
                  <a:txBody>
                    <a:bodyPr/>
                    <a:lstStyle/>
                    <a:p>
                      <a:pPr marL="0" marR="0" algn="ctr">
                        <a:lnSpc>
                          <a:spcPct val="150000"/>
                        </a:lnSpc>
                        <a:spcBef>
                          <a:spcPts val="0"/>
                        </a:spcBef>
                        <a:spcAft>
                          <a:spcPts val="0"/>
                        </a:spcAft>
                      </a:pPr>
                      <a:r>
                        <a:rPr lang="en-US" sz="1800" b="1">
                          <a:latin typeface="Times New Roman"/>
                          <a:ea typeface="Times New Roman"/>
                          <a:cs typeface="Times New Roman"/>
                        </a:rPr>
                        <a:t>!=</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Inequality</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5 != 5 // gives 0</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416925">
                <a:tc>
                  <a:txBody>
                    <a:bodyPr/>
                    <a:lstStyle/>
                    <a:p>
                      <a:pPr marL="0" marR="0" algn="ctr">
                        <a:lnSpc>
                          <a:spcPct val="150000"/>
                        </a:lnSpc>
                        <a:spcBef>
                          <a:spcPts val="0"/>
                        </a:spcBef>
                        <a:spcAft>
                          <a:spcPts val="0"/>
                        </a:spcAft>
                      </a:pPr>
                      <a:r>
                        <a:rPr lang="en-US" sz="1800" b="1">
                          <a:latin typeface="Times New Roman"/>
                          <a:ea typeface="Times New Roman"/>
                          <a:cs typeface="Times New Roman"/>
                        </a:rPr>
                        <a:t>&lt;</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a:latin typeface="Times New Roman"/>
                          <a:ea typeface="Times New Roman"/>
                          <a:cs typeface="Times New Roman"/>
                        </a:rPr>
                        <a:t>Less Than</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5 &lt; 5.5 // gives 1</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416925">
                <a:tc>
                  <a:txBody>
                    <a:bodyPr/>
                    <a:lstStyle/>
                    <a:p>
                      <a:pPr marL="0" marR="0" algn="ctr">
                        <a:lnSpc>
                          <a:spcPct val="150000"/>
                        </a:lnSpc>
                        <a:spcBef>
                          <a:spcPts val="0"/>
                        </a:spcBef>
                        <a:spcAft>
                          <a:spcPts val="0"/>
                        </a:spcAft>
                      </a:pPr>
                      <a:r>
                        <a:rPr lang="en-US" sz="1800" b="1">
                          <a:latin typeface="Times New Roman"/>
                          <a:ea typeface="Times New Roman"/>
                          <a:cs typeface="Times New Roman"/>
                        </a:rPr>
                        <a:t>&lt;=</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a:latin typeface="Times New Roman"/>
                          <a:ea typeface="Times New Roman"/>
                          <a:cs typeface="Times New Roman"/>
                        </a:rPr>
                        <a:t>Less Than or Equal</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5 &lt;= 5 // gives 1</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r h="416925">
                <a:tc>
                  <a:txBody>
                    <a:bodyPr/>
                    <a:lstStyle/>
                    <a:p>
                      <a:pPr marL="0" marR="0" algn="ctr">
                        <a:lnSpc>
                          <a:spcPct val="150000"/>
                        </a:lnSpc>
                        <a:spcBef>
                          <a:spcPts val="0"/>
                        </a:spcBef>
                        <a:spcAft>
                          <a:spcPts val="0"/>
                        </a:spcAft>
                      </a:pPr>
                      <a:r>
                        <a:rPr lang="en-US" sz="1800" b="1">
                          <a:latin typeface="Times New Roman"/>
                          <a:ea typeface="Times New Roman"/>
                          <a:cs typeface="Times New Roman"/>
                        </a:rPr>
                        <a:t>&gt;</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a:latin typeface="Times New Roman"/>
                          <a:ea typeface="Times New Roman"/>
                          <a:cs typeface="Times New Roman"/>
                        </a:rPr>
                        <a:t>Greater Than</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5 &gt; 5.5 // gives 0</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5"/>
                  </a:ext>
                </a:extLst>
              </a:tr>
              <a:tr h="416925">
                <a:tc>
                  <a:txBody>
                    <a:bodyPr/>
                    <a:lstStyle/>
                    <a:p>
                      <a:pPr marL="0" marR="0" algn="ctr">
                        <a:lnSpc>
                          <a:spcPct val="150000"/>
                        </a:lnSpc>
                        <a:spcBef>
                          <a:spcPts val="0"/>
                        </a:spcBef>
                        <a:spcAft>
                          <a:spcPts val="0"/>
                        </a:spcAft>
                      </a:pPr>
                      <a:r>
                        <a:rPr lang="en-US" sz="1800" b="1">
                          <a:latin typeface="Times New Roman"/>
                          <a:ea typeface="Times New Roman"/>
                          <a:cs typeface="Times New Roman"/>
                        </a:rPr>
                        <a:t>&gt;=</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a:latin typeface="Times New Roman"/>
                          <a:ea typeface="Times New Roman"/>
                          <a:cs typeface="Times New Roman"/>
                        </a:rPr>
                        <a:t>Greater Than or Equal</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US" sz="1800" b="1" dirty="0">
                          <a:latin typeface="Times New Roman"/>
                          <a:ea typeface="Times New Roman"/>
                          <a:cs typeface="Times New Roman"/>
                        </a:rPr>
                        <a:t>6.3 &gt;= 5 // gives 1</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6"/>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TotalTime>
  <Words>707</Words>
  <Application>Microsoft Office PowerPoint</Application>
  <PresentationFormat>On-screen Show (4:3)</PresentationFormat>
  <Paragraphs>138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Century Schoolbook</vt:lpstr>
      <vt:lpstr>Times New Roman</vt:lpstr>
      <vt:lpstr>Wingdings</vt:lpstr>
      <vt:lpstr>Wingdings 2</vt:lpstr>
      <vt:lpstr>Oriel</vt:lpstr>
      <vt:lpstr>Assignments operators Increment/Decrement Operators Relational Operators Logical Operators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waleed</dc:creator>
  <cp:lastModifiedBy>hk</cp:lastModifiedBy>
  <cp:revision>12</cp:revision>
  <dcterms:created xsi:type="dcterms:W3CDTF">2012-12-15T09:05:02Z</dcterms:created>
  <dcterms:modified xsi:type="dcterms:W3CDTF">2017-09-28T18:29:26Z</dcterms:modified>
</cp:coreProperties>
</file>