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6" r:id="rId2"/>
    <p:sldId id="258" r:id="rId3"/>
    <p:sldId id="256" r:id="rId4"/>
    <p:sldId id="257" r:id="rId5"/>
    <p:sldId id="259" r:id="rId6"/>
    <p:sldId id="260" r:id="rId7"/>
    <p:sldId id="261" r:id="rId8"/>
    <p:sldId id="265" r:id="rId9"/>
    <p:sldId id="262" r:id="rId10"/>
    <p:sldId id="263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0232" y="4143380"/>
            <a:ext cx="6072230" cy="71438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Variables</a:t>
            </a:r>
            <a:b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 &amp; output</a:t>
            </a:r>
            <a:b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keywords</a:t>
            </a:r>
            <a:b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comments</a:t>
            </a:r>
            <a:br>
              <a:rPr lang="en-US" sz="3600" dirty="0">
                <a:solidFill>
                  <a:srgbClr val="0070C0"/>
                </a:solidFill>
              </a:rPr>
            </a:br>
            <a:br>
              <a:rPr lang="en-US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00298" y="5500702"/>
            <a:ext cx="63337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Second Lecture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71700" y="3714752"/>
            <a:ext cx="6172200" cy="107157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small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IN</a:t>
            </a:r>
            <a:r>
              <a:rPr kumimoji="0" lang="en-US" sz="4000" b="1" i="0" u="none" strike="noStrike" kern="1200" cap="small" spc="0" normalizeH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C++ LANGAUGE</a:t>
            </a:r>
            <a:br>
              <a:rPr kumimoji="0" lang="en-US" sz="4000" b="1" i="0" u="none" strike="noStrike" kern="1200" cap="small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000" b="1" i="0" u="none" strike="noStrike" kern="1200" cap="sm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928670"/>
            <a:ext cx="83582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	Some characters are nonprintable. A nonprintable character is a character for which there is no visible image, such as backspace or a control character. Other characters have special meaning in the language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596" y="357166"/>
            <a:ext cx="8215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Escape Sequences for Nonprintable Characters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0034" y="857232"/>
            <a:ext cx="7643866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85784" y="2772918"/>
          <a:ext cx="7643868" cy="2834018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910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09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0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09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1926">
                <a:tc>
                  <a:txBody>
                    <a:bodyPr/>
                    <a:lstStyle/>
                    <a:p>
                      <a:pPr marL="0" marR="0"/>
                      <a:r>
                        <a:rPr lang="en-US" sz="2000"/>
                        <a:t>newline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000"/>
                        <a:t>\n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000"/>
                        <a:t>horizontal tab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000"/>
                        <a:t>\t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926">
                <a:tc>
                  <a:txBody>
                    <a:bodyPr/>
                    <a:lstStyle/>
                    <a:p>
                      <a:pPr marL="0" marR="0"/>
                      <a:r>
                        <a:rPr lang="en-US" sz="2000"/>
                        <a:t>vertical tab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000"/>
                        <a:t>\v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000"/>
                        <a:t>backspace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000"/>
                        <a:t>\b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926">
                <a:tc>
                  <a:txBody>
                    <a:bodyPr/>
                    <a:lstStyle/>
                    <a:p>
                      <a:pPr marL="0" marR="0"/>
                      <a:r>
                        <a:rPr lang="en-US" sz="2000"/>
                        <a:t>carriage return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000"/>
                        <a:t>\r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000"/>
                        <a:t>formfeed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000"/>
                        <a:t>\f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926">
                <a:tc>
                  <a:txBody>
                    <a:bodyPr/>
                    <a:lstStyle/>
                    <a:p>
                      <a:pPr marL="0" marR="0"/>
                      <a:r>
                        <a:rPr lang="en-US" sz="2000"/>
                        <a:t>alert (bell)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000"/>
                        <a:t>\a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000"/>
                        <a:t>backslash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000"/>
                        <a:t>\\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926">
                <a:tc>
                  <a:txBody>
                    <a:bodyPr/>
                    <a:lstStyle/>
                    <a:p>
                      <a:pPr marL="0" marR="0"/>
                      <a:r>
                        <a:rPr lang="en-US" sz="2000"/>
                        <a:t>question mark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000"/>
                        <a:t>\?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000"/>
                        <a:t>single quote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000"/>
                        <a:t>\'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714">
                <a:tc>
                  <a:txBody>
                    <a:bodyPr/>
                    <a:lstStyle/>
                    <a:p>
                      <a:pPr marL="0" marR="0"/>
                      <a:r>
                        <a:rPr lang="en-US" sz="2000"/>
                        <a:t>double quote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000"/>
                        <a:t>\"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 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928670"/>
            <a:ext cx="835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C++ provides five basic arithmetic operators.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596" y="357166"/>
            <a:ext cx="8215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Arithmetic Operators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0034" y="857232"/>
            <a:ext cx="7643866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28596" y="1428736"/>
          <a:ext cx="8072494" cy="211373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275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9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17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49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Operator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Name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Example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0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+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Addition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12 + 4.9  // gives 16.9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0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-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Subtraction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3.98 - 4  // gives -0.02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0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*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Multiplication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2 * 3.4   // gives 6.8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0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/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Division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9 / 2.0   // gives 4.5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0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%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Remainder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13 % 3    // gives 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0034" y="3714752"/>
            <a:ext cx="79296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Integer division always results in an integer outcome (i.e., the result is always rounded down). For example:</a:t>
            </a:r>
          </a:p>
          <a:p>
            <a:r>
              <a:rPr lang="en-US" dirty="0">
                <a:solidFill>
                  <a:srgbClr val="0070C0"/>
                </a:solidFill>
              </a:rPr>
              <a:t>9 / 2 // gives 4, not 4.5!</a:t>
            </a:r>
          </a:p>
          <a:p>
            <a:r>
              <a:rPr lang="en-US" dirty="0">
                <a:solidFill>
                  <a:srgbClr val="0070C0"/>
                </a:solidFill>
              </a:rPr>
              <a:t>-9 / 2 // gives -5, not -4!</a:t>
            </a:r>
          </a:p>
          <a:p>
            <a:r>
              <a:rPr lang="en-US" dirty="0"/>
              <a:t>To obtain a real division when both operands are integers, you should cast one of the operands to be real:</a:t>
            </a:r>
          </a:p>
          <a:p>
            <a:r>
              <a:rPr lang="en-US" dirty="0" err="1">
                <a:solidFill>
                  <a:srgbClr val="0070C0"/>
                </a:solidFill>
              </a:rPr>
              <a:t>int</a:t>
            </a:r>
            <a:r>
              <a:rPr lang="en-US" dirty="0">
                <a:solidFill>
                  <a:srgbClr val="0070C0"/>
                </a:solidFill>
              </a:rPr>
              <a:t> cost = 100;</a:t>
            </a:r>
          </a:p>
          <a:p>
            <a:r>
              <a:rPr lang="en-US" dirty="0" err="1">
                <a:solidFill>
                  <a:srgbClr val="0070C0"/>
                </a:solidFill>
              </a:rPr>
              <a:t>int</a:t>
            </a:r>
            <a:r>
              <a:rPr lang="en-US" dirty="0">
                <a:solidFill>
                  <a:srgbClr val="0070C0"/>
                </a:solidFill>
              </a:rPr>
              <a:t> volume = 80;</a:t>
            </a:r>
          </a:p>
          <a:p>
            <a:r>
              <a:rPr lang="en-US" dirty="0">
                <a:solidFill>
                  <a:srgbClr val="0070C0"/>
                </a:solidFill>
              </a:rPr>
              <a:t>double </a:t>
            </a:r>
            <a:r>
              <a:rPr lang="en-US" dirty="0" err="1">
                <a:solidFill>
                  <a:srgbClr val="0070C0"/>
                </a:solidFill>
              </a:rPr>
              <a:t>unitPrice</a:t>
            </a:r>
            <a:r>
              <a:rPr lang="en-US" dirty="0">
                <a:solidFill>
                  <a:srgbClr val="0070C0"/>
                </a:solidFill>
              </a:rPr>
              <a:t> = cost / (double) volume; // gives 1.25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928670"/>
            <a:ext cx="85725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dirty="0"/>
              <a:t>A variable is a symbolic name for a memory location in which data can be stored and subsequently recalled. Variables are used for holding data values so that they can be utilized in various computations in a program. All variables have two important attributes:</a:t>
            </a:r>
          </a:p>
          <a:p>
            <a:r>
              <a:rPr lang="en-US" sz="2400" dirty="0"/>
              <a:t>· A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type</a:t>
            </a:r>
            <a:r>
              <a:rPr lang="en-US" sz="2400" dirty="0"/>
              <a:t> which is established when the variable is defined (e.g., integer, real, character). Once defined, the type of a C++ variable cannot be changed.</a:t>
            </a:r>
          </a:p>
          <a:p>
            <a:r>
              <a:rPr lang="en-US" sz="2400" dirty="0"/>
              <a:t>· A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value</a:t>
            </a:r>
            <a:r>
              <a:rPr lang="en-US" sz="2400" dirty="0"/>
              <a:t> which can be changed by assigning a new value to the variable. The kind of values a variable can assume depends on its type. For example, an integer variable can only take integer values (e.g., 2, 100, -12).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596" y="357166"/>
            <a:ext cx="8215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Variables :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0034" y="857232"/>
            <a:ext cx="2714644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85728"/>
            <a:ext cx="835824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An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identifier</a:t>
            </a:r>
            <a:r>
              <a:rPr lang="en-US" sz="2400" dirty="0"/>
              <a:t> is a user defined name; variable names are identifiers. Identifiers must not be spelled the same as keywords such as if and while.</a:t>
            </a:r>
          </a:p>
          <a:p>
            <a:r>
              <a:rPr lang="en-US" sz="2400" dirty="0"/>
              <a:t> </a:t>
            </a:r>
          </a:p>
          <a:p>
            <a:r>
              <a:rPr lang="en-US" sz="2400" dirty="0"/>
              <a:t>A name should consist of one or more characters, each of which may be a letter (i.e., 'A'-'Z' and '</a:t>
            </a:r>
            <a:r>
              <a:rPr lang="en-US" sz="2400" dirty="0" err="1"/>
              <a:t>a'-'z</a:t>
            </a:r>
            <a:r>
              <a:rPr lang="en-US" sz="2400" dirty="0"/>
              <a:t>'), a digit (i.e., '0'-'9'), or an underscore character ('_'), except that the first character may not be a digit. Upper and lower case letters are distinct. For example:</a:t>
            </a:r>
          </a:p>
          <a:p>
            <a:endParaRPr lang="en-US" sz="2400" dirty="0"/>
          </a:p>
          <a:p>
            <a:r>
              <a:rPr lang="en-US" sz="2400" dirty="0"/>
              <a:t>salary // valid identifier</a:t>
            </a:r>
          </a:p>
          <a:p>
            <a:r>
              <a:rPr lang="en-US" sz="2400" dirty="0"/>
              <a:t>salary2 // valid identifier</a:t>
            </a:r>
          </a:p>
          <a:p>
            <a:r>
              <a:rPr lang="en-US" sz="2400" dirty="0"/>
              <a:t>2salary // invalid identifier (begins with a digit)</a:t>
            </a:r>
          </a:p>
          <a:p>
            <a:r>
              <a:rPr lang="en-US" sz="2400" dirty="0"/>
              <a:t>_salary // valid identifier</a:t>
            </a:r>
          </a:p>
          <a:p>
            <a:r>
              <a:rPr lang="en-US" sz="2400" dirty="0"/>
              <a:t>Salary // valid but distinct from salary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596" y="357166"/>
            <a:ext cx="8215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C++ Keywords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/>
              <a:t>C++ reserves a set of words for use within the language as keywords. Keywords may not be used as program identifiers.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43042" y="2071678"/>
          <a:ext cx="5246280" cy="414749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049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9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9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92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9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6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err="1"/>
                        <a:t>asm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do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if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return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try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auto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double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inline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short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typedef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bool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dynamic_cast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int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signed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typeid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break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else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long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sizeof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typename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case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enum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mutable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static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/>
                        <a:t>union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catch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explicit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namespace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static_cast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unsigned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char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export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new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struct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using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class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extern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operator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switch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virtual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const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false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private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template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void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const_cast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float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protected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this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volatile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continue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for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public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throw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wchar_t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default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friend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register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true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while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012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delete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goto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/>
                        <a:t>reinterpret_cast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74" marR="46274" marT="46274" marB="46274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500042"/>
            <a:ext cx="85725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C++ defines a set of arithmetic types, which represent integers, floating-point numbers, and individual characters and </a:t>
            </a:r>
            <a:r>
              <a:rPr lang="en-US" sz="2400" dirty="0" err="1"/>
              <a:t>boolean</a:t>
            </a:r>
            <a:r>
              <a:rPr lang="en-US" sz="2400" dirty="0"/>
              <a:t> values. In addition, there is a special type named </a:t>
            </a:r>
            <a:r>
              <a:rPr lang="en-US" sz="2400" dirty="0">
                <a:solidFill>
                  <a:srgbClr val="0070C0"/>
                </a:solidFill>
              </a:rPr>
              <a:t>void</a:t>
            </a:r>
            <a:r>
              <a:rPr lang="en-US" sz="2400" dirty="0"/>
              <a:t>. The void type has no associated values and can be used in only a limited set of circumstances. The void type is most often used as the return type for a function that has no return value.</a:t>
            </a:r>
          </a:p>
          <a:p>
            <a:r>
              <a:rPr lang="en-US" sz="2400" dirty="0"/>
              <a:t> </a:t>
            </a:r>
          </a:p>
          <a:p>
            <a:pPr algn="just"/>
            <a:r>
              <a:rPr lang="en-US" sz="2400" dirty="0"/>
              <a:t>The size of the arithmetic types varies across machines. By size, we mean the number of bits used to represent the type. The standard guarantees a minimum size for each of the arithmetic types, but it does not prevent compilers from using larger sizes. Indeed, almost all compilers use a larger size for </a:t>
            </a:r>
            <a:r>
              <a:rPr lang="en-US" sz="2400" dirty="0" err="1">
                <a:solidFill>
                  <a:srgbClr val="0070C0"/>
                </a:solidFill>
              </a:rPr>
              <a:t>int</a:t>
            </a:r>
            <a:r>
              <a:rPr lang="en-US" sz="2400" dirty="0"/>
              <a:t> than is strictly required.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20" y="3412056"/>
            <a:ext cx="821537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Examples</a:t>
            </a:r>
          </a:p>
          <a:p>
            <a:endParaRPr lang="en-US" dirty="0"/>
          </a:p>
          <a:p>
            <a:r>
              <a:rPr lang="en-US" sz="2000" dirty="0" err="1"/>
              <a:t>int</a:t>
            </a:r>
            <a:r>
              <a:rPr lang="en-US" sz="2000" dirty="0"/>
              <a:t> salary = 32767;  // -32769 &lt;</a:t>
            </a:r>
            <a:r>
              <a:rPr lang="en-US" sz="2000" dirty="0" err="1"/>
              <a:t>int</a:t>
            </a:r>
            <a:r>
              <a:rPr lang="en-US" sz="2000" dirty="0"/>
              <a:t>&lt;32767</a:t>
            </a:r>
          </a:p>
          <a:p>
            <a:r>
              <a:rPr lang="en-US" sz="2000" dirty="0"/>
              <a:t>long price = 4500000;</a:t>
            </a:r>
          </a:p>
          <a:p>
            <a:r>
              <a:rPr lang="en-US" sz="2000" dirty="0"/>
              <a:t>float </a:t>
            </a:r>
            <a:r>
              <a:rPr lang="en-US" sz="2000" dirty="0" err="1"/>
              <a:t>interestRate</a:t>
            </a:r>
            <a:r>
              <a:rPr lang="en-US" sz="2000" dirty="0"/>
              <a:t> = 0.06;</a:t>
            </a:r>
          </a:p>
          <a:p>
            <a:r>
              <a:rPr lang="en-US" sz="2000" dirty="0"/>
              <a:t>double pi = 3.141592654; //but rounded to 5 digit after dot.</a:t>
            </a:r>
          </a:p>
          <a:p>
            <a:r>
              <a:rPr lang="en-US" sz="2000" dirty="0"/>
              <a:t>char </a:t>
            </a:r>
            <a:r>
              <a:rPr lang="en-US" sz="2000" dirty="0" err="1"/>
              <a:t>ch</a:t>
            </a:r>
            <a:r>
              <a:rPr lang="en-US" sz="2000" dirty="0"/>
              <a:t> = 'A';</a:t>
            </a:r>
          </a:p>
          <a:p>
            <a:r>
              <a:rPr lang="en-US" sz="2000" dirty="0"/>
              <a:t>char *</a:t>
            </a:r>
            <a:r>
              <a:rPr lang="en-US" sz="2000" dirty="0" err="1"/>
              <a:t>str</a:t>
            </a:r>
            <a:r>
              <a:rPr lang="en-US" sz="2000" dirty="0"/>
              <a:t> = "HELLO";</a:t>
            </a:r>
          </a:p>
          <a:p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57158" y="142852"/>
          <a:ext cx="7786743" cy="3279006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915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0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1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4334"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400" b="1" dirty="0"/>
                        <a:t>Type</a:t>
                      </a:r>
                      <a:endParaRPr lang="en-U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400" b="1"/>
                        <a:t>Meaning</a:t>
                      </a:r>
                      <a:endParaRPr lang="en-US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400" b="1" dirty="0"/>
                        <a:t>Minimum Size</a:t>
                      </a:r>
                      <a:endParaRPr lang="en-U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334">
                <a:tc>
                  <a:txBody>
                    <a:bodyPr/>
                    <a:lstStyle/>
                    <a:p>
                      <a:pPr marL="0" marR="0"/>
                      <a:r>
                        <a:rPr lang="en-US" sz="1400" dirty="0"/>
                        <a:t>char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400"/>
                        <a:t>character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400" dirty="0"/>
                        <a:t>8 bits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334">
                <a:tc>
                  <a:txBody>
                    <a:bodyPr/>
                    <a:lstStyle/>
                    <a:p>
                      <a:pPr marL="0" marR="0"/>
                      <a:r>
                        <a:rPr lang="en-US" sz="1400" dirty="0"/>
                        <a:t>short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400"/>
                        <a:t>short integer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400"/>
                        <a:t>16 bits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334">
                <a:tc>
                  <a:txBody>
                    <a:bodyPr/>
                    <a:lstStyle/>
                    <a:p>
                      <a:pPr marL="0" marR="0"/>
                      <a:r>
                        <a:rPr lang="en-US" sz="1400"/>
                        <a:t>int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400"/>
                        <a:t>integer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400"/>
                        <a:t>16 bits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334">
                <a:tc>
                  <a:txBody>
                    <a:bodyPr/>
                    <a:lstStyle/>
                    <a:p>
                      <a:pPr marL="0" marR="0"/>
                      <a:r>
                        <a:rPr lang="en-US" sz="1400"/>
                        <a:t>long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400"/>
                        <a:t>long integer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400"/>
                        <a:t>32 bits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334">
                <a:tc>
                  <a:txBody>
                    <a:bodyPr/>
                    <a:lstStyle/>
                    <a:p>
                      <a:pPr marL="0" marR="0"/>
                      <a:r>
                        <a:rPr lang="en-US" sz="1400"/>
                        <a:t>float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400"/>
                        <a:t>single-precision floating-point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400"/>
                        <a:t>6 significant digits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334">
                <a:tc>
                  <a:txBody>
                    <a:bodyPr/>
                    <a:lstStyle/>
                    <a:p>
                      <a:pPr marL="0" marR="0"/>
                      <a:r>
                        <a:rPr lang="en-US" sz="1400"/>
                        <a:t>double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400"/>
                        <a:t>double-precision floating-point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400"/>
                        <a:t>10 significant digits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4334">
                <a:tc>
                  <a:txBody>
                    <a:bodyPr/>
                    <a:lstStyle/>
                    <a:p>
                      <a:pPr marL="0" marR="0"/>
                      <a:r>
                        <a:rPr lang="en-US" sz="1400"/>
                        <a:t>long double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400" dirty="0"/>
                        <a:t>extended-precision floating-point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400" dirty="0"/>
                        <a:t>10 significant digits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4334">
                <a:tc>
                  <a:txBody>
                    <a:bodyPr/>
                    <a:lstStyle/>
                    <a:p>
                      <a:pPr marL="0" marR="0"/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Char*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String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“ text “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928670"/>
            <a:ext cx="85725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 long string may extend beyond a single line, in which case each of the</a:t>
            </a:r>
          </a:p>
          <a:p>
            <a:r>
              <a:rPr lang="en-US" sz="2400" dirty="0"/>
              <a:t>preceding lines should be terminated by a backslash. For example:</a:t>
            </a:r>
          </a:p>
          <a:p>
            <a:r>
              <a:rPr lang="en-US" sz="2400" dirty="0">
                <a:solidFill>
                  <a:srgbClr val="0070C0"/>
                </a:solidFill>
              </a:rPr>
              <a:t>"Example to show \</a:t>
            </a:r>
          </a:p>
          <a:p>
            <a:r>
              <a:rPr lang="en-US" sz="2400" dirty="0">
                <a:solidFill>
                  <a:srgbClr val="0070C0"/>
                </a:solidFill>
              </a:rPr>
              <a:t>the use of backslash for \</a:t>
            </a:r>
          </a:p>
          <a:p>
            <a:r>
              <a:rPr lang="en-US" sz="2400" dirty="0">
                <a:solidFill>
                  <a:srgbClr val="0070C0"/>
                </a:solidFill>
              </a:rPr>
              <a:t>writing a long string"</a:t>
            </a:r>
          </a:p>
          <a:p>
            <a:r>
              <a:rPr lang="en-US" sz="2400" dirty="0"/>
              <a:t>The backslash in this context means that the rest of the string is continued on the next line. The above string is equivalent to the single line string: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70C0"/>
                </a:solidFill>
              </a:rPr>
              <a:t>"Example to show the use of backslash for writing a long string"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596" y="357166"/>
            <a:ext cx="8215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Note: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928670"/>
            <a:ext cx="8572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357166"/>
            <a:ext cx="821537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Simple </a:t>
            </a:r>
            <a:r>
              <a:rPr lang="en-US" sz="2400" b="1" dirty="0" err="1">
                <a:solidFill>
                  <a:srgbClr val="FF0000"/>
                </a:solidFill>
              </a:rPr>
              <a:t>Input/Output</a:t>
            </a:r>
            <a:endParaRPr lang="en-US" sz="2400" b="1" dirty="0">
              <a:solidFill>
                <a:srgbClr val="FF0000"/>
              </a:solidFill>
            </a:endParaRPr>
          </a:p>
          <a:p>
            <a:endParaRPr lang="en-US" sz="2400" dirty="0"/>
          </a:p>
          <a:p>
            <a:r>
              <a:rPr lang="en-US" sz="2400" dirty="0"/>
              <a:t>The most common way in which a program communicates with the outside world is through simple, character-oriented </a:t>
            </a:r>
            <a:r>
              <a:rPr lang="en-US" sz="2400" dirty="0" err="1"/>
              <a:t>Input/Output</a:t>
            </a:r>
            <a:r>
              <a:rPr lang="en-US" sz="2400" dirty="0"/>
              <a:t> (IO) operations. C++ provides two useful operators for this purpose: &gt;&gt; for input and &lt;&lt; for output.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70C0"/>
                </a:solidFill>
              </a:rPr>
              <a:t>Examples</a:t>
            </a:r>
          </a:p>
          <a:p>
            <a:r>
              <a:rPr lang="en-US" sz="2400" dirty="0">
                <a:solidFill>
                  <a:srgbClr val="0070C0"/>
                </a:solidFill>
              </a:rPr>
              <a:t>------------------</a:t>
            </a:r>
          </a:p>
          <a:p>
            <a:r>
              <a:rPr lang="en-US" sz="2400" dirty="0" err="1"/>
              <a:t>cin</a:t>
            </a:r>
            <a:r>
              <a:rPr lang="en-US" sz="2400" dirty="0"/>
              <a:t>&gt;&gt;x&gt;&gt;y&gt;&gt;z;</a:t>
            </a:r>
          </a:p>
          <a:p>
            <a:r>
              <a:rPr lang="en-US" sz="2400" dirty="0" err="1"/>
              <a:t>cout</a:t>
            </a:r>
            <a:r>
              <a:rPr lang="en-US" sz="2400" dirty="0"/>
              <a:t>&lt;&lt;x&lt;&lt;y&lt;&lt;z;</a:t>
            </a:r>
          </a:p>
          <a:p>
            <a:r>
              <a:rPr lang="en-US" sz="2400" dirty="0" err="1"/>
              <a:t>cout</a:t>
            </a:r>
            <a:r>
              <a:rPr lang="en-US" sz="2400" dirty="0"/>
              <a:t>&lt;&lt;“sum=“&lt;&lt;sum;</a:t>
            </a:r>
          </a:p>
          <a:p>
            <a:r>
              <a:rPr lang="en-US" sz="2400" dirty="0" err="1"/>
              <a:t>cout</a:t>
            </a:r>
            <a:r>
              <a:rPr lang="en-US" sz="2400" dirty="0"/>
              <a:t>&lt;&lt;“</a:t>
            </a:r>
            <a:r>
              <a:rPr lang="en-US" sz="2400" dirty="0" err="1"/>
              <a:t>x+y</a:t>
            </a:r>
            <a:r>
              <a:rPr lang="en-US" sz="2400" dirty="0"/>
              <a:t>=“&lt;&lt;</a:t>
            </a:r>
            <a:r>
              <a:rPr lang="en-US" sz="2400" dirty="0" err="1"/>
              <a:t>x+y</a:t>
            </a:r>
            <a:r>
              <a:rPr lang="en-US" sz="2400" dirty="0"/>
              <a:t>;</a:t>
            </a:r>
          </a:p>
        </p:txBody>
      </p:sp>
      <p:sp>
        <p:nvSpPr>
          <p:cNvPr id="6" name="Rectangle 5"/>
          <p:cNvSpPr/>
          <p:nvPr/>
        </p:nvSpPr>
        <p:spPr>
          <a:xfrm>
            <a:off x="500034" y="857232"/>
            <a:ext cx="3429024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928670"/>
            <a:ext cx="835824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dirty="0"/>
              <a:t>Comments start with /* and end with */. These comments do not read. For example:</a:t>
            </a:r>
          </a:p>
          <a:p>
            <a:r>
              <a:rPr lang="en-US" sz="2400" dirty="0"/>
              <a:t>/* this is a comment </a:t>
            </a:r>
          </a:p>
          <a:p>
            <a:r>
              <a:rPr lang="en-US" sz="2400" dirty="0"/>
              <a:t> still a comment */</a:t>
            </a:r>
          </a:p>
          <a:p>
            <a:r>
              <a:rPr lang="en-US" sz="2400" dirty="0"/>
              <a:t>A comment can also start with //, extending to the end of the line. For example:</a:t>
            </a:r>
          </a:p>
          <a:p>
            <a:r>
              <a:rPr lang="en-US" sz="2400" dirty="0"/>
              <a:t>const 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max_widget</a:t>
            </a:r>
            <a:r>
              <a:rPr lang="en-US" sz="2400" dirty="0"/>
              <a:t> = 42; // Largest size of a widget</a:t>
            </a:r>
          </a:p>
          <a:p>
            <a:r>
              <a:rPr lang="en-US" sz="2400" dirty="0">
                <a:solidFill>
                  <a:srgbClr val="FF0000"/>
                </a:solidFill>
              </a:rPr>
              <a:t>note:</a:t>
            </a:r>
          </a:p>
          <a:p>
            <a:r>
              <a:rPr lang="en-US" sz="2400" dirty="0">
                <a:solidFill>
                  <a:srgbClr val="0070C0"/>
                </a:solidFill>
              </a:rPr>
              <a:t>// with one line … </a:t>
            </a:r>
          </a:p>
          <a:p>
            <a:r>
              <a:rPr lang="en-US" sz="2400" dirty="0">
                <a:solidFill>
                  <a:srgbClr val="0070C0"/>
                </a:solidFill>
              </a:rPr>
              <a:t>/* with multiline … */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596" y="357166"/>
            <a:ext cx="8215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Comments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0034" y="857232"/>
            <a:ext cx="2714644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100</TotalTime>
  <Words>973</Words>
  <Application>Microsoft Office PowerPoint</Application>
  <PresentationFormat>On-screen Show (4:3)</PresentationFormat>
  <Paragraphs>207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Century Schoolbook</vt:lpstr>
      <vt:lpstr>Times New Roman</vt:lpstr>
      <vt:lpstr>Wingdings</vt:lpstr>
      <vt:lpstr>Wingdings 2</vt:lpstr>
      <vt:lpstr>Oriel</vt:lpstr>
      <vt:lpstr>Variables input &amp; output keywords comments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future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waleed</dc:creator>
  <cp:lastModifiedBy>hk</cp:lastModifiedBy>
  <cp:revision>15</cp:revision>
  <dcterms:created xsi:type="dcterms:W3CDTF">2012-12-15T09:05:02Z</dcterms:created>
  <dcterms:modified xsi:type="dcterms:W3CDTF">2017-09-28T18:30:37Z</dcterms:modified>
</cp:coreProperties>
</file>