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6" r:id="rId2"/>
    <p:sldId id="258" r:id="rId3"/>
    <p:sldId id="256" r:id="rId4"/>
    <p:sldId id="257" r:id="rId5"/>
    <p:sldId id="259" r:id="rId6"/>
    <p:sldId id="260" r:id="rId7"/>
    <p:sldId id="267" r:id="rId8"/>
    <p:sldId id="26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A39EB37-A0A4-4AAC-9EE4-2F5D176E1A95}" type="datetimeFigureOut">
              <a:rPr lang="en-US" smtClean="0"/>
              <a:pPr/>
              <a:t>9/28/2017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64D2FC3-BCC1-4012-92FD-27786F376D9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A39EB37-A0A4-4AAC-9EE4-2F5D176E1A95}"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D2FC3-BCC1-4012-92FD-27786F376D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A39EB37-A0A4-4AAC-9EE4-2F5D176E1A95}" type="datetimeFigureOut">
              <a:rPr lang="en-US" smtClean="0"/>
              <a:pPr/>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D2FC3-BCC1-4012-92FD-27786F376D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A39EB37-A0A4-4AAC-9EE4-2F5D176E1A95}" type="datetimeFigureOut">
              <a:rPr lang="en-US" smtClean="0"/>
              <a:pPr/>
              <a:t>9/28/2017</a:t>
            </a:fld>
            <a:endParaRPr lang="en-US"/>
          </a:p>
        </p:txBody>
      </p:sp>
      <p:sp>
        <p:nvSpPr>
          <p:cNvPr id="9" name="Slide Number Placeholder 8"/>
          <p:cNvSpPr>
            <a:spLocks noGrp="1"/>
          </p:cNvSpPr>
          <p:nvPr>
            <p:ph type="sldNum" sz="quarter" idx="15"/>
          </p:nvPr>
        </p:nvSpPr>
        <p:spPr/>
        <p:txBody>
          <a:bodyPr rtlCol="0"/>
          <a:lstStyle/>
          <a:p>
            <a:fld id="{864D2FC3-BCC1-4012-92FD-27786F376D92}"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A39EB37-A0A4-4AAC-9EE4-2F5D176E1A95}" type="datetimeFigureOut">
              <a:rPr lang="en-US" smtClean="0"/>
              <a:pPr/>
              <a:t>9/28/2017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64D2FC3-BCC1-4012-92FD-27786F376D9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A39EB37-A0A4-4AAC-9EE4-2F5D176E1A95}" type="datetimeFigureOut">
              <a:rPr lang="en-US" smtClean="0"/>
              <a:pPr/>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D2FC3-BCC1-4012-92FD-27786F376D92}"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A39EB37-A0A4-4AAC-9EE4-2F5D176E1A95}" type="datetimeFigureOut">
              <a:rPr lang="en-US" smtClean="0"/>
              <a:pPr/>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4D2FC3-BCC1-4012-92FD-27786F376D9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A39EB37-A0A4-4AAC-9EE4-2F5D176E1A95}" type="datetimeFigureOut">
              <a:rPr lang="en-US" smtClean="0"/>
              <a:pPr/>
              <a:t>9/28/2017</a:t>
            </a:fld>
            <a:endParaRPr lang="en-US"/>
          </a:p>
        </p:txBody>
      </p:sp>
      <p:sp>
        <p:nvSpPr>
          <p:cNvPr id="7" name="Slide Number Placeholder 6"/>
          <p:cNvSpPr>
            <a:spLocks noGrp="1"/>
          </p:cNvSpPr>
          <p:nvPr>
            <p:ph type="sldNum" sz="quarter" idx="11"/>
          </p:nvPr>
        </p:nvSpPr>
        <p:spPr/>
        <p:txBody>
          <a:bodyPr rtlCol="0"/>
          <a:lstStyle/>
          <a:p>
            <a:fld id="{864D2FC3-BCC1-4012-92FD-27786F376D92}"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39EB37-A0A4-4AAC-9EE4-2F5D176E1A95}" type="datetimeFigureOut">
              <a:rPr lang="en-US" smtClean="0"/>
              <a:pPr/>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4D2FC3-BCC1-4012-92FD-27786F376D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A39EB37-A0A4-4AAC-9EE4-2F5D176E1A95}" type="datetimeFigureOut">
              <a:rPr lang="en-US" smtClean="0"/>
              <a:pPr/>
              <a:t>9/28/2017</a:t>
            </a:fld>
            <a:endParaRPr lang="en-US"/>
          </a:p>
        </p:txBody>
      </p:sp>
      <p:sp>
        <p:nvSpPr>
          <p:cNvPr id="22" name="Slide Number Placeholder 21"/>
          <p:cNvSpPr>
            <a:spLocks noGrp="1"/>
          </p:cNvSpPr>
          <p:nvPr>
            <p:ph type="sldNum" sz="quarter" idx="15"/>
          </p:nvPr>
        </p:nvSpPr>
        <p:spPr/>
        <p:txBody>
          <a:bodyPr rtlCol="0"/>
          <a:lstStyle/>
          <a:p>
            <a:fld id="{864D2FC3-BCC1-4012-92FD-27786F376D92}"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A39EB37-A0A4-4AAC-9EE4-2F5D176E1A95}" type="datetimeFigureOut">
              <a:rPr lang="en-US" smtClean="0"/>
              <a:pPr/>
              <a:t>9/28/2017</a:t>
            </a:fld>
            <a:endParaRPr lang="en-US"/>
          </a:p>
        </p:txBody>
      </p:sp>
      <p:sp>
        <p:nvSpPr>
          <p:cNvPr id="18" name="Slide Number Placeholder 17"/>
          <p:cNvSpPr>
            <a:spLocks noGrp="1"/>
          </p:cNvSpPr>
          <p:nvPr>
            <p:ph type="sldNum" sz="quarter" idx="11"/>
          </p:nvPr>
        </p:nvSpPr>
        <p:spPr/>
        <p:txBody>
          <a:bodyPr rtlCol="0"/>
          <a:lstStyle/>
          <a:p>
            <a:fld id="{864D2FC3-BCC1-4012-92FD-27786F376D92}"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A39EB37-A0A4-4AAC-9EE4-2F5D176E1A95}" type="datetimeFigureOut">
              <a:rPr lang="en-US" smtClean="0"/>
              <a:pPr/>
              <a:t>9/28/2017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64D2FC3-BCC1-4012-92FD-27786F376D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8794" y="4572008"/>
            <a:ext cx="6072230" cy="714380"/>
          </a:xfrm>
        </p:spPr>
        <p:txBody>
          <a:bodyPr>
            <a:noAutofit/>
          </a:bodyPr>
          <a:lstStyle/>
          <a:p>
            <a:r>
              <a:rPr lang="en-US" sz="3600" dirty="0">
                <a:solidFill>
                  <a:srgbClr val="FF0000"/>
                </a:solidFill>
                <a:effectLst>
                  <a:outerShdw blurRad="38100" dist="38100" dir="2700000" algn="tl">
                    <a:srgbClr val="000000">
                      <a:alpha val="43137"/>
                    </a:srgbClr>
                  </a:outerShdw>
                </a:effectLst>
              </a:rPr>
              <a:t>Programming</a:t>
            </a:r>
            <a:br>
              <a:rPr lang="en-US" sz="3600" dirty="0">
                <a:solidFill>
                  <a:srgbClr val="FF0000"/>
                </a:solidFill>
                <a:effectLst>
                  <a:outerShdw blurRad="38100" dist="38100" dir="2700000" algn="tl">
                    <a:srgbClr val="000000">
                      <a:alpha val="43137"/>
                    </a:srgbClr>
                  </a:outerShdw>
                </a:effectLst>
              </a:rPr>
            </a:br>
            <a:r>
              <a:rPr lang="en-US" sz="3600" dirty="0">
                <a:solidFill>
                  <a:srgbClr val="FF0000"/>
                </a:solidFill>
                <a:effectLst>
                  <a:outerShdw blurRad="38100" dist="38100" dir="2700000" algn="tl">
                    <a:srgbClr val="000000">
                      <a:alpha val="43137"/>
                    </a:srgbClr>
                  </a:outerShdw>
                </a:effectLst>
              </a:rPr>
              <a:t>what is C++</a:t>
            </a:r>
            <a:br>
              <a:rPr lang="en-US" sz="3600" dirty="0">
                <a:solidFill>
                  <a:srgbClr val="0070C0"/>
                </a:solidFill>
                <a:effectLst>
                  <a:outerShdw blurRad="38100" dist="38100" dir="2700000" algn="tl">
                    <a:srgbClr val="000000">
                      <a:alpha val="43137"/>
                    </a:srgbClr>
                  </a:outerShdw>
                </a:effectLst>
              </a:rPr>
            </a:br>
            <a:br>
              <a:rPr lang="en-US" sz="3600" dirty="0">
                <a:solidFill>
                  <a:srgbClr val="0070C0"/>
                </a:solidFill>
              </a:rPr>
            </a:br>
            <a:br>
              <a:rPr lang="en-US" sz="3600" dirty="0">
                <a:solidFill>
                  <a:srgbClr val="0070C0"/>
                </a:solidFill>
                <a:effectLst>
                  <a:outerShdw blurRad="38100" dist="38100" dir="2700000" algn="tl">
                    <a:srgbClr val="000000">
                      <a:alpha val="43137"/>
                    </a:srgbClr>
                  </a:outerShdw>
                </a:effectLst>
              </a:rPr>
            </a:br>
            <a:r>
              <a:rPr lang="en-US" sz="3600" dirty="0">
                <a:solidFill>
                  <a:srgbClr val="FF0000"/>
                </a:solidFill>
                <a:effectLst>
                  <a:outerShdw blurRad="38100" dist="38100" dir="2700000" algn="tl">
                    <a:srgbClr val="000000">
                      <a:alpha val="43137"/>
                    </a:srgbClr>
                  </a:outerShdw>
                </a:effectLst>
              </a:rPr>
              <a:t> </a:t>
            </a:r>
            <a:br>
              <a:rPr lang="en-US" sz="4000" dirty="0">
                <a:solidFill>
                  <a:srgbClr val="FF0000"/>
                </a:solidFill>
                <a:effectLst>
                  <a:outerShdw blurRad="38100" dist="38100" dir="2700000" algn="tl">
                    <a:srgbClr val="000000">
                      <a:alpha val="43137"/>
                    </a:srgbClr>
                  </a:outerShdw>
                </a:effectLst>
              </a:rPr>
            </a:br>
            <a:endParaRPr lang="en-US" sz="4000" dirty="0">
              <a:solidFill>
                <a:srgbClr val="FF0000"/>
              </a:solidFill>
            </a:endParaRPr>
          </a:p>
        </p:txBody>
      </p:sp>
      <p:sp>
        <p:nvSpPr>
          <p:cNvPr id="5" name="Rectangle 4"/>
          <p:cNvSpPr/>
          <p:nvPr/>
        </p:nvSpPr>
        <p:spPr>
          <a:xfrm>
            <a:off x="2500298" y="5500702"/>
            <a:ext cx="5448928" cy="923330"/>
          </a:xfrm>
          <a:prstGeom prst="rect">
            <a:avLst/>
          </a:prstGeom>
          <a:noFill/>
        </p:spPr>
        <p:txBody>
          <a:bodyPr wrap="none" lIns="91440" tIns="45720" rIns="91440" bIns="45720">
            <a:spAutoFit/>
          </a:bodyPr>
          <a:lstStyle/>
          <a:p>
            <a:pPr algn="ctr"/>
            <a:r>
              <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First Lecture</a:t>
            </a:r>
          </a:p>
        </p:txBody>
      </p:sp>
      <p:sp>
        <p:nvSpPr>
          <p:cNvPr id="6" name="Title 1"/>
          <p:cNvSpPr txBox="1">
            <a:spLocks/>
          </p:cNvSpPr>
          <p:nvPr/>
        </p:nvSpPr>
        <p:spPr>
          <a:xfrm>
            <a:off x="1971700" y="3714752"/>
            <a:ext cx="6172200" cy="1071570"/>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small"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rPr>
              <a:t>IN</a:t>
            </a:r>
            <a:r>
              <a:rPr kumimoji="0" lang="en-US" sz="4000" b="1" i="0" u="none" strike="noStrike" kern="1200" cap="small" spc="0" normalizeH="0" noProof="0" dirty="0">
                <a:ln>
                  <a:noFill/>
                </a:ln>
                <a:solidFill>
                  <a:srgbClr val="FF0000"/>
                </a:solidFill>
                <a:effectLst>
                  <a:outerShdw blurRad="38100" dist="38100" dir="2700000" algn="tl">
                    <a:srgbClr val="000000">
                      <a:alpha val="43137"/>
                    </a:srgbClr>
                  </a:outerShdw>
                </a:effectLst>
                <a:uLnTx/>
                <a:uFillTx/>
                <a:latin typeface="+mj-lt"/>
                <a:ea typeface="+mj-ea"/>
                <a:cs typeface="+mj-cs"/>
              </a:rPr>
              <a:t> C++ LANGAUGE</a:t>
            </a:r>
            <a:br>
              <a:rPr kumimoji="0" lang="en-US" sz="4000" b="1" i="0" u="none" strike="noStrike" kern="1200" cap="small"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rPr>
            </a:br>
            <a:endParaRPr kumimoji="0" lang="en-US" sz="4000" b="1" i="0" u="none" strike="noStrike" kern="1200" cap="small" spc="0" normalizeH="0" baseline="0" noProof="0" dirty="0">
              <a:ln>
                <a:noFill/>
              </a:ln>
              <a:solidFill>
                <a:srgbClr val="FF0000"/>
              </a:solidFill>
              <a:effectLst/>
              <a:uLnTx/>
              <a:uFillTx/>
              <a:latin typeface="+mj-lt"/>
              <a:ea typeface="+mj-ea"/>
              <a:cs typeface="+mj-cs"/>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572560" cy="4893647"/>
          </a:xfrm>
          <a:prstGeom prst="rect">
            <a:avLst/>
          </a:prstGeom>
          <a:noFill/>
        </p:spPr>
        <p:txBody>
          <a:bodyPr wrap="square" rtlCol="0">
            <a:spAutoFit/>
          </a:bodyPr>
          <a:lstStyle/>
          <a:p>
            <a:pPr algn="just"/>
            <a:endParaRPr lang="en-US" sz="2400" dirty="0"/>
          </a:p>
          <a:p>
            <a:pPr algn="just"/>
            <a:r>
              <a:rPr lang="en-US" sz="2400" dirty="0"/>
              <a:t>	A digital computer is a useful tool for solving a great variety of problems. A solution to a problem is called an algorithm; it describes the sequence of steps to be performed for the problem to be solved.</a:t>
            </a:r>
          </a:p>
          <a:p>
            <a:pPr algn="just"/>
            <a:r>
              <a:rPr lang="en-US" sz="2400" dirty="0"/>
              <a:t>	An </a:t>
            </a:r>
            <a:r>
              <a:rPr lang="en-US" sz="2400" b="1" dirty="0"/>
              <a:t>algorithm</a:t>
            </a:r>
            <a:r>
              <a:rPr lang="en-US" sz="2400" dirty="0"/>
              <a:t> is expressed in abstract terms. To be intelligible to a computer, it needs to be expressed in a language understood by it. The only language really understood by a computer is its own machine language. Programs expressed in the machine language are said to be executable. A program written in any other language needs to be first translated to the machine language before it can be executed.</a:t>
            </a:r>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t>Programming</a:t>
            </a:r>
            <a:endParaRPr lang="en-US" sz="2400" dirty="0">
              <a:solidFill>
                <a:schemeClr val="tx2">
                  <a:lumMod val="75000"/>
                </a:schemeClr>
              </a:solidFill>
            </a:endParaRPr>
          </a:p>
        </p:txBody>
      </p:sp>
      <p:sp>
        <p:nvSpPr>
          <p:cNvPr id="6" name="Rectangle 5"/>
          <p:cNvSpPr/>
          <p:nvPr/>
        </p:nvSpPr>
        <p:spPr>
          <a:xfrm>
            <a:off x="500034" y="857232"/>
            <a:ext cx="2714644"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357166"/>
            <a:ext cx="8358246" cy="6001643"/>
          </a:xfrm>
          <a:prstGeom prst="rect">
            <a:avLst/>
          </a:prstGeom>
          <a:noFill/>
        </p:spPr>
        <p:txBody>
          <a:bodyPr wrap="square" rtlCol="0">
            <a:spAutoFit/>
          </a:bodyPr>
          <a:lstStyle/>
          <a:p>
            <a:pPr algn="just"/>
            <a:r>
              <a:rPr lang="en-US" sz="2400" dirty="0"/>
              <a:t>	A </a:t>
            </a:r>
            <a:r>
              <a:rPr lang="en-US" sz="2400" b="1" dirty="0"/>
              <a:t>machine language</a:t>
            </a:r>
            <a:r>
              <a:rPr lang="en-US" sz="2400" dirty="0"/>
              <a:t> is far too cryptic to be suitable for the direct use of programmers. A further abstraction of this language is the assembly language which provides mnemonic names for the instructions and a more intelligible notation for the data. An </a:t>
            </a:r>
            <a:r>
              <a:rPr lang="en-US" sz="2400" b="1" dirty="0"/>
              <a:t>assembly language</a:t>
            </a:r>
            <a:r>
              <a:rPr lang="en-US" sz="2400" dirty="0"/>
              <a:t> program is translated to machine language by a translator called an </a:t>
            </a:r>
            <a:r>
              <a:rPr lang="en-US" sz="2400" b="1" dirty="0"/>
              <a:t>assembler</a:t>
            </a:r>
            <a:r>
              <a:rPr lang="en-US" sz="2400" dirty="0"/>
              <a:t>.</a:t>
            </a:r>
          </a:p>
          <a:p>
            <a:endParaRPr lang="en-US" sz="2400" dirty="0"/>
          </a:p>
          <a:p>
            <a:pPr algn="just"/>
            <a:r>
              <a:rPr lang="en-US" sz="2400" dirty="0"/>
              <a:t>	Even assembly languages are difficult to work with High-level languages such as C++ provide a much more convenient notation for implementing algorithms.</a:t>
            </a:r>
          </a:p>
          <a:p>
            <a:pPr algn="just"/>
            <a:r>
              <a:rPr lang="en-US" sz="2400" dirty="0"/>
              <a:t>	</a:t>
            </a:r>
          </a:p>
          <a:p>
            <a:pPr algn="just"/>
            <a:r>
              <a:rPr lang="en-US" sz="2400" dirty="0"/>
              <a:t>A program written in a high-level language is translated to assembly language by a translator called a </a:t>
            </a:r>
            <a:r>
              <a:rPr lang="en-US" sz="2400" b="1" dirty="0"/>
              <a:t>compiler</a:t>
            </a:r>
            <a:r>
              <a:rPr lang="en-US" sz="2400" dirty="0"/>
              <a:t>. The assembly code produced by the compiler is then assembled to produce an executable program.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1334990"/>
            <a:ext cx="8358246" cy="2308324"/>
          </a:xfrm>
          <a:prstGeom prst="rect">
            <a:avLst/>
          </a:prstGeom>
          <a:noFill/>
        </p:spPr>
        <p:txBody>
          <a:bodyPr wrap="square" rtlCol="0">
            <a:spAutoFit/>
          </a:bodyPr>
          <a:lstStyle/>
          <a:p>
            <a:r>
              <a:rPr lang="en-US" sz="2400" dirty="0"/>
              <a:t>C++ is a general purpose programming language with a bias towards systems programming that </a:t>
            </a:r>
          </a:p>
          <a:p>
            <a:r>
              <a:rPr lang="en-US" sz="2400" dirty="0"/>
              <a:t>– is a better C,</a:t>
            </a:r>
          </a:p>
          <a:p>
            <a:r>
              <a:rPr lang="en-US" sz="2400" dirty="0"/>
              <a:t>– supports data abstraction,</a:t>
            </a:r>
          </a:p>
          <a:p>
            <a:r>
              <a:rPr lang="en-US" sz="2400" dirty="0"/>
              <a:t>– supports object oriented programming, and</a:t>
            </a:r>
          </a:p>
          <a:p>
            <a:r>
              <a:rPr lang="en-US" sz="2400" dirty="0"/>
              <a:t>– supports generic programming.</a:t>
            </a:r>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t>What is C++? </a:t>
            </a:r>
            <a:endParaRPr lang="en-US" sz="2400" dirty="0"/>
          </a:p>
        </p:txBody>
      </p:sp>
      <p:sp>
        <p:nvSpPr>
          <p:cNvPr id="6" name="Rectangle 5"/>
          <p:cNvSpPr/>
          <p:nvPr/>
        </p:nvSpPr>
        <p:spPr>
          <a:xfrm>
            <a:off x="500034" y="857232"/>
            <a:ext cx="2714644"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428604"/>
            <a:ext cx="8572560" cy="5262979"/>
          </a:xfrm>
          <a:prstGeom prst="rect">
            <a:avLst/>
          </a:prstGeom>
          <a:noFill/>
        </p:spPr>
        <p:txBody>
          <a:bodyPr wrap="square" rtlCol="0">
            <a:spAutoFit/>
          </a:bodyPr>
          <a:lstStyle/>
          <a:p>
            <a:pPr algn="just"/>
            <a:r>
              <a:rPr lang="en-US" sz="2400" b="1" dirty="0">
                <a:solidFill>
                  <a:srgbClr val="FF0000"/>
                </a:solidFill>
              </a:rPr>
              <a:t>Object Oriented Programming</a:t>
            </a:r>
            <a:r>
              <a:rPr lang="en-US" sz="2400" dirty="0">
                <a:solidFill>
                  <a:srgbClr val="FF0000"/>
                </a:solidFill>
              </a:rPr>
              <a:t> </a:t>
            </a:r>
            <a:r>
              <a:rPr lang="en-US" sz="2400" dirty="0"/>
              <a:t>is a technique for programming – a paradigm for writing ‘‘good’’ programs for a set of problems. If the term ‘object oriented programming language’’ means anything, it must mean a programming language that provides mechanisms that support the object oriented style of programming well.</a:t>
            </a:r>
          </a:p>
          <a:p>
            <a:endParaRPr lang="en-US" sz="2400" dirty="0"/>
          </a:p>
          <a:p>
            <a:r>
              <a:rPr lang="en-US" sz="2400" b="1" dirty="0">
                <a:solidFill>
                  <a:srgbClr val="FF0000"/>
                </a:solidFill>
              </a:rPr>
              <a:t>Procedural Programming</a:t>
            </a:r>
            <a:r>
              <a:rPr lang="en-US" sz="2400" b="1" dirty="0"/>
              <a:t> </a:t>
            </a:r>
            <a:endParaRPr lang="en-US" sz="2400" dirty="0"/>
          </a:p>
          <a:p>
            <a:r>
              <a:rPr lang="en-US" sz="2400" dirty="0"/>
              <a:t>The original programming paradigm is: (Decide which procedures you want; use the best algorithms you can find).</a:t>
            </a:r>
          </a:p>
          <a:p>
            <a:pPr algn="just"/>
            <a:r>
              <a:rPr lang="en-US" sz="2400" dirty="0"/>
              <a:t>The focus is on the processing – the algorithm needed to perform the desired computation. Languages support this paradigm by providing facilities for passing arguments to functions and returning values from functions.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572560" cy="5632311"/>
          </a:xfrm>
          <a:prstGeom prst="rect">
            <a:avLst/>
          </a:prstGeom>
          <a:noFill/>
        </p:spPr>
        <p:txBody>
          <a:bodyPr wrap="square" rtlCol="0">
            <a:spAutoFit/>
          </a:bodyPr>
          <a:lstStyle/>
          <a:p>
            <a:r>
              <a:rPr lang="en-US" sz="2400" dirty="0"/>
              <a:t>first C++ program, which when run, simply outputs the message Hello World.</a:t>
            </a:r>
          </a:p>
          <a:p>
            <a:r>
              <a:rPr lang="en-US" sz="2400" dirty="0">
                <a:solidFill>
                  <a:schemeClr val="accent2">
                    <a:lumMod val="50000"/>
                  </a:schemeClr>
                </a:solidFill>
              </a:rPr>
              <a:t>#include &lt;</a:t>
            </a:r>
            <a:r>
              <a:rPr lang="en-US" sz="2400" dirty="0" err="1">
                <a:solidFill>
                  <a:schemeClr val="accent2">
                    <a:lumMod val="50000"/>
                  </a:schemeClr>
                </a:solidFill>
              </a:rPr>
              <a:t>iostream.h</a:t>
            </a:r>
            <a:r>
              <a:rPr lang="en-US" sz="2400" dirty="0">
                <a:solidFill>
                  <a:schemeClr val="accent2">
                    <a:lumMod val="50000"/>
                  </a:schemeClr>
                </a:solidFill>
              </a:rPr>
              <a:t>&gt;</a:t>
            </a:r>
          </a:p>
          <a:p>
            <a:r>
              <a:rPr lang="en-US" sz="2400" dirty="0" err="1">
                <a:solidFill>
                  <a:schemeClr val="accent2">
                    <a:lumMod val="50000"/>
                  </a:schemeClr>
                </a:solidFill>
              </a:rPr>
              <a:t>int</a:t>
            </a:r>
            <a:r>
              <a:rPr lang="en-US" sz="2400" dirty="0">
                <a:solidFill>
                  <a:schemeClr val="accent2">
                    <a:lumMod val="50000"/>
                  </a:schemeClr>
                </a:solidFill>
              </a:rPr>
              <a:t> main (void)</a:t>
            </a:r>
          </a:p>
          <a:p>
            <a:r>
              <a:rPr lang="en-US" sz="2400" dirty="0">
                <a:solidFill>
                  <a:schemeClr val="accent2">
                    <a:lumMod val="50000"/>
                  </a:schemeClr>
                </a:solidFill>
              </a:rPr>
              <a:t>{</a:t>
            </a:r>
          </a:p>
          <a:p>
            <a:r>
              <a:rPr lang="en-US" sz="2400" dirty="0" err="1">
                <a:solidFill>
                  <a:schemeClr val="accent2">
                    <a:lumMod val="50000"/>
                  </a:schemeClr>
                </a:solidFill>
              </a:rPr>
              <a:t>cout</a:t>
            </a:r>
            <a:r>
              <a:rPr lang="en-US" sz="2400" dirty="0">
                <a:solidFill>
                  <a:schemeClr val="accent2">
                    <a:lumMod val="50000"/>
                  </a:schemeClr>
                </a:solidFill>
              </a:rPr>
              <a:t> &lt;&lt; "Hello World\n";</a:t>
            </a:r>
          </a:p>
          <a:p>
            <a:r>
              <a:rPr lang="en-US" sz="2400" dirty="0">
                <a:solidFill>
                  <a:schemeClr val="accent2">
                    <a:lumMod val="50000"/>
                  </a:schemeClr>
                </a:solidFill>
              </a:rPr>
              <a:t>}</a:t>
            </a:r>
          </a:p>
          <a:p>
            <a:r>
              <a:rPr lang="en-US" sz="2400" dirty="0"/>
              <a:t>#include : to include the contents of the header file </a:t>
            </a:r>
            <a:r>
              <a:rPr lang="en-US" sz="2400" u="sng" dirty="0" err="1"/>
              <a:t>iostream.h</a:t>
            </a:r>
            <a:r>
              <a:rPr lang="en-US" sz="2400" dirty="0"/>
              <a:t> in the program. </a:t>
            </a:r>
            <a:r>
              <a:rPr lang="en-US" sz="2400" dirty="0" err="1"/>
              <a:t>Iostream.h</a:t>
            </a:r>
            <a:r>
              <a:rPr lang="en-US" sz="2400" dirty="0"/>
              <a:t> is a standard C++ header file and contains definitions for input and output.</a:t>
            </a:r>
          </a:p>
          <a:p>
            <a:endParaRPr lang="en-US" sz="2400" dirty="0"/>
          </a:p>
          <a:p>
            <a:r>
              <a:rPr lang="en-US" sz="2400" dirty="0"/>
              <a:t>{ : This brace marks the beginning of the body of main.</a:t>
            </a:r>
          </a:p>
          <a:p>
            <a:r>
              <a:rPr lang="en-US" sz="2400" dirty="0"/>
              <a:t>} : This brace marks the end of the body of main.</a:t>
            </a:r>
          </a:p>
          <a:p>
            <a:endParaRPr lang="en-US" sz="2400" dirty="0"/>
          </a:p>
          <a:p>
            <a:endParaRPr lang="en-US" sz="2400" dirty="0"/>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solidFill>
                  <a:srgbClr val="FF0000"/>
                </a:solidFill>
              </a:rPr>
              <a:t>A Simple C++ Program</a:t>
            </a:r>
            <a:endParaRPr lang="en-US" sz="2400" dirty="0">
              <a:solidFill>
                <a:srgbClr val="FF0000"/>
              </a:solidFill>
            </a:endParaRPr>
          </a:p>
        </p:txBody>
      </p:sp>
      <p:sp>
        <p:nvSpPr>
          <p:cNvPr id="6" name="Rectangle 5"/>
          <p:cNvSpPr/>
          <p:nvPr/>
        </p:nvSpPr>
        <p:spPr>
          <a:xfrm>
            <a:off x="500034" y="857232"/>
            <a:ext cx="3714776"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572560" cy="4154984"/>
          </a:xfrm>
          <a:prstGeom prst="rect">
            <a:avLst/>
          </a:prstGeom>
          <a:noFill/>
        </p:spPr>
        <p:txBody>
          <a:bodyPr wrap="square" rtlCol="0">
            <a:spAutoFit/>
          </a:bodyPr>
          <a:lstStyle/>
          <a:p>
            <a:r>
              <a:rPr lang="en-US" sz="2400" dirty="0"/>
              <a:t>A function called </a:t>
            </a:r>
            <a:r>
              <a:rPr lang="en-US" sz="2400" u="sng" dirty="0"/>
              <a:t>main</a:t>
            </a:r>
            <a:r>
              <a:rPr lang="en-US" sz="2400" dirty="0"/>
              <a:t>. A function may have zero or more parameters; these always appear after the function name, between a pair of brackets. The word </a:t>
            </a:r>
            <a:r>
              <a:rPr lang="en-US" sz="2400" u="sng" dirty="0"/>
              <a:t>void</a:t>
            </a:r>
            <a:r>
              <a:rPr lang="en-US" sz="2400" dirty="0"/>
              <a:t> appearing between the brackets indicates that main has no parameters. A function may also have a return type; this always appears before the function name. The return type for main is </a:t>
            </a:r>
            <a:r>
              <a:rPr lang="en-US" sz="2400" u="sng" dirty="0" err="1"/>
              <a:t>int</a:t>
            </a:r>
            <a:r>
              <a:rPr lang="en-US" sz="2400" dirty="0"/>
              <a:t> (i.e., an integer number). All C++ programs must have exactly one main function. Program execution always begins from main.</a:t>
            </a:r>
          </a:p>
          <a:p>
            <a:endParaRPr lang="en-US" sz="2400" dirty="0"/>
          </a:p>
          <a:p>
            <a:endParaRPr lang="en-US" sz="2400" dirty="0"/>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solidFill>
                  <a:srgbClr val="FF0000"/>
                </a:solidFill>
              </a:rPr>
              <a:t>A Simple C++ Program</a:t>
            </a:r>
            <a:endParaRPr lang="en-US" sz="24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928670"/>
            <a:ext cx="8572560" cy="6001643"/>
          </a:xfrm>
          <a:prstGeom prst="rect">
            <a:avLst/>
          </a:prstGeom>
          <a:noFill/>
        </p:spPr>
        <p:txBody>
          <a:bodyPr wrap="square" rtlCol="0">
            <a:spAutoFit/>
          </a:bodyPr>
          <a:lstStyle/>
          <a:p>
            <a:r>
              <a:rPr lang="en-US" sz="2400" dirty="0" err="1">
                <a:solidFill>
                  <a:schemeClr val="accent2">
                    <a:lumMod val="50000"/>
                  </a:schemeClr>
                </a:solidFill>
              </a:rPr>
              <a:t>cout</a:t>
            </a:r>
            <a:r>
              <a:rPr lang="en-US" sz="2400" dirty="0">
                <a:solidFill>
                  <a:schemeClr val="accent2">
                    <a:lumMod val="50000"/>
                  </a:schemeClr>
                </a:solidFill>
              </a:rPr>
              <a:t> &lt;&lt; "Hello World\n"; </a:t>
            </a:r>
            <a:r>
              <a:rPr lang="en-US" sz="2400" dirty="0"/>
              <a:t>A statement is a computation step which may produce a value. The end of a statement is always marked with a semicolon (</a:t>
            </a:r>
            <a:r>
              <a:rPr lang="en-US" sz="2400" u="sng" dirty="0">
                <a:solidFill>
                  <a:schemeClr val="accent2">
                    <a:lumMod val="50000"/>
                  </a:schemeClr>
                </a:solidFill>
              </a:rPr>
              <a:t>;</a:t>
            </a:r>
            <a:r>
              <a:rPr lang="en-US" sz="2400" dirty="0"/>
              <a:t>). This statement causes the string </a:t>
            </a:r>
            <a:r>
              <a:rPr lang="en-US" sz="2400" u="sng" dirty="0">
                <a:solidFill>
                  <a:schemeClr val="accent2">
                    <a:lumMod val="50000"/>
                  </a:schemeClr>
                </a:solidFill>
              </a:rPr>
              <a:t>"Hello World\n"</a:t>
            </a:r>
            <a:r>
              <a:rPr lang="en-US" sz="2400" dirty="0">
                <a:solidFill>
                  <a:schemeClr val="accent2">
                    <a:lumMod val="50000"/>
                  </a:schemeClr>
                </a:solidFill>
              </a:rPr>
              <a:t> </a:t>
            </a:r>
            <a:r>
              <a:rPr lang="en-US" sz="2400" dirty="0"/>
              <a:t>to be sent to the </a:t>
            </a:r>
            <a:r>
              <a:rPr lang="en-US" sz="2400" dirty="0" err="1"/>
              <a:t>cout</a:t>
            </a:r>
            <a:r>
              <a:rPr lang="en-US" sz="2400" dirty="0"/>
              <a:t> output stream. A string is any sequence of characters enclosed in double-quotes. The last character in this string (</a:t>
            </a:r>
            <a:r>
              <a:rPr lang="en-US" sz="2400" u="sng" dirty="0">
                <a:solidFill>
                  <a:schemeClr val="accent2">
                    <a:lumMod val="50000"/>
                  </a:schemeClr>
                </a:solidFill>
              </a:rPr>
              <a:t>\n</a:t>
            </a:r>
            <a:r>
              <a:rPr lang="en-US" sz="2400" dirty="0"/>
              <a:t>) is a newline character which is similar to a carriage return on a type writer. A stream is an object which performs input or output. </a:t>
            </a:r>
            <a:r>
              <a:rPr lang="en-US" sz="2400" u="sng" dirty="0" err="1">
                <a:solidFill>
                  <a:schemeClr val="accent2">
                    <a:lumMod val="50000"/>
                  </a:schemeClr>
                </a:solidFill>
              </a:rPr>
              <a:t>Cout</a:t>
            </a:r>
            <a:r>
              <a:rPr lang="en-US" sz="2400" dirty="0"/>
              <a:t> is the standard output stream in C++ (standard output usually means your computer monitor screen). The symbol </a:t>
            </a:r>
            <a:r>
              <a:rPr lang="en-US" sz="2400" u="sng" dirty="0">
                <a:solidFill>
                  <a:schemeClr val="accent2">
                    <a:lumMod val="50000"/>
                  </a:schemeClr>
                </a:solidFill>
              </a:rPr>
              <a:t>&lt;&lt;</a:t>
            </a:r>
            <a:r>
              <a:rPr lang="en-US" sz="2400" dirty="0"/>
              <a:t> is an output operator which takes an output stream as its left operand and an expression as its right operand, and causes the value of the latter to be sent to the former. In this case, the effect is that the string </a:t>
            </a:r>
            <a:r>
              <a:rPr lang="en-US" sz="2400" dirty="0">
                <a:solidFill>
                  <a:schemeClr val="accent2">
                    <a:lumMod val="50000"/>
                  </a:schemeClr>
                </a:solidFill>
              </a:rPr>
              <a:t>"Hello World\n" </a:t>
            </a:r>
            <a:r>
              <a:rPr lang="en-US" sz="2400" dirty="0"/>
              <a:t>is sent to </a:t>
            </a:r>
            <a:r>
              <a:rPr lang="en-US" sz="2400" u="sng" dirty="0" err="1">
                <a:solidFill>
                  <a:schemeClr val="accent2">
                    <a:lumMod val="50000"/>
                  </a:schemeClr>
                </a:solidFill>
              </a:rPr>
              <a:t>cout</a:t>
            </a:r>
            <a:r>
              <a:rPr lang="en-US" sz="2400" dirty="0"/>
              <a:t>, causing it to be printed on the computer monitor screen.</a:t>
            </a:r>
          </a:p>
        </p:txBody>
      </p:sp>
      <p:sp>
        <p:nvSpPr>
          <p:cNvPr id="5" name="TextBox 4"/>
          <p:cNvSpPr txBox="1"/>
          <p:nvPr/>
        </p:nvSpPr>
        <p:spPr>
          <a:xfrm>
            <a:off x="428596" y="357166"/>
            <a:ext cx="8215370" cy="461665"/>
          </a:xfrm>
          <a:prstGeom prst="rect">
            <a:avLst/>
          </a:prstGeom>
          <a:noFill/>
        </p:spPr>
        <p:txBody>
          <a:bodyPr wrap="square" rtlCol="0">
            <a:spAutoFit/>
          </a:bodyPr>
          <a:lstStyle/>
          <a:p>
            <a:r>
              <a:rPr lang="en-US" sz="2400" b="1" dirty="0">
                <a:solidFill>
                  <a:srgbClr val="FF0000"/>
                </a:solidFill>
              </a:rPr>
              <a:t>A Simple C++ Program</a:t>
            </a:r>
            <a:endParaRPr lang="en-US" sz="2400"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74</TotalTime>
  <Words>557</Words>
  <Application>Microsoft Office PowerPoint</Application>
  <PresentationFormat>On-screen Show (4:3)</PresentationFormat>
  <Paragraphs>38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Century Schoolbook</vt:lpstr>
      <vt:lpstr>Wingdings</vt:lpstr>
      <vt:lpstr>Wingdings 2</vt:lpstr>
      <vt:lpstr>Oriel</vt:lpstr>
      <vt:lpstr>Programming what is C++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future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waleed</dc:creator>
  <cp:lastModifiedBy>hk</cp:lastModifiedBy>
  <cp:revision>13</cp:revision>
  <dcterms:created xsi:type="dcterms:W3CDTF">2012-12-15T09:05:02Z</dcterms:created>
  <dcterms:modified xsi:type="dcterms:W3CDTF">2017-09-28T18:26:53Z</dcterms:modified>
</cp:coreProperties>
</file>