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3" r:id="rId2"/>
    <p:sldId id="260" r:id="rId3"/>
    <p:sldId id="261" r:id="rId4"/>
    <p:sldId id="274" r:id="rId5"/>
    <p:sldId id="269" r:id="rId6"/>
    <p:sldId id="271" r:id="rId7"/>
    <p:sldId id="275" r:id="rId8"/>
    <p:sldId id="26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A39EB37-A0A4-4AAC-9EE4-2F5D176E1A95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64D2FC3-BCC1-4012-92FD-27786F376D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9EB37-A0A4-4AAC-9EE4-2F5D176E1A95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D2FC3-BCC1-4012-92FD-27786F376D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9EB37-A0A4-4AAC-9EE4-2F5D176E1A95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D2FC3-BCC1-4012-92FD-27786F376D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A39EB37-A0A4-4AAC-9EE4-2F5D176E1A95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64D2FC3-BCC1-4012-92FD-27786F376D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A39EB37-A0A4-4AAC-9EE4-2F5D176E1A95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64D2FC3-BCC1-4012-92FD-27786F376D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9EB37-A0A4-4AAC-9EE4-2F5D176E1A95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D2FC3-BCC1-4012-92FD-27786F376D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9EB37-A0A4-4AAC-9EE4-2F5D176E1A95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D2FC3-BCC1-4012-92FD-27786F376D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A39EB37-A0A4-4AAC-9EE4-2F5D176E1A95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64D2FC3-BCC1-4012-92FD-27786F376D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9EB37-A0A4-4AAC-9EE4-2F5D176E1A95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D2FC3-BCC1-4012-92FD-27786F376D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A39EB37-A0A4-4AAC-9EE4-2F5D176E1A95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64D2FC3-BCC1-4012-92FD-27786F376D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A39EB37-A0A4-4AAC-9EE4-2F5D176E1A95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64D2FC3-BCC1-4012-92FD-27786F376D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A39EB37-A0A4-4AAC-9EE4-2F5D176E1A95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64D2FC3-BCC1-4012-92FD-27786F376D9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7322" y="642918"/>
            <a:ext cx="7572396" cy="1894362"/>
          </a:xfrm>
        </p:spPr>
        <p:txBody>
          <a:bodyPr>
            <a:normAutofit fontScale="90000"/>
          </a:bodyPr>
          <a:lstStyle/>
          <a:p>
            <a:r>
              <a:rPr lang="en-US" sz="5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Arrays : </a:t>
            </a:r>
            <a:br>
              <a:rPr lang="en-US" sz="5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 dimension (2-D)</a:t>
            </a:r>
            <a:br>
              <a:rPr lang="en-US" sz="5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cont.</a:t>
            </a:r>
            <a:endParaRPr lang="en-US" sz="5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628904"/>
            <a:ext cx="8815374" cy="1371600"/>
          </a:xfrm>
        </p:spPr>
        <p:txBody>
          <a:bodyPr>
            <a:normAutofit/>
          </a:bodyPr>
          <a:lstStyle/>
          <a:p>
            <a:pPr algn="r"/>
            <a:endParaRPr lang="en-US" sz="4000" dirty="0"/>
          </a:p>
        </p:txBody>
      </p:sp>
      <p:sp>
        <p:nvSpPr>
          <p:cNvPr id="5" name="Rectangle 4"/>
          <p:cNvSpPr/>
          <p:nvPr/>
        </p:nvSpPr>
        <p:spPr>
          <a:xfrm>
            <a:off x="2214546" y="5500702"/>
            <a:ext cx="69172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Thirteen</a:t>
            </a:r>
            <a:r>
              <a:rPr lang="en-US" sz="5400" dirty="0"/>
              <a:t> </a:t>
            </a:r>
            <a:r>
              <a:rPr lang="en-US" sz="54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Lecture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857356" y="2643182"/>
            <a:ext cx="6172200" cy="1894362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small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IN</a:t>
            </a:r>
            <a:r>
              <a:rPr kumimoji="0" lang="en-US" sz="4000" b="1" i="0" u="none" strike="noStrike" kern="1200" cap="small" spc="0" normalizeH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C++ LANGAUGE</a:t>
            </a:r>
            <a:br>
              <a:rPr kumimoji="0" lang="en-US" sz="4000" b="1" i="0" u="none" strike="noStrike" kern="1200" cap="small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000" b="1" i="0" u="none" strike="noStrike" kern="1200" cap="small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Arrow Connector 9"/>
          <p:cNvCxnSpPr>
            <a:stCxn id="7" idx="2"/>
          </p:cNvCxnSpPr>
          <p:nvPr/>
        </p:nvCxnSpPr>
        <p:spPr>
          <a:xfrm rot="16200000" flipH="1">
            <a:off x="1702691" y="559691"/>
            <a:ext cx="345048" cy="39290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8" idx="2"/>
          </p:cNvCxnSpPr>
          <p:nvPr/>
        </p:nvCxnSpPr>
        <p:spPr>
          <a:xfrm rot="5400000">
            <a:off x="6280795" y="267869"/>
            <a:ext cx="332907" cy="96441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42844" y="3929066"/>
            <a:ext cx="3286116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CONDITIONS </a:t>
            </a:r>
            <a:endParaRPr lang="en-US" sz="2400" dirty="0">
              <a:solidFill>
                <a:schemeClr val="bg1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071670" y="928670"/>
          <a:ext cx="3857650" cy="292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15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15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15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15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15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85792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5792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5792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5792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3,0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3,1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3,2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3,3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3,4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5792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4,0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4,1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4,2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4,3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4,4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14348" y="214290"/>
            <a:ext cx="1928826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b="1" dirty="0"/>
              <a:t>main diagonal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72132" y="214290"/>
            <a:ext cx="2714644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b="1" dirty="0"/>
              <a:t>secondary diagonal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57158" y="4497181"/>
            <a:ext cx="5143536" cy="10156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000" dirty="0" err="1"/>
              <a:t>i</a:t>
            </a:r>
            <a:r>
              <a:rPr lang="en-US" sz="2000" dirty="0"/>
              <a:t> == j   </a:t>
            </a:r>
            <a:r>
              <a:rPr lang="en-US" sz="2000" dirty="0">
                <a:sym typeface="Wingdings" pitchFamily="2" charset="2"/>
              </a:rPr>
              <a:t> </a:t>
            </a:r>
            <a:r>
              <a:rPr lang="en-US" sz="2000" b="1" dirty="0"/>
              <a:t>main diagonal</a:t>
            </a:r>
          </a:p>
          <a:p>
            <a:r>
              <a:rPr lang="en-US" sz="2000" dirty="0" err="1">
                <a:sym typeface="Wingdings" pitchFamily="2" charset="2"/>
              </a:rPr>
              <a:t>i</a:t>
            </a:r>
            <a:r>
              <a:rPr lang="en-US" sz="2000" dirty="0">
                <a:sym typeface="Wingdings" pitchFamily="2" charset="2"/>
              </a:rPr>
              <a:t> &gt; j     Triangle under </a:t>
            </a:r>
            <a:r>
              <a:rPr lang="en-US" sz="2000" b="1" dirty="0"/>
              <a:t>main diagonal</a:t>
            </a:r>
            <a:r>
              <a:rPr lang="en-US" sz="2000" dirty="0">
                <a:sym typeface="Wingdings" pitchFamily="2" charset="2"/>
              </a:rPr>
              <a:t>   </a:t>
            </a:r>
          </a:p>
          <a:p>
            <a:r>
              <a:rPr lang="en-US" sz="2000" dirty="0" err="1">
                <a:sym typeface="Wingdings" pitchFamily="2" charset="2"/>
              </a:rPr>
              <a:t>i</a:t>
            </a:r>
            <a:r>
              <a:rPr lang="en-US" sz="2000" dirty="0">
                <a:sym typeface="Wingdings" pitchFamily="2" charset="2"/>
              </a:rPr>
              <a:t> &lt; j     Triangle above </a:t>
            </a:r>
            <a:r>
              <a:rPr lang="en-US" sz="2000" b="1" dirty="0"/>
              <a:t>main diagonal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214282" y="642918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IQ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القطر الرئيسي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143768" y="642918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IQ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القطر الثانوي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285984" y="5618165"/>
            <a:ext cx="6429420" cy="107721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000" dirty="0" err="1"/>
              <a:t>i+j</a:t>
            </a:r>
            <a:r>
              <a:rPr lang="en-US" sz="2000" dirty="0"/>
              <a:t> == n-1   </a:t>
            </a:r>
            <a:r>
              <a:rPr lang="en-US" sz="2000" dirty="0">
                <a:sym typeface="Wingdings" pitchFamily="2" charset="2"/>
              </a:rPr>
              <a:t> </a:t>
            </a:r>
            <a:r>
              <a:rPr lang="en-US" sz="2000" b="1" dirty="0"/>
              <a:t>secondary </a:t>
            </a:r>
            <a:r>
              <a:rPr lang="en-US" sz="2400" b="1" dirty="0"/>
              <a:t>diagonal</a:t>
            </a:r>
            <a:endParaRPr lang="en-US" sz="2000" b="1" dirty="0"/>
          </a:p>
          <a:p>
            <a:r>
              <a:rPr lang="en-US" sz="2000" dirty="0" err="1">
                <a:sym typeface="Wingdings" pitchFamily="2" charset="2"/>
              </a:rPr>
              <a:t>i+j</a:t>
            </a:r>
            <a:r>
              <a:rPr lang="en-US" sz="2000" dirty="0">
                <a:sym typeface="Wingdings" pitchFamily="2" charset="2"/>
              </a:rPr>
              <a:t> &gt; n-1     Triangle under </a:t>
            </a:r>
            <a:r>
              <a:rPr lang="en-US" sz="2000" b="1" dirty="0"/>
              <a:t>secondary diagonal</a:t>
            </a:r>
            <a:r>
              <a:rPr lang="en-US" sz="2000" dirty="0">
                <a:sym typeface="Wingdings" pitchFamily="2" charset="2"/>
              </a:rPr>
              <a:t>   </a:t>
            </a:r>
          </a:p>
          <a:p>
            <a:r>
              <a:rPr lang="en-US" sz="2000" dirty="0" err="1">
                <a:sym typeface="Wingdings" pitchFamily="2" charset="2"/>
              </a:rPr>
              <a:t>i+j</a:t>
            </a:r>
            <a:r>
              <a:rPr lang="en-US" sz="2000" dirty="0">
                <a:sym typeface="Wingdings" pitchFamily="2" charset="2"/>
              </a:rPr>
              <a:t> &lt; n-1     Triangle above </a:t>
            </a:r>
            <a:r>
              <a:rPr lang="en-US" sz="2000" b="1" dirty="0"/>
              <a:t>secondary diagonal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4071934" y="414338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IQ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القطر الرئيسي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286644" y="5274246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IQ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القطر الثانوي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214678" y="214290"/>
            <a:ext cx="1785950" cy="461665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[ n , n ]</a:t>
            </a:r>
          </a:p>
        </p:txBody>
      </p:sp>
    </p:spTree>
  </p:cSld>
  <p:clrMapOvr>
    <a:masterClrMapping/>
  </p:clrMapOvr>
  <p:transition spd="med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158" y="1571612"/>
            <a:ext cx="85725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s=0;</a:t>
            </a:r>
            <a:endParaRPr lang="en-US" sz="2400" dirty="0"/>
          </a:p>
          <a:p>
            <a:r>
              <a:rPr lang="en-US" sz="2400" b="1" dirty="0"/>
              <a:t> for ( </a:t>
            </a:r>
            <a:r>
              <a:rPr lang="en-US" sz="2400" b="1" dirty="0" err="1"/>
              <a:t>i</a:t>
            </a:r>
            <a:r>
              <a:rPr lang="en-US" sz="2400" b="1" dirty="0"/>
              <a:t> = 0; </a:t>
            </a:r>
            <a:r>
              <a:rPr lang="en-US" sz="2400" b="1" dirty="0" err="1"/>
              <a:t>i</a:t>
            </a:r>
            <a:r>
              <a:rPr lang="en-US" sz="2400" b="1" dirty="0"/>
              <a:t> &lt; 5; </a:t>
            </a:r>
            <a:r>
              <a:rPr lang="en-US" sz="2400" b="1" dirty="0" err="1"/>
              <a:t>i</a:t>
            </a:r>
            <a:r>
              <a:rPr lang="en-US" sz="2400" b="1" dirty="0"/>
              <a:t>++)</a:t>
            </a:r>
            <a:endParaRPr lang="en-US" sz="2400" dirty="0"/>
          </a:p>
          <a:p>
            <a:r>
              <a:rPr lang="en-US" sz="2400" b="1" dirty="0"/>
              <a:t>  for ( j = 0; j &lt; 5; j++)</a:t>
            </a:r>
          </a:p>
          <a:p>
            <a:r>
              <a:rPr lang="en-US" sz="2400" b="1" dirty="0"/>
              <a:t>if (</a:t>
            </a:r>
            <a:r>
              <a:rPr lang="en-US" sz="2400" b="1" dirty="0" err="1"/>
              <a:t>i</a:t>
            </a:r>
            <a:r>
              <a:rPr lang="en-US" sz="2400" b="1" dirty="0"/>
              <a:t>==j) s+=a[</a:t>
            </a:r>
            <a:r>
              <a:rPr lang="en-US" sz="2400" b="1" dirty="0" err="1"/>
              <a:t>i</a:t>
            </a:r>
            <a:r>
              <a:rPr lang="en-US" sz="2400" b="1" dirty="0"/>
              <a:t>][j];</a:t>
            </a:r>
            <a:endParaRPr lang="en-US" sz="2400" dirty="0"/>
          </a:p>
          <a:p>
            <a:r>
              <a:rPr lang="en-US" sz="2400" b="1" dirty="0" err="1"/>
              <a:t>cout</a:t>
            </a:r>
            <a:r>
              <a:rPr lang="en-US" sz="2400" b="1" dirty="0"/>
              <a:t>&lt;&lt;“sum = </a:t>
            </a:r>
            <a:r>
              <a:rPr lang="en-US" sz="2400" b="1"/>
              <a:t>"&lt;&lt;s;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14282" y="71414"/>
            <a:ext cx="84296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Q / write a program section with array 2-D a[5,5], to find sum No. in main diagonal?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857884" y="4286256"/>
          <a:ext cx="2857520" cy="24288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5779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5779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5779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5779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3,0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3,1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3,2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3,3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3,4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5779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4,0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4,1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4,2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4,3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4,4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158" y="1571612"/>
            <a:ext cx="85725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b="1" dirty="0"/>
          </a:p>
          <a:p>
            <a:r>
              <a:rPr lang="en-US" sz="2400" b="1" dirty="0"/>
              <a:t>s1=s2=0;</a:t>
            </a:r>
            <a:endParaRPr lang="en-US" sz="2400" dirty="0"/>
          </a:p>
          <a:p>
            <a:r>
              <a:rPr lang="en-US" sz="2400" b="1" dirty="0"/>
              <a:t> for ( </a:t>
            </a:r>
            <a:r>
              <a:rPr lang="en-US" sz="2400" b="1" dirty="0" err="1"/>
              <a:t>i</a:t>
            </a:r>
            <a:r>
              <a:rPr lang="en-US" sz="2400" b="1" dirty="0"/>
              <a:t> = 0; </a:t>
            </a:r>
            <a:r>
              <a:rPr lang="en-US" sz="2400" b="1" dirty="0" err="1"/>
              <a:t>i</a:t>
            </a:r>
            <a:r>
              <a:rPr lang="en-US" sz="2400" b="1" dirty="0"/>
              <a:t> &lt; 5; </a:t>
            </a:r>
            <a:r>
              <a:rPr lang="en-US" sz="2400" b="1" dirty="0" err="1"/>
              <a:t>i</a:t>
            </a:r>
            <a:r>
              <a:rPr lang="en-US" sz="2400" b="1" dirty="0"/>
              <a:t>++)</a:t>
            </a:r>
            <a:endParaRPr lang="en-US" sz="2400" dirty="0"/>
          </a:p>
          <a:p>
            <a:r>
              <a:rPr lang="en-US" sz="2400" b="1" dirty="0"/>
              <a:t>  for ( j = 0; j &lt; 5; j++)</a:t>
            </a:r>
          </a:p>
          <a:p>
            <a:r>
              <a:rPr lang="en-US" sz="2400" b="1" dirty="0"/>
              <a:t>{</a:t>
            </a:r>
            <a:endParaRPr lang="en-US" sz="2400" dirty="0"/>
          </a:p>
          <a:p>
            <a:r>
              <a:rPr lang="en-US" sz="2400" b="1" dirty="0"/>
              <a:t>  if (</a:t>
            </a:r>
            <a:r>
              <a:rPr lang="en-US" sz="2400" b="1" dirty="0" err="1"/>
              <a:t>i</a:t>
            </a:r>
            <a:r>
              <a:rPr lang="en-US" sz="2400" b="1" dirty="0"/>
              <a:t>&gt;j  &amp;&amp;  a[</a:t>
            </a:r>
            <a:r>
              <a:rPr lang="en-US" sz="2400" b="1" dirty="0" err="1"/>
              <a:t>i</a:t>
            </a:r>
            <a:r>
              <a:rPr lang="en-US" sz="2400" b="1" dirty="0"/>
              <a:t>][j]&gt;=0)	s1+=a[</a:t>
            </a:r>
            <a:r>
              <a:rPr lang="en-US" sz="2400" b="1" dirty="0" err="1"/>
              <a:t>i</a:t>
            </a:r>
            <a:r>
              <a:rPr lang="en-US" sz="2400" b="1" dirty="0"/>
              <a:t>][j];</a:t>
            </a:r>
            <a:endParaRPr lang="en-US" sz="2400" dirty="0"/>
          </a:p>
          <a:p>
            <a:r>
              <a:rPr lang="en-US" sz="2400" b="1" dirty="0"/>
              <a:t>  if ( </a:t>
            </a:r>
            <a:r>
              <a:rPr lang="en-US" sz="2400" b="1" dirty="0" err="1"/>
              <a:t>i+j</a:t>
            </a:r>
            <a:r>
              <a:rPr lang="en-US" sz="2400" b="1" dirty="0"/>
              <a:t>&lt;4 &amp;&amp; a[</a:t>
            </a:r>
            <a:r>
              <a:rPr lang="en-US" sz="2400" b="1" dirty="0" err="1"/>
              <a:t>i</a:t>
            </a:r>
            <a:r>
              <a:rPr lang="en-US" sz="2400" b="1" dirty="0"/>
              <a:t>][j]&lt;0)	s2+=a[</a:t>
            </a:r>
            <a:r>
              <a:rPr lang="en-US" sz="2400" b="1" dirty="0" err="1"/>
              <a:t>i</a:t>
            </a:r>
            <a:r>
              <a:rPr lang="en-US" sz="2400" b="1" dirty="0"/>
              <a:t>][j];</a:t>
            </a:r>
          </a:p>
          <a:p>
            <a:r>
              <a:rPr lang="en-US" sz="2400" b="1" dirty="0"/>
              <a:t>}</a:t>
            </a:r>
          </a:p>
          <a:p>
            <a:r>
              <a:rPr lang="en-US" sz="2400" b="1" dirty="0" err="1"/>
              <a:t>cout</a:t>
            </a:r>
            <a:r>
              <a:rPr lang="en-US" sz="2400" b="1" dirty="0"/>
              <a:t>&lt;&lt;“</a:t>
            </a:r>
            <a:r>
              <a:rPr lang="en-US" sz="2400" b="1" dirty="0" err="1"/>
              <a:t>Pos.No</a:t>
            </a:r>
            <a:r>
              <a:rPr lang="en-US" sz="2400" b="1" dirty="0"/>
              <a:t>.= "&lt;&lt;s1;</a:t>
            </a:r>
          </a:p>
          <a:p>
            <a:r>
              <a:rPr lang="en-US" sz="2400" b="1" dirty="0" err="1"/>
              <a:t>cout</a:t>
            </a:r>
            <a:r>
              <a:rPr lang="en-US" sz="2400" b="1" dirty="0"/>
              <a:t>&lt;&lt;“</a:t>
            </a:r>
            <a:r>
              <a:rPr lang="en-US" sz="2400" b="1" dirty="0" err="1"/>
              <a:t>Neg.No</a:t>
            </a:r>
            <a:r>
              <a:rPr lang="en-US" sz="2400" b="1" dirty="0"/>
              <a:t>.= "&lt;&lt;s2;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42844" y="142852"/>
            <a:ext cx="84296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Q / write a program section with array 2-D a[5,5], to calculate the sum of positive No. in Triangle under main diagonal  and sum of negative No. in Triangle above secondary diagonal?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857884" y="4286256"/>
          <a:ext cx="2857520" cy="24288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5779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5779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5779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5779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3,0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3,1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3,2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3,3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3,4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5779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4,0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4,1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4,2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4,3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4,4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1571612"/>
            <a:ext cx="857256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for (</a:t>
            </a:r>
            <a:r>
              <a:rPr lang="en-US" sz="2800" b="1" dirty="0" err="1"/>
              <a:t>i</a:t>
            </a:r>
            <a:r>
              <a:rPr lang="en-US" sz="2800" b="1" dirty="0"/>
              <a:t>=0;i&lt;5;i++)</a:t>
            </a:r>
          </a:p>
          <a:p>
            <a:r>
              <a:rPr lang="en-US" sz="2800" b="1" dirty="0"/>
              <a:t> for (j=0;j&lt;5;j++)</a:t>
            </a:r>
          </a:p>
          <a:p>
            <a:r>
              <a:rPr lang="en-US" sz="2800" b="1" dirty="0"/>
              <a:t>if (</a:t>
            </a:r>
            <a:r>
              <a:rPr lang="en-US" sz="2800" b="1" dirty="0" err="1"/>
              <a:t>i</a:t>
            </a:r>
            <a:r>
              <a:rPr lang="en-US" sz="2800" b="1" dirty="0"/>
              <a:t>==j)</a:t>
            </a:r>
          </a:p>
          <a:p>
            <a:r>
              <a:rPr lang="en-US" sz="2800" b="1" dirty="0"/>
              <a:t> { t=a[</a:t>
            </a:r>
            <a:r>
              <a:rPr lang="en-US" sz="2800" b="1" dirty="0" err="1"/>
              <a:t>i</a:t>
            </a:r>
            <a:r>
              <a:rPr lang="en-US" sz="2800" b="1" dirty="0"/>
              <a:t>][j];</a:t>
            </a:r>
          </a:p>
          <a:p>
            <a:r>
              <a:rPr lang="en-US" sz="2800" b="1" dirty="0"/>
              <a:t>  a[</a:t>
            </a:r>
            <a:r>
              <a:rPr lang="en-US" sz="2800" b="1" dirty="0" err="1"/>
              <a:t>i</a:t>
            </a:r>
            <a:r>
              <a:rPr lang="en-US" sz="2800" b="1" dirty="0"/>
              <a:t>][j]=a[</a:t>
            </a:r>
            <a:r>
              <a:rPr lang="en-US" sz="2800" b="1" dirty="0" err="1"/>
              <a:t>i</a:t>
            </a:r>
            <a:r>
              <a:rPr lang="en-US" sz="2800" b="1" dirty="0"/>
              <a:t>][5-j-1];</a:t>
            </a:r>
          </a:p>
          <a:p>
            <a:r>
              <a:rPr lang="en-US" sz="2800" b="1" dirty="0"/>
              <a:t>  a[</a:t>
            </a:r>
            <a:r>
              <a:rPr lang="en-US" sz="2800" b="1" dirty="0" err="1"/>
              <a:t>i</a:t>
            </a:r>
            <a:r>
              <a:rPr lang="en-US" sz="2800" b="1" dirty="0"/>
              <a:t>][5-j-1]=t; 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2844" y="-24"/>
            <a:ext cx="864399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Q / write program section to switch the main diagonal place the secondary diagonal in the matrix A[5,5]?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643570" y="4500570"/>
          <a:ext cx="3071835" cy="2214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43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43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43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43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43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2916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2916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916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2916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3,0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3,1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3,2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3,3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3,4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2916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4,0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4,1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4,2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4,3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4,4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844" y="785794"/>
            <a:ext cx="857256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#include&lt;</a:t>
            </a:r>
            <a:r>
              <a:rPr lang="en-US" sz="2800" dirty="0" err="1"/>
              <a:t>iostream.h</a:t>
            </a:r>
            <a:r>
              <a:rPr lang="en-US" sz="2800" dirty="0"/>
              <a:t>&gt;</a:t>
            </a:r>
          </a:p>
          <a:p>
            <a:r>
              <a:rPr lang="en-US" sz="2800" dirty="0"/>
              <a:t>void main()</a:t>
            </a:r>
          </a:p>
          <a:p>
            <a:r>
              <a:rPr lang="en-US" sz="2800" dirty="0"/>
              <a:t>{</a:t>
            </a:r>
          </a:p>
          <a:p>
            <a:r>
              <a:rPr lang="en-US" sz="2800" dirty="0" err="1"/>
              <a:t>int</a:t>
            </a:r>
            <a:r>
              <a:rPr lang="en-US" sz="2800" dirty="0"/>
              <a:t> a[2][3]={{1,2,3},{4,5,6}};</a:t>
            </a:r>
          </a:p>
          <a:p>
            <a:r>
              <a:rPr lang="en-US" sz="2800" dirty="0" err="1"/>
              <a:t>int</a:t>
            </a:r>
            <a:r>
              <a:rPr lang="en-US" sz="2800" dirty="0"/>
              <a:t> b[3][4]={{1,2,3,4},{4,5,6,7},{7,8,9,10}};</a:t>
            </a:r>
          </a:p>
          <a:p>
            <a:r>
              <a:rPr lang="en-US" sz="2800" dirty="0" err="1"/>
              <a:t>int</a:t>
            </a:r>
            <a:r>
              <a:rPr lang="en-US" sz="2800" dirty="0"/>
              <a:t> c[2][4];</a:t>
            </a:r>
          </a:p>
          <a:p>
            <a:r>
              <a:rPr lang="en-US" sz="2800" dirty="0" err="1"/>
              <a:t>int</a:t>
            </a:r>
            <a:r>
              <a:rPr lang="en-US" sz="2800" dirty="0"/>
              <a:t> </a:t>
            </a:r>
            <a:r>
              <a:rPr lang="en-US" sz="2800" dirty="0" err="1"/>
              <a:t>i,j,k</a:t>
            </a:r>
            <a:r>
              <a:rPr lang="en-US" sz="2800" dirty="0"/>
              <a:t>;</a:t>
            </a:r>
          </a:p>
          <a:p>
            <a:r>
              <a:rPr lang="en-US" sz="2800" dirty="0"/>
              <a:t>	for(</a:t>
            </a:r>
            <a:r>
              <a:rPr lang="en-US" sz="2800" dirty="0" err="1"/>
              <a:t>i</a:t>
            </a:r>
            <a:r>
              <a:rPr lang="en-US" sz="2800" dirty="0"/>
              <a:t>=0;i&lt;2;i++)</a:t>
            </a:r>
          </a:p>
          <a:p>
            <a:r>
              <a:rPr lang="en-US" sz="2800" dirty="0"/>
              <a:t> 	 for(j=0;j&lt;4;j++)</a:t>
            </a:r>
          </a:p>
          <a:p>
            <a:r>
              <a:rPr lang="en-US" sz="2800" dirty="0"/>
              <a:t>		c[</a:t>
            </a:r>
            <a:r>
              <a:rPr lang="en-US" sz="2800" dirty="0" err="1"/>
              <a:t>i</a:t>
            </a:r>
            <a:r>
              <a:rPr lang="en-US" sz="2800" dirty="0"/>
              <a:t>][j]=0;</a:t>
            </a:r>
          </a:p>
          <a:p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14282" y="71414"/>
            <a:ext cx="86439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Q/W.P. to calculate multiply array a[2][3]*b[3][4] and print result?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14282" y="5857892"/>
          <a:ext cx="197643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8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88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88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78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81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714612" y="5643578"/>
          <a:ext cx="2690812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27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27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27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27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644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44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44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310344" y="5643578"/>
          <a:ext cx="2405060" cy="802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12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12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12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12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719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97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28662" y="5429264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a[2][3]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857620" y="5214950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b[3][4]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929454" y="5214950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c[2][4]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214546" y="6000768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*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5572132" y="5857892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=</a:t>
            </a:r>
            <a:endParaRPr lang="en-US" sz="32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0" y="5143512"/>
            <a:ext cx="91440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1000108"/>
            <a:ext cx="857256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for(</a:t>
            </a:r>
            <a:r>
              <a:rPr lang="en-US" sz="2800" dirty="0" err="1"/>
              <a:t>i</a:t>
            </a:r>
            <a:r>
              <a:rPr lang="en-US" sz="2800" dirty="0"/>
              <a:t>=0;i&lt;2;i++)</a:t>
            </a:r>
          </a:p>
          <a:p>
            <a:r>
              <a:rPr lang="en-US" sz="2800" dirty="0"/>
              <a:t>for(j=0;j&lt;4;j++)</a:t>
            </a:r>
          </a:p>
          <a:p>
            <a:r>
              <a:rPr lang="en-US" sz="2800" dirty="0"/>
              <a:t> { for(k=0;k&lt;3;k++)</a:t>
            </a:r>
          </a:p>
          <a:p>
            <a:r>
              <a:rPr lang="en-US" sz="2800" dirty="0"/>
              <a:t>	c[</a:t>
            </a:r>
            <a:r>
              <a:rPr lang="en-US" sz="2800" dirty="0" err="1"/>
              <a:t>i</a:t>
            </a:r>
            <a:r>
              <a:rPr lang="en-US" sz="2800" dirty="0"/>
              <a:t>][j]+=a[</a:t>
            </a:r>
            <a:r>
              <a:rPr lang="en-US" sz="2800" dirty="0" err="1"/>
              <a:t>i</a:t>
            </a:r>
            <a:r>
              <a:rPr lang="en-US" sz="2800" dirty="0"/>
              <a:t>][k]*b[k][j]; }</a:t>
            </a:r>
          </a:p>
          <a:p>
            <a:r>
              <a:rPr lang="en-US" sz="2800" dirty="0"/>
              <a:t> </a:t>
            </a:r>
          </a:p>
          <a:p>
            <a:r>
              <a:rPr lang="en-US" sz="2800" dirty="0" err="1">
                <a:solidFill>
                  <a:srgbClr val="00B050"/>
                </a:solidFill>
              </a:rPr>
              <a:t>cout</a:t>
            </a:r>
            <a:r>
              <a:rPr lang="en-US" sz="2800" dirty="0">
                <a:solidFill>
                  <a:srgbClr val="00B050"/>
                </a:solidFill>
              </a:rPr>
              <a:t>&lt;&lt;"Array c[2][4] : \n";</a:t>
            </a:r>
          </a:p>
          <a:p>
            <a:r>
              <a:rPr lang="en-US" sz="2800" dirty="0"/>
              <a:t> for(</a:t>
            </a:r>
            <a:r>
              <a:rPr lang="en-US" sz="2800" dirty="0" err="1"/>
              <a:t>i</a:t>
            </a:r>
            <a:r>
              <a:rPr lang="en-US" sz="2800" dirty="0"/>
              <a:t>=0;i&lt;2;i++)</a:t>
            </a:r>
          </a:p>
          <a:p>
            <a:r>
              <a:rPr lang="en-US" sz="2800" dirty="0"/>
              <a:t> { for(j=0;j&lt;4;j++)</a:t>
            </a:r>
          </a:p>
          <a:p>
            <a:r>
              <a:rPr lang="en-US" sz="2800" dirty="0"/>
              <a:t>	</a:t>
            </a:r>
            <a:r>
              <a:rPr lang="en-US" sz="2800" dirty="0" err="1"/>
              <a:t>cout</a:t>
            </a:r>
            <a:r>
              <a:rPr lang="en-US" sz="2800" dirty="0"/>
              <a:t>&lt;&lt;"  "&lt;&lt;c[</a:t>
            </a:r>
            <a:r>
              <a:rPr lang="en-US" sz="2800" dirty="0" err="1"/>
              <a:t>i</a:t>
            </a:r>
            <a:r>
              <a:rPr lang="en-US" sz="2800" dirty="0"/>
              <a:t>][j];</a:t>
            </a:r>
          </a:p>
          <a:p>
            <a:r>
              <a:rPr lang="en-US" sz="2800" dirty="0"/>
              <a:t>	</a:t>
            </a:r>
            <a:r>
              <a:rPr lang="en-US" sz="2800" dirty="0" err="1"/>
              <a:t>cout</a:t>
            </a:r>
            <a:r>
              <a:rPr lang="en-US" sz="2800" dirty="0"/>
              <a:t>&lt;&lt;</a:t>
            </a:r>
            <a:r>
              <a:rPr lang="en-US" sz="2800" dirty="0" err="1"/>
              <a:t>endl</a:t>
            </a:r>
            <a:r>
              <a:rPr lang="en-US" sz="2800" dirty="0"/>
              <a:t>; }</a:t>
            </a:r>
          </a:p>
          <a:p>
            <a:r>
              <a:rPr lang="en-US" sz="2800" dirty="0"/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4282" y="71414"/>
            <a:ext cx="86439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Q/W.P. to calculate multiply array a[2][3]*b[3][4] and print result? </a:t>
            </a:r>
            <a:r>
              <a:rPr lang="en-US" sz="2400" b="1" dirty="0">
                <a:solidFill>
                  <a:srgbClr val="0070C0"/>
                </a:solidFill>
              </a:rPr>
              <a:t>(Cont.)</a:t>
            </a:r>
          </a:p>
        </p:txBody>
      </p:sp>
    </p:spTree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928670"/>
            <a:ext cx="857256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Q1 / write program section to switch the </a:t>
            </a:r>
            <a:r>
              <a:rPr lang="en-US" sz="2400" b="1" dirty="0">
                <a:sym typeface="Wingdings" pitchFamily="2" charset="2"/>
              </a:rPr>
              <a:t>Triangle under </a:t>
            </a:r>
            <a:r>
              <a:rPr lang="en-US" sz="2400" b="1" dirty="0"/>
              <a:t>main diagonal place </a:t>
            </a:r>
            <a:r>
              <a:rPr lang="en-US" sz="2400" b="1" dirty="0">
                <a:sym typeface="Wingdings" pitchFamily="2" charset="2"/>
              </a:rPr>
              <a:t>Triangle above </a:t>
            </a:r>
            <a:r>
              <a:rPr lang="en-US" sz="2400" b="1" dirty="0"/>
              <a:t>main diagonal in the matrix A[5,5]?</a:t>
            </a:r>
          </a:p>
          <a:p>
            <a:endParaRPr lang="en-US" sz="2400" b="1" dirty="0"/>
          </a:p>
          <a:p>
            <a:r>
              <a:rPr lang="en-US" sz="2400" b="1" dirty="0"/>
              <a:t>Q2/W.P. to find largest No. in main diagonal  and smallest No. in secondary diagonal to array a[4][4]?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14282" y="214290"/>
            <a:ext cx="8215370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Homework</a:t>
            </a:r>
          </a:p>
        </p:txBody>
      </p:sp>
    </p:spTree>
  </p:cSld>
  <p:clrMapOvr>
    <a:masterClrMapping/>
  </p:clrMapOvr>
  <p:transition>
    <p:pull dir="r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228</TotalTime>
  <Words>635</Words>
  <Application>Microsoft Office PowerPoint</Application>
  <PresentationFormat>On-screen Show (4:3)</PresentationFormat>
  <Paragraphs>173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Century Schoolbook</vt:lpstr>
      <vt:lpstr>Times New Roman</vt:lpstr>
      <vt:lpstr>Wingdings</vt:lpstr>
      <vt:lpstr>Wingdings 2</vt:lpstr>
      <vt:lpstr>Oriel</vt:lpstr>
      <vt:lpstr>Arrays :  two dimension (2-D) cont.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future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waleed</dc:creator>
  <cp:lastModifiedBy>hk</cp:lastModifiedBy>
  <cp:revision>35</cp:revision>
  <dcterms:created xsi:type="dcterms:W3CDTF">2012-12-15T09:05:02Z</dcterms:created>
  <dcterms:modified xsi:type="dcterms:W3CDTF">2017-09-28T18:29:09Z</dcterms:modified>
</cp:coreProperties>
</file>