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0" r:id="rId3"/>
    <p:sldId id="263" r:id="rId4"/>
    <p:sldId id="261" r:id="rId5"/>
    <p:sldId id="262" r:id="rId6"/>
    <p:sldId id="264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18" y="1857364"/>
            <a:ext cx="4857784" cy="822792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Strings</a:t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string functions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628904"/>
            <a:ext cx="8458216" cy="1371600"/>
          </a:xfrm>
        </p:spPr>
        <p:txBody>
          <a:bodyPr>
            <a:normAutofit/>
          </a:bodyPr>
          <a:lstStyle/>
          <a:p>
            <a:pPr algn="r"/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143108" y="5500702"/>
            <a:ext cx="6192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Eleven 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57356" y="2643182"/>
            <a:ext cx="6172200" cy="189436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500042"/>
            <a:ext cx="85725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string is a consecutive sequence (i.e., array) of characters which are terminated by a null character.</a:t>
            </a:r>
            <a:endParaRPr lang="ar-IQ" dirty="0"/>
          </a:p>
          <a:p>
            <a:r>
              <a:rPr lang="en-US" sz="2400" b="1" dirty="0"/>
              <a:t>char *</a:t>
            </a:r>
            <a:r>
              <a:rPr lang="en-US" sz="2400" b="1" dirty="0" err="1"/>
              <a:t>str</a:t>
            </a:r>
            <a:r>
              <a:rPr lang="en-US" sz="2400" b="1" dirty="0"/>
              <a:t> = "HELLO"; </a:t>
            </a:r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تعريف السلسة الحرفية</a:t>
            </a:r>
          </a:p>
          <a:p>
            <a:r>
              <a:rPr lang="en-US" sz="2400" b="1" dirty="0"/>
              <a:t>char </a:t>
            </a:r>
            <a:r>
              <a:rPr lang="en-US" sz="2400" b="1" dirty="0" err="1"/>
              <a:t>str</a:t>
            </a:r>
            <a:r>
              <a:rPr lang="en-US" sz="2400" b="1" dirty="0"/>
              <a:t>[] = "HELLO";</a:t>
            </a:r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أو تعرف بصيغة المصفوفة 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/>
              <a:t>defines </a:t>
            </a:r>
            <a:r>
              <a:rPr lang="en-US" sz="2400" b="1" dirty="0" err="1"/>
              <a:t>str</a:t>
            </a:r>
            <a:r>
              <a:rPr lang="en-US" sz="2400" dirty="0"/>
              <a:t> to be an array of six characters: five letters and a null character. </a:t>
            </a:r>
            <a:endParaRPr lang="ar-IQ" sz="2400" b="1" dirty="0"/>
          </a:p>
          <a:p>
            <a:r>
              <a:rPr lang="en-US" sz="2400" b="1" dirty="0"/>
              <a:t> char </a:t>
            </a:r>
            <a:r>
              <a:rPr lang="en-US" sz="2400" b="1" dirty="0" err="1"/>
              <a:t>str</a:t>
            </a:r>
            <a:r>
              <a:rPr lang="en-US" sz="2400" b="1" dirty="0"/>
              <a:t>[] = {'H', 'E', 'L', 'L', 'O'};</a:t>
            </a:r>
            <a:endParaRPr lang="en-US" sz="2400" dirty="0"/>
          </a:p>
          <a:p>
            <a:r>
              <a:rPr lang="ar-IQ" sz="2400" b="1" dirty="0"/>
              <a:t> </a:t>
            </a:r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تعريف السلسلة كمصفوفة رموز تلحق برمز النهاية  </a:t>
            </a:r>
          </a:p>
          <a:p>
            <a:r>
              <a:rPr lang="en-US" sz="2400" dirty="0"/>
              <a:t>A common programming error results from confusing a single-character string (e.g., </a:t>
            </a:r>
            <a:r>
              <a:rPr lang="en-US" sz="2400" b="1" dirty="0"/>
              <a:t>"A"</a:t>
            </a:r>
            <a:r>
              <a:rPr lang="en-US" sz="2400" dirty="0"/>
              <a:t>) with a single character (e.g., </a:t>
            </a:r>
            <a:r>
              <a:rPr lang="en-US" sz="2400" b="1" dirty="0"/>
              <a:t>'A'</a:t>
            </a:r>
            <a:r>
              <a:rPr lang="en-US" sz="2400" dirty="0"/>
              <a:t>). These two are not equivalent. (the character 'A' followed by the character '\0')</a:t>
            </a:r>
          </a:p>
          <a:p>
            <a:r>
              <a:rPr lang="en-US" sz="2400" dirty="0"/>
              <a:t>A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long string </a:t>
            </a:r>
            <a:r>
              <a:rPr lang="en-US" sz="2400" dirty="0"/>
              <a:t>may extend beyond a single line, terminated by a backslash. For example:</a:t>
            </a:r>
          </a:p>
          <a:p>
            <a:r>
              <a:rPr lang="en-US" sz="2400" b="1" dirty="0"/>
              <a:t>"Example to show \</a:t>
            </a:r>
            <a:endParaRPr lang="en-US" sz="2400" dirty="0"/>
          </a:p>
          <a:p>
            <a:r>
              <a:rPr lang="en-US" sz="2400" b="1" dirty="0"/>
              <a:t>the use of backslash for \</a:t>
            </a:r>
            <a:endParaRPr lang="en-US" sz="2400" dirty="0"/>
          </a:p>
          <a:p>
            <a:r>
              <a:rPr lang="en-US" sz="2400" b="1" dirty="0"/>
              <a:t>writing a long string”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09815"/>
            <a:ext cx="821537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Strings: </a:t>
            </a:r>
            <a:r>
              <a:rPr lang="ar-IQ" sz="2400" b="1" dirty="0">
                <a:solidFill>
                  <a:srgbClr val="FFFF00"/>
                </a:solidFill>
              </a:rPr>
              <a:t>السلاسل الحرفية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06" y="752757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standard library string : </a:t>
            </a:r>
            <a:r>
              <a:rPr lang="en-US" sz="2400" b="1" dirty="0"/>
              <a:t>&lt;</a:t>
            </a:r>
            <a:r>
              <a:rPr lang="en-US" sz="2400" b="1" dirty="0" err="1"/>
              <a:t>string.h</a:t>
            </a:r>
            <a:r>
              <a:rPr lang="en-US" sz="2400" b="1" dirty="0"/>
              <a:t>&gt;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1406" y="285728"/>
            <a:ext cx="821537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String Functions: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06" y="1157310"/>
          <a:ext cx="4572032" cy="5486400"/>
        </p:xfrm>
        <a:graphic>
          <a:graphicData uri="http://schemas.openxmlformats.org/drawingml/2006/table">
            <a:tbl>
              <a:tblPr/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Function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strlen</a:t>
                      </a:r>
                      <a:r>
                        <a:rPr lang="en-US" sz="16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(s)</a:t>
                      </a:r>
                      <a:endParaRPr lang="en-US" sz="16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Calculates length of string s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char *s = "HELLO";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cout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&lt;&lt;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strlen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(s);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output: 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Strcat</a:t>
                      </a:r>
                      <a:r>
                        <a:rPr lang="en-US" sz="16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(s1,s2)</a:t>
                      </a:r>
                      <a:endParaRPr lang="en-US" sz="16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Appends one string to another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char *s1 = "HELLO";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 char *s2 = " WORLD";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cout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&lt;&lt;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strcat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(s1,s2);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output: Hello World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Strcpy</a:t>
                      </a:r>
                      <a:r>
                        <a:rPr lang="en-US" sz="16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(s1,s2)</a:t>
                      </a:r>
                      <a:endParaRPr lang="en-US" sz="16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Copies one string into another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char *s1 = "HELLO";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 char *s2 = " WORLD";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cout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&lt;&lt;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strcpy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(s1,s2);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output: WORLD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3438" y="1142984"/>
          <a:ext cx="4357718" cy="5567593"/>
        </p:xfrm>
        <a:graphic>
          <a:graphicData uri="http://schemas.openxmlformats.org/drawingml/2006/table">
            <a:tbl>
              <a:tblPr/>
              <a:tblGrid>
                <a:gridCol w="1279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0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Function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8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Strcmp</a:t>
                      </a:r>
                      <a:r>
                        <a:rPr lang="en-US" sz="16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(s1,s2)</a:t>
                      </a:r>
                      <a:endParaRPr lang="en-US" sz="16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Compare one string into another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If s1 less than s2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       return value &lt;0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If s1 the same as s2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     return value ==0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If s1 greater than s2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    return value &gt;0</a:t>
                      </a:r>
                    </a:p>
                  </a:txBody>
                  <a:tcPr marL="43856" marR="4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strlwr</a:t>
                      </a:r>
                      <a:r>
                        <a:rPr lang="en-US" sz="16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(s)</a:t>
                      </a:r>
                      <a:endParaRPr lang="en-US" sz="16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Convert uppercase letters in string to lowercase letters.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char *s = "HELLO";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cout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&lt;&lt;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strlwr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(s);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Times New Roman"/>
                          <a:ea typeface="Times New Roman"/>
                          <a:cs typeface="Times New Roman"/>
                        </a:rPr>
                        <a:t>output: hello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56" marR="4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736"/>
            <a:ext cx="8572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string.h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/>
              <a:t>char *</a:t>
            </a:r>
            <a:r>
              <a:rPr lang="en-US" sz="2800" dirty="0" err="1"/>
              <a:t>str</a:t>
            </a:r>
            <a:r>
              <a:rPr lang="en-US" sz="2800" dirty="0"/>
              <a:t>="WALEED RASHEED";</a:t>
            </a:r>
          </a:p>
          <a:p>
            <a:r>
              <a:rPr lang="en-US" sz="2800" dirty="0"/>
              <a:t>for(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=0;i&lt;</a:t>
            </a:r>
            <a:r>
              <a:rPr lang="en-US" sz="2800" dirty="0" err="1"/>
              <a:t>strlen</a:t>
            </a:r>
            <a:r>
              <a:rPr lang="en-US" sz="2800" dirty="0"/>
              <a:t>(</a:t>
            </a:r>
            <a:r>
              <a:rPr lang="en-US" sz="2800" dirty="0" err="1"/>
              <a:t>str</a:t>
            </a:r>
            <a:r>
              <a:rPr lang="en-US" sz="2800" dirty="0"/>
              <a:t>);</a:t>
            </a:r>
            <a:r>
              <a:rPr lang="en-US" sz="2800" dirty="0" err="1"/>
              <a:t>i</a:t>
            </a:r>
            <a:r>
              <a:rPr lang="en-US" sz="2800" dirty="0"/>
              <a:t>++)</a:t>
            </a:r>
          </a:p>
          <a:p>
            <a:r>
              <a:rPr lang="en-US" sz="2800" dirty="0"/>
              <a:t>if(</a:t>
            </a:r>
            <a:r>
              <a:rPr lang="en-US" sz="2800" dirty="0" err="1"/>
              <a:t>str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]==' ')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else 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str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50004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Q//write program a C++ to print each word on different line from long string?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5140" y="5226784"/>
            <a:ext cx="2071702" cy="163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Output:</a:t>
            </a:r>
          </a:p>
          <a:p>
            <a:r>
              <a:rPr lang="en-US" dirty="0"/>
              <a:t>--------------</a:t>
            </a:r>
          </a:p>
          <a:p>
            <a:r>
              <a:rPr lang="en-US" dirty="0"/>
              <a:t>WALEED</a:t>
            </a:r>
          </a:p>
          <a:p>
            <a:r>
              <a:rPr lang="en-US" dirty="0"/>
              <a:t>RASHEED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385249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string.h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/>
              <a:t>char *</a:t>
            </a:r>
            <a:r>
              <a:rPr lang="en-US" sz="2800" dirty="0" err="1"/>
              <a:t>str</a:t>
            </a:r>
            <a:r>
              <a:rPr lang="en-US" sz="2800" dirty="0"/>
              <a:t>="WALEED RASHEED";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=0;</a:t>
            </a:r>
          </a:p>
          <a:p>
            <a:r>
              <a:rPr lang="en-US" sz="2800" dirty="0"/>
              <a:t>while(</a:t>
            </a:r>
            <a:r>
              <a:rPr lang="en-US" sz="2800" dirty="0" err="1"/>
              <a:t>str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]!='\0')</a:t>
            </a:r>
          </a:p>
          <a:p>
            <a:r>
              <a:rPr lang="en-US" sz="2800" dirty="0"/>
              <a:t>{ 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str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]&lt;&lt;</a:t>
            </a:r>
            <a:r>
              <a:rPr lang="en-US" sz="2800" dirty="0" err="1"/>
              <a:t>endl</a:t>
            </a:r>
            <a:r>
              <a:rPr lang="en-US" sz="2800" dirty="0"/>
              <a:t>; 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++; }</a:t>
            </a:r>
          </a:p>
          <a:p>
            <a:r>
              <a:rPr lang="en-US" sz="2800" dirty="0"/>
              <a:t>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428604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Q\\write program a C++ to print each letters on different line from long string?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72330" y="1902821"/>
            <a:ext cx="2071702" cy="4955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Output:</a:t>
            </a:r>
          </a:p>
          <a:p>
            <a:r>
              <a:rPr lang="en-US" dirty="0"/>
              <a:t>--------------</a:t>
            </a:r>
          </a:p>
          <a:p>
            <a:r>
              <a:rPr lang="en-US" dirty="0"/>
              <a:t>W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L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D</a:t>
            </a:r>
          </a:p>
          <a:p>
            <a:endParaRPr lang="en-US" dirty="0"/>
          </a:p>
          <a:p>
            <a:r>
              <a:rPr lang="en-US" dirty="0"/>
              <a:t>R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S</a:t>
            </a:r>
          </a:p>
          <a:p>
            <a:r>
              <a:rPr lang="en-US" dirty="0"/>
              <a:t>H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06" y="714356"/>
            <a:ext cx="54292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 main()</a:t>
            </a:r>
          </a:p>
          <a:p>
            <a:r>
              <a:rPr lang="en-US" sz="2800" dirty="0"/>
              <a:t> {</a:t>
            </a:r>
          </a:p>
          <a:p>
            <a:r>
              <a:rPr lang="en-US" sz="2800" dirty="0"/>
              <a:t>// char </a:t>
            </a:r>
            <a:r>
              <a:rPr lang="en-US" sz="2800" dirty="0" err="1"/>
              <a:t>str</a:t>
            </a:r>
            <a:r>
              <a:rPr lang="en-US" sz="2800" dirty="0"/>
              <a:t>[] = "HELLO";</a:t>
            </a:r>
          </a:p>
          <a:p>
            <a:r>
              <a:rPr lang="en-US" sz="2800" dirty="0"/>
              <a:t> char </a:t>
            </a:r>
            <a:r>
              <a:rPr lang="en-US" sz="2800" dirty="0" err="1"/>
              <a:t>str</a:t>
            </a:r>
            <a:r>
              <a:rPr lang="en-US" sz="2800" dirty="0"/>
              <a:t>[] = {'H', 'E', 'L', 'L', 'O'};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i,j</a:t>
            </a:r>
            <a:r>
              <a:rPr lang="en-US" sz="2800" dirty="0"/>
              <a:t>;</a:t>
            </a:r>
          </a:p>
          <a:p>
            <a:r>
              <a:rPr lang="en-US" sz="2800" dirty="0"/>
              <a:t>  for (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5; ++</a:t>
            </a:r>
            <a:r>
              <a:rPr lang="en-US" sz="2800" dirty="0" err="1"/>
              <a:t>i</a:t>
            </a:r>
            <a:r>
              <a:rPr lang="en-US" sz="2800" dirty="0"/>
              <a:t>)</a:t>
            </a:r>
          </a:p>
          <a:p>
            <a:r>
              <a:rPr lang="en-US" sz="2800" dirty="0"/>
              <a:t>  {</a:t>
            </a:r>
          </a:p>
          <a:p>
            <a:r>
              <a:rPr lang="en-US" sz="2800" dirty="0"/>
              <a:t>  for ( j = 0; j &lt;= </a:t>
            </a:r>
            <a:r>
              <a:rPr lang="en-US" sz="2800" dirty="0" err="1"/>
              <a:t>i</a:t>
            </a:r>
            <a:r>
              <a:rPr lang="en-US" sz="2800" dirty="0"/>
              <a:t>; ++j)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str</a:t>
            </a:r>
            <a:r>
              <a:rPr lang="en-US" sz="2800" dirty="0"/>
              <a:t>[j];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endl</a:t>
            </a:r>
            <a:r>
              <a:rPr lang="en-US" sz="2800" dirty="0"/>
              <a:t>; }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35716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Q//write this output 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78" y="3786190"/>
            <a:ext cx="2000264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u="sng" dirty="0"/>
              <a:t>Output :</a:t>
            </a:r>
            <a:endParaRPr lang="en-US" sz="2800" dirty="0"/>
          </a:p>
          <a:p>
            <a:r>
              <a:rPr lang="en-US" sz="2800" dirty="0"/>
              <a:t>H</a:t>
            </a:r>
          </a:p>
          <a:p>
            <a:r>
              <a:rPr lang="en-US" sz="2800" dirty="0"/>
              <a:t>HE</a:t>
            </a:r>
          </a:p>
          <a:p>
            <a:r>
              <a:rPr lang="en-US" sz="2800" dirty="0"/>
              <a:t>HEL</a:t>
            </a:r>
          </a:p>
          <a:p>
            <a:r>
              <a:rPr lang="en-US" sz="2800" dirty="0"/>
              <a:t>HELL</a:t>
            </a:r>
          </a:p>
          <a:p>
            <a:r>
              <a:rPr lang="en-US" sz="2800" dirty="0"/>
              <a:t>HELLO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357166"/>
            <a:ext cx="82153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b="1" dirty="0">
              <a:solidFill>
                <a:srgbClr val="FF0000"/>
              </a:solidFill>
            </a:endParaRPr>
          </a:p>
          <a:p>
            <a:pPr algn="r"/>
            <a:r>
              <a:rPr lang="ar-IQ" sz="2400" b="1" dirty="0">
                <a:solidFill>
                  <a:srgbClr val="FF0000"/>
                </a:solidFill>
              </a:rPr>
              <a:t>ملاحظة مهمة: </a:t>
            </a:r>
            <a:r>
              <a:rPr lang="ar-IQ" sz="2400" b="1" dirty="0"/>
              <a:t>ان قراءة السلسلة الحرفية باستخدام ايعاز القراءة المعتاد</a:t>
            </a:r>
            <a:endParaRPr lang="en-US" sz="2400" b="1" dirty="0"/>
          </a:p>
          <a:p>
            <a:pPr algn="r"/>
            <a:endParaRPr lang="ar-IQ" sz="2400" b="1" dirty="0"/>
          </a:p>
          <a:p>
            <a:r>
              <a:rPr lang="en-US" sz="2400" b="1" dirty="0">
                <a:solidFill>
                  <a:srgbClr val="FF0000"/>
                </a:solidFill>
              </a:rPr>
              <a:t>char *</a:t>
            </a:r>
            <a:r>
              <a:rPr lang="en-US" sz="2400" b="1" dirty="0" err="1">
                <a:solidFill>
                  <a:srgbClr val="FF0000"/>
                </a:solidFill>
              </a:rPr>
              <a:t>str</a:t>
            </a:r>
            <a:r>
              <a:rPr lang="en-US" sz="2400" b="1" dirty="0">
                <a:solidFill>
                  <a:srgbClr val="FF0000"/>
                </a:solidFill>
              </a:rPr>
              <a:t>;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cin</a:t>
            </a:r>
            <a:r>
              <a:rPr lang="en-US" sz="2400" b="1" dirty="0">
                <a:solidFill>
                  <a:srgbClr val="FF0000"/>
                </a:solidFill>
              </a:rPr>
              <a:t>&gt;&gt;</a:t>
            </a:r>
            <a:r>
              <a:rPr lang="en-US" sz="2400" b="1" dirty="0" err="1">
                <a:solidFill>
                  <a:srgbClr val="FF0000"/>
                </a:solidFill>
              </a:rPr>
              <a:t>str</a:t>
            </a:r>
            <a:r>
              <a:rPr lang="en-US" sz="2400" b="1" dirty="0">
                <a:solidFill>
                  <a:srgbClr val="FF0000"/>
                </a:solidFill>
              </a:rPr>
              <a:t>;</a:t>
            </a:r>
          </a:p>
          <a:p>
            <a:pPr algn="r"/>
            <a:endParaRPr lang="ar-IQ" sz="2400" b="1" dirty="0"/>
          </a:p>
          <a:p>
            <a:pPr algn="r"/>
            <a:r>
              <a:rPr lang="ar-IQ" sz="2400" b="1" dirty="0"/>
              <a:t>سيظهر خطأ في القراءة مما يؤدي الى ايقاف البرنامج، بينما قراءة السلسة الحرفية</a:t>
            </a:r>
          </a:p>
          <a:p>
            <a:pPr algn="r"/>
            <a:r>
              <a:rPr lang="ar-IQ" sz="2400" b="1" dirty="0"/>
              <a:t>كمصفوفة احادية مع تحديد الحجم لتلك السلسلة سيؤدي الى قراءة السلسلة الى اول </a:t>
            </a:r>
            <a:endParaRPr lang="en-US" sz="2400" b="1" dirty="0"/>
          </a:p>
          <a:p>
            <a:pPr algn="r"/>
            <a:r>
              <a:rPr lang="ar-IQ" sz="2400" b="1" dirty="0"/>
              <a:t>فراغ فقط (اي اول كلمة فقط) وإهمال الذي بعده</a:t>
            </a:r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</a:rPr>
              <a:t>char </a:t>
            </a:r>
            <a:r>
              <a:rPr lang="en-US" sz="2400" b="1" dirty="0" err="1">
                <a:solidFill>
                  <a:srgbClr val="FF0000"/>
                </a:solidFill>
              </a:rPr>
              <a:t>str</a:t>
            </a:r>
            <a:r>
              <a:rPr lang="en-US" sz="2400" b="1" dirty="0">
                <a:solidFill>
                  <a:srgbClr val="FF0000"/>
                </a:solidFill>
              </a:rPr>
              <a:t>[10];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cin</a:t>
            </a:r>
            <a:r>
              <a:rPr lang="en-US" sz="2400" b="1" dirty="0">
                <a:solidFill>
                  <a:srgbClr val="FF0000"/>
                </a:solidFill>
              </a:rPr>
              <a:t>&gt;&gt;</a:t>
            </a:r>
            <a:r>
              <a:rPr lang="en-US" sz="2400" b="1" dirty="0" err="1">
                <a:solidFill>
                  <a:srgbClr val="FF0000"/>
                </a:solidFill>
              </a:rPr>
              <a:t>str</a:t>
            </a:r>
            <a:r>
              <a:rPr lang="en-US" sz="2400" b="1" dirty="0">
                <a:solidFill>
                  <a:srgbClr val="FF0000"/>
                </a:solidFill>
              </a:rPr>
              <a:t>;</a:t>
            </a:r>
          </a:p>
          <a:p>
            <a:pPr algn="r"/>
            <a:endParaRPr lang="ar-IQ" sz="2400" b="1" dirty="0"/>
          </a:p>
          <a:p>
            <a:pPr algn="r"/>
            <a:r>
              <a:rPr lang="ar-IQ" sz="2400" b="1" dirty="0"/>
              <a:t>ولهذا يفضل استخدام ايعاز خاص بقراءة السلاسل الحرفية يسمح بوجود الفراغات </a:t>
            </a:r>
            <a:endParaRPr lang="en-US" sz="2400" b="1" dirty="0"/>
          </a:p>
          <a:p>
            <a:pPr algn="r"/>
            <a:r>
              <a:rPr lang="ar-IQ" sz="2400" b="1" dirty="0"/>
              <a:t>وذلك بعد تحديد حجم السلسة الحرفية.</a:t>
            </a:r>
            <a:endParaRPr lang="en-US" sz="2400" b="1" dirty="0"/>
          </a:p>
          <a:p>
            <a:pPr algn="r"/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214290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#include&lt;</a:t>
            </a:r>
            <a:r>
              <a:rPr lang="en-US" sz="2400" b="1" dirty="0" err="1"/>
              <a:t>string.h</a:t>
            </a:r>
            <a:r>
              <a:rPr lang="en-US" sz="2400" b="1" dirty="0"/>
              <a:t>&gt;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#include&lt;</a:t>
            </a:r>
            <a:r>
              <a:rPr lang="en-US" sz="2400" b="1" dirty="0" err="1">
                <a:solidFill>
                  <a:srgbClr val="FF0000"/>
                </a:solidFill>
              </a:rPr>
              <a:t>stdio.h</a:t>
            </a:r>
            <a:r>
              <a:rPr lang="en-US" sz="2400" b="1" dirty="0">
                <a:solidFill>
                  <a:srgbClr val="FF0000"/>
                </a:solidFill>
              </a:rPr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char </a:t>
            </a:r>
            <a:r>
              <a:rPr lang="en-US" sz="2400" b="1" dirty="0" err="1"/>
              <a:t>str</a:t>
            </a:r>
            <a:r>
              <a:rPr lang="en-US" sz="2400" b="1" dirty="0"/>
              <a:t>[80];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gets(</a:t>
            </a:r>
            <a:r>
              <a:rPr lang="en-US" sz="2400" b="1" dirty="0" err="1">
                <a:solidFill>
                  <a:srgbClr val="FF0000"/>
                </a:solidFill>
              </a:rPr>
              <a:t>str</a:t>
            </a:r>
            <a:r>
              <a:rPr lang="en-US" sz="2400" b="1" dirty="0">
                <a:solidFill>
                  <a:srgbClr val="FF0000"/>
                </a:solidFill>
              </a:rPr>
              <a:t>);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=0;</a:t>
            </a:r>
          </a:p>
          <a:p>
            <a:r>
              <a:rPr lang="en-US" sz="2400" b="1" dirty="0"/>
              <a:t>while(</a:t>
            </a:r>
            <a:r>
              <a:rPr lang="en-US" sz="2400" b="1" dirty="0" err="1"/>
              <a:t>str</a:t>
            </a:r>
            <a:r>
              <a:rPr lang="en-US" sz="2400" b="1" dirty="0"/>
              <a:t>[</a:t>
            </a:r>
            <a:r>
              <a:rPr lang="en-US" sz="2400" b="1" dirty="0" err="1"/>
              <a:t>i</a:t>
            </a:r>
            <a:r>
              <a:rPr lang="en-US" sz="2400" b="1" dirty="0"/>
              <a:t>]!='\0')</a:t>
            </a:r>
          </a:p>
          <a:p>
            <a:r>
              <a:rPr lang="en-US" sz="2400" b="1" dirty="0"/>
              <a:t>{ </a:t>
            </a:r>
            <a:r>
              <a:rPr lang="en-US" sz="2400" b="1" dirty="0" err="1"/>
              <a:t>cout</a:t>
            </a:r>
            <a:r>
              <a:rPr lang="en-US" sz="2400" b="1" dirty="0"/>
              <a:t>&lt;&lt;</a:t>
            </a:r>
            <a:r>
              <a:rPr lang="en-US" sz="2400" b="1" dirty="0" err="1"/>
              <a:t>str</a:t>
            </a:r>
            <a:r>
              <a:rPr lang="en-US" sz="2400" b="1" dirty="0"/>
              <a:t>[</a:t>
            </a:r>
            <a:r>
              <a:rPr lang="en-US" sz="2400" b="1" dirty="0" err="1"/>
              <a:t>i</a:t>
            </a:r>
            <a:r>
              <a:rPr lang="en-US" sz="2400" b="1" dirty="0"/>
              <a:t>]&lt;&lt;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r>
              <a:rPr lang="en-US" sz="2400" b="1" dirty="0" err="1"/>
              <a:t>i</a:t>
            </a:r>
            <a:r>
              <a:rPr lang="en-US" sz="2400" b="1" dirty="0"/>
              <a:t>++; }</a:t>
            </a:r>
          </a:p>
          <a:p>
            <a:r>
              <a:rPr lang="en-US" sz="2400" b="1" dirty="0"/>
              <a:t> }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57818" y="0"/>
            <a:ext cx="3786182" cy="6832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Input:</a:t>
            </a:r>
          </a:p>
          <a:p>
            <a:r>
              <a:rPr lang="en-US" sz="2800" dirty="0">
                <a:solidFill>
                  <a:schemeClr val="tx1"/>
                </a:solidFill>
              </a:rPr>
              <a:t>---------</a:t>
            </a:r>
          </a:p>
          <a:p>
            <a:r>
              <a:rPr lang="en-US" sz="2800" dirty="0"/>
              <a:t>WALEED RASHEED</a:t>
            </a:r>
          </a:p>
          <a:p>
            <a:endParaRPr lang="en-US" sz="2800" dirty="0"/>
          </a:p>
          <a:p>
            <a:r>
              <a:rPr lang="en-US" sz="2800" dirty="0">
                <a:solidFill>
                  <a:schemeClr val="tx1"/>
                </a:solidFill>
              </a:rPr>
              <a:t>Output:</a:t>
            </a:r>
          </a:p>
          <a:p>
            <a:r>
              <a:rPr lang="en-US" dirty="0">
                <a:solidFill>
                  <a:schemeClr val="tx1"/>
                </a:solidFill>
              </a:rPr>
              <a:t>--------------</a:t>
            </a:r>
          </a:p>
          <a:p>
            <a:r>
              <a:rPr lang="en-US" sz="2000" b="1" dirty="0"/>
              <a:t>W</a:t>
            </a:r>
          </a:p>
          <a:p>
            <a:r>
              <a:rPr lang="en-US" sz="2000" b="1" dirty="0"/>
              <a:t>A</a:t>
            </a:r>
          </a:p>
          <a:p>
            <a:r>
              <a:rPr lang="en-US" sz="2000" b="1" dirty="0"/>
              <a:t>L</a:t>
            </a:r>
          </a:p>
          <a:p>
            <a:r>
              <a:rPr lang="en-US" sz="2000" b="1" dirty="0"/>
              <a:t>E</a:t>
            </a:r>
          </a:p>
          <a:p>
            <a:r>
              <a:rPr lang="en-US" sz="2000" b="1" dirty="0"/>
              <a:t>E</a:t>
            </a:r>
          </a:p>
          <a:p>
            <a:r>
              <a:rPr lang="en-US" sz="2000" b="1" dirty="0"/>
              <a:t>D</a:t>
            </a:r>
          </a:p>
          <a:p>
            <a:endParaRPr lang="en-US" sz="2000" b="1" dirty="0"/>
          </a:p>
          <a:p>
            <a:r>
              <a:rPr lang="en-US" sz="2000" b="1" dirty="0"/>
              <a:t>R</a:t>
            </a:r>
          </a:p>
          <a:p>
            <a:r>
              <a:rPr lang="en-US" sz="2000" b="1" dirty="0"/>
              <a:t>A</a:t>
            </a:r>
          </a:p>
          <a:p>
            <a:r>
              <a:rPr lang="en-US" sz="2000" b="1" dirty="0"/>
              <a:t>S</a:t>
            </a:r>
          </a:p>
          <a:p>
            <a:r>
              <a:rPr lang="en-US" sz="2000" b="1" dirty="0"/>
              <a:t>H</a:t>
            </a:r>
          </a:p>
          <a:p>
            <a:r>
              <a:rPr lang="en-US" sz="2000" b="1" dirty="0"/>
              <a:t>E</a:t>
            </a:r>
          </a:p>
          <a:p>
            <a:r>
              <a:rPr lang="en-US" sz="2000" b="1" dirty="0"/>
              <a:t>E</a:t>
            </a:r>
          </a:p>
          <a:p>
            <a:r>
              <a:rPr lang="en-US" sz="2000" b="1" dirty="0"/>
              <a:t>D</a:t>
            </a: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2857488" y="2428868"/>
            <a:ext cx="1571636" cy="642942"/>
          </a:xfrm>
          <a:prstGeom prst="borderCallout1">
            <a:avLst>
              <a:gd name="adj1" fmla="val 52111"/>
              <a:gd name="adj2" fmla="val 1723"/>
              <a:gd name="adj3" fmla="val 48287"/>
              <a:gd name="adj4" fmla="val -738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solidFill>
                  <a:srgbClr val="FFFF00"/>
                </a:solidFill>
              </a:rPr>
              <a:t>ايعاز قراءة السلسة الحرفية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3500430" y="1285860"/>
            <a:ext cx="1571636" cy="1000132"/>
          </a:xfrm>
          <a:prstGeom prst="borderCallout1">
            <a:avLst>
              <a:gd name="adj1" fmla="val 52111"/>
              <a:gd name="adj2" fmla="val 1723"/>
              <a:gd name="adj3" fmla="val 9910"/>
              <a:gd name="adj4" fmla="val -80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solidFill>
                  <a:srgbClr val="FFFF00"/>
                </a:solidFill>
              </a:rPr>
              <a:t>اسم المكتبة الخاص بايعاز قراءة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00108"/>
            <a:ext cx="8572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Q1/ Write a program to read a string and count the number of words?</a:t>
            </a:r>
          </a:p>
          <a:p>
            <a:endParaRPr lang="en-US" sz="2400" dirty="0"/>
          </a:p>
          <a:p>
            <a:r>
              <a:rPr lang="en-US" sz="2400" dirty="0"/>
              <a:t>Q2/ Write a program to read a string and find number of repeat “q” or “Q” letter?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821537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Homework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</TotalTime>
  <Words>809</Words>
  <Application>Microsoft Office PowerPoint</Application>
  <PresentationFormat>On-screen Show (4:3)</PresentationFormat>
  <Paragraphs>164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Schoolbook</vt:lpstr>
      <vt:lpstr>Times New Roman</vt:lpstr>
      <vt:lpstr>Wingdings</vt:lpstr>
      <vt:lpstr>Wingdings 2</vt:lpstr>
      <vt:lpstr>Oriel</vt:lpstr>
      <vt:lpstr>Strings with string functions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30</cp:revision>
  <dcterms:created xsi:type="dcterms:W3CDTF">2012-12-15T09:05:02Z</dcterms:created>
  <dcterms:modified xsi:type="dcterms:W3CDTF">2017-09-28T18:31:14Z</dcterms:modified>
</cp:coreProperties>
</file>