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67" r:id="rId2"/>
    <p:sldId id="260" r:id="rId3"/>
    <p:sldId id="263" r:id="rId4"/>
    <p:sldId id="261" r:id="rId5"/>
    <p:sldId id="262" r:id="rId6"/>
    <p:sldId id="264" r:id="rId7"/>
    <p:sldId id="265" r:id="rId8"/>
    <p:sldId id="266" r:id="rId9"/>
    <p:sldId id="268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DA39EB37-A0A4-4AAC-9EE4-2F5D176E1A95}" type="datetimeFigureOut">
              <a:rPr lang="en-US" smtClean="0"/>
              <a:pPr/>
              <a:t>9/28/2017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864D2FC3-BCC1-4012-92FD-27786F376D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9EB37-A0A4-4AAC-9EE4-2F5D176E1A95}" type="datetimeFigureOut">
              <a:rPr lang="en-US" smtClean="0"/>
              <a:pPr/>
              <a:t>9/28/2017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D2FC3-BCC1-4012-92FD-27786F376D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9EB37-A0A4-4AAC-9EE4-2F5D176E1A95}" type="datetimeFigureOut">
              <a:rPr lang="en-US" smtClean="0"/>
              <a:pPr/>
              <a:t>9/28/2017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D2FC3-BCC1-4012-92FD-27786F376D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A39EB37-A0A4-4AAC-9EE4-2F5D176E1A95}" type="datetimeFigureOut">
              <a:rPr lang="en-US" smtClean="0"/>
              <a:pPr/>
              <a:t>9/28/2017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864D2FC3-BCC1-4012-92FD-27786F376D9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DA39EB37-A0A4-4AAC-9EE4-2F5D176E1A95}" type="datetimeFigureOut">
              <a:rPr lang="en-US" smtClean="0"/>
              <a:pPr/>
              <a:t>9/28/2017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864D2FC3-BCC1-4012-92FD-27786F376D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9EB37-A0A4-4AAC-9EE4-2F5D176E1A95}" type="datetimeFigureOut">
              <a:rPr lang="en-US" smtClean="0"/>
              <a:pPr/>
              <a:t>9/28/2017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D2FC3-BCC1-4012-92FD-27786F376D9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9EB37-A0A4-4AAC-9EE4-2F5D176E1A95}" type="datetimeFigureOut">
              <a:rPr lang="en-US" smtClean="0"/>
              <a:pPr/>
              <a:t>9/28/2017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D2FC3-BCC1-4012-92FD-27786F376D9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A39EB37-A0A4-4AAC-9EE4-2F5D176E1A95}" type="datetimeFigureOut">
              <a:rPr lang="en-US" smtClean="0"/>
              <a:pPr/>
              <a:t>9/28/2017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864D2FC3-BCC1-4012-92FD-27786F376D9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9EB37-A0A4-4AAC-9EE4-2F5D176E1A95}" type="datetimeFigureOut">
              <a:rPr lang="en-US" smtClean="0"/>
              <a:pPr/>
              <a:t>9/28/2017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D2FC3-BCC1-4012-92FD-27786F376D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A39EB37-A0A4-4AAC-9EE4-2F5D176E1A95}" type="datetimeFigureOut">
              <a:rPr lang="en-US" smtClean="0"/>
              <a:pPr/>
              <a:t>9/28/2017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864D2FC3-BCC1-4012-92FD-27786F376D9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A39EB37-A0A4-4AAC-9EE4-2F5D176E1A95}" type="datetimeFigureOut">
              <a:rPr lang="en-US" smtClean="0"/>
              <a:pPr/>
              <a:t>9/28/2017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864D2FC3-BCC1-4012-92FD-27786F376D9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DA39EB37-A0A4-4AAC-9EE4-2F5D176E1A95}" type="datetimeFigureOut">
              <a:rPr lang="en-US" smtClean="0"/>
              <a:pPr/>
              <a:t>9/28/2017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864D2FC3-BCC1-4012-92FD-27786F376D9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85918" y="1857364"/>
            <a:ext cx="4857784" cy="822792"/>
          </a:xfrm>
        </p:spPr>
        <p:txBody>
          <a:bodyPr>
            <a:noAutofit/>
          </a:bodyPr>
          <a:lstStyle/>
          <a:p>
            <a:r>
              <a:rPr lang="en-US" sz="6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Strings</a:t>
            </a:r>
            <a:br>
              <a:rPr lang="en-US" sz="6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28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with string functions</a:t>
            </a:r>
            <a:r>
              <a:rPr lang="en-US" sz="6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57158" y="2628904"/>
            <a:ext cx="8458216" cy="1371600"/>
          </a:xfrm>
        </p:spPr>
        <p:txBody>
          <a:bodyPr>
            <a:normAutofit/>
          </a:bodyPr>
          <a:lstStyle/>
          <a:p>
            <a:pPr algn="r"/>
            <a:endParaRPr lang="en-US" sz="4000" dirty="0"/>
          </a:p>
        </p:txBody>
      </p:sp>
      <p:sp>
        <p:nvSpPr>
          <p:cNvPr id="5" name="Rectangle 4"/>
          <p:cNvSpPr/>
          <p:nvPr/>
        </p:nvSpPr>
        <p:spPr>
          <a:xfrm>
            <a:off x="2143108" y="5500702"/>
            <a:ext cx="619272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Eleven Lecture</a:t>
            </a: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857356" y="2643182"/>
            <a:ext cx="6172200" cy="1894362"/>
          </a:xfrm>
          <a:prstGeom prst="rect">
            <a:avLst/>
          </a:prstGeom>
        </p:spPr>
        <p:txBody>
          <a:bodyPr vert="horz" anchor="b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small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IN</a:t>
            </a:r>
            <a:r>
              <a:rPr kumimoji="0" lang="en-US" sz="4000" b="1" i="0" u="none" strike="noStrike" kern="1200" cap="small" spc="0" normalizeH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C++ LANGAUGE</a:t>
            </a:r>
            <a:br>
              <a:rPr kumimoji="0" lang="en-US" sz="4000" b="1" i="0" u="none" strike="noStrike" kern="1200" cap="small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endParaRPr kumimoji="0" lang="en-US" sz="4000" b="1" i="0" u="none" strike="noStrike" kern="1200" cap="small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>
    <p:dissolv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42844" y="500042"/>
            <a:ext cx="8572560" cy="6370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A string is a consecutive sequence (i.e., array) of characters which are terminated by a null character.</a:t>
            </a:r>
            <a:endParaRPr lang="ar-IQ" dirty="0"/>
          </a:p>
          <a:p>
            <a:r>
              <a:rPr lang="en-US" sz="2400" b="1" dirty="0"/>
              <a:t>char *</a:t>
            </a:r>
            <a:r>
              <a:rPr lang="en-US" sz="2400" b="1" dirty="0" err="1"/>
              <a:t>str</a:t>
            </a:r>
            <a:r>
              <a:rPr lang="en-US" sz="2400" b="1" dirty="0"/>
              <a:t> = "HELLO"; </a:t>
            </a:r>
            <a:r>
              <a:rPr lang="ar-IQ" sz="2400" b="1" dirty="0">
                <a:solidFill>
                  <a:schemeClr val="accent2">
                    <a:lumMod val="75000"/>
                  </a:schemeClr>
                </a:solidFill>
              </a:rPr>
              <a:t>تعريف السلسة الحرفية</a:t>
            </a:r>
          </a:p>
          <a:p>
            <a:r>
              <a:rPr lang="en-US" sz="2400" b="1" dirty="0"/>
              <a:t>char </a:t>
            </a:r>
            <a:r>
              <a:rPr lang="en-US" sz="2400" b="1" dirty="0" err="1"/>
              <a:t>str</a:t>
            </a:r>
            <a:r>
              <a:rPr lang="en-US" sz="2400" b="1" dirty="0"/>
              <a:t>[] = "HELLO";</a:t>
            </a:r>
            <a:r>
              <a:rPr lang="ar-IQ" sz="2400" b="1" dirty="0">
                <a:solidFill>
                  <a:schemeClr val="accent2">
                    <a:lumMod val="75000"/>
                  </a:schemeClr>
                </a:solidFill>
              </a:rPr>
              <a:t>أو تعرف بصيغة المصفوفة </a:t>
            </a:r>
            <a:endParaRPr lang="en-US" sz="2400" dirty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en-US" sz="2400" dirty="0"/>
              <a:t>defines </a:t>
            </a:r>
            <a:r>
              <a:rPr lang="en-US" sz="2400" b="1" dirty="0" err="1"/>
              <a:t>str</a:t>
            </a:r>
            <a:r>
              <a:rPr lang="en-US" sz="2400" dirty="0"/>
              <a:t> to be an array of six characters: five letters and a null character. </a:t>
            </a:r>
            <a:endParaRPr lang="ar-IQ" sz="2400" b="1" dirty="0"/>
          </a:p>
          <a:p>
            <a:r>
              <a:rPr lang="en-US" sz="2400" b="1" dirty="0"/>
              <a:t> char </a:t>
            </a:r>
            <a:r>
              <a:rPr lang="en-US" sz="2400" b="1" dirty="0" err="1"/>
              <a:t>str</a:t>
            </a:r>
            <a:r>
              <a:rPr lang="en-US" sz="2400" b="1" dirty="0"/>
              <a:t>[] = {'H', 'E', 'L', 'L', 'O'};</a:t>
            </a:r>
            <a:endParaRPr lang="en-US" sz="2400" dirty="0"/>
          </a:p>
          <a:p>
            <a:r>
              <a:rPr lang="ar-IQ" sz="2400" b="1" dirty="0"/>
              <a:t> </a:t>
            </a:r>
            <a:r>
              <a:rPr lang="ar-IQ" sz="2400" b="1" dirty="0">
                <a:solidFill>
                  <a:schemeClr val="accent2">
                    <a:lumMod val="75000"/>
                  </a:schemeClr>
                </a:solidFill>
              </a:rPr>
              <a:t>تعريف السلسلة كمصفوفة رموز تلحق برمز النهاية  </a:t>
            </a:r>
          </a:p>
          <a:p>
            <a:r>
              <a:rPr lang="en-US" sz="2400" dirty="0"/>
              <a:t>A common programming error results from confusing a single-character string (e.g., </a:t>
            </a:r>
            <a:r>
              <a:rPr lang="en-US" sz="2400" b="1" dirty="0"/>
              <a:t>"A"</a:t>
            </a:r>
            <a:r>
              <a:rPr lang="en-US" sz="2400" dirty="0"/>
              <a:t>) with a single character (e.g., </a:t>
            </a:r>
            <a:r>
              <a:rPr lang="en-US" sz="2400" b="1" dirty="0"/>
              <a:t>'A'</a:t>
            </a:r>
            <a:r>
              <a:rPr lang="en-US" sz="2400" dirty="0"/>
              <a:t>). These two are not equivalent. (the character 'A' followed by the character '\0')</a:t>
            </a:r>
          </a:p>
          <a:p>
            <a:r>
              <a:rPr lang="en-US" sz="2400" dirty="0"/>
              <a:t>A</a:t>
            </a:r>
            <a:r>
              <a:rPr lang="en-US" sz="2400" dirty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long string </a:t>
            </a:r>
            <a:r>
              <a:rPr lang="en-US" sz="2400" dirty="0"/>
              <a:t>may extend beyond a single line, terminated by a backslash. For example:</a:t>
            </a:r>
          </a:p>
          <a:p>
            <a:r>
              <a:rPr lang="en-US" sz="2400" b="1" dirty="0"/>
              <a:t>"Example to show \</a:t>
            </a:r>
            <a:endParaRPr lang="en-US" sz="2400" dirty="0"/>
          </a:p>
          <a:p>
            <a:r>
              <a:rPr lang="en-US" sz="2400" b="1" dirty="0"/>
              <a:t>the use of backslash for \</a:t>
            </a:r>
            <a:endParaRPr lang="en-US" sz="2400" dirty="0"/>
          </a:p>
          <a:p>
            <a:r>
              <a:rPr lang="en-US" sz="2400" b="1" dirty="0"/>
              <a:t>writing a long string”</a:t>
            </a:r>
            <a:endParaRPr lang="en-US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214282" y="109815"/>
            <a:ext cx="8215370" cy="46166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FF00"/>
                </a:solidFill>
              </a:rPr>
              <a:t>Strings: </a:t>
            </a:r>
            <a:r>
              <a:rPr lang="ar-IQ" sz="2400" b="1" dirty="0">
                <a:solidFill>
                  <a:srgbClr val="FFFF00"/>
                </a:solidFill>
              </a:rPr>
              <a:t>السلاسل الحرفية</a:t>
            </a:r>
            <a:endParaRPr lang="en-US" sz="24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 spd="med">
    <p:dissolv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1406" y="752757"/>
            <a:ext cx="85725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The standard library string : </a:t>
            </a:r>
            <a:r>
              <a:rPr lang="en-US" sz="2400" b="1" dirty="0"/>
              <a:t>&lt;</a:t>
            </a:r>
            <a:r>
              <a:rPr lang="en-US" sz="2400" b="1" dirty="0" err="1"/>
              <a:t>string.h</a:t>
            </a:r>
            <a:r>
              <a:rPr lang="en-US" sz="2400" b="1" dirty="0"/>
              <a:t>&gt;</a:t>
            </a:r>
            <a:endParaRPr lang="en-US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71406" y="285728"/>
            <a:ext cx="8215370" cy="46166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400" b="1" dirty="0"/>
              <a:t>String Functions:</a:t>
            </a:r>
            <a:endParaRPr lang="en-US" sz="2400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71406" y="1157310"/>
          <a:ext cx="4572032" cy="5486400"/>
        </p:xfrm>
        <a:graphic>
          <a:graphicData uri="http://schemas.openxmlformats.org/drawingml/2006/table">
            <a:tbl>
              <a:tblPr/>
              <a:tblGrid>
                <a:gridCol w="15716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0039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6760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Times New Roman"/>
                          <a:ea typeface="Times New Roman"/>
                          <a:cs typeface="Times New Roman"/>
                        </a:rPr>
                        <a:t>Function</a:t>
                      </a:r>
                      <a:endParaRPr lang="en-US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3856" marR="438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FFFFFF"/>
                      </a:fgClr>
                      <a:bgClr>
                        <a:srgbClr val="DFDFD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latin typeface="Times New Roman"/>
                          <a:ea typeface="Times New Roman"/>
                          <a:cs typeface="Times New Roman"/>
                        </a:rPr>
                        <a:t>Mean</a:t>
                      </a:r>
                      <a:endParaRPr lang="en-US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3856" marR="438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FFFFFF"/>
                      </a:fgClr>
                      <a:bgClr>
                        <a:srgbClr val="DFDFDF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5147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 err="1">
                          <a:solidFill>
                            <a:schemeClr val="accent3">
                              <a:lumMod val="60000"/>
                              <a:lumOff val="4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strlen</a:t>
                      </a:r>
                      <a:r>
                        <a:rPr lang="en-US" sz="1600" b="1" dirty="0">
                          <a:solidFill>
                            <a:schemeClr val="accent3">
                              <a:lumMod val="60000"/>
                              <a:lumOff val="4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(s)</a:t>
                      </a:r>
                      <a:endParaRPr lang="en-US" sz="1600" dirty="0">
                        <a:solidFill>
                          <a:schemeClr val="accent3">
                            <a:lumMod val="60000"/>
                            <a:lumOff val="40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3856" marR="438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/>
                          <a:ea typeface="Times New Roman"/>
                          <a:cs typeface="Times New Roman"/>
                        </a:rPr>
                        <a:t>Calculates length of string s</a:t>
                      </a:r>
                    </a:p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Times New Roman"/>
                          <a:ea typeface="Times New Roman"/>
                          <a:cs typeface="Times New Roman"/>
                        </a:rPr>
                        <a:t>char *s = "HELLO";</a:t>
                      </a:r>
                      <a:endParaRPr lang="en-US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 err="1">
                          <a:latin typeface="Times New Roman"/>
                          <a:ea typeface="Times New Roman"/>
                          <a:cs typeface="Times New Roman"/>
                        </a:rPr>
                        <a:t>cout</a:t>
                      </a:r>
                      <a:r>
                        <a:rPr lang="en-US" sz="1600" b="1" dirty="0">
                          <a:latin typeface="Times New Roman"/>
                          <a:ea typeface="Times New Roman"/>
                          <a:cs typeface="Times New Roman"/>
                        </a:rPr>
                        <a:t>&lt;&lt;</a:t>
                      </a:r>
                      <a:r>
                        <a:rPr lang="en-US" sz="1600" b="1" dirty="0" err="1">
                          <a:latin typeface="Times New Roman"/>
                          <a:ea typeface="Times New Roman"/>
                          <a:cs typeface="Times New Roman"/>
                        </a:rPr>
                        <a:t>strlen</a:t>
                      </a:r>
                      <a:r>
                        <a:rPr lang="en-US" sz="1600" b="1" dirty="0">
                          <a:latin typeface="Times New Roman"/>
                          <a:ea typeface="Times New Roman"/>
                          <a:cs typeface="Times New Roman"/>
                        </a:rPr>
                        <a:t>(s);</a:t>
                      </a:r>
                      <a:endParaRPr lang="en-US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u="sng" dirty="0">
                          <a:latin typeface="Times New Roman"/>
                          <a:ea typeface="Times New Roman"/>
                          <a:cs typeface="Times New Roman"/>
                        </a:rPr>
                        <a:t>output: 5</a:t>
                      </a:r>
                      <a:endParaRPr lang="en-US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3856" marR="438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8934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 err="1">
                          <a:solidFill>
                            <a:schemeClr val="accent3">
                              <a:lumMod val="60000"/>
                              <a:lumOff val="4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Strcat</a:t>
                      </a:r>
                      <a:r>
                        <a:rPr lang="en-US" sz="1600" b="1" dirty="0">
                          <a:solidFill>
                            <a:schemeClr val="accent3">
                              <a:lumMod val="60000"/>
                              <a:lumOff val="4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(s1,s2)</a:t>
                      </a:r>
                      <a:endParaRPr lang="en-US" sz="1600" dirty="0">
                        <a:solidFill>
                          <a:schemeClr val="accent3">
                            <a:lumMod val="60000"/>
                            <a:lumOff val="40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3856" marR="438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/>
                          <a:ea typeface="Times New Roman"/>
                          <a:cs typeface="Times New Roman"/>
                        </a:rPr>
                        <a:t>Appends one string to another</a:t>
                      </a:r>
                    </a:p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Times New Roman"/>
                          <a:ea typeface="Times New Roman"/>
                          <a:cs typeface="Times New Roman"/>
                        </a:rPr>
                        <a:t>char *s1 = "HELLO";</a:t>
                      </a:r>
                      <a:endParaRPr lang="en-US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Times New Roman"/>
                          <a:ea typeface="Times New Roman"/>
                          <a:cs typeface="Times New Roman"/>
                        </a:rPr>
                        <a:t>  char *s2 = " WORLD";</a:t>
                      </a:r>
                      <a:endParaRPr lang="en-US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Times New Roman"/>
                          <a:ea typeface="Times New Roman"/>
                          <a:cs typeface="Times New Roman"/>
                        </a:rPr>
                        <a:t>	</a:t>
                      </a:r>
                      <a:r>
                        <a:rPr lang="en-US" sz="1600" b="1" dirty="0" err="1">
                          <a:latin typeface="Times New Roman"/>
                          <a:ea typeface="Times New Roman"/>
                          <a:cs typeface="Times New Roman"/>
                        </a:rPr>
                        <a:t>cout</a:t>
                      </a:r>
                      <a:r>
                        <a:rPr lang="en-US" sz="1600" b="1" dirty="0">
                          <a:latin typeface="Times New Roman"/>
                          <a:ea typeface="Times New Roman"/>
                          <a:cs typeface="Times New Roman"/>
                        </a:rPr>
                        <a:t>&lt;&lt;</a:t>
                      </a:r>
                      <a:r>
                        <a:rPr lang="en-US" sz="1600" b="1" dirty="0" err="1">
                          <a:latin typeface="Times New Roman"/>
                          <a:ea typeface="Times New Roman"/>
                          <a:cs typeface="Times New Roman"/>
                        </a:rPr>
                        <a:t>strcat</a:t>
                      </a:r>
                      <a:r>
                        <a:rPr lang="en-US" sz="1600" b="1" dirty="0">
                          <a:latin typeface="Times New Roman"/>
                          <a:ea typeface="Times New Roman"/>
                          <a:cs typeface="Times New Roman"/>
                        </a:rPr>
                        <a:t>(s1,s2);</a:t>
                      </a:r>
                      <a:endParaRPr lang="en-US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u="sng" dirty="0">
                          <a:latin typeface="Times New Roman"/>
                          <a:ea typeface="Times New Roman"/>
                          <a:cs typeface="Times New Roman"/>
                        </a:rPr>
                        <a:t>output: Hello World</a:t>
                      </a:r>
                      <a:endParaRPr lang="en-US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3856" marR="438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8934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 err="1">
                          <a:solidFill>
                            <a:schemeClr val="accent3">
                              <a:lumMod val="60000"/>
                              <a:lumOff val="4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Strcpy</a:t>
                      </a:r>
                      <a:r>
                        <a:rPr lang="en-US" sz="1600" b="1" dirty="0">
                          <a:solidFill>
                            <a:schemeClr val="accent3">
                              <a:lumMod val="60000"/>
                              <a:lumOff val="4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(s1,s2)</a:t>
                      </a:r>
                      <a:endParaRPr lang="en-US" sz="1600" dirty="0">
                        <a:solidFill>
                          <a:schemeClr val="accent3">
                            <a:lumMod val="60000"/>
                            <a:lumOff val="40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3856" marR="438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/>
                          <a:ea typeface="Times New Roman"/>
                          <a:cs typeface="Times New Roman"/>
                        </a:rPr>
                        <a:t>Copies one string into another</a:t>
                      </a:r>
                    </a:p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Times New Roman"/>
                          <a:ea typeface="Times New Roman"/>
                          <a:cs typeface="Times New Roman"/>
                        </a:rPr>
                        <a:t>char *s1 = "HELLO";</a:t>
                      </a:r>
                      <a:endParaRPr lang="en-US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Times New Roman"/>
                          <a:ea typeface="Times New Roman"/>
                          <a:cs typeface="Times New Roman"/>
                        </a:rPr>
                        <a:t>  char *s2 = " WORLD";</a:t>
                      </a:r>
                      <a:endParaRPr lang="en-US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Times New Roman"/>
                          <a:ea typeface="Times New Roman"/>
                          <a:cs typeface="Times New Roman"/>
                        </a:rPr>
                        <a:t>	</a:t>
                      </a:r>
                      <a:r>
                        <a:rPr lang="en-US" sz="1600" b="1" dirty="0" err="1">
                          <a:latin typeface="Times New Roman"/>
                          <a:ea typeface="Times New Roman"/>
                          <a:cs typeface="Times New Roman"/>
                        </a:rPr>
                        <a:t>cout</a:t>
                      </a:r>
                      <a:r>
                        <a:rPr lang="en-US" sz="1600" b="1" dirty="0">
                          <a:latin typeface="Times New Roman"/>
                          <a:ea typeface="Times New Roman"/>
                          <a:cs typeface="Times New Roman"/>
                        </a:rPr>
                        <a:t>&lt;&lt;</a:t>
                      </a:r>
                      <a:r>
                        <a:rPr lang="en-US" sz="1600" b="1" dirty="0" err="1">
                          <a:latin typeface="Times New Roman"/>
                          <a:ea typeface="Times New Roman"/>
                          <a:cs typeface="Times New Roman"/>
                        </a:rPr>
                        <a:t>strcpy</a:t>
                      </a:r>
                      <a:r>
                        <a:rPr lang="en-US" sz="1600" b="1" dirty="0">
                          <a:latin typeface="Times New Roman"/>
                          <a:ea typeface="Times New Roman"/>
                          <a:cs typeface="Times New Roman"/>
                        </a:rPr>
                        <a:t>(s1,s2);</a:t>
                      </a:r>
                      <a:endParaRPr lang="en-US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u="sng" dirty="0">
                          <a:latin typeface="Times New Roman"/>
                          <a:ea typeface="Times New Roman"/>
                          <a:cs typeface="Times New Roman"/>
                        </a:rPr>
                        <a:t>output: WORLD</a:t>
                      </a:r>
                      <a:endParaRPr lang="en-US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3856" marR="438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4643438" y="1142984"/>
          <a:ext cx="4357718" cy="5567593"/>
        </p:xfrm>
        <a:graphic>
          <a:graphicData uri="http://schemas.openxmlformats.org/drawingml/2006/table">
            <a:tbl>
              <a:tblPr/>
              <a:tblGrid>
                <a:gridCol w="12798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7789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0809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Times New Roman"/>
                          <a:ea typeface="Times New Roman"/>
                          <a:cs typeface="Times New Roman"/>
                        </a:rPr>
                        <a:t>Function</a:t>
                      </a:r>
                      <a:endParaRPr lang="en-US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3856" marR="438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FFFFFF"/>
                      </a:fgClr>
                      <a:bgClr>
                        <a:srgbClr val="DFDFD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Times New Roman"/>
                          <a:ea typeface="Times New Roman"/>
                          <a:cs typeface="Times New Roman"/>
                        </a:rPr>
                        <a:t>Mean</a:t>
                      </a:r>
                      <a:endParaRPr lang="en-US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3856" marR="438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FFFFFF"/>
                      </a:fgClr>
                      <a:bgClr>
                        <a:srgbClr val="DFDFDF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0824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 err="1">
                          <a:solidFill>
                            <a:schemeClr val="accent3">
                              <a:lumMod val="60000"/>
                              <a:lumOff val="4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Strcmp</a:t>
                      </a:r>
                      <a:r>
                        <a:rPr lang="en-US" sz="1600" b="1" dirty="0">
                          <a:solidFill>
                            <a:schemeClr val="accent3">
                              <a:lumMod val="60000"/>
                              <a:lumOff val="4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(s1,s2)</a:t>
                      </a:r>
                      <a:endParaRPr lang="en-US" sz="1600" dirty="0">
                        <a:solidFill>
                          <a:schemeClr val="accent3">
                            <a:lumMod val="60000"/>
                            <a:lumOff val="40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3856" marR="438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/>
                          <a:ea typeface="Times New Roman"/>
                          <a:cs typeface="Times New Roman"/>
                        </a:rPr>
                        <a:t>Compare one string into another</a:t>
                      </a:r>
                    </a:p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/>
                          <a:ea typeface="Times New Roman"/>
                          <a:cs typeface="Times New Roman"/>
                        </a:rPr>
                        <a:t>If s1 less than s2</a:t>
                      </a:r>
                    </a:p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/>
                          <a:ea typeface="Times New Roman"/>
                          <a:cs typeface="Times New Roman"/>
                        </a:rPr>
                        <a:t>        return value &lt;0</a:t>
                      </a:r>
                    </a:p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/>
                          <a:ea typeface="Times New Roman"/>
                          <a:cs typeface="Times New Roman"/>
                        </a:rPr>
                        <a:t>If s1 the same as s2 </a:t>
                      </a:r>
                    </a:p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/>
                          <a:ea typeface="Times New Roman"/>
                          <a:cs typeface="Times New Roman"/>
                        </a:rPr>
                        <a:t>      return value ==0</a:t>
                      </a:r>
                    </a:p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/>
                          <a:ea typeface="Times New Roman"/>
                          <a:cs typeface="Times New Roman"/>
                        </a:rPr>
                        <a:t>If s1 greater than s2 </a:t>
                      </a:r>
                    </a:p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/>
                          <a:ea typeface="Times New Roman"/>
                          <a:cs typeface="Times New Roman"/>
                        </a:rPr>
                        <a:t>     return value &gt;0</a:t>
                      </a:r>
                    </a:p>
                  </a:txBody>
                  <a:tcPr marL="43856" marR="438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4151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 err="1">
                          <a:solidFill>
                            <a:schemeClr val="accent3">
                              <a:lumMod val="60000"/>
                              <a:lumOff val="4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strlwr</a:t>
                      </a:r>
                      <a:r>
                        <a:rPr lang="en-US" sz="1600" b="1" dirty="0">
                          <a:solidFill>
                            <a:schemeClr val="accent3">
                              <a:lumMod val="60000"/>
                              <a:lumOff val="4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(s)</a:t>
                      </a:r>
                      <a:endParaRPr lang="en-US" sz="1600" dirty="0">
                        <a:solidFill>
                          <a:schemeClr val="accent3">
                            <a:lumMod val="60000"/>
                            <a:lumOff val="40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3856" marR="438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/>
                          <a:ea typeface="Times New Roman"/>
                          <a:cs typeface="Times New Roman"/>
                        </a:rPr>
                        <a:t>Convert uppercase letters in string to lowercase letters.</a:t>
                      </a:r>
                    </a:p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Times New Roman"/>
                          <a:ea typeface="Times New Roman"/>
                          <a:cs typeface="Times New Roman"/>
                        </a:rPr>
                        <a:t>char *s = "HELLO";</a:t>
                      </a:r>
                      <a:endParaRPr lang="en-US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 err="1">
                          <a:latin typeface="Times New Roman"/>
                          <a:ea typeface="Times New Roman"/>
                          <a:cs typeface="Times New Roman"/>
                        </a:rPr>
                        <a:t>cout</a:t>
                      </a:r>
                      <a:r>
                        <a:rPr lang="en-US" sz="1600" b="1" dirty="0">
                          <a:latin typeface="Times New Roman"/>
                          <a:ea typeface="Times New Roman"/>
                          <a:cs typeface="Times New Roman"/>
                        </a:rPr>
                        <a:t>&lt;&lt;</a:t>
                      </a:r>
                      <a:r>
                        <a:rPr lang="en-US" sz="1600" b="1" dirty="0" err="1">
                          <a:latin typeface="Times New Roman"/>
                          <a:ea typeface="Times New Roman"/>
                          <a:cs typeface="Times New Roman"/>
                        </a:rPr>
                        <a:t>strlwr</a:t>
                      </a:r>
                      <a:r>
                        <a:rPr lang="en-US" sz="1600" b="1" dirty="0">
                          <a:latin typeface="Times New Roman"/>
                          <a:ea typeface="Times New Roman"/>
                          <a:cs typeface="Times New Roman"/>
                        </a:rPr>
                        <a:t>(s);</a:t>
                      </a:r>
                      <a:endParaRPr lang="en-US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u="sng" dirty="0">
                          <a:latin typeface="Times New Roman"/>
                          <a:ea typeface="Times New Roman"/>
                          <a:cs typeface="Times New Roman"/>
                        </a:rPr>
                        <a:t>output: hello</a:t>
                      </a:r>
                      <a:endParaRPr lang="en-US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3856" marR="438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>
    <p:wedg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85720" y="1428736"/>
            <a:ext cx="857256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#include&lt;</a:t>
            </a:r>
            <a:r>
              <a:rPr lang="en-US" sz="2800" dirty="0" err="1"/>
              <a:t>iostream.h</a:t>
            </a:r>
            <a:r>
              <a:rPr lang="en-US" sz="2800" dirty="0"/>
              <a:t>&gt;</a:t>
            </a:r>
          </a:p>
          <a:p>
            <a:r>
              <a:rPr lang="en-US" sz="2800" dirty="0"/>
              <a:t>#include&lt;</a:t>
            </a:r>
            <a:r>
              <a:rPr lang="en-US" sz="2800" dirty="0" err="1"/>
              <a:t>string.h</a:t>
            </a:r>
            <a:r>
              <a:rPr lang="en-US" sz="2800" dirty="0"/>
              <a:t>&gt;</a:t>
            </a:r>
          </a:p>
          <a:p>
            <a:r>
              <a:rPr lang="en-US" sz="2800" dirty="0"/>
              <a:t>void main()</a:t>
            </a:r>
          </a:p>
          <a:p>
            <a:r>
              <a:rPr lang="en-US" sz="2800" dirty="0"/>
              <a:t>{</a:t>
            </a:r>
          </a:p>
          <a:p>
            <a:r>
              <a:rPr lang="en-US" sz="2800" dirty="0"/>
              <a:t>char *</a:t>
            </a:r>
            <a:r>
              <a:rPr lang="en-US" sz="2800" dirty="0" err="1"/>
              <a:t>str</a:t>
            </a:r>
            <a:r>
              <a:rPr lang="en-US" sz="2800" dirty="0"/>
              <a:t>="WALEED RASHEED";</a:t>
            </a:r>
          </a:p>
          <a:p>
            <a:r>
              <a:rPr lang="en-US" sz="2800" dirty="0"/>
              <a:t>for(</a:t>
            </a:r>
            <a:r>
              <a:rPr lang="en-US" sz="2800" dirty="0" err="1"/>
              <a:t>int</a:t>
            </a:r>
            <a:r>
              <a:rPr lang="en-US" sz="2800" dirty="0"/>
              <a:t> </a:t>
            </a:r>
            <a:r>
              <a:rPr lang="en-US" sz="2800" dirty="0" err="1"/>
              <a:t>i</a:t>
            </a:r>
            <a:r>
              <a:rPr lang="en-US" sz="2800" dirty="0"/>
              <a:t>=0;i&lt;</a:t>
            </a:r>
            <a:r>
              <a:rPr lang="en-US" sz="2800" dirty="0" err="1"/>
              <a:t>strlen</a:t>
            </a:r>
            <a:r>
              <a:rPr lang="en-US" sz="2800" dirty="0"/>
              <a:t>(</a:t>
            </a:r>
            <a:r>
              <a:rPr lang="en-US" sz="2800" dirty="0" err="1"/>
              <a:t>str</a:t>
            </a:r>
            <a:r>
              <a:rPr lang="en-US" sz="2800" dirty="0"/>
              <a:t>);</a:t>
            </a:r>
            <a:r>
              <a:rPr lang="en-US" sz="2800" dirty="0" err="1"/>
              <a:t>i</a:t>
            </a:r>
            <a:r>
              <a:rPr lang="en-US" sz="2800" dirty="0"/>
              <a:t>++)</a:t>
            </a:r>
          </a:p>
          <a:p>
            <a:r>
              <a:rPr lang="en-US" sz="2800" dirty="0"/>
              <a:t>if(</a:t>
            </a:r>
            <a:r>
              <a:rPr lang="en-US" sz="2800" dirty="0" err="1"/>
              <a:t>str</a:t>
            </a:r>
            <a:r>
              <a:rPr lang="en-US" sz="2800" dirty="0"/>
              <a:t>[</a:t>
            </a:r>
            <a:r>
              <a:rPr lang="en-US" sz="2800" dirty="0" err="1"/>
              <a:t>i</a:t>
            </a:r>
            <a:r>
              <a:rPr lang="en-US" sz="2800" dirty="0"/>
              <a:t>]==' ')</a:t>
            </a:r>
            <a:r>
              <a:rPr lang="en-US" sz="2800" dirty="0" err="1"/>
              <a:t>cout</a:t>
            </a:r>
            <a:r>
              <a:rPr lang="en-US" sz="2800" dirty="0"/>
              <a:t>&lt;&lt;</a:t>
            </a:r>
            <a:r>
              <a:rPr lang="en-US" sz="2800" dirty="0" err="1"/>
              <a:t>endl</a:t>
            </a:r>
            <a:r>
              <a:rPr lang="en-US" sz="2800" dirty="0"/>
              <a:t>;</a:t>
            </a:r>
          </a:p>
          <a:p>
            <a:r>
              <a:rPr lang="en-US" sz="2800" dirty="0"/>
              <a:t>else </a:t>
            </a:r>
            <a:r>
              <a:rPr lang="en-US" sz="2800" dirty="0" err="1"/>
              <a:t>cout</a:t>
            </a:r>
            <a:r>
              <a:rPr lang="en-US" sz="2800" dirty="0"/>
              <a:t>&lt;&lt;</a:t>
            </a:r>
            <a:r>
              <a:rPr lang="en-US" sz="2800" dirty="0" err="1"/>
              <a:t>str</a:t>
            </a:r>
            <a:r>
              <a:rPr lang="en-US" sz="2800" dirty="0"/>
              <a:t>[</a:t>
            </a:r>
            <a:r>
              <a:rPr lang="en-US" sz="2800" dirty="0" err="1"/>
              <a:t>i</a:t>
            </a:r>
            <a:r>
              <a:rPr lang="en-US" sz="2800" dirty="0"/>
              <a:t>];</a:t>
            </a:r>
          </a:p>
          <a:p>
            <a:r>
              <a:rPr lang="en-US" sz="2800" dirty="0"/>
              <a:t>}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42844" y="500042"/>
            <a:ext cx="821537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accent2">
                    <a:lumMod val="75000"/>
                  </a:schemeClr>
                </a:solidFill>
              </a:rPr>
              <a:t>Q//write program a C++ to print each word on different line from long string?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715140" y="5226784"/>
            <a:ext cx="2071702" cy="16312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2800" dirty="0"/>
              <a:t>Output:</a:t>
            </a:r>
          </a:p>
          <a:p>
            <a:r>
              <a:rPr lang="en-US" dirty="0"/>
              <a:t>--------------</a:t>
            </a:r>
          </a:p>
          <a:p>
            <a:r>
              <a:rPr lang="en-US" dirty="0"/>
              <a:t>WALEED</a:t>
            </a:r>
          </a:p>
          <a:p>
            <a:r>
              <a:rPr lang="en-US" dirty="0"/>
              <a:t>RASHEED</a:t>
            </a:r>
          </a:p>
          <a:p>
            <a:endParaRPr lang="en-US" dirty="0"/>
          </a:p>
        </p:txBody>
      </p:sp>
    </p:spTree>
  </p:cSld>
  <p:clrMapOvr>
    <a:masterClrMapping/>
  </p:clrMapOvr>
  <p:transition spd="med">
    <p:cut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14282" y="1385249"/>
            <a:ext cx="857256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#include&lt;</a:t>
            </a:r>
            <a:r>
              <a:rPr lang="en-US" sz="2800" dirty="0" err="1"/>
              <a:t>iostream.h</a:t>
            </a:r>
            <a:r>
              <a:rPr lang="en-US" sz="2800" dirty="0"/>
              <a:t>&gt;</a:t>
            </a:r>
          </a:p>
          <a:p>
            <a:r>
              <a:rPr lang="en-US" sz="2800" dirty="0"/>
              <a:t>#include&lt;</a:t>
            </a:r>
            <a:r>
              <a:rPr lang="en-US" sz="2800" dirty="0" err="1"/>
              <a:t>string.h</a:t>
            </a:r>
            <a:r>
              <a:rPr lang="en-US" sz="2800" dirty="0"/>
              <a:t>&gt;</a:t>
            </a:r>
          </a:p>
          <a:p>
            <a:r>
              <a:rPr lang="en-US" sz="2800" dirty="0"/>
              <a:t>void main()</a:t>
            </a:r>
          </a:p>
          <a:p>
            <a:r>
              <a:rPr lang="en-US" sz="2800" dirty="0"/>
              <a:t>{</a:t>
            </a:r>
          </a:p>
          <a:p>
            <a:r>
              <a:rPr lang="en-US" sz="2800" dirty="0"/>
              <a:t>char *</a:t>
            </a:r>
            <a:r>
              <a:rPr lang="en-US" sz="2800" dirty="0" err="1"/>
              <a:t>str</a:t>
            </a:r>
            <a:r>
              <a:rPr lang="en-US" sz="2800" dirty="0"/>
              <a:t>="WALEED RASHEED";</a:t>
            </a:r>
          </a:p>
          <a:p>
            <a:r>
              <a:rPr lang="en-US" sz="2800" dirty="0" err="1"/>
              <a:t>int</a:t>
            </a:r>
            <a:r>
              <a:rPr lang="en-US" sz="2800" dirty="0"/>
              <a:t> </a:t>
            </a:r>
            <a:r>
              <a:rPr lang="en-US" sz="2800" dirty="0" err="1"/>
              <a:t>i</a:t>
            </a:r>
            <a:r>
              <a:rPr lang="en-US" sz="2800" dirty="0"/>
              <a:t>=0;</a:t>
            </a:r>
          </a:p>
          <a:p>
            <a:r>
              <a:rPr lang="en-US" sz="2800" dirty="0"/>
              <a:t>while(</a:t>
            </a:r>
            <a:r>
              <a:rPr lang="en-US" sz="2800" dirty="0" err="1"/>
              <a:t>str</a:t>
            </a:r>
            <a:r>
              <a:rPr lang="en-US" sz="2800" dirty="0"/>
              <a:t>[</a:t>
            </a:r>
            <a:r>
              <a:rPr lang="en-US" sz="2800" dirty="0" err="1"/>
              <a:t>i</a:t>
            </a:r>
            <a:r>
              <a:rPr lang="en-US" sz="2800" dirty="0"/>
              <a:t>]!='\0')</a:t>
            </a:r>
          </a:p>
          <a:p>
            <a:r>
              <a:rPr lang="en-US" sz="2800" dirty="0"/>
              <a:t>{ </a:t>
            </a:r>
            <a:r>
              <a:rPr lang="en-US" sz="2800" dirty="0" err="1"/>
              <a:t>cout</a:t>
            </a:r>
            <a:r>
              <a:rPr lang="en-US" sz="2800" dirty="0"/>
              <a:t>&lt;&lt;</a:t>
            </a:r>
            <a:r>
              <a:rPr lang="en-US" sz="2800" dirty="0" err="1"/>
              <a:t>str</a:t>
            </a:r>
            <a:r>
              <a:rPr lang="en-US" sz="2800" dirty="0"/>
              <a:t>[</a:t>
            </a:r>
            <a:r>
              <a:rPr lang="en-US" sz="2800" dirty="0" err="1"/>
              <a:t>i</a:t>
            </a:r>
            <a:r>
              <a:rPr lang="en-US" sz="2800" dirty="0"/>
              <a:t>]&lt;&lt;</a:t>
            </a:r>
            <a:r>
              <a:rPr lang="en-US" sz="2800" dirty="0" err="1"/>
              <a:t>endl</a:t>
            </a:r>
            <a:r>
              <a:rPr lang="en-US" sz="2800" dirty="0"/>
              <a:t>; </a:t>
            </a:r>
          </a:p>
          <a:p>
            <a:r>
              <a:rPr lang="en-US" sz="2800" dirty="0" err="1"/>
              <a:t>i</a:t>
            </a:r>
            <a:r>
              <a:rPr lang="en-US" sz="2800" dirty="0"/>
              <a:t>++; }</a:t>
            </a:r>
          </a:p>
          <a:p>
            <a:r>
              <a:rPr lang="en-US" sz="2800" dirty="0"/>
              <a:t> }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14282" y="428604"/>
            <a:ext cx="821537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</a:rPr>
              <a:t>Q\\write program a C++ to print each letters on different line from long string?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072330" y="1902821"/>
            <a:ext cx="2071702" cy="495520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2800" dirty="0"/>
              <a:t>Output:</a:t>
            </a:r>
          </a:p>
          <a:p>
            <a:r>
              <a:rPr lang="en-US" dirty="0"/>
              <a:t>--------------</a:t>
            </a:r>
          </a:p>
          <a:p>
            <a:r>
              <a:rPr lang="en-US" dirty="0"/>
              <a:t>W</a:t>
            </a:r>
          </a:p>
          <a:p>
            <a:r>
              <a:rPr lang="en-US" dirty="0"/>
              <a:t>A</a:t>
            </a:r>
          </a:p>
          <a:p>
            <a:r>
              <a:rPr lang="en-US" dirty="0"/>
              <a:t>L</a:t>
            </a:r>
          </a:p>
          <a:p>
            <a:r>
              <a:rPr lang="en-US" dirty="0"/>
              <a:t>E</a:t>
            </a:r>
          </a:p>
          <a:p>
            <a:r>
              <a:rPr lang="en-US" dirty="0"/>
              <a:t>E</a:t>
            </a:r>
          </a:p>
          <a:p>
            <a:r>
              <a:rPr lang="en-US" dirty="0"/>
              <a:t>D</a:t>
            </a:r>
          </a:p>
          <a:p>
            <a:endParaRPr lang="en-US" dirty="0"/>
          </a:p>
          <a:p>
            <a:r>
              <a:rPr lang="en-US" dirty="0"/>
              <a:t>R</a:t>
            </a:r>
          </a:p>
          <a:p>
            <a:r>
              <a:rPr lang="en-US" dirty="0"/>
              <a:t>A</a:t>
            </a:r>
          </a:p>
          <a:p>
            <a:r>
              <a:rPr lang="en-US" dirty="0"/>
              <a:t>S</a:t>
            </a:r>
          </a:p>
          <a:p>
            <a:r>
              <a:rPr lang="en-US" dirty="0"/>
              <a:t>H</a:t>
            </a:r>
          </a:p>
          <a:p>
            <a:r>
              <a:rPr lang="en-US" dirty="0"/>
              <a:t>E</a:t>
            </a:r>
          </a:p>
          <a:p>
            <a:r>
              <a:rPr lang="en-US" dirty="0"/>
              <a:t>E</a:t>
            </a:r>
          </a:p>
          <a:p>
            <a:r>
              <a:rPr lang="en-US" dirty="0"/>
              <a:t>D</a:t>
            </a:r>
          </a:p>
          <a:p>
            <a:endParaRPr lang="en-US" dirty="0"/>
          </a:p>
        </p:txBody>
      </p:sp>
    </p:spTree>
  </p:cSld>
  <p:clrMapOvr>
    <a:masterClrMapping/>
  </p:clrMapOvr>
  <p:transition spd="med"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1406" y="714356"/>
            <a:ext cx="5429288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#include&lt;</a:t>
            </a:r>
            <a:r>
              <a:rPr lang="en-US" sz="2800" dirty="0" err="1"/>
              <a:t>iostream.h</a:t>
            </a:r>
            <a:r>
              <a:rPr lang="en-US" sz="2800" dirty="0"/>
              <a:t>&gt;</a:t>
            </a:r>
          </a:p>
          <a:p>
            <a:r>
              <a:rPr lang="en-US" sz="2800" dirty="0"/>
              <a:t> main()</a:t>
            </a:r>
          </a:p>
          <a:p>
            <a:r>
              <a:rPr lang="en-US" sz="2800" dirty="0"/>
              <a:t> {</a:t>
            </a:r>
          </a:p>
          <a:p>
            <a:r>
              <a:rPr lang="en-US" sz="2800" dirty="0"/>
              <a:t>// char </a:t>
            </a:r>
            <a:r>
              <a:rPr lang="en-US" sz="2800" dirty="0" err="1"/>
              <a:t>str</a:t>
            </a:r>
            <a:r>
              <a:rPr lang="en-US" sz="2800" dirty="0"/>
              <a:t>[] = "HELLO";</a:t>
            </a:r>
          </a:p>
          <a:p>
            <a:r>
              <a:rPr lang="en-US" sz="2800" dirty="0"/>
              <a:t> char </a:t>
            </a:r>
            <a:r>
              <a:rPr lang="en-US" sz="2800" dirty="0" err="1"/>
              <a:t>str</a:t>
            </a:r>
            <a:r>
              <a:rPr lang="en-US" sz="2800" dirty="0"/>
              <a:t>[] = {'H', 'E', 'L', 'L', 'O'};</a:t>
            </a:r>
          </a:p>
          <a:p>
            <a:r>
              <a:rPr lang="en-US" sz="2800" dirty="0" err="1"/>
              <a:t>int</a:t>
            </a:r>
            <a:r>
              <a:rPr lang="en-US" sz="2800" dirty="0"/>
              <a:t> </a:t>
            </a:r>
            <a:r>
              <a:rPr lang="en-US" sz="2800" dirty="0" err="1"/>
              <a:t>i,j</a:t>
            </a:r>
            <a:r>
              <a:rPr lang="en-US" sz="2800" dirty="0"/>
              <a:t>;</a:t>
            </a:r>
          </a:p>
          <a:p>
            <a:r>
              <a:rPr lang="en-US" sz="2800" dirty="0"/>
              <a:t>  for ( </a:t>
            </a:r>
            <a:r>
              <a:rPr lang="en-US" sz="2800" dirty="0" err="1"/>
              <a:t>i</a:t>
            </a:r>
            <a:r>
              <a:rPr lang="en-US" sz="2800" dirty="0"/>
              <a:t> = 0; </a:t>
            </a:r>
            <a:r>
              <a:rPr lang="en-US" sz="2800" dirty="0" err="1"/>
              <a:t>i</a:t>
            </a:r>
            <a:r>
              <a:rPr lang="en-US" sz="2800" dirty="0"/>
              <a:t> &lt; 5; ++</a:t>
            </a:r>
            <a:r>
              <a:rPr lang="en-US" sz="2800" dirty="0" err="1"/>
              <a:t>i</a:t>
            </a:r>
            <a:r>
              <a:rPr lang="en-US" sz="2800" dirty="0"/>
              <a:t>)</a:t>
            </a:r>
          </a:p>
          <a:p>
            <a:r>
              <a:rPr lang="en-US" sz="2800" dirty="0"/>
              <a:t>  {</a:t>
            </a:r>
          </a:p>
          <a:p>
            <a:r>
              <a:rPr lang="en-US" sz="2800" dirty="0"/>
              <a:t>  for ( j = 0; j &lt;= </a:t>
            </a:r>
            <a:r>
              <a:rPr lang="en-US" sz="2800" dirty="0" err="1"/>
              <a:t>i</a:t>
            </a:r>
            <a:r>
              <a:rPr lang="en-US" sz="2800" dirty="0"/>
              <a:t>; ++j)</a:t>
            </a:r>
          </a:p>
          <a:p>
            <a:r>
              <a:rPr lang="en-US" sz="2800" dirty="0"/>
              <a:t>	</a:t>
            </a:r>
            <a:r>
              <a:rPr lang="en-US" sz="2800" dirty="0" err="1"/>
              <a:t>cout</a:t>
            </a:r>
            <a:r>
              <a:rPr lang="en-US" sz="2800" dirty="0"/>
              <a:t>&lt;&lt;</a:t>
            </a:r>
            <a:r>
              <a:rPr lang="en-US" sz="2800" dirty="0" err="1"/>
              <a:t>str</a:t>
            </a:r>
            <a:r>
              <a:rPr lang="en-US" sz="2800" dirty="0"/>
              <a:t>[j];</a:t>
            </a:r>
          </a:p>
          <a:p>
            <a:r>
              <a:rPr lang="en-US" sz="2800" dirty="0"/>
              <a:t>	</a:t>
            </a:r>
            <a:r>
              <a:rPr lang="en-US" sz="2800" dirty="0" err="1"/>
              <a:t>cout</a:t>
            </a:r>
            <a:r>
              <a:rPr lang="en-US" sz="2800" dirty="0"/>
              <a:t>&lt;&lt;</a:t>
            </a:r>
            <a:r>
              <a:rPr lang="en-US" sz="2800" dirty="0" err="1"/>
              <a:t>endl</a:t>
            </a:r>
            <a:r>
              <a:rPr lang="en-US" sz="2800" dirty="0"/>
              <a:t>; }</a:t>
            </a:r>
          </a:p>
          <a:p>
            <a:r>
              <a:rPr lang="en-US" sz="2800" dirty="0"/>
              <a:t>}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42844" y="357166"/>
            <a:ext cx="82153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</a:rPr>
              <a:t>Q//write this output :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786578" y="3786190"/>
            <a:ext cx="2000264" cy="26776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2800" u="sng" dirty="0"/>
              <a:t>Output :</a:t>
            </a:r>
            <a:endParaRPr lang="en-US" sz="2800" dirty="0"/>
          </a:p>
          <a:p>
            <a:r>
              <a:rPr lang="en-US" sz="2800" dirty="0"/>
              <a:t>H</a:t>
            </a:r>
          </a:p>
          <a:p>
            <a:r>
              <a:rPr lang="en-US" sz="2800" dirty="0"/>
              <a:t>HE</a:t>
            </a:r>
          </a:p>
          <a:p>
            <a:r>
              <a:rPr lang="en-US" sz="2800" dirty="0"/>
              <a:t>HEL</a:t>
            </a:r>
          </a:p>
          <a:p>
            <a:r>
              <a:rPr lang="en-US" sz="2800" dirty="0"/>
              <a:t>HELL</a:t>
            </a:r>
          </a:p>
          <a:p>
            <a:r>
              <a:rPr lang="en-US" sz="2800" dirty="0"/>
              <a:t>HELLO</a:t>
            </a:r>
          </a:p>
        </p:txBody>
      </p:sp>
    </p:spTree>
  </p:cSld>
  <p:clrMapOvr>
    <a:masterClrMapping/>
  </p:clrMapOvr>
  <p:transition spd="med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42844" y="357166"/>
            <a:ext cx="8215370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endParaRPr lang="en-US" sz="2400" b="1" dirty="0">
              <a:solidFill>
                <a:srgbClr val="FF0000"/>
              </a:solidFill>
            </a:endParaRPr>
          </a:p>
          <a:p>
            <a:pPr algn="r"/>
            <a:r>
              <a:rPr lang="ar-IQ" sz="2400" b="1" dirty="0">
                <a:solidFill>
                  <a:srgbClr val="FF0000"/>
                </a:solidFill>
              </a:rPr>
              <a:t>ملاحظة مهمة: </a:t>
            </a:r>
            <a:r>
              <a:rPr lang="ar-IQ" sz="2400" b="1" dirty="0"/>
              <a:t>ان قراءة السلسلة الحرفية باستخدام ايعاز القراءة المعتاد</a:t>
            </a:r>
            <a:endParaRPr lang="en-US" sz="2400" b="1" dirty="0"/>
          </a:p>
          <a:p>
            <a:pPr algn="r"/>
            <a:endParaRPr lang="ar-IQ" sz="2400" b="1" dirty="0"/>
          </a:p>
          <a:p>
            <a:r>
              <a:rPr lang="en-US" sz="2400" b="1" dirty="0">
                <a:solidFill>
                  <a:srgbClr val="FF0000"/>
                </a:solidFill>
              </a:rPr>
              <a:t>char *</a:t>
            </a:r>
            <a:r>
              <a:rPr lang="en-US" sz="2400" b="1" dirty="0" err="1">
                <a:solidFill>
                  <a:srgbClr val="FF0000"/>
                </a:solidFill>
              </a:rPr>
              <a:t>str</a:t>
            </a:r>
            <a:r>
              <a:rPr lang="en-US" sz="2400" b="1" dirty="0">
                <a:solidFill>
                  <a:srgbClr val="FF0000"/>
                </a:solidFill>
              </a:rPr>
              <a:t>;</a:t>
            </a:r>
          </a:p>
          <a:p>
            <a:r>
              <a:rPr lang="en-US" sz="2400" b="1" dirty="0" err="1">
                <a:solidFill>
                  <a:srgbClr val="FF0000"/>
                </a:solidFill>
              </a:rPr>
              <a:t>cin</a:t>
            </a:r>
            <a:r>
              <a:rPr lang="en-US" sz="2400" b="1" dirty="0">
                <a:solidFill>
                  <a:srgbClr val="FF0000"/>
                </a:solidFill>
              </a:rPr>
              <a:t>&gt;&gt;</a:t>
            </a:r>
            <a:r>
              <a:rPr lang="en-US" sz="2400" b="1" dirty="0" err="1">
                <a:solidFill>
                  <a:srgbClr val="FF0000"/>
                </a:solidFill>
              </a:rPr>
              <a:t>str</a:t>
            </a:r>
            <a:r>
              <a:rPr lang="en-US" sz="2400" b="1" dirty="0">
                <a:solidFill>
                  <a:srgbClr val="FF0000"/>
                </a:solidFill>
              </a:rPr>
              <a:t>;</a:t>
            </a:r>
          </a:p>
          <a:p>
            <a:pPr algn="r"/>
            <a:endParaRPr lang="ar-IQ" sz="2400" b="1" dirty="0"/>
          </a:p>
          <a:p>
            <a:pPr algn="r"/>
            <a:r>
              <a:rPr lang="ar-IQ" sz="2400" b="1" dirty="0"/>
              <a:t>سيظهر خطأ في القراءة مما يؤدي الى ايقاف البرنامج، بينما قراءة السلسة الحرفية</a:t>
            </a:r>
          </a:p>
          <a:p>
            <a:pPr algn="r"/>
            <a:r>
              <a:rPr lang="ar-IQ" sz="2400" b="1" dirty="0"/>
              <a:t>كمصفوفة احادية مع تحديد الحجم لتلك السلسلة سيؤدي الى قراءة السلسلة الى اول </a:t>
            </a:r>
            <a:endParaRPr lang="en-US" sz="2400" b="1" dirty="0"/>
          </a:p>
          <a:p>
            <a:pPr algn="r"/>
            <a:r>
              <a:rPr lang="ar-IQ" sz="2400" b="1" dirty="0"/>
              <a:t>فراغ فقط (اي اول كلمة فقط) وإهمال الذي بعده</a:t>
            </a:r>
            <a:endParaRPr lang="en-US" sz="2400" b="1" dirty="0"/>
          </a:p>
          <a:p>
            <a:r>
              <a:rPr lang="en-US" sz="2400" b="1" dirty="0">
                <a:solidFill>
                  <a:srgbClr val="FF0000"/>
                </a:solidFill>
              </a:rPr>
              <a:t>char </a:t>
            </a:r>
            <a:r>
              <a:rPr lang="en-US" sz="2400" b="1" dirty="0" err="1">
                <a:solidFill>
                  <a:srgbClr val="FF0000"/>
                </a:solidFill>
              </a:rPr>
              <a:t>str</a:t>
            </a:r>
            <a:r>
              <a:rPr lang="en-US" sz="2400" b="1" dirty="0">
                <a:solidFill>
                  <a:srgbClr val="FF0000"/>
                </a:solidFill>
              </a:rPr>
              <a:t>[10];</a:t>
            </a:r>
          </a:p>
          <a:p>
            <a:r>
              <a:rPr lang="en-US" sz="2400" b="1" dirty="0" err="1">
                <a:solidFill>
                  <a:srgbClr val="FF0000"/>
                </a:solidFill>
              </a:rPr>
              <a:t>cin</a:t>
            </a:r>
            <a:r>
              <a:rPr lang="en-US" sz="2400" b="1" dirty="0">
                <a:solidFill>
                  <a:srgbClr val="FF0000"/>
                </a:solidFill>
              </a:rPr>
              <a:t>&gt;&gt;</a:t>
            </a:r>
            <a:r>
              <a:rPr lang="en-US" sz="2400" b="1" dirty="0" err="1">
                <a:solidFill>
                  <a:srgbClr val="FF0000"/>
                </a:solidFill>
              </a:rPr>
              <a:t>str</a:t>
            </a:r>
            <a:r>
              <a:rPr lang="en-US" sz="2400" b="1" dirty="0">
                <a:solidFill>
                  <a:srgbClr val="FF0000"/>
                </a:solidFill>
              </a:rPr>
              <a:t>;</a:t>
            </a:r>
          </a:p>
          <a:p>
            <a:pPr algn="r"/>
            <a:endParaRPr lang="ar-IQ" sz="2400" b="1" dirty="0"/>
          </a:p>
          <a:p>
            <a:pPr algn="r"/>
            <a:r>
              <a:rPr lang="ar-IQ" sz="2400" b="1" dirty="0"/>
              <a:t>ولهذا يفضل استخدام ايعاز خاص بقراءة السلاسل الحرفية يسمح بوجود الفراغات </a:t>
            </a:r>
            <a:endParaRPr lang="en-US" sz="2400" b="1" dirty="0"/>
          </a:p>
          <a:p>
            <a:pPr algn="r"/>
            <a:r>
              <a:rPr lang="ar-IQ" sz="2400" b="1" dirty="0"/>
              <a:t>وذلك بعد تحديد حجم السلسة الحرفية.</a:t>
            </a:r>
            <a:endParaRPr lang="en-US" sz="2400" b="1" dirty="0"/>
          </a:p>
          <a:p>
            <a:pPr algn="r"/>
            <a:endParaRPr lang="en-US" sz="2400" b="1" dirty="0">
              <a:solidFill>
                <a:srgbClr val="FF0000"/>
              </a:solidFill>
            </a:endParaRPr>
          </a:p>
          <a:p>
            <a:endParaRPr lang="en-US" sz="2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med">
    <p:wheel spokes="8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42844" y="214290"/>
            <a:ext cx="821537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#include&lt;</a:t>
            </a:r>
            <a:r>
              <a:rPr lang="en-US" sz="2400" b="1" dirty="0" err="1"/>
              <a:t>iostream.h</a:t>
            </a:r>
            <a:r>
              <a:rPr lang="en-US" sz="2400" b="1" dirty="0"/>
              <a:t>&gt;</a:t>
            </a:r>
          </a:p>
          <a:p>
            <a:r>
              <a:rPr lang="en-US" sz="2400" b="1" dirty="0"/>
              <a:t>#include&lt;</a:t>
            </a:r>
            <a:r>
              <a:rPr lang="en-US" sz="2400" b="1" dirty="0" err="1"/>
              <a:t>string.h</a:t>
            </a:r>
            <a:r>
              <a:rPr lang="en-US" sz="2400" b="1" dirty="0"/>
              <a:t>&gt;</a:t>
            </a:r>
          </a:p>
          <a:p>
            <a:r>
              <a:rPr lang="en-US" sz="2400" b="1" dirty="0">
                <a:solidFill>
                  <a:srgbClr val="FF0000"/>
                </a:solidFill>
              </a:rPr>
              <a:t>#include&lt;</a:t>
            </a:r>
            <a:r>
              <a:rPr lang="en-US" sz="2400" b="1" dirty="0" err="1">
                <a:solidFill>
                  <a:srgbClr val="FF0000"/>
                </a:solidFill>
              </a:rPr>
              <a:t>stdio.h</a:t>
            </a:r>
            <a:r>
              <a:rPr lang="en-US" sz="2400" b="1" dirty="0">
                <a:solidFill>
                  <a:srgbClr val="FF0000"/>
                </a:solidFill>
              </a:rPr>
              <a:t>&gt;</a:t>
            </a:r>
          </a:p>
          <a:p>
            <a:r>
              <a:rPr lang="en-US" sz="2400" b="1" dirty="0"/>
              <a:t>void main()</a:t>
            </a:r>
          </a:p>
          <a:p>
            <a:r>
              <a:rPr lang="en-US" sz="2400" b="1" dirty="0"/>
              <a:t>{</a:t>
            </a:r>
          </a:p>
          <a:p>
            <a:r>
              <a:rPr lang="en-US" sz="2400" b="1" dirty="0"/>
              <a:t>char </a:t>
            </a:r>
            <a:r>
              <a:rPr lang="en-US" sz="2400" b="1" dirty="0" err="1"/>
              <a:t>str</a:t>
            </a:r>
            <a:r>
              <a:rPr lang="en-US" sz="2400" b="1" dirty="0"/>
              <a:t>[80];</a:t>
            </a:r>
          </a:p>
          <a:p>
            <a:r>
              <a:rPr lang="en-US" sz="2400" b="1" dirty="0">
                <a:solidFill>
                  <a:srgbClr val="FF0000"/>
                </a:solidFill>
              </a:rPr>
              <a:t>gets(</a:t>
            </a:r>
            <a:r>
              <a:rPr lang="en-US" sz="2400" b="1" dirty="0" err="1">
                <a:solidFill>
                  <a:srgbClr val="FF0000"/>
                </a:solidFill>
              </a:rPr>
              <a:t>str</a:t>
            </a:r>
            <a:r>
              <a:rPr lang="en-US" sz="2400" b="1" dirty="0">
                <a:solidFill>
                  <a:srgbClr val="FF0000"/>
                </a:solidFill>
              </a:rPr>
              <a:t>);</a:t>
            </a:r>
          </a:p>
          <a:p>
            <a:r>
              <a:rPr lang="en-US" sz="2400" b="1" dirty="0" err="1"/>
              <a:t>int</a:t>
            </a:r>
            <a:r>
              <a:rPr lang="en-US" sz="2400" b="1" dirty="0"/>
              <a:t> </a:t>
            </a:r>
            <a:r>
              <a:rPr lang="en-US" sz="2400" b="1" dirty="0" err="1"/>
              <a:t>i</a:t>
            </a:r>
            <a:r>
              <a:rPr lang="en-US" sz="2400" b="1" dirty="0"/>
              <a:t>=0;</a:t>
            </a:r>
          </a:p>
          <a:p>
            <a:r>
              <a:rPr lang="en-US" sz="2400" b="1" dirty="0"/>
              <a:t>while(</a:t>
            </a:r>
            <a:r>
              <a:rPr lang="en-US" sz="2400" b="1" dirty="0" err="1"/>
              <a:t>str</a:t>
            </a:r>
            <a:r>
              <a:rPr lang="en-US" sz="2400" b="1" dirty="0"/>
              <a:t>[</a:t>
            </a:r>
            <a:r>
              <a:rPr lang="en-US" sz="2400" b="1" dirty="0" err="1"/>
              <a:t>i</a:t>
            </a:r>
            <a:r>
              <a:rPr lang="en-US" sz="2400" b="1" dirty="0"/>
              <a:t>]!='\0')</a:t>
            </a:r>
          </a:p>
          <a:p>
            <a:r>
              <a:rPr lang="en-US" sz="2400" b="1" dirty="0"/>
              <a:t>{ </a:t>
            </a:r>
            <a:r>
              <a:rPr lang="en-US" sz="2400" b="1" dirty="0" err="1"/>
              <a:t>cout</a:t>
            </a:r>
            <a:r>
              <a:rPr lang="en-US" sz="2400" b="1" dirty="0"/>
              <a:t>&lt;&lt;</a:t>
            </a:r>
            <a:r>
              <a:rPr lang="en-US" sz="2400" b="1" dirty="0" err="1"/>
              <a:t>str</a:t>
            </a:r>
            <a:r>
              <a:rPr lang="en-US" sz="2400" b="1" dirty="0"/>
              <a:t>[</a:t>
            </a:r>
            <a:r>
              <a:rPr lang="en-US" sz="2400" b="1" dirty="0" err="1"/>
              <a:t>i</a:t>
            </a:r>
            <a:r>
              <a:rPr lang="en-US" sz="2400" b="1" dirty="0"/>
              <a:t>]&lt;&lt;</a:t>
            </a:r>
            <a:r>
              <a:rPr lang="en-US" sz="2400" b="1" dirty="0" err="1"/>
              <a:t>endl</a:t>
            </a:r>
            <a:r>
              <a:rPr lang="en-US" sz="2400" b="1" dirty="0"/>
              <a:t>;</a:t>
            </a:r>
          </a:p>
          <a:p>
            <a:r>
              <a:rPr lang="en-US" sz="2400" b="1" dirty="0" err="1"/>
              <a:t>i</a:t>
            </a:r>
            <a:r>
              <a:rPr lang="en-US" sz="2400" b="1" dirty="0"/>
              <a:t>++; }</a:t>
            </a:r>
          </a:p>
          <a:p>
            <a:r>
              <a:rPr lang="en-US" sz="2400" b="1" dirty="0"/>
              <a:t> }</a:t>
            </a:r>
            <a:endParaRPr lang="en-US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5357818" y="0"/>
            <a:ext cx="3786182" cy="68326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tx1"/>
                </a:solidFill>
              </a:rPr>
              <a:t>Input:</a:t>
            </a:r>
          </a:p>
          <a:p>
            <a:r>
              <a:rPr lang="en-US" sz="2800" dirty="0">
                <a:solidFill>
                  <a:schemeClr val="tx1"/>
                </a:solidFill>
              </a:rPr>
              <a:t>---------</a:t>
            </a:r>
          </a:p>
          <a:p>
            <a:r>
              <a:rPr lang="en-US" sz="2800" dirty="0"/>
              <a:t>WALEED RASHEED</a:t>
            </a:r>
          </a:p>
          <a:p>
            <a:endParaRPr lang="en-US" sz="2800" dirty="0"/>
          </a:p>
          <a:p>
            <a:r>
              <a:rPr lang="en-US" sz="2800" dirty="0">
                <a:solidFill>
                  <a:schemeClr val="tx1"/>
                </a:solidFill>
              </a:rPr>
              <a:t>Output:</a:t>
            </a:r>
          </a:p>
          <a:p>
            <a:r>
              <a:rPr lang="en-US" dirty="0">
                <a:solidFill>
                  <a:schemeClr val="tx1"/>
                </a:solidFill>
              </a:rPr>
              <a:t>--------------</a:t>
            </a:r>
          </a:p>
          <a:p>
            <a:r>
              <a:rPr lang="en-US" sz="2000" b="1" dirty="0"/>
              <a:t>W</a:t>
            </a:r>
          </a:p>
          <a:p>
            <a:r>
              <a:rPr lang="en-US" sz="2000" b="1" dirty="0"/>
              <a:t>A</a:t>
            </a:r>
          </a:p>
          <a:p>
            <a:r>
              <a:rPr lang="en-US" sz="2000" b="1" dirty="0"/>
              <a:t>L</a:t>
            </a:r>
          </a:p>
          <a:p>
            <a:r>
              <a:rPr lang="en-US" sz="2000" b="1" dirty="0"/>
              <a:t>E</a:t>
            </a:r>
          </a:p>
          <a:p>
            <a:r>
              <a:rPr lang="en-US" sz="2000" b="1" dirty="0"/>
              <a:t>E</a:t>
            </a:r>
          </a:p>
          <a:p>
            <a:r>
              <a:rPr lang="en-US" sz="2000" b="1" dirty="0"/>
              <a:t>D</a:t>
            </a:r>
          </a:p>
          <a:p>
            <a:endParaRPr lang="en-US" sz="2000" b="1" dirty="0"/>
          </a:p>
          <a:p>
            <a:r>
              <a:rPr lang="en-US" sz="2000" b="1" dirty="0"/>
              <a:t>R</a:t>
            </a:r>
          </a:p>
          <a:p>
            <a:r>
              <a:rPr lang="en-US" sz="2000" b="1" dirty="0"/>
              <a:t>A</a:t>
            </a:r>
          </a:p>
          <a:p>
            <a:r>
              <a:rPr lang="en-US" sz="2000" b="1" dirty="0"/>
              <a:t>S</a:t>
            </a:r>
          </a:p>
          <a:p>
            <a:r>
              <a:rPr lang="en-US" sz="2000" b="1" dirty="0"/>
              <a:t>H</a:t>
            </a:r>
          </a:p>
          <a:p>
            <a:r>
              <a:rPr lang="en-US" sz="2000" b="1" dirty="0"/>
              <a:t>E</a:t>
            </a:r>
          </a:p>
          <a:p>
            <a:r>
              <a:rPr lang="en-US" sz="2000" b="1" dirty="0"/>
              <a:t>E</a:t>
            </a:r>
          </a:p>
          <a:p>
            <a:r>
              <a:rPr lang="en-US" sz="2000" b="1" dirty="0"/>
              <a:t>D</a:t>
            </a:r>
            <a:endParaRPr lang="en-US" dirty="0"/>
          </a:p>
        </p:txBody>
      </p:sp>
      <p:sp>
        <p:nvSpPr>
          <p:cNvPr id="4" name="Line Callout 1 3"/>
          <p:cNvSpPr/>
          <p:nvPr/>
        </p:nvSpPr>
        <p:spPr>
          <a:xfrm>
            <a:off x="2857488" y="2428868"/>
            <a:ext cx="1571636" cy="642942"/>
          </a:xfrm>
          <a:prstGeom prst="borderCallout1">
            <a:avLst>
              <a:gd name="adj1" fmla="val 52111"/>
              <a:gd name="adj2" fmla="val 1723"/>
              <a:gd name="adj3" fmla="val 48287"/>
              <a:gd name="adj4" fmla="val -7384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IQ" sz="2000" b="1" dirty="0">
                <a:solidFill>
                  <a:srgbClr val="FFFF00"/>
                </a:solidFill>
              </a:rPr>
              <a:t>ايعاز قراءة السلسة الحرفية</a:t>
            </a:r>
            <a:endParaRPr lang="en-US" sz="2000" b="1" dirty="0">
              <a:solidFill>
                <a:srgbClr val="FFFF00"/>
              </a:solidFill>
            </a:endParaRPr>
          </a:p>
        </p:txBody>
      </p:sp>
      <p:sp>
        <p:nvSpPr>
          <p:cNvPr id="6" name="Line Callout 1 5"/>
          <p:cNvSpPr/>
          <p:nvPr/>
        </p:nvSpPr>
        <p:spPr>
          <a:xfrm>
            <a:off x="3500430" y="1285860"/>
            <a:ext cx="1571636" cy="1000132"/>
          </a:xfrm>
          <a:prstGeom prst="borderCallout1">
            <a:avLst>
              <a:gd name="adj1" fmla="val 52111"/>
              <a:gd name="adj2" fmla="val 1723"/>
              <a:gd name="adj3" fmla="val 9910"/>
              <a:gd name="adj4" fmla="val -8031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IQ" sz="2000" b="1" dirty="0">
                <a:solidFill>
                  <a:srgbClr val="FFFF00"/>
                </a:solidFill>
              </a:rPr>
              <a:t>اسم المكتبة الخاص بايعاز قراءة</a:t>
            </a:r>
            <a:endParaRPr lang="en-US" sz="2000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 spd="med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14282" y="1000108"/>
            <a:ext cx="857256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Q1/ Write a program to read a string and count the number of words?</a:t>
            </a:r>
          </a:p>
          <a:p>
            <a:endParaRPr lang="en-US" sz="2400" dirty="0"/>
          </a:p>
          <a:p>
            <a:r>
              <a:rPr lang="en-US" sz="2400" dirty="0"/>
              <a:t>Q2/ Write a program to read a string and find number of repeat “q” or “Q” letter?</a:t>
            </a:r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214282" y="214290"/>
            <a:ext cx="8215370" cy="46166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accent2">
                    <a:lumMod val="75000"/>
                  </a:schemeClr>
                </a:solidFill>
              </a:rPr>
              <a:t>Homework</a:t>
            </a:r>
          </a:p>
        </p:txBody>
      </p:sp>
    </p:spTree>
  </p:cSld>
  <p:clrMapOvr>
    <a:masterClrMapping/>
  </p:clrMapOvr>
  <p:transition/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200</TotalTime>
  <Words>809</Words>
  <Application>Microsoft Office PowerPoint</Application>
  <PresentationFormat>On-screen Show (4:3)</PresentationFormat>
  <Paragraphs>164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Century Schoolbook</vt:lpstr>
      <vt:lpstr>Times New Roman</vt:lpstr>
      <vt:lpstr>Wingdings</vt:lpstr>
      <vt:lpstr>Wingdings 2</vt:lpstr>
      <vt:lpstr>Oriel</vt:lpstr>
      <vt:lpstr>Strings with string functions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future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waleed</dc:creator>
  <cp:lastModifiedBy>hk</cp:lastModifiedBy>
  <cp:revision>30</cp:revision>
  <dcterms:created xsi:type="dcterms:W3CDTF">2012-12-15T09:05:02Z</dcterms:created>
  <dcterms:modified xsi:type="dcterms:W3CDTF">2017-09-28T18:31:14Z</dcterms:modified>
</cp:coreProperties>
</file>