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الفصل الثالث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انشاء الصيغ الرياضية في </a:t>
            </a:r>
            <a:r>
              <a:rPr lang="en-US" dirty="0" smtClean="0"/>
              <a:t>Microsoft Excel 2010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882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0" y="191126"/>
            <a:ext cx="441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alt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e_Ouhod" charset="-78"/>
                <a:ea typeface="Calibri" pitchFamily="34" charset="0"/>
                <a:cs typeface="Arial" pitchFamily="34" charset="0"/>
              </a:rPr>
              <a:t>- </a:t>
            </a:r>
            <a:r>
              <a:rPr kumimoji="0" lang="ar-SA" alt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e_Ouhod" charset="-78"/>
                <a:ea typeface="Calibri" pitchFamily="34" charset="0"/>
                <a:cs typeface="Arial" pitchFamily="34" charset="0"/>
              </a:rPr>
              <a:t>إنشاء صيغة باستخدام دالة</a:t>
            </a:r>
            <a:endParaRPr kumimoji="0" lang="en-US" altLang="ar-IQ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انر فوق الخلية التي تريد إدخال الصيغة بها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altLang="ar-IQ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.2 </a:t>
            </a: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لبدء الصيغة بالدالة ، انقر فوق </a:t>
            </a:r>
            <a:r>
              <a:rPr kumimoji="0" lang="ar-SA" altLang="ar-IQ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,Bold" charset="-78"/>
                <a:ea typeface="Calibri" pitchFamily="34" charset="0"/>
                <a:cs typeface="Arial" pitchFamily="34" charset="0"/>
              </a:rPr>
              <a:t>إدراج دالة </a:t>
            </a: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على شريط الصيغة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 </a:t>
            </a:r>
            <a:endParaRPr kumimoji="0" lang="en-US" alt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79678"/>
            <a:ext cx="2133600" cy="5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6800" y="1143000"/>
            <a:ext cx="71628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يقوم 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Excel </a:t>
            </a: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بإدراج علامة المساواة 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=).</a:t>
            </a:r>
            <a:r>
              <a:rPr kumimoji="0" lang="ar-IQ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altLang="ar-IQ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.3 </a:t>
            </a: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حدد الدالة التي تريد استخدامها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altLang="ar-IQ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إذا لم تكن متأكداً من الدالة التي يجب استخدامها، يمكنك كتابة سؤال يصف ماذا تريد أن تفعل في المربع </a:t>
            </a:r>
            <a:r>
              <a:rPr kumimoji="0" lang="ar-SA" altLang="ar-IQ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,Bold" charset="-78"/>
                <a:ea typeface="Calibri" pitchFamily="34" charset="0"/>
                <a:cs typeface="Arial" pitchFamily="34" charset="0"/>
              </a:rPr>
              <a:t>البحث عن دالة 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على سبيل المثال،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"</a:t>
            </a: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إضافة الأرقام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" </a:t>
            </a: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ترجع الدالة </a:t>
            </a:r>
            <a:r>
              <a:rPr kumimoji="0" lang="en-US" altLang="ar-IQ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,Bold" charset="-78"/>
                <a:ea typeface="Calibri" pitchFamily="34" charset="0"/>
                <a:cs typeface="Arial" pitchFamily="34" charset="0"/>
              </a:rPr>
              <a:t>SUM 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، أو استعراض الفئات في المربع </a:t>
            </a:r>
            <a:r>
              <a:rPr kumimoji="0" lang="ar-SA" altLang="ar-IQ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,Bold" charset="-78"/>
                <a:ea typeface="Calibri" pitchFamily="34" charset="0"/>
                <a:cs typeface="Arial" pitchFamily="34" charset="0"/>
              </a:rPr>
              <a:t>أو تحديد فئة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.4 </a:t>
            </a: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أدخل الوسيطات</a:t>
            </a:r>
            <a:r>
              <a:rPr kumimoji="0" lang="ar-SA" altLang="ar-IQ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ar-SA" alt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28812"/>
            <a:ext cx="30480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307771" y="3336667"/>
            <a:ext cx="5693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u="sng" dirty="0"/>
              <a:t>دالة المجموع</a:t>
            </a:r>
            <a:r>
              <a:rPr lang="en-US" u="sng" dirty="0"/>
              <a:t>  SUM 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2057401" y="3752166"/>
            <a:ext cx="5791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IQ" dirty="0" smtClean="0"/>
              <a:t>مثلا نكتب الصيغة التالية في شريط الصيغة :</a:t>
            </a:r>
            <a:r>
              <a:rPr lang="en-US" dirty="0" smtClean="0"/>
              <a:t>     sum(7;9) </a:t>
            </a:r>
            <a:r>
              <a:rPr lang="ar-IQ" dirty="0" smtClean="0"/>
              <a:t>=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4267200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dirty="0" smtClean="0"/>
              <a:t>جمع قيم خلايا متفرقة</a:t>
            </a:r>
            <a:endParaRPr lang="ar-IQ" dirty="0"/>
          </a:p>
        </p:txBody>
      </p:sp>
      <p:sp>
        <p:nvSpPr>
          <p:cNvPr id="8" name="Rectangle 7"/>
          <p:cNvSpPr/>
          <p:nvPr/>
        </p:nvSpPr>
        <p:spPr>
          <a:xfrm>
            <a:off x="2035630" y="4267200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مثال:</a:t>
            </a:r>
            <a:r>
              <a:rPr lang="en-US" dirty="0"/>
              <a:t>    = sum(D7;H10) </a:t>
            </a:r>
            <a:endParaRPr lang="ar-IQ" dirty="0"/>
          </a:p>
        </p:txBody>
      </p:sp>
      <p:sp>
        <p:nvSpPr>
          <p:cNvPr id="9" name="Rectangle 8"/>
          <p:cNvSpPr/>
          <p:nvPr/>
        </p:nvSpPr>
        <p:spPr>
          <a:xfrm>
            <a:off x="4191001" y="4876800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- </a:t>
            </a:r>
            <a:r>
              <a:rPr lang="ar-SA" dirty="0"/>
              <a:t>جمع قيم خلايا متتالية</a:t>
            </a:r>
            <a:r>
              <a:rPr lang="en-US" dirty="0"/>
              <a:t> "</a:t>
            </a:r>
            <a:r>
              <a:rPr lang="ar-SA" dirty="0"/>
              <a:t>نطاق خلايا</a:t>
            </a:r>
            <a:endParaRPr lang="ar-IQ" dirty="0"/>
          </a:p>
        </p:txBody>
      </p:sp>
      <p:sp>
        <p:nvSpPr>
          <p:cNvPr id="10" name="Rectangle 9"/>
          <p:cNvSpPr/>
          <p:nvPr/>
        </p:nvSpPr>
        <p:spPr>
          <a:xfrm>
            <a:off x="1905000" y="4898963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مثال : </a:t>
            </a:r>
            <a:r>
              <a:rPr lang="en-US" dirty="0"/>
              <a:t>=</a:t>
            </a:r>
            <a:r>
              <a:rPr lang="en-US" dirty="0" smtClean="0"/>
              <a:t>SUM(A1:A6)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7496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5952" y="339210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b="1" dirty="0">
                <a:solidFill>
                  <a:prstClr val="black"/>
                </a:solidFill>
              </a:rPr>
              <a:t>دالة المضروب</a:t>
            </a:r>
            <a:r>
              <a:rPr lang="en-US" b="1" dirty="0">
                <a:solidFill>
                  <a:prstClr val="black"/>
                </a:solidFill>
              </a:rPr>
              <a:t> ( </a:t>
            </a:r>
            <a:r>
              <a:rPr lang="en-US" b="1" dirty="0" smtClean="0">
                <a:solidFill>
                  <a:prstClr val="black"/>
                </a:solidFill>
              </a:rPr>
              <a:t>FACT) 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7163" y="701676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dirty="0"/>
              <a:t> </a:t>
            </a:r>
            <a:r>
              <a:rPr lang="ar-IQ" b="1" dirty="0"/>
              <a:t>مثل: </a:t>
            </a:r>
            <a:r>
              <a:rPr lang="en-US" b="1" dirty="0"/>
              <a:t>Fact(5)</a:t>
            </a:r>
            <a:r>
              <a:rPr lang="ar-IQ" b="1" dirty="0"/>
              <a:t>=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36560"/>
              </p:ext>
            </p:extLst>
          </p:nvPr>
        </p:nvGraphicFramePr>
        <p:xfrm>
          <a:off x="2722096" y="1219200"/>
          <a:ext cx="5807711" cy="1038884"/>
        </p:xfrm>
        <a:graphic>
          <a:graphicData uri="http://schemas.openxmlformats.org/drawingml/2006/table">
            <a:tbl>
              <a:tblPr rtl="1" firstRow="1" firstCol="1" bandRow="1"/>
              <a:tblGrid>
                <a:gridCol w="2081463"/>
                <a:gridCol w="862363"/>
                <a:gridCol w="2437200"/>
                <a:gridCol w="426685"/>
              </a:tblGrid>
              <a:tr h="86045"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الصيغة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Arial"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Arial"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64414"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ناتج الدالة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الرقم المعطى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6468"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=FACT(C2)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6468"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=FACT(C3)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6112"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=FACT(C4)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Segoe UI"/>
                          <a:ea typeface="Calibri"/>
                          <a:cs typeface="Arial"/>
                        </a:rPr>
                        <a:t>#NUM!)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0" y="2905011"/>
            <a:ext cx="62484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64490" algn="r" rtl="1">
              <a:lnSpc>
                <a:spcPct val="115000"/>
              </a:lnSpc>
              <a:spcAft>
                <a:spcPts val="0"/>
              </a:spcAft>
            </a:pPr>
            <a:r>
              <a:rPr lang="ar-SA" b="1" dirty="0">
                <a:latin typeface="Calibri"/>
                <a:ea typeface="Calibri"/>
                <a:cs typeface="Times New Roman"/>
              </a:rPr>
              <a:t>دالة اللوغاريتم</a:t>
            </a:r>
            <a:r>
              <a:rPr lang="en-US" b="1" dirty="0">
                <a:latin typeface="Times New Roman"/>
                <a:ea typeface="Calibri"/>
                <a:cs typeface="Arial"/>
              </a:rPr>
              <a:t> ( LOG )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457200" indent="-364490" algn="r" rtl="1">
              <a:lnSpc>
                <a:spcPct val="115000"/>
              </a:lnSpc>
              <a:spcAft>
                <a:spcPts val="0"/>
              </a:spcAft>
            </a:pPr>
            <a:r>
              <a:rPr lang="ar-IQ" dirty="0">
                <a:latin typeface="Calibri"/>
                <a:ea typeface="Calibri"/>
                <a:cs typeface="Times New Roman"/>
              </a:rPr>
              <a:t>الصيغة العامة هي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457200" indent="-364490" algn="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LOG (number; [base])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5208" y="3223559"/>
            <a:ext cx="21021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64490" algn="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LOG (8,2) = 3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5208" y="3952990"/>
            <a:ext cx="4572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364490" algn="r" rtl="1">
              <a:lnSpc>
                <a:spcPct val="115000"/>
              </a:lnSpc>
              <a:spcAft>
                <a:spcPts val="0"/>
              </a:spcAft>
            </a:pPr>
            <a:r>
              <a:rPr lang="ar-SA" sz="2400" b="1" dirty="0">
                <a:latin typeface="Times New Roman,Bold"/>
                <a:ea typeface="Calibri"/>
                <a:cs typeface="Times New Roman,Bold"/>
              </a:rPr>
              <a:t>الدالة </a:t>
            </a:r>
            <a:r>
              <a:rPr lang="en-US" b="1" dirty="0">
                <a:latin typeface="Times New Roman"/>
                <a:ea typeface="Calibri"/>
                <a:cs typeface="Arial"/>
              </a:rPr>
              <a:t>INT</a:t>
            </a: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457200" indent="-364490" algn="r" rtl="1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latin typeface="Calibri"/>
                <a:ea typeface="Calibri"/>
                <a:cs typeface="Times New Roman"/>
              </a:rPr>
              <a:t>تستخدم لتقريب الرقم او الجزء المعطى </a:t>
            </a:r>
            <a:r>
              <a:rPr lang="ar-SA" dirty="0" err="1">
                <a:latin typeface="Calibri"/>
                <a:ea typeface="Calibri"/>
                <a:cs typeface="Times New Roman"/>
              </a:rPr>
              <a:t>لاقرب</a:t>
            </a:r>
            <a:r>
              <a:rPr lang="ar-SA" dirty="0">
                <a:latin typeface="Calibri"/>
                <a:ea typeface="Calibri"/>
                <a:cs typeface="Times New Roman"/>
              </a:rPr>
              <a:t> عدد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982395"/>
              </p:ext>
            </p:extLst>
          </p:nvPr>
        </p:nvGraphicFramePr>
        <p:xfrm>
          <a:off x="762000" y="4236053"/>
          <a:ext cx="4320857" cy="1882634"/>
        </p:xfrm>
        <a:graphic>
          <a:graphicData uri="http://schemas.openxmlformats.org/drawingml/2006/table">
            <a:tbl>
              <a:tblPr rtl="1" firstRow="1" firstCol="1" bandRow="1"/>
              <a:tblGrid>
                <a:gridCol w="1371534"/>
                <a:gridCol w="1049670"/>
                <a:gridCol w="1468750"/>
                <a:gridCol w="430903"/>
              </a:tblGrid>
              <a:tr h="149446"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الصيغة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Arial"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Arial"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33422">
                <a:tc gridSpan="2"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ناتج الدالة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الرقم المعطى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4293"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=INT(C4)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4293"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=INT(C5)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4293"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=INT(C6)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Segoe UI"/>
                          <a:ea typeface="Calibri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10.75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3547"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INT(C7)</a:t>
                      </a:r>
                      <a:r>
                        <a:rPr lang="ar-IQ" sz="100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=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-1.47589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96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457200"/>
            <a:ext cx="3143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1400" dirty="0">
                <a:latin typeface="Times New Roman"/>
                <a:ea typeface="Calibri"/>
              </a:rPr>
              <a:t> -5</a:t>
            </a:r>
            <a:r>
              <a:rPr lang="ar-SA" b="1" dirty="0">
                <a:latin typeface="Times New Roman,Bold"/>
                <a:ea typeface="Calibri"/>
                <a:cs typeface="Times New Roman,Bold"/>
              </a:rPr>
              <a:t>الدالة </a:t>
            </a:r>
            <a:r>
              <a:rPr lang="en-US" sz="1400" dirty="0">
                <a:latin typeface="Times New Roman"/>
                <a:ea typeface="Calibri"/>
              </a:rPr>
              <a:t>ABS </a:t>
            </a:r>
            <a:r>
              <a:rPr lang="ar-SA" b="1" dirty="0">
                <a:latin typeface="Times New Roman,Bold"/>
                <a:ea typeface="Calibri"/>
                <a:cs typeface="Times New Roman,Bold"/>
              </a:rPr>
              <a:t>الرقم  المطلق بدون اشارة</a:t>
            </a:r>
            <a:endParaRPr lang="ar-IQ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64207"/>
              </p:ext>
            </p:extLst>
          </p:nvPr>
        </p:nvGraphicFramePr>
        <p:xfrm>
          <a:off x="1600201" y="649123"/>
          <a:ext cx="3505199" cy="946404"/>
        </p:xfrm>
        <a:graphic>
          <a:graphicData uri="http://schemas.openxmlformats.org/drawingml/2006/table">
            <a:tbl>
              <a:tblPr rtl="1" firstRow="1" firstCol="1" bandRow="1"/>
              <a:tblGrid>
                <a:gridCol w="1112627"/>
                <a:gridCol w="851520"/>
                <a:gridCol w="1191492"/>
                <a:gridCol w="349560"/>
              </a:tblGrid>
              <a:tr h="116127"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الصيغة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Arial"/>
                        </a:rPr>
                        <a:t>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Arial"/>
                        </a:rPr>
                        <a:t>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16127">
                <a:tc gridSpan="2"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ناتج الدالة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الرقم المعطى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5570"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=ABS(C4)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127"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=ABS(C5)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127"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=ABS(C6)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-1.25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248400" y="1676400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/>
              <a:t>دالة الاس </a:t>
            </a:r>
            <a:r>
              <a:rPr lang="en-US" b="1" dirty="0"/>
              <a:t>(  POWER 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3322620" y="1861066"/>
            <a:ext cx="292578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4490" algn="r" rtl="1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/>
                <a:ea typeface="Calibri"/>
                <a:cs typeface="Calibri"/>
              </a:rPr>
              <a:t>POWER(number; power)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2271949"/>
            <a:ext cx="6454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dirty="0"/>
              <a:t>الصيغة  </a:t>
            </a:r>
            <a:r>
              <a:rPr lang="en-US" dirty="0"/>
              <a:t>=POWER(5;2)</a:t>
            </a:r>
          </a:p>
          <a:p>
            <a:pPr algn="ctr" rtl="1"/>
            <a:r>
              <a:rPr lang="ar-SA" dirty="0"/>
              <a:t>الوصف </a:t>
            </a:r>
            <a:r>
              <a:rPr lang="en-US" dirty="0"/>
              <a:t>) </a:t>
            </a:r>
            <a:r>
              <a:rPr lang="ar-SA" dirty="0"/>
              <a:t>تربيع</a:t>
            </a:r>
            <a:r>
              <a:rPr lang="en-US" dirty="0"/>
              <a:t> =(5)</a:t>
            </a:r>
            <a:r>
              <a:rPr lang="ar-IQ" dirty="0"/>
              <a:t>   </a:t>
            </a:r>
            <a:r>
              <a:rPr lang="en-US" dirty="0"/>
              <a:t>25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2967335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/>
              <a:t>دالة الجذر التربيعي</a:t>
            </a:r>
            <a:r>
              <a:rPr lang="en-US" b="1" dirty="0"/>
              <a:t> </a:t>
            </a:r>
            <a:r>
              <a:rPr lang="en-US" b="1" dirty="0" err="1"/>
              <a:t>SQRt</a:t>
            </a:r>
            <a:endParaRPr lang="en-US" dirty="0"/>
          </a:p>
          <a:p>
            <a:pPr algn="r" rtl="1"/>
            <a:r>
              <a:rPr lang="ar-IQ" dirty="0"/>
              <a:t>الصيغة</a:t>
            </a:r>
            <a:endParaRPr lang="en-US" dirty="0"/>
          </a:p>
          <a:p>
            <a:pPr algn="r"/>
            <a:r>
              <a:rPr lang="en-US" dirty="0" smtClean="0"/>
              <a:t>SQRT(number) </a:t>
            </a:r>
            <a:r>
              <a:rPr lang="ar-IQ" dirty="0" smtClean="0"/>
              <a:t>ومثلا نكتب </a:t>
            </a:r>
            <a:r>
              <a:rPr lang="en-US" dirty="0" smtClean="0"/>
              <a:t>sort(25)</a:t>
            </a:r>
            <a:endParaRPr lang="ar-IQ" dirty="0"/>
          </a:p>
        </p:txBody>
      </p:sp>
      <p:sp>
        <p:nvSpPr>
          <p:cNvPr id="8" name="Rectangle 7"/>
          <p:cNvSpPr/>
          <p:nvPr/>
        </p:nvSpPr>
        <p:spPr>
          <a:xfrm>
            <a:off x="6558207" y="3932518"/>
            <a:ext cx="1747593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64490" algn="r" rtl="1">
              <a:lnSpc>
                <a:spcPct val="115000"/>
              </a:lnSpc>
              <a:spcAft>
                <a:spcPts val="0"/>
              </a:spcAft>
            </a:pPr>
            <a:r>
              <a:rPr lang="ar-SA" b="1" dirty="0">
                <a:latin typeface="Calibri"/>
                <a:ea typeface="Calibri"/>
                <a:cs typeface="Times New Roman"/>
              </a:rPr>
              <a:t>- دالة </a:t>
            </a:r>
            <a:r>
              <a:rPr lang="ar-SA" b="1" dirty="0" smtClean="0">
                <a:latin typeface="Calibri"/>
                <a:ea typeface="Calibri"/>
                <a:cs typeface="Times New Roman"/>
              </a:rPr>
              <a:t>الجيب</a:t>
            </a:r>
            <a:r>
              <a:rPr lang="en-US" b="1" dirty="0" smtClean="0">
                <a:latin typeface="Times New Roman"/>
                <a:ea typeface="Calibri"/>
                <a:cs typeface="Arial"/>
              </a:rPr>
              <a:t> ( SIN)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70897"/>
              </p:ext>
            </p:extLst>
          </p:nvPr>
        </p:nvGraphicFramePr>
        <p:xfrm>
          <a:off x="2438400" y="4495800"/>
          <a:ext cx="5623560" cy="841248"/>
        </p:xfrm>
        <a:graphic>
          <a:graphicData uri="http://schemas.openxmlformats.org/drawingml/2006/table">
            <a:tbl>
              <a:tblPr rtl="1" firstRow="1" firstCol="1" bandRow="1"/>
              <a:tblGrid>
                <a:gridCol w="1954530"/>
                <a:gridCol w="3669030"/>
              </a:tblGrid>
              <a:tr h="0"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الصيغة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الوصف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=SIN(PI())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جيب الزاوية ل 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pi </a:t>
                      </a:r>
                      <a:r>
                        <a:rPr lang="en-US" sz="1200">
                          <a:effectLst/>
                          <a:latin typeface="Arial"/>
                          <a:ea typeface="Calibri"/>
                          <a:cs typeface="Arial"/>
                        </a:rPr>
                        <a:t>) </a:t>
                      </a: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بالتقدير الدائري</a:t>
                      </a:r>
                      <a:r>
                        <a:rPr lang="en-US" sz="1200">
                          <a:effectLst/>
                          <a:latin typeface="Arial"/>
                          <a:ea typeface="Calibri"/>
                          <a:cs typeface="Arial"/>
                        </a:rPr>
                        <a:t> =)</a:t>
                      </a: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=SIN(30*PI()/180)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/>
                          <a:ea typeface="Calibri"/>
                          <a:cs typeface="Arial"/>
                        </a:rPr>
                        <a:t>جيب الزاوية ل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Arial"/>
                        </a:rPr>
                        <a:t> 30 </a:t>
                      </a:r>
                      <a:r>
                        <a:rPr lang="ar-SA" sz="1200" dirty="0">
                          <a:effectLst/>
                          <a:latin typeface="Calibri"/>
                          <a:ea typeface="Calibri"/>
                          <a:cs typeface="Arial"/>
                        </a:rPr>
                        <a:t>درجة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Arial"/>
                        </a:rPr>
                        <a:t> =) </a:t>
                      </a:r>
                      <a:r>
                        <a:rPr lang="ar-IQ" sz="1200" dirty="0">
                          <a:effectLst/>
                          <a:latin typeface="Calibri"/>
                          <a:ea typeface="Calibri"/>
                          <a:cs typeface="Arial"/>
                        </a:rPr>
                        <a:t>5و0)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55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1"/>
            <a:ext cx="78486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b="1" dirty="0">
                <a:latin typeface="Calibri"/>
                <a:ea typeface="Calibri"/>
                <a:cs typeface="Times New Roman"/>
              </a:rPr>
              <a:t>دالة </a:t>
            </a:r>
            <a:r>
              <a:rPr lang="en-US" b="1" dirty="0">
                <a:latin typeface="Times New Roman"/>
                <a:ea typeface="Calibri"/>
                <a:cs typeface="Arial"/>
              </a:rPr>
              <a:t>Convert </a:t>
            </a:r>
            <a:r>
              <a:rPr lang="ar-IQ" b="1" dirty="0">
                <a:latin typeface="Times New Roman"/>
                <a:ea typeface="Calibri"/>
              </a:rPr>
              <a:t>تستخدم لتحويل الوحدات الى الوحدة القياسية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457200" indent="-364490" algn="r" rtl="1">
              <a:lnSpc>
                <a:spcPct val="115000"/>
              </a:lnSpc>
              <a:spcAft>
                <a:spcPts val="0"/>
              </a:spcAft>
            </a:pPr>
            <a:r>
              <a:rPr lang="ar-IQ" dirty="0">
                <a:latin typeface="Calibri"/>
                <a:ea typeface="Calibri"/>
                <a:cs typeface="Times New Roman"/>
              </a:rPr>
              <a:t>الصيغة العامة: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457200" indent="-364490" algn="r"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=CONVERT(number, </a:t>
            </a:r>
            <a:r>
              <a:rPr lang="en-US" dirty="0" err="1">
                <a:latin typeface="Times New Roman"/>
                <a:ea typeface="Calibri"/>
                <a:cs typeface="Arial"/>
              </a:rPr>
              <a:t>from_unit</a:t>
            </a:r>
            <a:r>
              <a:rPr lang="en-US" dirty="0">
                <a:latin typeface="Times New Roman"/>
                <a:ea typeface="Calibri"/>
                <a:cs typeface="Arial"/>
              </a:rPr>
              <a:t>, </a:t>
            </a:r>
            <a:r>
              <a:rPr lang="en-US" dirty="0" err="1">
                <a:latin typeface="Times New Roman"/>
                <a:ea typeface="Calibri"/>
                <a:cs typeface="Arial"/>
              </a:rPr>
              <a:t>to_unit</a:t>
            </a:r>
            <a:r>
              <a:rPr lang="en-US" dirty="0">
                <a:latin typeface="Times New Roman"/>
                <a:ea typeface="Calibri"/>
                <a:cs typeface="Arial"/>
              </a:rPr>
              <a:t>)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2937" y="1905000"/>
            <a:ext cx="5495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Times New Roman"/>
                <a:ea typeface="Calibri"/>
              </a:rPr>
              <a:t>=  CONVERT(1.0; "</a:t>
            </a:r>
            <a:r>
              <a:rPr lang="en-US" dirty="0" err="1">
                <a:latin typeface="Times New Roman"/>
                <a:ea typeface="Calibri"/>
              </a:rPr>
              <a:t>lbm</a:t>
            </a:r>
            <a:r>
              <a:rPr lang="en-US" dirty="0">
                <a:latin typeface="Times New Roman"/>
                <a:ea typeface="Calibri"/>
              </a:rPr>
              <a:t>"; "kg") </a:t>
            </a:r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53537"/>
              </p:ext>
            </p:extLst>
          </p:nvPr>
        </p:nvGraphicFramePr>
        <p:xfrm>
          <a:off x="2152333" y="2438400"/>
          <a:ext cx="4839335" cy="841248"/>
        </p:xfrm>
        <a:graphic>
          <a:graphicData uri="http://schemas.openxmlformats.org/drawingml/2006/table">
            <a:tbl>
              <a:tblPr rtl="1" firstRow="1" firstCol="1" bandRow="1"/>
              <a:tblGrid>
                <a:gridCol w="1467485"/>
                <a:gridCol w="823595"/>
                <a:gridCol w="840105"/>
                <a:gridCol w="713105"/>
                <a:gridCol w="709930"/>
                <a:gridCol w="285115"/>
              </a:tblGrid>
              <a:tr h="0"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Arial"/>
                        </a:rPr>
                        <a:t>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Arial"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Arial"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Arial"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Arial"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=CONVERT(C4;D4;E4)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2.54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=CONVERT(C5;D5;E5)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365.25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yr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=CONVERT(C6;D6;E6)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81008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041" y="324433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ea typeface="Calibri"/>
                <a:cs typeface="Times New Roman"/>
              </a:rPr>
              <a:t>عوامل المقارنة والمرجعية</a:t>
            </a:r>
            <a:endParaRPr lang="ar-IQ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98681"/>
              </p:ext>
            </p:extLst>
          </p:nvPr>
        </p:nvGraphicFramePr>
        <p:xfrm>
          <a:off x="1567180" y="4343014"/>
          <a:ext cx="6009640" cy="1583885"/>
        </p:xfrm>
        <a:graphic>
          <a:graphicData uri="http://schemas.openxmlformats.org/drawingml/2006/table">
            <a:tbl>
              <a:tblPr rtl="1" firstRow="1" firstCol="1" bandRow="1"/>
              <a:tblGrid>
                <a:gridCol w="2260600"/>
                <a:gridCol w="1874520"/>
                <a:gridCol w="1874520"/>
              </a:tblGrid>
              <a:tr h="133546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Arial,Bold"/>
                          <a:ea typeface="Calibri"/>
                          <a:cs typeface="Arial,Bold"/>
                        </a:rPr>
                        <a:t>عامل تشغيل المقارنة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Arial,Bold"/>
                          <a:ea typeface="Calibri"/>
                          <a:cs typeface="Arial,Bold"/>
                        </a:rPr>
                        <a:t>المعنى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FFFFFF"/>
                          </a:solidFill>
                          <a:effectLst/>
                          <a:latin typeface="Arial,Bold"/>
                          <a:ea typeface="Calibri"/>
                          <a:cs typeface="Arial,Bold"/>
                        </a:rPr>
                        <a:t>مثال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4364"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= </a:t>
                      </a: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علامة المساواة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يساوي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A1=B1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64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علامة أكبر من </a:t>
                      </a: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 &gt;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أكبر من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A1&gt;B1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13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علامة أصغر من </a:t>
                      </a: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 &lt;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أصغر من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A1&lt;B1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64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(علامة أكبر من أو يساوي</a:t>
                      </a: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 &gt;= (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أكبر من أو يساوي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A1&gt;=B1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64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(علامة أصغر من أو يساوي</a:t>
                      </a: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&lt;= (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أقل من أو يساوي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A1&lt;=B1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64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Arial"/>
                        </a:rPr>
                        <a:t>(علامةعدم المساواة </a:t>
                      </a: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 &lt;&gt;(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لا يساوي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A1&lt;&gt;B1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67300" y="3634210"/>
            <a:ext cx="30359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كانت صائبة 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TRUE </a:t>
            </a: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أو خاطئة 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FALS</a:t>
            </a:r>
            <a:r>
              <a:rPr kumimoji="0" lang="ar-SA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كما في الجدول التالي</a:t>
            </a:r>
            <a:endParaRPr kumimoji="0" lang="en-US" altLang="ar-IQ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0" y="533400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عوامل مرجعية</a:t>
            </a:r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122652"/>
              </p:ext>
            </p:extLst>
          </p:nvPr>
        </p:nvGraphicFramePr>
        <p:xfrm>
          <a:off x="1760220" y="902733"/>
          <a:ext cx="5623560" cy="2145269"/>
        </p:xfrm>
        <a:graphic>
          <a:graphicData uri="http://schemas.openxmlformats.org/drawingml/2006/table">
            <a:tbl>
              <a:tblPr rtl="1" firstRow="1" firstCol="1" bandRow="1"/>
              <a:tblGrid>
                <a:gridCol w="784225"/>
                <a:gridCol w="3330575"/>
                <a:gridCol w="1508760"/>
              </a:tblGrid>
              <a:tr h="612934">
                <a:tc>
                  <a:txBody>
                    <a:bodyPr/>
                    <a:lstStyle/>
                    <a:p>
                      <a:pPr indent="-36449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Arial,Bold"/>
                          <a:ea typeface="Calibri"/>
                          <a:cs typeface="Arial,Bold"/>
                        </a:rPr>
                        <a:t>عامل تشغيل المرجع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Arial,Bold"/>
                          <a:ea typeface="Calibri"/>
                          <a:cs typeface="Arial,Bold"/>
                        </a:rPr>
                        <a:t>المعنى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Arial,Bold"/>
                          <a:ea typeface="Calibri"/>
                          <a:cs typeface="Arial,Bold"/>
                        </a:rPr>
                        <a:t>مثال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934">
                <a:tc>
                  <a:txBody>
                    <a:bodyPr/>
                    <a:lstStyle/>
                    <a:p>
                      <a:pPr indent="-36449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: (</a:t>
                      </a: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الشارحة 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عامل تشغيل النطاق الذي ينتج مرجع اً واحداً لكافة الخلايا بين مرجعين، متضمنا هذين المرجعين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B5:B15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67">
                <a:tc>
                  <a:txBody>
                    <a:bodyPr/>
                    <a:lstStyle/>
                    <a:p>
                      <a:pPr indent="-36449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, (</a:t>
                      </a: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الفاصلة 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عامل تشغيل الات حاد الذي يضم مراجع متعددة في مرجع واحد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SUM(B5:B15,D5:D15)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934">
                <a:tc>
                  <a:txBody>
                    <a:bodyPr/>
                    <a:lstStyle/>
                    <a:p>
                      <a:pPr indent="-36449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; (</a:t>
                      </a: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مسافة </a:t>
                      </a:r>
                      <a:r>
                        <a:rPr lang="en-US" sz="120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/>
                          <a:ea typeface="Calibri"/>
                          <a:cs typeface="Arial"/>
                        </a:rPr>
                        <a:t>عامل تشغيل التقاطع الذي ينتج مرجع اً واحداً للخلايا المشتركة في</a:t>
                      </a:r>
                      <a:r>
                        <a:rPr lang="ar-SA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 مرجعين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SUM(B7;D7</a:t>
                      </a:r>
                      <a:r>
                        <a:rPr lang="ar-IQ" sz="12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)=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70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9636" y="609600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/>
              <a:t>الدالة المنطقية</a:t>
            </a:r>
            <a:r>
              <a:rPr lang="en-US" b="1" dirty="0"/>
              <a:t> /</a:t>
            </a:r>
            <a:r>
              <a:rPr lang="ar-SA" b="1" dirty="0"/>
              <a:t>الشرطية</a:t>
            </a:r>
            <a:r>
              <a:rPr lang="en-US" b="1" dirty="0"/>
              <a:t>  </a:t>
            </a:r>
            <a:r>
              <a:rPr lang="en-US" dirty="0"/>
              <a:t>IF 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286000" y="1066801"/>
            <a:ext cx="6172200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4490" algn="r" rtl="1">
              <a:lnSpc>
                <a:spcPct val="115000"/>
              </a:lnSpc>
              <a:spcAft>
                <a:spcPts val="0"/>
              </a:spcAft>
            </a:pPr>
            <a:r>
              <a:rPr lang="ar-SA" dirty="0">
                <a:latin typeface="Calibri"/>
                <a:ea typeface="Calibri"/>
              </a:rPr>
              <a:t>الصيغة العامة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indent="-364490" algn="r" rtl="1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/>
                <a:ea typeface="Calibri"/>
                <a:cs typeface="Calibri"/>
              </a:rPr>
              <a:t>IF(</a:t>
            </a:r>
            <a:r>
              <a:rPr lang="en-US" dirty="0" err="1">
                <a:latin typeface="Calibri"/>
                <a:ea typeface="Calibri"/>
                <a:cs typeface="Calibri"/>
              </a:rPr>
              <a:t>logical_test</a:t>
            </a:r>
            <a:r>
              <a:rPr lang="en-US" dirty="0">
                <a:latin typeface="Calibri"/>
                <a:ea typeface="Calibri"/>
                <a:cs typeface="Calibri"/>
              </a:rPr>
              <a:t>, [</a:t>
            </a:r>
            <a:r>
              <a:rPr lang="en-US" dirty="0" err="1">
                <a:latin typeface="Calibri"/>
                <a:ea typeface="Calibri"/>
                <a:cs typeface="Calibri"/>
              </a:rPr>
              <a:t>value_if_true</a:t>
            </a:r>
            <a:r>
              <a:rPr lang="en-US" dirty="0">
                <a:latin typeface="Calibri"/>
                <a:ea typeface="Calibri"/>
                <a:cs typeface="Calibri"/>
              </a:rPr>
              <a:t>], [</a:t>
            </a:r>
            <a:r>
              <a:rPr lang="en-US" dirty="0" err="1">
                <a:latin typeface="Calibri"/>
                <a:ea typeface="Calibri"/>
                <a:cs typeface="Calibri"/>
              </a:rPr>
              <a:t>value_if_false</a:t>
            </a:r>
            <a:r>
              <a:rPr lang="en-US" dirty="0">
                <a:latin typeface="Calibri"/>
                <a:ea typeface="Calibri"/>
                <a:cs typeface="Calibri"/>
              </a:rPr>
              <a:t>])</a:t>
            </a:r>
            <a:r>
              <a:rPr lang="en-US" sz="2000" b="1" dirty="0">
                <a:latin typeface="PT Simple Bold Ruled"/>
                <a:ea typeface="Calibri"/>
                <a:cs typeface="Arial"/>
              </a:rPr>
              <a:t> </a:t>
            </a:r>
            <a:endParaRPr lang="en-US" sz="16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752600"/>
            <a:ext cx="6172200" cy="1041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4490" algn="r" rtl="1">
              <a:lnSpc>
                <a:spcPct val="115000"/>
              </a:lnSpc>
              <a:spcAft>
                <a:spcPts val="0"/>
              </a:spcAft>
            </a:pPr>
            <a:r>
              <a:rPr lang="ar-SA" sz="2000" dirty="0">
                <a:latin typeface="Calibri"/>
                <a:ea typeface="Calibri"/>
                <a:cs typeface="Times New Roman"/>
              </a:rPr>
              <a:t> </a:t>
            </a:r>
            <a:r>
              <a:rPr lang="en-US" b="1" dirty="0" smtClean="0">
                <a:latin typeface="Calibri,Bold"/>
                <a:ea typeface="Calibri"/>
                <a:cs typeface="Arial"/>
              </a:rPr>
              <a:t> </a:t>
            </a:r>
            <a:r>
              <a:rPr lang="en-US" b="1" dirty="0">
                <a:latin typeface="Calibri,Bold"/>
                <a:ea typeface="Calibri"/>
                <a:cs typeface="Arial"/>
              </a:rPr>
              <a:t>Logical _Test</a:t>
            </a:r>
            <a:r>
              <a:rPr lang="en-US" dirty="0">
                <a:latin typeface="Arial"/>
                <a:ea typeface="Calibri"/>
                <a:cs typeface="Arial"/>
              </a:rPr>
              <a:t> . </a:t>
            </a:r>
            <a:r>
              <a:rPr lang="ar-IQ" dirty="0">
                <a:latin typeface="Calibri"/>
                <a:ea typeface="Calibri"/>
              </a:rPr>
              <a:t> : </a:t>
            </a:r>
            <a:r>
              <a:rPr lang="ar-SA" dirty="0">
                <a:latin typeface="Calibri"/>
                <a:ea typeface="Calibri"/>
              </a:rPr>
              <a:t>الشرط	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indent="-364490" algn="r" rtl="1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/>
                <a:ea typeface="Calibri"/>
                <a:cs typeface="Calibri"/>
              </a:rPr>
              <a:t>[</a:t>
            </a:r>
            <a:r>
              <a:rPr lang="en-US" dirty="0" err="1">
                <a:latin typeface="Calibri"/>
                <a:ea typeface="Calibri"/>
                <a:cs typeface="Calibri"/>
              </a:rPr>
              <a:t>value_if_true</a:t>
            </a:r>
            <a:r>
              <a:rPr lang="ar-SA" dirty="0">
                <a:latin typeface="Calibri"/>
                <a:ea typeface="Calibri"/>
                <a:cs typeface="Calibri"/>
              </a:rPr>
              <a:t> : </a:t>
            </a:r>
            <a:r>
              <a:rPr lang="ar-SA" dirty="0">
                <a:latin typeface="Calibri"/>
                <a:ea typeface="Calibri"/>
              </a:rPr>
              <a:t>في حالة تحقق الشرط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r>
              <a:rPr lang="en-US" dirty="0" err="1">
                <a:latin typeface="Calibri"/>
                <a:ea typeface="Calibri"/>
              </a:rPr>
              <a:t>value_if_false</a:t>
            </a:r>
            <a:r>
              <a:rPr lang="ar-SA" dirty="0">
                <a:ea typeface="Calibri"/>
              </a:rPr>
              <a:t>: في حالة عدم تحقق الشرط ويمكن </a:t>
            </a:r>
            <a:r>
              <a:rPr lang="ar-SA" dirty="0" err="1">
                <a:ea typeface="Calibri"/>
              </a:rPr>
              <a:t>التاكد</a:t>
            </a:r>
            <a:r>
              <a:rPr lang="ar-SA" dirty="0">
                <a:ea typeface="Calibri"/>
              </a:rPr>
              <a:t> من المثال التالي في </a:t>
            </a:r>
            <a:r>
              <a:rPr lang="ar-SA" dirty="0" smtClean="0">
                <a:ea typeface="Calibri"/>
              </a:rPr>
              <a:t>ا</a:t>
            </a:r>
            <a:endParaRPr lang="ar-IQ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03806"/>
              </p:ext>
            </p:extLst>
          </p:nvPr>
        </p:nvGraphicFramePr>
        <p:xfrm>
          <a:off x="1747204" y="3117945"/>
          <a:ext cx="6710996" cy="1835056"/>
        </p:xfrm>
        <a:graphic>
          <a:graphicData uri="http://schemas.openxmlformats.org/drawingml/2006/table">
            <a:tbl>
              <a:tblPr rtl="1" firstRow="1" firstCol="1" bandRow="1"/>
              <a:tblGrid>
                <a:gridCol w="885547"/>
                <a:gridCol w="1108065"/>
                <a:gridCol w="3559536"/>
                <a:gridCol w="411847"/>
                <a:gridCol w="452579"/>
                <a:gridCol w="293422"/>
              </a:tblGrid>
              <a:tr h="37125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النتيجة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الوصف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الصيغة</a:t>
                      </a:r>
                      <a:r>
                        <a:rPr lang="en-US" sz="1200">
                          <a:effectLst/>
                          <a:latin typeface="Arial"/>
                          <a:ea typeface="Calibri"/>
                          <a:cs typeface="Arial"/>
                        </a:rPr>
                        <a:t>                                                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Arial"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Arial"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474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تعيين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القيمة في الخلية 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Arial"/>
                        </a:rPr>
                        <a:t>=if(A2&gt;89;"A";if(A2&gt;60;"B";if(A2&gt;40;"f")))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Arial"/>
                        </a:rPr>
                        <a:t>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816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Arial"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Arial"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816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Arial"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47838" y="3117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1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680" y="609600"/>
            <a:ext cx="488731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4490" algn="r" rtl="1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Arial"/>
              </a:rPr>
              <a:t> </a:t>
            </a:r>
            <a:r>
              <a:rPr lang="ar-SA" b="1" dirty="0">
                <a:latin typeface="Times New Roman"/>
                <a:ea typeface="Calibri"/>
              </a:rPr>
              <a:t>(3-1-5) مجموعة الاسماء المعرفة </a:t>
            </a:r>
            <a:r>
              <a:rPr lang="en-US" b="1" dirty="0">
                <a:latin typeface="Times New Roman"/>
                <a:ea typeface="Calibri"/>
                <a:cs typeface="Arial"/>
              </a:rPr>
              <a:t>Defined Names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020482"/>
            <a:ext cx="2614114" cy="141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2438400"/>
            <a:ext cx="4748213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423784" y="4313518"/>
            <a:ext cx="481521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4490" algn="r" rtl="1">
              <a:lnSpc>
                <a:spcPct val="115000"/>
              </a:lnSpc>
              <a:spcAft>
                <a:spcPts val="0"/>
              </a:spcAft>
            </a:pPr>
            <a:r>
              <a:rPr lang="ar-IQ" sz="1600" dirty="0">
                <a:latin typeface="Calibri"/>
                <a:ea typeface="Calibri"/>
              </a:rPr>
              <a:t>(3-1-6) </a:t>
            </a:r>
            <a:r>
              <a:rPr lang="ar-IQ" b="1" dirty="0">
                <a:latin typeface="Calibri"/>
                <a:ea typeface="Calibri"/>
                <a:cs typeface="Times New Roman"/>
              </a:rPr>
              <a:t>مجموعة تدقيق الصيغ </a:t>
            </a:r>
            <a:r>
              <a:rPr lang="en-US" b="1" dirty="0">
                <a:latin typeface="Times New Roman"/>
                <a:ea typeface="Calibri"/>
                <a:cs typeface="Arial"/>
              </a:rPr>
              <a:t>Formula Audition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4822144"/>
            <a:ext cx="3633788" cy="1350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73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251936"/>
            <a:ext cx="8458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altLang="ar-IQ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ايعاز تتبع السياقات </a:t>
            </a:r>
            <a:r>
              <a:rPr kumimoji="0" lang="en-US" altLang="ar-IQ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trace Precedents</a:t>
            </a:r>
            <a:r>
              <a:rPr kumimoji="0" lang="ar-IQ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يتم عمل اسهم اشارات من الخلايا التي تدخل ضمن ناتج خلية معينة الى الخلية التي تظهر</a:t>
            </a:r>
            <a:r>
              <a:rPr kumimoji="0" lang="ar-IQ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بها نتيجة اجراء المعادلة على هذه الخلايا  كما في عملية المثال اعلاه حيث يوضح ان الخلية 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B2</a:t>
            </a:r>
            <a:r>
              <a:rPr kumimoji="0" lang="ar-IQ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و 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B6</a:t>
            </a:r>
            <a:r>
              <a:rPr kumimoji="0" lang="ar-IQ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قد ساهمت كمدخلات في ناتج الخلية </a:t>
            </a:r>
            <a:r>
              <a:rPr kumimoji="0" lang="en-US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D6 </a:t>
            </a:r>
            <a:r>
              <a:rPr kumimoji="0" lang="ar-IQ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ويتضح منها ظهور سهم </a:t>
            </a:r>
            <a:r>
              <a:rPr kumimoji="0" lang="ar-IQ" altLang="ar-IQ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لاجراء</a:t>
            </a:r>
            <a:r>
              <a:rPr kumimoji="0" lang="ar-IQ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عملية الجمع في الخلايا</a:t>
            </a:r>
            <a:endParaRPr kumimoji="0" lang="en-US" altLang="ar-IQ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658813"/>
            <a:ext cx="35337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6576" y="3810000"/>
            <a:ext cx="22974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IQ" altLang="ar-IQ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العمليات الرياضية كصيغة الجمع التي مرة </a:t>
            </a:r>
            <a:endParaRPr kumimoji="0" lang="ar-IQ" alt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676942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IQ" altLang="ar-IQ" sz="1200" b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الايعاز تتبع التوابع </a:t>
            </a:r>
            <a:r>
              <a:rPr lang="en-US" altLang="ar-IQ" sz="1200" b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Trace Dependents</a:t>
            </a:r>
            <a:endParaRPr lang="en-US" altLang="ar-IQ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تتبع التوابع امر من خلاله يتوضح او يشير الى ان هذه الخلايا التابعة قد تتغير نتيجتها النهائية تبعا لتغير </a:t>
            </a:r>
            <a:r>
              <a:rPr lang="ar-IQ" altLang="ar-IQ" sz="12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اقيمة</a:t>
            </a:r>
            <a:r>
              <a:rPr lang="ar-IQ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الخلية الاساسية لان الناتج النهائي تابع لقيم الخلية الاساسية فمثلا لو غيرنا قيمة الخلية </a:t>
            </a:r>
            <a:r>
              <a:rPr lang="en-US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6</a:t>
            </a:r>
            <a:r>
              <a:rPr lang="ar-IQ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الى </a:t>
            </a:r>
            <a:r>
              <a:rPr lang="en-US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lang="en-US" altLang="ar-IQ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لتغير الناتج في الخلية </a:t>
            </a:r>
            <a:r>
              <a:rPr lang="en-US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D6 </a:t>
            </a:r>
            <a:r>
              <a:rPr lang="ar-IQ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الى القيمة </a:t>
            </a:r>
            <a:r>
              <a:rPr lang="en-US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ar-IQ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altLang="ar-IQ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IQ" altLang="ar-IQ" sz="1200" b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ازالة الاسهم </a:t>
            </a:r>
            <a:r>
              <a:rPr lang="en-US" altLang="ar-IQ" sz="1200" b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Remove Arrows</a:t>
            </a:r>
            <a:endParaRPr lang="en-US" altLang="ar-IQ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تستخدم </a:t>
            </a:r>
            <a:r>
              <a:rPr lang="ar-IQ" altLang="ar-IQ" sz="12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لازالة</a:t>
            </a:r>
            <a:r>
              <a:rPr lang="ar-IQ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الاسهم التي ظهرت مما سبق في المثال اعلاه </a:t>
            </a:r>
            <a:r>
              <a:rPr lang="ar-IQ" altLang="ar-IQ" sz="12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وعةدة</a:t>
            </a:r>
            <a:r>
              <a:rPr lang="ar-IQ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ورقة العمل قبل دخول تبويب الصيغ</a:t>
            </a:r>
            <a:endParaRPr lang="ar-IQ" altLang="ar-IQ" sz="1200" b="1" u="sng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ar-IQ" sz="1200" b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اظهار الصيغ </a:t>
            </a:r>
            <a:r>
              <a:rPr lang="en-US" altLang="ar-IQ" sz="1200" b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show </a:t>
            </a:r>
            <a:r>
              <a:rPr lang="en-US" altLang="ar-IQ" sz="1200" b="1" u="sng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formuls</a:t>
            </a:r>
            <a:r>
              <a:rPr lang="ar-IQ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تستخدم </a:t>
            </a:r>
            <a:r>
              <a:rPr lang="ar-IQ" altLang="ar-IQ" sz="12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لاظهار</a:t>
            </a:r>
            <a:r>
              <a:rPr lang="ar-IQ" altLang="ar-IQ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الصيغ التي تم بها اجراء </a:t>
            </a:r>
            <a:endParaRPr lang="ar-IQ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25"/>
            <a:ext cx="4943475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0" y="425827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b="1" u="sng" dirty="0">
                <a:ea typeface="Calibri"/>
                <a:cs typeface="Times New Roman"/>
              </a:rPr>
              <a:t>تقييم الصيغة </a:t>
            </a:r>
            <a:r>
              <a:rPr lang="en-US" b="1" u="sng" dirty="0">
                <a:latin typeface="Times New Roman"/>
                <a:ea typeface="Calibri"/>
              </a:rPr>
              <a:t>Evaluate Formula</a:t>
            </a:r>
            <a:r>
              <a:rPr lang="ar-IQ" dirty="0">
                <a:ea typeface="Calibri"/>
                <a:cs typeface="Times New Roman"/>
              </a:rPr>
              <a:t>: تقييم الصيغة وهي تظهر لنا مربع تصحيح الصيغة ليظهر لنا المعادلة وتصحيح كل صيغة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0446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457200"/>
            <a:ext cx="3281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sz="2000" b="1" dirty="0">
                <a:ea typeface="Calibri"/>
                <a:cs typeface="Times New Roman"/>
              </a:rPr>
              <a:t>مجموعة حساب</a:t>
            </a:r>
            <a:r>
              <a:rPr lang="ar-IQ" dirty="0">
                <a:ea typeface="Calibri"/>
              </a:rPr>
              <a:t> </a:t>
            </a:r>
            <a:r>
              <a:rPr lang="en-US" dirty="0">
                <a:latin typeface="Arial"/>
                <a:ea typeface="Calibri"/>
              </a:rPr>
              <a:t>calculation group</a:t>
            </a:r>
            <a:endParaRPr lang="ar-IQ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933510"/>
            <a:ext cx="4557712" cy="12000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b="1" dirty="0">
                <a:ea typeface="Calibri"/>
                <a:cs typeface="Times New Roman"/>
              </a:rPr>
              <a:t>تبويب بيانات </a:t>
            </a:r>
            <a:r>
              <a:rPr lang="en-US" b="1" dirty="0">
                <a:latin typeface="Times New Roman"/>
                <a:ea typeface="Calibri"/>
              </a:rPr>
              <a:t>Data tab</a:t>
            </a:r>
            <a:endParaRPr lang="ar-IQ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5004"/>
            <a:ext cx="7929868" cy="97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35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172200" cy="375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82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1" y="3048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dirty="0"/>
              <a:t>(</a:t>
            </a:r>
            <a:r>
              <a:rPr lang="ar-IQ" dirty="0" smtClean="0"/>
              <a:t>3-1 </a:t>
            </a:r>
            <a:r>
              <a:rPr lang="ar-IQ" b="1" dirty="0"/>
              <a:t>تبويب صيغ </a:t>
            </a:r>
            <a:r>
              <a:rPr lang="en-US" b="1" dirty="0"/>
              <a:t>Formulas Tab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43462" y="914400"/>
            <a:ext cx="466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مكونات الصيغ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1371600"/>
            <a:ext cx="617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/>
              <a:t>قد تحتوي الصيغة على كافة أو أي من الأجزاء التالية:</a:t>
            </a:r>
          </a:p>
          <a:p>
            <a:pPr algn="r" rtl="1"/>
            <a:r>
              <a:rPr lang="ar-IQ" dirty="0"/>
              <a:t>-1 الدالات</a:t>
            </a:r>
          </a:p>
          <a:p>
            <a:pPr algn="r" rtl="1"/>
            <a:r>
              <a:rPr lang="ar-IQ" dirty="0"/>
              <a:t>-2 مراجع الخلايا</a:t>
            </a:r>
          </a:p>
          <a:p>
            <a:pPr algn="r" rtl="1"/>
            <a:r>
              <a:rPr lang="ar-IQ" dirty="0"/>
              <a:t>-3 الثوابت</a:t>
            </a:r>
          </a:p>
          <a:p>
            <a:pPr algn="r" rtl="1"/>
            <a:r>
              <a:rPr lang="ar-IQ" dirty="0"/>
              <a:t>-4 عوامل التشغيل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286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3400" y="31242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b="1" dirty="0"/>
              <a:t>فالصيغ </a:t>
            </a:r>
            <a:r>
              <a:rPr lang="ar-SA" b="1" dirty="0"/>
              <a:t>هي معادلات تنفّذ عمليات حسابية أو رياضية أو منطقية على القيم في ورقة العمل</a:t>
            </a:r>
            <a:r>
              <a:rPr lang="en-US" b="1" dirty="0"/>
              <a:t>. </a:t>
            </a:r>
            <a:r>
              <a:rPr lang="ar-SA" b="1" dirty="0"/>
              <a:t>وتبدأ الصيغة دائما بعلامة المساواة   (=</a:t>
            </a:r>
            <a:r>
              <a:rPr lang="en-US" b="1" dirty="0"/>
              <a:t>) (</a:t>
            </a:r>
            <a:r>
              <a:rPr lang="ar-SA" b="1" dirty="0"/>
              <a:t>حتى يستطيع البرنامج التمييز بينها وبين النصوص العادية</a:t>
            </a:r>
            <a:r>
              <a:rPr lang="ar-SA" b="1" dirty="0" smtClean="0"/>
              <a:t>)</a:t>
            </a:r>
            <a:endParaRPr lang="ar-IQ" b="1" dirty="0" smtClean="0"/>
          </a:p>
          <a:p>
            <a:pPr algn="r" rtl="1"/>
            <a:endParaRPr lang="ar-IQ" b="1" dirty="0" smtClean="0"/>
          </a:p>
          <a:p>
            <a:pPr algn="r" rtl="1"/>
            <a:r>
              <a:rPr lang="ar-SA" b="1" dirty="0"/>
              <a:t>الدوال عبارة عن عمليات جاهزة تستخدم مدخلات لإعطاء مخرجات. يوفر </a:t>
            </a:r>
            <a:r>
              <a:rPr lang="ar-SA" b="1" dirty="0" err="1"/>
              <a:t>إكسل</a:t>
            </a:r>
            <a:r>
              <a:rPr lang="ar-SA" b="1" dirty="0"/>
              <a:t> عدداً من الدالات المتصلة بالرياضيات الأساسية والتطبيقات المالية والمنطق والتاريخ والوقت وغيرها الكثير.</a:t>
            </a:r>
            <a:r>
              <a:rPr lang="ar-JO" b="1" dirty="0"/>
              <a:t> معظم الدوال تقبل مدخلات لكن بعضها لا يقبل. </a:t>
            </a:r>
            <a:r>
              <a:rPr lang="ar-JO" dirty="0"/>
              <a:t>وتتكون مجموعة مكتبة الدالات من عدة طرق وانواع الدوال هي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14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2" y="3024187"/>
            <a:ext cx="47529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33812"/>
            <a:ext cx="7620000" cy="13477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86000" y="838200"/>
            <a:ext cx="556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/>
              <a:t>ويتكون تبويب لقائمة الصيغ من اربع مجموعات هي</a:t>
            </a:r>
            <a:endParaRPr lang="en-US" dirty="0"/>
          </a:p>
          <a:p>
            <a:pPr lvl="0" algn="r" rtl="1"/>
            <a:r>
              <a:rPr lang="ar-SA" dirty="0"/>
              <a:t>مجموعة مكتبة الدالات </a:t>
            </a:r>
            <a:r>
              <a:rPr lang="en-US" dirty="0"/>
              <a:t>Function </a:t>
            </a:r>
            <a:r>
              <a:rPr lang="en-US" dirty="0" err="1"/>
              <a:t>labrary</a:t>
            </a:r>
            <a:endParaRPr lang="en-US" dirty="0"/>
          </a:p>
          <a:p>
            <a:pPr lvl="0" algn="r" rtl="1"/>
            <a:r>
              <a:rPr lang="ar-SA" dirty="0"/>
              <a:t> مجموعة الاسماء المعرفية  </a:t>
            </a:r>
            <a:r>
              <a:rPr lang="en-US" dirty="0"/>
              <a:t>Defined Names</a:t>
            </a:r>
          </a:p>
          <a:p>
            <a:pPr lvl="0" algn="r" rtl="1"/>
            <a:r>
              <a:rPr lang="ar-SA" dirty="0"/>
              <a:t>مجموعة تدقيق الصيغ </a:t>
            </a:r>
            <a:r>
              <a:rPr lang="en-US" dirty="0"/>
              <a:t>Formula Audition</a:t>
            </a:r>
          </a:p>
          <a:p>
            <a:pPr lvl="0" algn="r" rtl="1"/>
            <a:r>
              <a:rPr lang="ar-SA" dirty="0"/>
              <a:t>مجموعة الحساب </a:t>
            </a:r>
            <a:r>
              <a:rPr lang="en-US" dirty="0"/>
              <a:t>Calculation </a:t>
            </a:r>
          </a:p>
        </p:txBody>
      </p:sp>
    </p:spTree>
    <p:extLst>
      <p:ext uri="{BB962C8B-B14F-4D97-AF65-F5344CB8AC3E}">
        <p14:creationId xmlns:p14="http://schemas.microsoft.com/office/powerpoint/2010/main" val="219733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8847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Category </a:t>
            </a:r>
            <a:r>
              <a:rPr lang="ar-IQ" b="1" dirty="0"/>
              <a:t>من هذه النافذة يمكن </a:t>
            </a:r>
            <a:r>
              <a:rPr lang="ar-IQ" b="1" dirty="0" err="1"/>
              <a:t>أختيار</a:t>
            </a:r>
            <a:r>
              <a:rPr lang="ar-IQ" b="1" dirty="0"/>
              <a:t> فئة </a:t>
            </a:r>
            <a:r>
              <a:rPr lang="ar-IQ" b="1" dirty="0" smtClean="0"/>
              <a:t>الدوال الخ </a:t>
            </a:r>
            <a:r>
              <a:rPr lang="ar-IQ" b="1" dirty="0"/>
              <a:t>. </a:t>
            </a:r>
            <a:r>
              <a:rPr lang="ar-IQ" b="1" dirty="0" smtClean="0"/>
              <a:t>(</a:t>
            </a:r>
            <a:r>
              <a:rPr lang="en-US" dirty="0" smtClean="0"/>
              <a:t>AND,OR,NOT,TURE,FALSE</a:t>
            </a:r>
            <a:r>
              <a:rPr lang="en-US" b="1" dirty="0"/>
              <a:t>) </a:t>
            </a:r>
            <a:r>
              <a:rPr lang="en-US" dirty="0"/>
              <a:t>Logical </a:t>
            </a:r>
            <a:r>
              <a:rPr lang="ar-IQ" b="1" dirty="0" err="1"/>
              <a:t>أختيار</a:t>
            </a:r>
            <a:r>
              <a:rPr lang="ar-IQ" b="1" dirty="0"/>
              <a:t> الدوال المنطقية</a:t>
            </a:r>
          </a:p>
          <a:p>
            <a:pPr algn="r" rtl="1"/>
            <a:r>
              <a:rPr lang="ar-IQ" b="1" dirty="0"/>
              <a:t>كما يحتوي هذا التبويب </a:t>
            </a:r>
            <a:r>
              <a:rPr lang="ar-IQ" b="1" dirty="0" err="1"/>
              <a:t>مجامبع</a:t>
            </a:r>
            <a:r>
              <a:rPr lang="ar-IQ" b="1" dirty="0"/>
              <a:t> الدوال الآتية:</a:t>
            </a:r>
          </a:p>
          <a:p>
            <a:pPr algn="r"/>
            <a:r>
              <a:rPr lang="ar-IQ" b="1" dirty="0"/>
              <a:t>الخ </a:t>
            </a:r>
            <a:r>
              <a:rPr lang="ar-IQ" dirty="0"/>
              <a:t>. (</a:t>
            </a:r>
            <a:r>
              <a:rPr lang="en-US" dirty="0"/>
              <a:t>Sum ,Max ,Min,…) </a:t>
            </a:r>
            <a:r>
              <a:rPr lang="ar-IQ" b="1" dirty="0"/>
              <a:t>التي تحتوي الدوال </a:t>
            </a:r>
            <a:r>
              <a:rPr lang="en-US" dirty="0"/>
              <a:t>AutoSum 1</a:t>
            </a:r>
            <a:r>
              <a:rPr lang="en-US" b="1" dirty="0"/>
              <a:t>.</a:t>
            </a:r>
            <a:r>
              <a:rPr lang="ar-IQ" b="1" dirty="0" err="1"/>
              <a:t>محموعة</a:t>
            </a:r>
            <a:endParaRPr lang="ar-IQ" b="1" dirty="0"/>
          </a:p>
          <a:p>
            <a:pPr algn="r"/>
            <a:r>
              <a:rPr lang="ar-IQ" b="1" dirty="0"/>
              <a:t>التي تحتوي الدوال التي </a:t>
            </a:r>
            <a:r>
              <a:rPr lang="ar-IQ" b="1" dirty="0" err="1"/>
              <a:t>أستخدمت</a:t>
            </a:r>
            <a:r>
              <a:rPr lang="ar-IQ" b="1" dirty="0"/>
              <a:t> مؤخرا . </a:t>
            </a:r>
            <a:r>
              <a:rPr lang="en-US" dirty="0"/>
              <a:t>Recently Used 2</a:t>
            </a:r>
            <a:r>
              <a:rPr lang="en-US" b="1" dirty="0"/>
              <a:t>.</a:t>
            </a:r>
            <a:r>
              <a:rPr lang="ar-IQ" b="1" dirty="0"/>
              <a:t>مجموعة</a:t>
            </a:r>
          </a:p>
          <a:p>
            <a:pPr algn="r"/>
            <a:r>
              <a:rPr lang="ar-IQ" b="1" dirty="0"/>
              <a:t>التي تحتوي الدوال المالية . </a:t>
            </a:r>
            <a:r>
              <a:rPr lang="en-US" dirty="0"/>
              <a:t>Financial 3</a:t>
            </a:r>
            <a:r>
              <a:rPr lang="en-US" b="1" dirty="0"/>
              <a:t>.</a:t>
            </a:r>
            <a:r>
              <a:rPr lang="ar-IQ" b="1" dirty="0"/>
              <a:t>مجموعة</a:t>
            </a:r>
          </a:p>
          <a:p>
            <a:pPr algn="r"/>
            <a:r>
              <a:rPr lang="ar-IQ" b="1" dirty="0"/>
              <a:t>التي تحتوي الدوال المنطقية . </a:t>
            </a:r>
            <a:r>
              <a:rPr lang="en-US" dirty="0"/>
              <a:t>Logical 4</a:t>
            </a:r>
            <a:r>
              <a:rPr lang="en-US" b="1" dirty="0"/>
              <a:t>.</a:t>
            </a:r>
            <a:r>
              <a:rPr lang="ar-IQ" b="1" dirty="0"/>
              <a:t>مجموعة</a:t>
            </a:r>
          </a:p>
          <a:p>
            <a:pPr algn="r"/>
            <a:r>
              <a:rPr lang="ar-IQ" b="1" dirty="0"/>
              <a:t>التي تحتوي الدوال الخاصة بالنصوص . </a:t>
            </a:r>
            <a:r>
              <a:rPr lang="en-US" dirty="0"/>
              <a:t>Text 5</a:t>
            </a:r>
            <a:r>
              <a:rPr lang="en-US" b="1" dirty="0"/>
              <a:t>.</a:t>
            </a:r>
            <a:r>
              <a:rPr lang="ar-IQ" b="1" dirty="0"/>
              <a:t>مجموعة</a:t>
            </a:r>
          </a:p>
          <a:p>
            <a:pPr algn="r"/>
            <a:r>
              <a:rPr lang="ar-IQ" b="1" dirty="0"/>
              <a:t>التي تحتوي الدوال الخاصة بالتأريخ والزمن . </a:t>
            </a:r>
            <a:r>
              <a:rPr lang="en-US" dirty="0"/>
              <a:t>Date&amp; Time 6</a:t>
            </a:r>
            <a:r>
              <a:rPr lang="en-US" b="1" dirty="0"/>
              <a:t>.</a:t>
            </a:r>
            <a:r>
              <a:rPr lang="ar-IQ" b="1" dirty="0"/>
              <a:t>مجموعة</a:t>
            </a:r>
          </a:p>
          <a:p>
            <a:pPr algn="r"/>
            <a:r>
              <a:rPr lang="ar-IQ" b="1" dirty="0"/>
              <a:t>التي تحتوي الدوال الخاصة بموقع ومرجع الخلية . </a:t>
            </a:r>
            <a:r>
              <a:rPr lang="en-US" dirty="0"/>
              <a:t>Lookup &amp;Reference 7</a:t>
            </a:r>
            <a:r>
              <a:rPr lang="en-US" b="1" dirty="0"/>
              <a:t>.</a:t>
            </a:r>
            <a:r>
              <a:rPr lang="ar-IQ" b="1" dirty="0"/>
              <a:t>مجموعة</a:t>
            </a:r>
          </a:p>
          <a:p>
            <a:pPr algn="r"/>
            <a:r>
              <a:rPr lang="ar-IQ" b="1" dirty="0"/>
              <a:t>التي تحتوي الدوال الخاصة بالرياضيات والمثلثات . </a:t>
            </a:r>
            <a:r>
              <a:rPr lang="en-US" dirty="0"/>
              <a:t>Math &amp; Trig 8</a:t>
            </a:r>
            <a:r>
              <a:rPr lang="en-US" b="1" dirty="0"/>
              <a:t>.</a:t>
            </a:r>
            <a:r>
              <a:rPr lang="ar-IQ" b="1" dirty="0"/>
              <a:t>مجموعة</a:t>
            </a:r>
          </a:p>
          <a:p>
            <a:pPr algn="r"/>
            <a:r>
              <a:rPr lang="ar-IQ" b="1" dirty="0"/>
              <a:t>التي تتكون من أربع مجاميع فرعية : </a:t>
            </a:r>
            <a:r>
              <a:rPr lang="en-US" dirty="0"/>
              <a:t>More Function 9</a:t>
            </a:r>
            <a:r>
              <a:rPr lang="en-US" b="1" dirty="0"/>
              <a:t>.</a:t>
            </a:r>
            <a:r>
              <a:rPr lang="ar-IQ" b="1" dirty="0"/>
              <a:t>مجموعة</a:t>
            </a:r>
          </a:p>
          <a:p>
            <a:pPr algn="r"/>
            <a:r>
              <a:rPr lang="ar-IQ" b="1" dirty="0"/>
              <a:t>التي تمثل الدوال </a:t>
            </a:r>
            <a:r>
              <a:rPr lang="ar-IQ" b="1" dirty="0" err="1"/>
              <a:t>الأحصائية</a:t>
            </a:r>
            <a:r>
              <a:rPr lang="ar-IQ" b="1" dirty="0"/>
              <a:t> . </a:t>
            </a:r>
            <a:r>
              <a:rPr lang="en-US" dirty="0"/>
              <a:t>Statistical </a:t>
            </a:r>
            <a:r>
              <a:rPr lang="ar-IQ" b="1" dirty="0"/>
              <a:t>الأولى</a:t>
            </a:r>
          </a:p>
          <a:p>
            <a:pPr algn="r"/>
            <a:r>
              <a:rPr lang="ar-IQ" b="1" dirty="0"/>
              <a:t>التي تمثل الدوال الهندسية </a:t>
            </a:r>
            <a:r>
              <a:rPr lang="ar-IQ" dirty="0"/>
              <a:t>. </a:t>
            </a:r>
            <a:r>
              <a:rPr lang="en-US" dirty="0"/>
              <a:t>Engineering </a:t>
            </a:r>
            <a:r>
              <a:rPr lang="ar-IQ" b="1" dirty="0"/>
              <a:t>الثانية</a:t>
            </a:r>
          </a:p>
          <a:p>
            <a:pPr algn="r"/>
            <a:r>
              <a:rPr lang="ar-IQ" b="1" dirty="0"/>
              <a:t>التي تمثل الدوال التكعيبية . </a:t>
            </a:r>
            <a:r>
              <a:rPr lang="en-US" dirty="0"/>
              <a:t>Cube </a:t>
            </a:r>
            <a:r>
              <a:rPr lang="ar-IQ" b="1" dirty="0"/>
              <a:t>الثالثة</a:t>
            </a:r>
          </a:p>
          <a:p>
            <a:pPr algn="r"/>
            <a:r>
              <a:rPr lang="ar-IQ" b="1" dirty="0"/>
              <a:t>التي تمثل الدوال المعلوماتية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3938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096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b="1" dirty="0"/>
              <a:t>مكتبة الدوال:</a:t>
            </a:r>
          </a:p>
          <a:p>
            <a:pPr algn="r" rtl="1"/>
            <a:r>
              <a:rPr lang="ar-IQ" b="1" dirty="0"/>
              <a:t>نجدها مقسمة الى أربع مجموعات : </a:t>
            </a:r>
            <a:r>
              <a:rPr lang="en-US" dirty="0"/>
              <a:t>Formulas </a:t>
            </a:r>
            <a:r>
              <a:rPr lang="ar-IQ" b="1" dirty="0"/>
              <a:t>بالذهاب الى تبويب </a:t>
            </a:r>
            <a:r>
              <a:rPr lang="ar-IQ" b="1" dirty="0" smtClean="0"/>
              <a:t>العلاقات حيث </a:t>
            </a:r>
            <a:r>
              <a:rPr lang="ar-IQ" b="1" dirty="0"/>
              <a:t>نلاحظ في يسارها الرمز أدراج </a:t>
            </a:r>
            <a:r>
              <a:rPr lang="en-US" dirty="0"/>
              <a:t>Function Library </a:t>
            </a:r>
            <a:r>
              <a:rPr lang="ar-IQ" b="1" dirty="0"/>
              <a:t>المجموعة الأولى هي مكتبة الدوال</a:t>
            </a: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438454"/>
            <a:ext cx="6381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91568" y="1981200"/>
            <a:ext cx="5633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/>
              <a:t>الذي عند النقر عليه تنفتح نافذة أدراج الدوال كما في الشكل</a:t>
            </a:r>
            <a:endParaRPr lang="ar-IQ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01" y="2438400"/>
            <a:ext cx="41624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76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3168" y="457200"/>
            <a:ext cx="4656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/>
              <a:t>ترتيب العمليات الحسابية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838200" y="826532"/>
            <a:ext cx="7620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/>
              <a:t>إذا قمت بضم عدة عوامل تشغيل في صيغة واحدة، يقوم </a:t>
            </a:r>
            <a:r>
              <a:rPr lang="en-US" dirty="0"/>
              <a:t>Excel </a:t>
            </a:r>
            <a:r>
              <a:rPr lang="ar-IQ" dirty="0"/>
              <a:t>بإجراء العمليات بالترتيب المبين في </a:t>
            </a:r>
            <a:r>
              <a:rPr lang="en-US" dirty="0" smtClean="0"/>
              <a:t> </a:t>
            </a:r>
            <a:r>
              <a:rPr lang="ar-IQ" dirty="0" smtClean="0"/>
              <a:t>الجدول </a:t>
            </a:r>
            <a:r>
              <a:rPr lang="ar-IQ" dirty="0"/>
              <a:t>التالي. إذا احتوت </a:t>
            </a:r>
            <a:r>
              <a:rPr lang="ar-IQ" dirty="0" smtClean="0"/>
              <a:t>أي صيغة </a:t>
            </a:r>
            <a:r>
              <a:rPr lang="ar-IQ" dirty="0"/>
              <a:t>على عوامل تشغيل لها نفس الأسبقية — على سبيل المثال، إذا احتوت صيغة على عاملي تشغيل الضرب والقسمة </a:t>
            </a:r>
            <a:r>
              <a:rPr lang="ar-IQ" dirty="0" smtClean="0"/>
              <a:t>مع </a:t>
            </a:r>
            <a:r>
              <a:rPr lang="en-US" dirty="0" smtClean="0"/>
              <a:t>Excel </a:t>
            </a:r>
            <a:r>
              <a:rPr lang="ar-IQ" dirty="0"/>
              <a:t>عوامل التشغيل من اليسار إلى اليمين</a:t>
            </a:r>
            <a:r>
              <a:rPr lang="ar-IQ" dirty="0" smtClean="0"/>
              <a:t>.</a:t>
            </a:r>
          </a:p>
          <a:p>
            <a:pPr algn="ctr" rtl="1"/>
            <a:r>
              <a:rPr lang="ar-IQ" sz="3200" dirty="0" smtClean="0">
                <a:latin typeface="+mj-lt"/>
              </a:rPr>
              <a:t>اسبقية التشغيل</a:t>
            </a:r>
          </a:p>
          <a:p>
            <a:pPr algn="r" rtl="1"/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3090"/>
              </p:ext>
            </p:extLst>
          </p:nvPr>
        </p:nvGraphicFramePr>
        <p:xfrm>
          <a:off x="2773680" y="2499523"/>
          <a:ext cx="3749040" cy="337522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74520"/>
                <a:gridCol w="1874520"/>
              </a:tblGrid>
              <a:tr h="222585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عامل تشغيل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400" dirty="0">
                          <a:effectLst/>
                        </a:rPr>
                        <a:t>الوصف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64441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(</a:t>
                      </a:r>
                      <a:r>
                        <a:rPr lang="ar-SA" sz="1200">
                          <a:effectLst/>
                        </a:rPr>
                        <a:t>الشارحة)   </a:t>
                      </a:r>
                      <a:r>
                        <a:rPr lang="ar-IQ" sz="1400">
                          <a:effectLst/>
                        </a:rPr>
                        <a:t>:</a:t>
                      </a:r>
                      <a:endParaRPr lang="en-US" sz="1100">
                        <a:effectLst/>
                      </a:endParaRPr>
                    </a:p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الفاصلة</a:t>
                      </a:r>
                      <a:r>
                        <a:rPr lang="ar-SA" sz="14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400" dirty="0">
                          <a:effectLst/>
                        </a:rPr>
                        <a:t>عوامل مرجعية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22585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–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400">
                          <a:effectLst/>
                        </a:rPr>
                        <a:t>الاشارة السالبة مثل -1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97278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نسبة مئوية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97278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^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لأس</a:t>
                      </a:r>
                      <a:r>
                        <a:rPr lang="en-US" sz="1200">
                          <a:effectLst/>
                        </a:rPr>
                        <a:t> (^)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90648"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 </a:t>
                      </a:r>
                      <a:r>
                        <a:rPr lang="ar-SA" sz="1200">
                          <a:effectLst/>
                        </a:rPr>
                        <a:t>و</a:t>
                      </a:r>
                      <a:r>
                        <a:rPr lang="en-US" sz="1200">
                          <a:effectLst/>
                        </a:rPr>
                        <a:t> /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الضرب والقسمة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97278"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</a:t>
                      </a:r>
                      <a:r>
                        <a:rPr lang="ar-SA" sz="1200">
                          <a:effectLst/>
                        </a:rPr>
                        <a:t>و</a:t>
                      </a:r>
                      <a:r>
                        <a:rPr lang="en-US" sz="1200">
                          <a:effectLst/>
                        </a:rPr>
                        <a:t> 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الجمع والطرح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97278"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&amp;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سلسلة ربط سلسلتين نصيتين</a:t>
                      </a:r>
                      <a:r>
                        <a:rPr lang="en-US" sz="1200">
                          <a:effectLst/>
                        </a:rPr>
                        <a:t> ()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216918"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= </a:t>
                      </a:r>
                      <a:endParaRPr lang="en-US" sz="1100">
                        <a:effectLst/>
                      </a:endParaRPr>
                    </a:p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 </a:t>
                      </a:r>
                      <a:endParaRPr lang="en-US" sz="1100">
                        <a:effectLst/>
                      </a:endParaRPr>
                    </a:p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&gt; </a:t>
                      </a:r>
                      <a:endParaRPr lang="en-US" sz="1100">
                        <a:effectLst/>
                      </a:endParaRPr>
                    </a:p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&lt;= </a:t>
                      </a:r>
                      <a:endParaRPr lang="en-US" sz="1100">
                        <a:effectLst/>
                      </a:endParaRPr>
                    </a:p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&gt;=</a:t>
                      </a:r>
                      <a:endParaRPr lang="en-US" sz="1100">
                        <a:effectLst/>
                      </a:endParaRPr>
                    </a:p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&lt;&gt;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200" dirty="0">
                          <a:effectLst/>
                        </a:rPr>
                        <a:t>المقارنة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08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083444"/>
              </p:ext>
            </p:extLst>
          </p:nvPr>
        </p:nvGraphicFramePr>
        <p:xfrm>
          <a:off x="1432243" y="1219202"/>
          <a:ext cx="6279514" cy="46213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75752"/>
                <a:gridCol w="2147193"/>
                <a:gridCol w="104233"/>
                <a:gridCol w="2618594"/>
                <a:gridCol w="433742"/>
              </a:tblGrid>
              <a:tr h="430907">
                <a:tc>
                  <a:txBody>
                    <a:bodyPr/>
                    <a:lstStyle/>
                    <a:p>
                      <a:pPr indent="-36449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اسم الدالة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gridSpan="2"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JO" sz="1400" kern="1200">
                          <a:effectLst/>
                        </a:rPr>
                        <a:t>مثال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وصف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514319"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المجموع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gridSpan="2"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=SUM(B4, C8:D18, 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إيجاد مجموع عدد و/أو مراجع خلية عددية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514319"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المتوسط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gridSpan="2"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=AVERAGE(C8:D18)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إيجاد متوسط عدة قيم و/أو مراجع خلية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514319"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أرقام الحساب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gridSpan="2"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=COUNT(C8:D18)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إيجاد عدد خلايا تحتوي قيمة ليست صفراً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514319"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حد أقصى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gridSpan="2"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=MAX(B4, C8:D18, 100)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إيجاد أكبر قيمة لجميع الوسيطات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721359"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حد أدنى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=MIN(B4, C8:D18, 100)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gridSpan="3"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إيجاد أصغر قيمة لجميع الوسيطات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897509"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الآن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=NOW()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gridSpan="3">
                  <a:txBody>
                    <a:bodyPr/>
                    <a:lstStyle/>
                    <a:p>
                      <a:pPr indent="-3644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إيجاد </a:t>
                      </a:r>
                      <a:r>
                        <a:rPr lang="ar-SA" sz="1100" kern="1200">
                          <a:effectLst/>
                        </a:rPr>
                        <a:t>التاريخ والوقت الحاليين المنسق كتاريخ ووقت. ففي كل مرة تُفتَح فيها ورقة العمل يتم إدخال التاريخ والوقت الحاليين.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514319">
                <a:tc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اليوم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=TODAY()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gridSpan="2">
                  <a:txBody>
                    <a:bodyPr/>
                    <a:lstStyle/>
                    <a:p>
                      <a:pPr indent="-364490"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>
                          <a:effectLst/>
                        </a:rPr>
                        <a:t>إيجاد الوقت الحالي المنسق كتاريخ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3025" marR="73025" marT="73025" marB="73025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3358" y="609600"/>
            <a:ext cx="4357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/>
              <a:t>AutoSum </a:t>
            </a:r>
            <a:r>
              <a:rPr lang="ar-IQ" dirty="0"/>
              <a:t>∑ : عند الضغط عليها تظهر القائمة التالية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5415"/>
            <a:ext cx="1438275" cy="132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5672137" y="2669390"/>
            <a:ext cx="1" cy="501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51" y="3200399"/>
            <a:ext cx="140017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199"/>
            <a:ext cx="3543300" cy="185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Elbow Connector 8"/>
          <p:cNvCxnSpPr/>
          <p:nvPr/>
        </p:nvCxnSpPr>
        <p:spPr>
          <a:xfrm rot="10800000" flipV="1">
            <a:off x="4191000" y="3200398"/>
            <a:ext cx="762000" cy="45720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b="1" u="sng" dirty="0"/>
              <a:t>فهم المؤشرات الحسابية الأساسية</a:t>
            </a:r>
            <a:endParaRPr lang="en-US" dirty="0"/>
          </a:p>
          <a:p>
            <a:pPr algn="ctr"/>
            <a:r>
              <a:rPr lang="ar-SA" dirty="0"/>
              <a:t>يستخدم </a:t>
            </a:r>
            <a:r>
              <a:rPr lang="ar-SA" dirty="0" err="1"/>
              <a:t>إكسل</a:t>
            </a:r>
            <a:r>
              <a:rPr lang="ar-SA" dirty="0"/>
              <a:t> ثمانية مؤشرات حسابية أساسية</a:t>
            </a:r>
            <a:endParaRPr lang="ar-IQ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7974"/>
              </p:ext>
            </p:extLst>
          </p:nvPr>
        </p:nvGraphicFramePr>
        <p:xfrm>
          <a:off x="1538514" y="1255931"/>
          <a:ext cx="6096000" cy="36921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31470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/>
                        <a:t>الاسم</a:t>
                      </a:r>
                      <a:endParaRPr lang="en-US"/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/>
                        <a:t>الرمز</a:t>
                      </a:r>
                      <a:endParaRPr lang="en-US"/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/>
                        <a:t>مثال</a:t>
                      </a:r>
                      <a:endParaRPr lang="en-US"/>
                    </a:p>
                  </a:txBody>
                  <a:tcPr marL="73025" marR="73025" marT="73025" marB="73025"/>
                </a:tc>
              </a:tr>
              <a:tr h="331470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/>
                        <a:t>الأس</a:t>
                      </a:r>
                      <a:endParaRPr lang="en-US"/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^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10^2 = 100</a:t>
                      </a:r>
                    </a:p>
                  </a:txBody>
                  <a:tcPr marL="73025" marR="73025" marT="73025" marB="73025"/>
                </a:tc>
              </a:tr>
              <a:tr h="331470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/>
                        <a:t>الضرب</a:t>
                      </a:r>
                      <a:endParaRPr lang="en-US"/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*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10*2 = 20</a:t>
                      </a:r>
                    </a:p>
                  </a:txBody>
                  <a:tcPr marL="73025" marR="73025" marT="73025" marB="73025"/>
                </a:tc>
              </a:tr>
              <a:tr h="331470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/>
                        <a:t>القسمة</a:t>
                      </a:r>
                      <a:endParaRPr lang="en-US"/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/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10/2 = 5</a:t>
                      </a:r>
                    </a:p>
                  </a:txBody>
                  <a:tcPr marL="73025" marR="73025" marT="73025" marB="73025"/>
                </a:tc>
              </a:tr>
              <a:tr h="331470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/>
                        <a:t>الجمع</a:t>
                      </a:r>
                      <a:endParaRPr lang="en-US"/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+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10+2 = 12</a:t>
                      </a:r>
                    </a:p>
                  </a:txBody>
                  <a:tcPr marL="73025" marR="73025" marT="73025" marB="73025"/>
                </a:tc>
              </a:tr>
              <a:tr h="331470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/>
                        <a:t>يساوي</a:t>
                      </a:r>
                      <a:endParaRPr lang="en-US"/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=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10 = 10</a:t>
                      </a:r>
                    </a:p>
                  </a:txBody>
                  <a:tcPr marL="73025" marR="73025" marT="73025" marB="73025"/>
                </a:tc>
              </a:tr>
              <a:tr h="331470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/>
                        <a:t>أكثر من</a:t>
                      </a:r>
                      <a:endParaRPr lang="en-US"/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&gt;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10&gt;2</a:t>
                      </a:r>
                    </a:p>
                  </a:txBody>
                  <a:tcPr marL="73025" marR="73025" marT="73025" marB="73025"/>
                </a:tc>
              </a:tr>
              <a:tr h="331470">
                <a:tc>
                  <a:txBody>
                    <a:bodyPr/>
                    <a:lstStyle/>
                    <a:p>
                      <a:pPr indent="-36449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/>
                        <a:t>أقل من</a:t>
                      </a:r>
                      <a:endParaRPr lang="en-US"/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&lt; </a:t>
                      </a: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indent="-36449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2&lt;10</a:t>
                      </a:r>
                    </a:p>
                  </a:txBody>
                  <a:tcPr marL="73025" marR="73025" marT="73025" marB="73025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0" y="2108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9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255</TotalTime>
  <Words>1362</Words>
  <Application>Microsoft Office PowerPoint</Application>
  <PresentationFormat>On-screen Show (4:3)</PresentationFormat>
  <Paragraphs>326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الفصل الثالث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الثالث</dc:title>
  <dc:creator>Maream</dc:creator>
  <cp:lastModifiedBy>Maream</cp:lastModifiedBy>
  <cp:revision>8</cp:revision>
  <dcterms:created xsi:type="dcterms:W3CDTF">2006-08-16T00:00:00Z</dcterms:created>
  <dcterms:modified xsi:type="dcterms:W3CDTF">2015-12-23T21:06:57Z</dcterms:modified>
</cp:coreProperties>
</file>