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9" r:id="rId2"/>
    <p:sldId id="290" r:id="rId3"/>
    <p:sldId id="256" r:id="rId4"/>
    <p:sldId id="259" r:id="rId5"/>
    <p:sldId id="292" r:id="rId6"/>
    <p:sldId id="278" r:id="rId7"/>
    <p:sldId id="293" r:id="rId8"/>
    <p:sldId id="280" r:id="rId9"/>
    <p:sldId id="281" r:id="rId10"/>
    <p:sldId id="283" r:id="rId11"/>
    <p:sldId id="284" r:id="rId12"/>
    <p:sldId id="285" r:id="rId13"/>
    <p:sldId id="286" r:id="rId14"/>
    <p:sldId id="260" r:id="rId15"/>
    <p:sldId id="270" r:id="rId16"/>
    <p:sldId id="288" r:id="rId17"/>
    <p:sldId id="273" r:id="rId18"/>
    <p:sldId id="276" r:id="rId19"/>
    <p:sldId id="291" r:id="rId20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9FEDF-0E3A-4E0F-AF58-50A354CDF82E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1AD6C-5180-481B-A821-309F0167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21AD6C-5180-481B-A821-309F016766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79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38418-E46E-49C5-A073-CD272BD2B15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6388"/>
      </p:ext>
    </p:extLst>
  </p:cSld>
  <p:clrMapOvr>
    <a:masterClrMapping/>
  </p:clrMapOvr>
  <p:transition spd="slow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F1497-4F77-4030-B27F-3DD5E199FDA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947363"/>
      </p:ext>
    </p:extLst>
  </p:cSld>
  <p:clrMapOvr>
    <a:masterClrMapping/>
  </p:clrMapOvr>
  <p:transition spd="slow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26EB-42D6-4880-9299-8FBA057A1EC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976452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1DD71-2B02-49B9-9D00-F26DECBFFD8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38908"/>
      </p:ext>
    </p:extLst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16878-46FA-4362-9588-BBA07D74D78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385797"/>
      </p:ext>
    </p:extLst>
  </p:cSld>
  <p:clrMapOvr>
    <a:masterClrMapping/>
  </p:clrMapOvr>
  <p:transition spd="slow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8427E-DDA1-4663-9E44-3AEAD2CB69A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678716"/>
      </p:ext>
    </p:extLst>
  </p:cSld>
  <p:clrMapOvr>
    <a:masterClrMapping/>
  </p:clrMapOvr>
  <p:transition spd="slow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695AA-BB52-4F13-B895-ABB314EAF7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535229"/>
      </p:ext>
    </p:extLst>
  </p:cSld>
  <p:clrMapOvr>
    <a:masterClrMapping/>
  </p:clrMapOvr>
  <p:transition spd="slow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407B7-0A3F-4BD6-852B-413A9880450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506790"/>
      </p:ext>
    </p:extLst>
  </p:cSld>
  <p:clrMapOvr>
    <a:masterClrMapping/>
  </p:clrMapOvr>
  <p:transition spd="slow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063A0-BA76-42D4-9384-F89E81BB3D6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585288"/>
      </p:ext>
    </p:extLst>
  </p:cSld>
  <p:clrMapOvr>
    <a:masterClrMapping/>
  </p:clrMapOvr>
  <p:transition spd="slow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35AAF-F0A1-4BCE-A57D-0EF74F6039B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118889"/>
      </p:ext>
    </p:extLst>
  </p:cSld>
  <p:clrMapOvr>
    <a:masterClrMapping/>
  </p:clrMapOvr>
  <p:transition spd="slow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ED64E-967D-4DF6-BE73-A60F33D99B6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996079"/>
      </p:ext>
    </p:extLst>
  </p:cSld>
  <p:clrMapOvr>
    <a:masterClrMapping/>
  </p:clrMapOvr>
  <p:transition spd="slow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400" smtClean="0"/>
            </a:lvl1pPr>
          </a:lstStyle>
          <a:p>
            <a:pPr>
              <a:defRPr/>
            </a:pPr>
            <a:fld id="{51548F67-2E6D-4CBE-A279-2BC80391E07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4536504"/>
          </a:xfrm>
        </p:spPr>
        <p:txBody>
          <a:bodyPr/>
          <a:lstStyle/>
          <a:p>
            <a: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Chapter Five</a:t>
            </a:r>
            <a:b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Word Formation</a:t>
            </a:r>
            <a:br>
              <a:rPr lang="en-US" alt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9816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Clipping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424936" cy="5544616"/>
          </a:xfrm>
        </p:spPr>
        <p:txBody>
          <a:bodyPr/>
          <a:lstStyle/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Clipping</a:t>
            </a:r>
            <a:r>
              <a:rPr lang="en-US" altLang="en-US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is the process of reducing a word of more than one syllable to a shorter form.</a:t>
            </a:r>
          </a:p>
          <a:p>
            <a:pPr marL="0" indent="0" algn="just" rtl="0" eaLnBrk="1" hangingPunct="1">
              <a:lnSpc>
                <a:spcPct val="80000"/>
              </a:lnSpc>
              <a:buNone/>
            </a:pP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occurs when a word of more than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one syllable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(vaccine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or facsimile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) is reduced to a shorter form (vax or fax),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usually beginning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in casual speech. </a:t>
            </a: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altLang="en-US" sz="21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gasoline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 is still used, but most people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talk about 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gas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, using the clipped form. </a:t>
            </a: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endParaRPr lang="en-US" altLang="en-US" sz="21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common examples are 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ad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 (advertisement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flu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(influenza), 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perm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 (permanent wave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rtl="0" eaLnBrk="1" hangingPunct="1">
              <a:lnSpc>
                <a:spcPct val="80000"/>
              </a:lnSpc>
            </a:pP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English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speakers also like to clip each other’s names, as in 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Liz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Mike, Ron, Sam, Sue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 Tom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endParaRPr lang="en-US" altLang="en-US" sz="21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80000"/>
              </a:lnSpc>
            </a:pP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must be something about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educational environments 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that encourages clipping because so many words get reduced, as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exam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, gym, lab, math, </a:t>
            </a:r>
            <a:r>
              <a:rPr lang="en-US" altLang="en-US" sz="21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altLang="en-US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100" i="1" dirty="0">
                <a:latin typeface="Times New Roman" pitchFamily="18" charset="0"/>
                <a:cs typeface="Times New Roman" pitchFamily="18" charset="0"/>
              </a:rPr>
              <a:t>typo</a:t>
            </a:r>
            <a:r>
              <a:rPr lang="en-US" altLang="en-US" sz="2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13647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346646"/>
            <a:ext cx="8229600" cy="634082"/>
          </a:xfrm>
        </p:spPr>
        <p:txBody>
          <a:bodyPr/>
          <a:lstStyle/>
          <a:p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Hypocorisms</a:t>
            </a:r>
            <a:endParaRPr lang="en-US" sz="3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just" rtl="0"/>
            <a:endParaRPr lang="en-US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Hypocorism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in which a longer word is reduced to a single syllable, followed by a diminutive ending such as (y) or 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Hypocorism is often considered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subtype of clipping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is favored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Australian and British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English.</a:t>
            </a:r>
          </a:p>
          <a:p>
            <a:pPr algn="l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results in movie (“moving pictures”) 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telly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(“television”).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has also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Aussie (“Australian”),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(“barbecue”),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bickie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(“biscuit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”), bookie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(“bookmaker”), brekky (“breakfast”), hankie (“handkerchief”) and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toastie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toasted sandwich”). </a:t>
            </a:r>
          </a:p>
        </p:txBody>
      </p:sp>
    </p:spTree>
    <p:extLst>
      <p:ext uri="{BB962C8B-B14F-4D97-AF65-F5344CB8AC3E}">
        <p14:creationId xmlns:p14="http://schemas.microsoft.com/office/powerpoint/2010/main" val="112542943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pPr rtl="0"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Backformation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688632"/>
          </a:xfrm>
        </p:spPr>
        <p:txBody>
          <a:bodyPr/>
          <a:lstStyle/>
          <a:p>
            <a:pPr algn="just" rtl="0" eaLnBrk="1" hangingPunct="1">
              <a:defRPr/>
            </a:pP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Backformation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specialized type of reduction whereby is a word of one type (usually a noun) is reduced to form a word of another type (usually a verb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rtl="0" eaLnBrk="1" hangingPunct="1"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backformation can be defined as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formation of a word from one that looks like its derivative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rtl="0" eaLnBrk="1" hangingPunct="1">
              <a:defRPr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(e.g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television;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donation;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emotion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babysit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babysitter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rtl="0" eaLnBrk="1" hangingPunct="1">
              <a:buFontTx/>
              <a:buNone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Unlike clipping,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backformation changes the part of speech or the word's meaning.</a:t>
            </a:r>
          </a:p>
          <a:p>
            <a:pPr algn="l" rtl="0" eaLnBrk="1" hangingPunct="1">
              <a:lnSpc>
                <a:spcPct val="90000"/>
              </a:lnSpc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very regular source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backformed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verbs in English is based 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pattern work –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hence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editor will edit, a sculptor will sculpt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babysitters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will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babysit, beggars will beg , burglars will burgle , and swindlers will swindle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92308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733256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Conversion</a:t>
            </a:r>
            <a:r>
              <a:rPr lang="en-US" alt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is the process of changing the function of a word, such as a noun to a verb, as a way of forming new words, also known as “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category change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” or “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functional shift</a:t>
            </a: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The conversion process is particularly productive in modern English, with new uses occurring frequently.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The following types of conversion can be found in English: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from noun to verb: bottle, butter, chair, ship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from verb to noun: guess, must, spy, walk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from phrasal verb to noun: print out, take over, break down  </a:t>
            </a:r>
            <a:r>
              <a:rPr lang="en-US" altLang="en-US" sz="1800" dirty="0" smtClean="0">
                <a:latin typeface="Times New Roman" pitchFamily="18" charset="0"/>
              </a:rPr>
              <a:t>→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 (a printout, a takeover, a breakdown).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from verb to adjective: open,  see-through, stand-up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from adjective to verb: empty, clean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from adjective to noun: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native, daily, nasty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from compound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noun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adjective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: the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high tech →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(a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high-tech company)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from compound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noun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verb</a:t>
            </a:r>
            <a:r>
              <a:rPr lang="en-US" altLang="en-US" sz="1800" smtClean="0">
                <a:latin typeface="Times New Roman" pitchFamily="18" charset="0"/>
                <a:cs typeface="Times New Roman" pitchFamily="18" charset="0"/>
              </a:rPr>
              <a:t>: highlight, microwave</a:t>
            </a:r>
            <a:endParaRPr lang="en-US" alt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Conversion </a:t>
            </a:r>
            <a:r>
              <a:rPr lang="en-US" altLang="en-US" sz="1800" dirty="0">
                <a:latin typeface="Times New Roman" pitchFamily="18" charset="0"/>
                <a:cs typeface="Times New Roman" pitchFamily="18" charset="0"/>
              </a:rPr>
              <a:t>from preposition to verb: up, </a:t>
            </a:r>
            <a:r>
              <a:rPr lang="en-US" altLang="en-US" sz="1800" dirty="0" smtClean="0">
                <a:latin typeface="Times New Roman" pitchFamily="18" charset="0"/>
                <a:cs typeface="Times New Roman" pitchFamily="18" charset="0"/>
              </a:rPr>
              <a:t>down</a:t>
            </a:r>
            <a:endParaRPr lang="en-US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7273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Coinage</a:t>
            </a:r>
            <a:endParaRPr lang="en-US" altLang="en-US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 altLang="en-US" sz="2200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l" rtl="0" eaLnBrk="1" hangingPunct="1">
              <a:defRPr/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Coinage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 inventing totally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words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 eaLnBrk="1" hangingPunct="1">
              <a:defRPr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Coinage is not very common in English.</a:t>
            </a:r>
          </a:p>
          <a:p>
            <a:pPr algn="just" rtl="0" eaLnBrk="1" hangingPunct="1">
              <a:defRPr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typical sources are invented trade names for commercial products that become general terms (usually without capital letters) for any version of that product (e.g., 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Kleenex, </a:t>
            </a:r>
            <a:r>
              <a:rPr lang="en-US" altLang="en-US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teflon</a:t>
            </a:r>
            <a:r>
              <a:rPr lang="en-US" alt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xerox</a:t>
            </a:r>
            <a:r>
              <a:rPr lang="en-US" alt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en-US" alt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rtl="0" eaLnBrk="1" hangingPunct="1">
              <a:defRPr/>
            </a:pPr>
            <a:endParaRPr lang="en-US" alt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Eponyms</a:t>
            </a:r>
            <a:r>
              <a:rPr lang="en-US" alt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200" dirty="0" smtClean="0">
                <a:latin typeface="AdvP8952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word derived from the name of a person or place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as, </a:t>
            </a:r>
            <a:r>
              <a:rPr lang="en-US" alt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hoover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jeans, Fahrenheit)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Acronyms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229600" cy="5400600"/>
          </a:xfrm>
        </p:spPr>
        <p:txBody>
          <a:bodyPr/>
          <a:lstStyle/>
          <a:p>
            <a:pPr algn="just" rtl="0" eaLnBrk="1" hangingPunct="1"/>
            <a:r>
              <a:rPr lang="en-US" altLang="en-US" sz="2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An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acronym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is the creation of a short form of a word, name or phrase formed from the first letters of the series of words. </a:t>
            </a:r>
          </a:p>
          <a:p>
            <a:pPr algn="just" rtl="0" eaLnBrk="1" hangingPunct="1"/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Names for organizations are often designed to have their acronym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represent an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appropriate term MADD (mothers against drunk driving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An acronym is pronounced as a whole word, as shown in the examples below:</a:t>
            </a:r>
          </a:p>
          <a:p>
            <a:pPr marL="457200" indent="-457200" algn="just" rtl="0" eaLnBrk="1" hangingPunct="1">
              <a:buFont typeface="+mj-lt"/>
              <a:buAutoNum type="arabicPeriod"/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LASER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(“light amplification by stimulated emission of radiation”), </a:t>
            </a:r>
          </a:p>
          <a:p>
            <a:pPr marL="457200" indent="-457200" algn="just" rtl="0" eaLnBrk="1" hangingPunct="1">
              <a:buFont typeface="+mj-lt"/>
              <a:buAutoNum type="arabicPeriod"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RADAR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(“radio detecting and ranging”), </a:t>
            </a:r>
          </a:p>
          <a:p>
            <a:pPr marL="457200" indent="-457200" algn="just" rtl="0" eaLnBrk="1" hangingPunct="1">
              <a:buFont typeface="+mj-lt"/>
              <a:buAutoNum type="arabicPeriod"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SCUBA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(“self-contained underwater breathing apparatus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”),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0" eaLnBrk="1" hangingPunct="1">
              <a:buFont typeface="+mj-lt"/>
              <a:buAutoNum type="arabicPeriod"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well-known example in Arabic in </a:t>
            </a:r>
            <a:r>
              <a:rPr lang="ar-IQ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داعش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ar-IQ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الدوله الاسلاميه في العراق </a:t>
            </a:r>
            <a:r>
              <a:rPr lang="ar-IQ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والشام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885"/>
            <a:ext cx="8229600" cy="5433467"/>
          </a:xfrm>
        </p:spPr>
        <p:txBody>
          <a:bodyPr/>
          <a:lstStyle/>
          <a:p>
            <a:pPr algn="just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abbreviation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short form of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word, or 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phrase made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leaving out some of the letters or by using only the first letter of each word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abbreviation is pronounced letter by letter as in:</a:t>
            </a:r>
          </a:p>
          <a:p>
            <a:pPr algn="just" rtl="0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rtl="0">
              <a:buFont typeface="+mj-lt"/>
              <a:buAutoNum type="arabicPeriod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BBC =  British Broadcasting Corporation</a:t>
            </a:r>
          </a:p>
          <a:p>
            <a:pPr marL="457200" indent="-457200" algn="just" rtl="0">
              <a:buFont typeface="+mj-lt"/>
              <a:buAutoNum type="arabicPeriod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    =  Artificial Intelligence</a:t>
            </a:r>
          </a:p>
          <a:p>
            <a:pPr marL="457200" indent="-457200" algn="just" rtl="0">
              <a:buFont typeface="+mj-lt"/>
              <a:buAutoNum type="arabicPeriod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CNN = Cable News Network</a:t>
            </a:r>
          </a:p>
          <a:p>
            <a:pPr marL="457200" indent="-457200" algn="just" rtl="0">
              <a:buFont typeface="+mj-lt"/>
              <a:buAutoNum type="arabicPeriod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(“global positioning system”) code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02630"/>
            <a:ext cx="8229600" cy="562074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Abbreviation </a:t>
            </a:r>
            <a:endParaRPr lang="en-US" altLang="en-US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79055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Derivation</a:t>
            </a:r>
            <a:endParaRPr lang="en-US" altLang="en-US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Derivation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is the process of forming new words by adding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affixes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It is the most common word formation process to be found in the production of new English words.</a:t>
            </a:r>
          </a:p>
          <a:p>
            <a:pPr marL="0" indent="0" algn="just" rtl="0" eaLnBrk="1" hangingPunct="1">
              <a:lnSpc>
                <a:spcPct val="90000"/>
              </a:lnSpc>
              <a:buNone/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Looking more closely at the preceding group of words, we can see that some affixes have to be added to the beginning of the word (e.g. </a:t>
            </a:r>
            <a:r>
              <a:rPr lang="en-US" altLang="en-US" sz="2200" i="1" dirty="0" smtClean="0">
                <a:latin typeface="Times New Roman" pitchFamily="18" charset="0"/>
                <a:cs typeface="Times New Roman" pitchFamily="18" charset="0"/>
              </a:rPr>
              <a:t>un-). These are called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prefixes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 Other affixes have to be added to the end of the word (e.g. </a:t>
            </a:r>
            <a:r>
              <a:rPr lang="en-US" altLang="en-US" sz="22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i="1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altLang="en-US" sz="2200" i="1" dirty="0" smtClean="0"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are called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suffixes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There is a third type of affix, not normally used in English, but found in some other languages. This is called an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infix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0" eaLnBrk="1" hangingPunct="1">
              <a:lnSpc>
                <a:spcPct val="90000"/>
              </a:lnSpc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the term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suggests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an infix is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an affix that is incorporated inside another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word, as in feet, met, etc.</a:t>
            </a: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</a:pPr>
            <a:endParaRPr lang="en-US" alt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02630"/>
            <a:ext cx="8229600" cy="562074"/>
          </a:xfrm>
        </p:spPr>
        <p:txBody>
          <a:bodyPr/>
          <a:lstStyle/>
          <a:p>
            <a:pPr eaLnBrk="1" hangingPunct="1"/>
            <a:r>
              <a:rPr lang="en-US" alt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Multiple processes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07293"/>
            <a:ext cx="8352928" cy="5390059"/>
          </a:xfrm>
        </p:spPr>
        <p:txBody>
          <a:bodyPr/>
          <a:lstStyle/>
          <a:p>
            <a:pPr algn="just" rtl="0" eaLnBrk="1" hangingPunct="1">
              <a:defRPr/>
            </a:pPr>
            <a:endParaRPr lang="en-US" alt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word formation, more than one of the techniques or processes mentioned earlier can be used to form a new word. </a:t>
            </a:r>
            <a:endParaRPr lang="en-US" alt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begin as acronyms can also go through other processes, as in the use of </a:t>
            </a:r>
            <a:r>
              <a:rPr lang="en-US" altLang="en-US" sz="2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verb, the result of backformation from </a:t>
            </a:r>
            <a:r>
              <a:rPr lang="en-US" altLang="en-US" sz="21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laser</a:t>
            </a: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originally an acronym.</a:t>
            </a:r>
          </a:p>
          <a:p>
            <a:pPr algn="just" rtl="0" eaLnBrk="1" hangingPunct="1">
              <a:defRPr/>
            </a:pPr>
            <a:endParaRPr lang="ar-IQ" alt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example of a word formed through multiple process is the verb </a:t>
            </a:r>
            <a:r>
              <a:rPr lang="en-US" altLang="en-US" sz="21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snowball</a:t>
            </a: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first formed through </a:t>
            </a:r>
            <a:r>
              <a:rPr lang="en-US" altLang="en-US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compounding</a:t>
            </a: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then turned into a verb through </a:t>
            </a:r>
            <a:r>
              <a:rPr lang="en-US" alt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rtl="0" eaLnBrk="1" hangingPunct="1">
              <a:buNone/>
              <a:defRPr/>
            </a:pP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defRPr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 formed words </a:t>
            </a:r>
            <a:r>
              <a:rPr lang="en-US" alt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long time and become part of the language, but others are resisted and disappear after a period of time.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Questions &amp; Discussions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10600" cy="5112568"/>
          </a:xfrm>
        </p:spPr>
        <p:txBody>
          <a:bodyPr>
            <a:no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an eponym a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neologism?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What do clipping,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acronymy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abbreviation have in common?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term is used to describe the process whereby English names such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 Robert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and William become Rob and Will in casual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speech?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English, there is a process that creates noun phrases (the poor,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unemployed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 from adjectives (poor, unemployed). What is this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process called?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two processes were involved in the creation of the verb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 in ‘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you ever </a:t>
            </a:r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googled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yourself’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processes are involved in referring to your best friend as your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bestie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 BFF?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different word-formation processes involved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producing the following words: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02416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Overview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Autofit/>
          </a:bodyPr>
          <a:lstStyle/>
          <a:p>
            <a:pPr algn="l" rtl="0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Word Formation</a:t>
            </a:r>
          </a:p>
          <a:p>
            <a:pPr algn="l" rtl="0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Borrowing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Neologisms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Compounding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Blending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Clipping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Hypocorisms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Backformation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Conversion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Coinage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Acronyms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Derivation</a:t>
            </a:r>
          </a:p>
          <a:p>
            <a:pPr algn="l" rtl="0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Multiple Processes</a:t>
            </a:r>
          </a:p>
          <a:p>
            <a:pPr marL="0" indent="0" algn="l" rtl="0">
              <a:buNone/>
            </a:pP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AutoNum type="arabicPeriod" startAt="2"/>
            </a:pP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AutoNum type="arabicPeriod" startAt="2"/>
            </a:pP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AutoNum type="arabicPeriod" startAt="2"/>
            </a:pP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58791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88640"/>
            <a:ext cx="7772400" cy="648072"/>
          </a:xfrm>
        </p:spPr>
        <p:txBody>
          <a:bodyPr anchor="ctr"/>
          <a:lstStyle/>
          <a:p>
            <a:pPr rtl="0" eaLnBrk="1" hangingPunct="1">
              <a:defRPr/>
            </a:pP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Formation </a:t>
            </a: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rocesses</a:t>
            </a:r>
            <a:endParaRPr lang="en-US" altLang="en-US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196752"/>
            <a:ext cx="8064500" cy="5400600"/>
          </a:xfrm>
        </p:spPr>
        <p:txBody>
          <a:bodyPr/>
          <a:lstStyle/>
          <a:p>
            <a:pPr marL="342900" indent="-342900" algn="just" rtl="0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rtl="0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rtl="0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Words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in any language can be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created by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different word formation process.</a:t>
            </a:r>
          </a:p>
          <a:p>
            <a:pPr marL="571500" indent="-571500" algn="just" rtl="0" eaLnBrk="1" hangingPunct="1">
              <a:lnSpc>
                <a:spcPct val="80000"/>
              </a:lnSpc>
              <a:buFontTx/>
              <a:buChar char="•"/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Word formation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the process of creating new words or changing existing ones in a language.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Word formation involves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applying different linguistic methods or rules to produce new vocabulary items.</a:t>
            </a:r>
          </a:p>
          <a:p>
            <a:pPr marL="342900" indent="-342900" algn="l" rtl="0">
              <a:buFont typeface="Arial" pitchFamily="34" charset="0"/>
              <a:buChar char="•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creation of new words in a language never stops and English is one language that is particularly fond of adding to its large vocabulary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Formation Processes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algn="l" rtl="0" eaLnBrk="1" hangingPunct="1"/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are many ways in which new words can enter a language such as Coinage, borrowing, compounding, Clipping, Blending, etc.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Many new words can cause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objections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as they come into use today, that is, people do not easily accept the use of new words at first and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 them.</a:t>
            </a:r>
          </a:p>
          <a:p>
            <a:pPr algn="l" rtl="0" eaLnBrk="1" hangingPunct="1"/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It is better to see the ongoing evolution of new words and new uses of old words as a sign of vitality and creativeness in the way a language is shaped by the needs of its users.</a:t>
            </a:r>
          </a:p>
          <a:p>
            <a:pPr algn="just" rtl="0" eaLnBrk="1" hangingPunct="1"/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Studying word formation is linked to the study of the origin and history of a word, which is called </a:t>
            </a:r>
            <a:r>
              <a:rPr lang="en-US" alt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etymology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88640"/>
            <a:ext cx="7772400" cy="648072"/>
          </a:xfrm>
        </p:spPr>
        <p:txBody>
          <a:bodyPr anchor="ctr"/>
          <a:lstStyle/>
          <a:p>
            <a:pPr rtl="0" eaLnBrk="1" hangingPunct="1">
              <a:defRPr/>
            </a:pPr>
            <a:r>
              <a:rPr lang="en-US" alt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Neologism</a:t>
            </a:r>
            <a:endParaRPr lang="en-US" altLang="en-US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268760"/>
            <a:ext cx="8064500" cy="5040560"/>
          </a:xfrm>
        </p:spPr>
        <p:txBody>
          <a:bodyPr/>
          <a:lstStyle/>
          <a:p>
            <a:pPr marL="342900" indent="-342900" algn="l" rtl="0">
              <a:buFont typeface="Arial" pitchFamily="34" charset="0"/>
              <a:buChar char="•"/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really have no difficulty dealing with the new words. They can very quickly understand a new word in their language (a neologism) and accept the use of different forms of that new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word.</a:t>
            </a:r>
          </a:p>
          <a:p>
            <a:pPr marL="342900" indent="-342900" algn="l" rtl="0">
              <a:buFont typeface="Arial" pitchFamily="34" charset="0"/>
              <a:buChar char="•"/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neologism</a:t>
            </a:r>
            <a:r>
              <a:rPr lang="en-US" alt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is a newly developed or coined word that has </a:t>
            </a:r>
            <a:r>
              <a:rPr lang="en-US" altLang="en-US" sz="2200" dirty="0" smtClean="0">
                <a:latin typeface="Times New Roman" pitchFamily="18" charset="0"/>
                <a:cs typeface="Times New Roman" pitchFamily="18" charset="0"/>
              </a:rPr>
              <a:t>started to fall into everyday use.</a:t>
            </a:r>
          </a:p>
          <a:p>
            <a:pPr marL="342900" indent="-342900" algn="l" rtl="0">
              <a:buFont typeface="Arial" pitchFamily="34" charset="0"/>
              <a:buChar char="•"/>
            </a:pPr>
            <a:endParaRPr lang="en-US" alt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Neologism often reflects new ideas, technologies, or social trends.</a:t>
            </a: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endParaRPr lang="en-US" altLang="en-US" sz="2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Examples of neologism includes words like: Hoover, </a:t>
            </a:r>
            <a:r>
              <a:rPr lang="en-US" altLang="en-US" sz="22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elfie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Google,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hashtag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app,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emoji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cybeaattack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67973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352928" cy="5616624"/>
          </a:xfrm>
        </p:spPr>
        <p:txBody>
          <a:bodyPr/>
          <a:lstStyle/>
          <a:p>
            <a:pPr algn="just" rtl="0" eaLnBrk="1" hangingPunct="1">
              <a:defRPr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process of taking words from other languages. </a:t>
            </a:r>
          </a:p>
          <a:p>
            <a:pPr algn="l" rtl="0" eaLnBrk="1" hangingPunct="1"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it’s more than just borrowing, because English doesn’t give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 back.</a:t>
            </a:r>
          </a:p>
          <a:p>
            <a:pPr algn="l" rtl="0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has adopted number of words from other languages, including</a:t>
            </a:r>
            <a:r>
              <a:rPr lang="en-US" alt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rtl="0"/>
            <a:endParaRPr lang="en-US" altLang="en-U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alt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altLang="en-US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a new sound comes along with new words. The voiced fricative 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ʒ/ became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English through borrowed French words such as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rouge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IQ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languages, of course, borrow terms from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English after going phonological adaption. 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763119"/>
            <a:ext cx="7056784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62062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5328592"/>
          </a:xfrm>
        </p:spPr>
        <p:txBody>
          <a:bodyPr/>
          <a:lstStyle/>
          <a:p>
            <a:pPr algn="just" rtl="0" eaLnBrk="1" hangingPunct="1">
              <a:defRPr/>
            </a:pP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special type of borrowing is described as 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loan-translation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calque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(/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kælk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/).</a:t>
            </a:r>
          </a:p>
          <a:p>
            <a:pPr algn="l" rtl="0"/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process, there is a direct translation of the elements of a word into the borrowing language. </a:t>
            </a:r>
          </a:p>
          <a:p>
            <a:pPr algn="l" rtl="0"/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 examples </a:t>
            </a:r>
            <a:r>
              <a:rPr lang="en-US" sz="210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claque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French term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gratte-ciel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literally translates as “scrape-sky,” the Dutch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wolkenkrabber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(“cloud scratcher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”), the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Wolkenkratzer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(“cloud scraper”),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the Arabic </a:t>
            </a:r>
            <a:r>
              <a:rPr lang="ar-IQ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ناطحات السحاب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all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which were calques for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English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skyscraper.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eaLnBrk="1" hangingPunct="1">
              <a:defRPr/>
            </a:pPr>
            <a:endParaRPr lang="en-US" alt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American concept of “boyfriend” was borrowed, with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 change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into Japanese as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boyifurendo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63883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9159"/>
          </a:xfrm>
        </p:spPr>
        <p:txBody>
          <a:bodyPr/>
          <a:lstStyle/>
          <a:p>
            <a:pPr algn="just" rtl="0" eaLnBrk="1" hangingPunct="1"/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Compounding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is the process of combining two (or more) words to form a new word. </a:t>
            </a:r>
          </a:p>
          <a:p>
            <a:pPr algn="just" rtl="0"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This combining process, technically known as compounding, is very common in languages such as German and English, but much less common in languages such as Arabic.</a:t>
            </a:r>
          </a:p>
          <a:p>
            <a:pPr marL="0" indent="0" algn="just" rtl="0" eaLnBrk="1" hangingPunct="1"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In English, for example, we may find different types of compounding: Compound nouns 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housewife, classroom),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Compound adjectives (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part-time, 20-year-old)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and Compound verbs ( </a:t>
            </a:r>
            <a:r>
              <a:rPr lang="en-US" altLang="en-US" sz="2400" i="1" dirty="0" smtClean="0">
                <a:latin typeface="Times New Roman" pitchFamily="18" charset="0"/>
                <a:cs typeface="Times New Roman" pitchFamily="18" charset="0"/>
              </a:rPr>
              <a:t>download, upgrade )</a:t>
            </a:r>
          </a:p>
        </p:txBody>
      </p:sp>
    </p:spTree>
    <p:extLst>
      <p:ext uri="{BB962C8B-B14F-4D97-AF65-F5344CB8AC3E}">
        <p14:creationId xmlns:p14="http://schemas.microsoft.com/office/powerpoint/2010/main" val="381318668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Blending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5141167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Blending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fusion of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separate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 to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 a single new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word. </a:t>
            </a:r>
          </a:p>
          <a:p>
            <a:pPr algn="just" rtl="0" eaLnBrk="1" hangingPunct="1">
              <a:lnSpc>
                <a:spcPct val="90000"/>
              </a:lnSpc>
              <a:defRPr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 eaLnBrk="1" hangingPunct="1">
              <a:lnSpc>
                <a:spcPct val="90000"/>
              </a:lnSpc>
              <a:defRPr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blends are formed by one of the following methods:</a:t>
            </a:r>
          </a:p>
          <a:p>
            <a:pPr marL="0" indent="0" algn="just" rtl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beginning of one word is added to the end of the other (e.g. breakfast + lunch = brunch, smoke + fog = smog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beginnings of two words are combined (e.g. cybernetic + organism = cyborg).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words are blended around a common sequence of sounds (e.g.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hotel = motel).</a:t>
            </a: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 rtl="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sounds from two component words are blended, while mostly preserving the sounds' order (e.g. slimy + lithe =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slithy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 rtl="0" eaLnBrk="1" hangingPunct="1">
              <a:lnSpc>
                <a:spcPct val="90000"/>
              </a:lnSpc>
              <a:buNone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8182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1892</Words>
  <Application>Microsoft Office PowerPoint</Application>
  <PresentationFormat>On-screen Show (4:3)</PresentationFormat>
  <Paragraphs>189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تصميم افتراضي</vt:lpstr>
      <vt:lpstr>Chapter Five  Word Formation </vt:lpstr>
      <vt:lpstr>Overview</vt:lpstr>
      <vt:lpstr>Word Formation Processes</vt:lpstr>
      <vt:lpstr>Word Formation Processes</vt:lpstr>
      <vt:lpstr>Neologism</vt:lpstr>
      <vt:lpstr>Borrowing</vt:lpstr>
      <vt:lpstr>Borrowing</vt:lpstr>
      <vt:lpstr>Compounding</vt:lpstr>
      <vt:lpstr>Blending</vt:lpstr>
      <vt:lpstr>Clipping</vt:lpstr>
      <vt:lpstr>Hypocorisms</vt:lpstr>
      <vt:lpstr>Backformation</vt:lpstr>
      <vt:lpstr>Conversion</vt:lpstr>
      <vt:lpstr>Coinage</vt:lpstr>
      <vt:lpstr>Acronyms</vt:lpstr>
      <vt:lpstr>Abbreviation </vt:lpstr>
      <vt:lpstr>Derivation</vt:lpstr>
      <vt:lpstr>Multiple processes</vt:lpstr>
      <vt:lpstr>Questions &amp; Discussions</vt:lpstr>
    </vt:vector>
  </TitlesOfParts>
  <Company>alsayra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 and word-formation processes</dc:title>
  <dc:creator>khader</dc:creator>
  <cp:lastModifiedBy>THA</cp:lastModifiedBy>
  <cp:revision>127</cp:revision>
  <dcterms:created xsi:type="dcterms:W3CDTF">2012-07-21T19:24:30Z</dcterms:created>
  <dcterms:modified xsi:type="dcterms:W3CDTF">2025-12-21T15:13:31Z</dcterms:modified>
</cp:coreProperties>
</file>