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60" r:id="rId3"/>
    <p:sldId id="264" r:id="rId4"/>
    <p:sldId id="265" r:id="rId5"/>
    <p:sldId id="266" r:id="rId6"/>
    <p:sldId id="267" r:id="rId7"/>
    <p:sldId id="269" r:id="rId8"/>
    <p:sldId id="270" r:id="rId9"/>
    <p:sldId id="268" r:id="rId10"/>
    <p:sldId id="261" r:id="rId11"/>
    <p:sldId id="262" r:id="rId12"/>
    <p:sldId id="263" r:id="rId13"/>
    <p:sldId id="257" r:id="rId14"/>
    <p:sldId id="258" r:id="rId15"/>
    <p:sldId id="259" r:id="rId16"/>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aximized" horzBarState="maximized">
    <p:restoredLeft sz="84380"/>
    <p:restoredTop sz="94660"/>
  </p:normalViewPr>
  <p:slideViewPr>
    <p:cSldViewPr>
      <p:cViewPr>
        <p:scale>
          <a:sx n="70" d="100"/>
          <a:sy n="70" d="100"/>
        </p:scale>
        <p:origin x="-2022" y="-18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14/07/1447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14/07/1447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14/07/1447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14/07/1447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14/07/1447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14/07/1447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t>14/07/1447</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t>14/07/1447</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14/07/1447</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14/07/1447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14/07/1447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t>14/07/1447</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style>
          <a:lnRef idx="2">
            <a:schemeClr val="accent3">
              <a:shade val="50000"/>
            </a:schemeClr>
          </a:lnRef>
          <a:fillRef idx="1">
            <a:schemeClr val="accent3"/>
          </a:fillRef>
          <a:effectRef idx="0">
            <a:schemeClr val="accent3"/>
          </a:effectRef>
          <a:fontRef idx="minor">
            <a:schemeClr val="lt1"/>
          </a:fontRef>
        </p:style>
        <p:txBody>
          <a:bodyPr/>
          <a:lstStyle/>
          <a:p>
            <a:r>
              <a:rPr lang="ar-IQ" dirty="0" smtClean="0"/>
              <a:t>محاضرة رقم </a:t>
            </a:r>
            <a:r>
              <a:rPr lang="ar-IQ" dirty="0" smtClean="0"/>
              <a:t>6</a:t>
            </a:r>
            <a:endParaRPr lang="ar-IQ" dirty="0"/>
          </a:p>
        </p:txBody>
      </p:sp>
      <p:sp>
        <p:nvSpPr>
          <p:cNvPr id="3" name="عنوان فرعي 2"/>
          <p:cNvSpPr>
            <a:spLocks noGrp="1"/>
          </p:cNvSpPr>
          <p:nvPr>
            <p:ph type="subTitle" idx="1"/>
          </p:nvPr>
        </p:nvSpPr>
        <p:spPr/>
        <p:style>
          <a:lnRef idx="1">
            <a:schemeClr val="accent3"/>
          </a:lnRef>
          <a:fillRef idx="2">
            <a:schemeClr val="accent3"/>
          </a:fillRef>
          <a:effectRef idx="1">
            <a:schemeClr val="accent3"/>
          </a:effectRef>
          <a:fontRef idx="minor">
            <a:schemeClr val="dk1"/>
          </a:fontRef>
        </p:style>
        <p:txBody>
          <a:bodyPr/>
          <a:lstStyle/>
          <a:p>
            <a:pPr algn="just">
              <a:lnSpc>
                <a:spcPct val="115000"/>
              </a:lnSpc>
              <a:spcAft>
                <a:spcPts val="800"/>
              </a:spcAft>
              <a:tabLst>
                <a:tab pos="312420" algn="r"/>
              </a:tabLst>
            </a:pPr>
            <a:r>
              <a:rPr lang="ar-IQ" b="1" dirty="0">
                <a:ea typeface="Calibri"/>
                <a:cs typeface="Simplified Arabic"/>
              </a:rPr>
              <a:t>ثانياً:</a:t>
            </a:r>
            <a:r>
              <a:rPr lang="ar-IQ" b="1" u="sng" dirty="0">
                <a:ea typeface="Calibri"/>
                <a:cs typeface="Simplified Arabic"/>
              </a:rPr>
              <a:t> بعض مصطلحات المؤرخ التاريخية</a:t>
            </a:r>
            <a:endParaRPr lang="en-US" sz="2000" dirty="0">
              <a:ea typeface="Calibri"/>
              <a:cs typeface="Arial"/>
            </a:endParaRPr>
          </a:p>
          <a:p>
            <a:endParaRPr lang="ar-IQ" dirty="0"/>
          </a:p>
        </p:txBody>
      </p:sp>
    </p:spTree>
    <p:extLst>
      <p:ext uri="{BB962C8B-B14F-4D97-AF65-F5344CB8AC3E}">
        <p14:creationId xmlns:p14="http://schemas.microsoft.com/office/powerpoint/2010/main" val="35446783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p:txBody>
          <a:bodyPr/>
          <a:lstStyle/>
          <a:p>
            <a:endParaRPr lang="ar-IQ" dirty="0"/>
          </a:p>
        </p:txBody>
      </p:sp>
    </p:spTree>
    <p:extLst>
      <p:ext uri="{BB962C8B-B14F-4D97-AF65-F5344CB8AC3E}">
        <p14:creationId xmlns:p14="http://schemas.microsoft.com/office/powerpoint/2010/main" val="35122187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dirty="0"/>
          </a:p>
        </p:txBody>
      </p:sp>
      <p:sp>
        <p:nvSpPr>
          <p:cNvPr id="3" name="عنصر نائب للمحتوى 2"/>
          <p:cNvSpPr>
            <a:spLocks noGrp="1"/>
          </p:cNvSpPr>
          <p:nvPr>
            <p:ph idx="1"/>
          </p:nvPr>
        </p:nvSpPr>
        <p:spPr/>
        <p:txBody>
          <a:bodyPr/>
          <a:lstStyle/>
          <a:p>
            <a:endParaRPr lang="ar-IQ"/>
          </a:p>
        </p:txBody>
      </p:sp>
    </p:spTree>
    <p:extLst>
      <p:ext uri="{BB962C8B-B14F-4D97-AF65-F5344CB8AC3E}">
        <p14:creationId xmlns:p14="http://schemas.microsoft.com/office/powerpoint/2010/main" val="6472690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177968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lstStyle/>
          <a:p>
            <a:endParaRPr lang="ar-IQ"/>
          </a:p>
        </p:txBody>
      </p:sp>
    </p:spTree>
    <p:extLst>
      <p:ext uri="{BB962C8B-B14F-4D97-AF65-F5344CB8AC3E}">
        <p14:creationId xmlns:p14="http://schemas.microsoft.com/office/powerpoint/2010/main" val="16776882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lstStyle/>
          <a:p>
            <a:endParaRPr lang="ar-IQ"/>
          </a:p>
        </p:txBody>
      </p:sp>
    </p:spTree>
    <p:extLst>
      <p:ext uri="{BB962C8B-B14F-4D97-AF65-F5344CB8AC3E}">
        <p14:creationId xmlns:p14="http://schemas.microsoft.com/office/powerpoint/2010/main" val="14386496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endParaRPr lang="ar-IQ"/>
          </a:p>
        </p:txBody>
      </p:sp>
      <p:sp>
        <p:nvSpPr>
          <p:cNvPr id="3" name="عنوان فرعي 2"/>
          <p:cNvSpPr>
            <a:spLocks noGrp="1"/>
          </p:cNvSpPr>
          <p:nvPr>
            <p:ph type="subTitle" idx="1"/>
          </p:nvPr>
        </p:nvSpPr>
        <p:spPr/>
        <p:txBody>
          <a:bodyPr/>
          <a:lstStyle/>
          <a:p>
            <a:endParaRPr lang="ar-IQ"/>
          </a:p>
        </p:txBody>
      </p:sp>
    </p:spTree>
    <p:extLst>
      <p:ext uri="{BB962C8B-B14F-4D97-AF65-F5344CB8AC3E}">
        <p14:creationId xmlns:p14="http://schemas.microsoft.com/office/powerpoint/2010/main" val="1317692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lstStyle/>
          <a:p>
            <a:r>
              <a:rPr lang="ar-IQ" dirty="0"/>
              <a:t>الحادثة </a:t>
            </a:r>
            <a:r>
              <a:rPr lang="en-US" dirty="0" smtClean="0"/>
              <a:t>Episode:</a:t>
            </a:r>
            <a:endParaRPr lang="ar-IQ" dirty="0"/>
          </a:p>
        </p:txBody>
      </p:sp>
      <p:sp>
        <p:nvSpPr>
          <p:cNvPr id="3" name="عنصر نائب للمحتوى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lstStyle/>
          <a:p>
            <a:r>
              <a:rPr lang="en-US" dirty="0">
                <a:latin typeface="Simplified Arabic"/>
                <a:ea typeface="Calibri"/>
              </a:rPr>
              <a:t> </a:t>
            </a:r>
            <a:r>
              <a:rPr lang="ar-IQ" dirty="0">
                <a:latin typeface="Simplified Arabic"/>
                <a:ea typeface="Calibri"/>
              </a:rPr>
              <a:t>هي مادة المؤرخ الأساسية ومحور موضوعات المعرفة التاريخية وتدل على شيء وقع في الماضي في زمان ومكان معينين، مما يسترعي اهتمام المصنفين </a:t>
            </a:r>
            <a:r>
              <a:rPr lang="ar-IQ" dirty="0" smtClean="0">
                <a:latin typeface="Simplified Arabic"/>
                <a:ea typeface="Calibri"/>
              </a:rPr>
              <a:t>وتغطيته</a:t>
            </a:r>
            <a:endParaRPr lang="en-US" dirty="0" smtClean="0">
              <a:latin typeface="Simplified Arabic"/>
              <a:ea typeface="Calibri"/>
            </a:endParaRPr>
          </a:p>
          <a:p>
            <a:r>
              <a:rPr lang="ar-IQ" dirty="0" smtClean="0">
                <a:latin typeface="Simplified Arabic"/>
              </a:rPr>
              <a:t>مثال :- </a:t>
            </a:r>
            <a:r>
              <a:rPr lang="ar-IQ" dirty="0" smtClean="0">
                <a:ea typeface="Calibri"/>
                <a:cs typeface="Simplified Arabic"/>
              </a:rPr>
              <a:t>حصار </a:t>
            </a:r>
            <a:r>
              <a:rPr lang="ar-IQ" dirty="0">
                <a:ea typeface="Calibri"/>
                <a:cs typeface="Simplified Arabic"/>
              </a:rPr>
              <a:t>بغداد من قبل هولاكو في 656ه</a:t>
            </a:r>
            <a:r>
              <a:rPr lang="en-US" dirty="0">
                <a:latin typeface="Simplified Arabic"/>
                <a:ea typeface="Calibri"/>
              </a:rPr>
              <a:t>/</a:t>
            </a:r>
            <a:r>
              <a:rPr lang="ar-IQ" dirty="0">
                <a:latin typeface="Simplified Arabic"/>
                <a:ea typeface="Calibri"/>
              </a:rPr>
              <a:t>1258م</a:t>
            </a:r>
            <a:r>
              <a:rPr lang="ar-IQ" dirty="0" smtClean="0">
                <a:latin typeface="Simplified Arabic"/>
                <a:ea typeface="Calibri"/>
              </a:rPr>
              <a:t>، </a:t>
            </a:r>
            <a:r>
              <a:rPr lang="ar-IQ" dirty="0">
                <a:ea typeface="Calibri"/>
                <a:cs typeface="Simplified Arabic"/>
              </a:rPr>
              <a:t>فهي تنطوي على حدث أو جملة أحداث معقدة متداخلة تتعلق بهذا الماضي تدور </a:t>
            </a:r>
            <a:r>
              <a:rPr lang="ar-IQ" dirty="0" smtClean="0">
                <a:ea typeface="Calibri"/>
                <a:cs typeface="Simplified Arabic"/>
              </a:rPr>
              <a:t>حول التحرك المغولي </a:t>
            </a:r>
            <a:r>
              <a:rPr lang="ar-IQ" dirty="0" err="1" smtClean="0">
                <a:ea typeface="Calibri"/>
                <a:cs typeface="Simplified Arabic"/>
              </a:rPr>
              <a:t>وحصارة</a:t>
            </a:r>
            <a:r>
              <a:rPr lang="ar-IQ" dirty="0" smtClean="0">
                <a:ea typeface="Calibri"/>
                <a:cs typeface="Simplified Arabic"/>
              </a:rPr>
              <a:t> لبغداد وما دار من احداث اثناء الحصار .. حتى السقوط .. وما تبعه فيما بعد من احداث ...</a:t>
            </a:r>
            <a:endParaRPr lang="ar-IQ" dirty="0"/>
          </a:p>
        </p:txBody>
      </p:sp>
    </p:spTree>
    <p:extLst>
      <p:ext uri="{BB962C8B-B14F-4D97-AF65-F5344CB8AC3E}">
        <p14:creationId xmlns:p14="http://schemas.microsoft.com/office/powerpoint/2010/main" val="10297604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23528" y="1052736"/>
            <a:ext cx="8262664" cy="4154984"/>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ar-IQ" sz="2400" dirty="0"/>
              <a:t>والحادثة التاريخية اما ان تكون عامة جدا على مستوى الدولة أو الأمة، كالغزو المغولي للعراق، او غزوهم للشام زمن الناصر يوسف الأيوبي</a:t>
            </a:r>
            <a:r>
              <a:rPr lang="ar-IQ" sz="2400" dirty="0" smtClean="0"/>
              <a:t>،</a:t>
            </a:r>
          </a:p>
          <a:p>
            <a:r>
              <a:rPr lang="ar-IQ" sz="2400" dirty="0">
                <a:ea typeface="Calibri"/>
                <a:cs typeface="Simplified Arabic"/>
              </a:rPr>
              <a:t>حادثة فردية ترتبط بأحد الافراد من المسؤولين، أو بفئة معينة وغيرها، وتتحد بعنصري المكان والزمان من الماضي، وكل ما لا يتحدد </a:t>
            </a:r>
            <a:r>
              <a:rPr lang="ar-IQ" sz="2400" dirty="0" err="1">
                <a:ea typeface="Calibri"/>
                <a:cs typeface="Simplified Arabic"/>
              </a:rPr>
              <a:t>بهذين</a:t>
            </a:r>
            <a:r>
              <a:rPr lang="ar-IQ" sz="2400" dirty="0">
                <a:ea typeface="Calibri"/>
                <a:cs typeface="Simplified Arabic"/>
              </a:rPr>
              <a:t> العنصرين يفقد صفة الحادثة وينفي صفتها التاريخية، </a:t>
            </a:r>
            <a:endParaRPr lang="ar-IQ" sz="2400" dirty="0" smtClean="0">
              <a:ea typeface="Calibri"/>
              <a:cs typeface="Simplified Arabic"/>
            </a:endParaRPr>
          </a:p>
          <a:p>
            <a:r>
              <a:rPr lang="ar-IQ" sz="2400" dirty="0">
                <a:ea typeface="Calibri"/>
                <a:cs typeface="Simplified Arabic"/>
              </a:rPr>
              <a:t>وترتبط بالنظام الحولي للمصادر، لكنها لا تأتي مرتبة ترتيبا زمنيا، بل تنتشر مادتها في الاخبار المختلفة، ولا ترد متكاملة أو منسقة، وإنما تأخذ سنين أو أشهر من سنين لتغطيتها، وواجب المؤرخ حينئذ أن يجعل منها حادثة متكاملة، ويرسم بدقة كل خصائص الأدوار التي تمر بها، حيث تشمل على دور تأسيسي افتتاحي، الى دور الاكتمال ودور اختتامي، ولكن يجب ان يدرك بأن هذه الحوادث لا تشاهد بوسائل مباشرة، بل يعمد المؤرخ الى تخيلها عن طريق ما تخلف عنها.</a:t>
            </a:r>
            <a:endParaRPr lang="ar-IQ" sz="2400" dirty="0"/>
          </a:p>
        </p:txBody>
      </p:sp>
    </p:spTree>
    <p:extLst>
      <p:ext uri="{BB962C8B-B14F-4D97-AF65-F5344CB8AC3E}">
        <p14:creationId xmlns:p14="http://schemas.microsoft.com/office/powerpoint/2010/main" val="21111363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lstStyle/>
          <a:p>
            <a:r>
              <a:rPr lang="ar-IQ" b="1" u="sng" dirty="0">
                <a:ea typeface="Calibri"/>
                <a:cs typeface="Simplified Arabic"/>
              </a:rPr>
              <a:t>الظاهرة التاريخية</a:t>
            </a:r>
            <a:r>
              <a:rPr lang="ar-IQ" b="1" dirty="0">
                <a:ea typeface="Calibri"/>
                <a:cs typeface="Simplified Arabic"/>
              </a:rPr>
              <a:t> </a:t>
            </a:r>
            <a:endParaRPr lang="ar-IQ" dirty="0"/>
          </a:p>
        </p:txBody>
      </p:sp>
      <p:sp>
        <p:nvSpPr>
          <p:cNvPr id="3" name="عنصر نائب للمحتوى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a:bodyPr>
          <a:lstStyle/>
          <a:p>
            <a:r>
              <a:rPr lang="ar-IQ" sz="2000" dirty="0">
                <a:ea typeface="Calibri"/>
                <a:cs typeface="Simplified Arabic"/>
              </a:rPr>
              <a:t>اي شيء غير اعتيادي يخص الأشخاص أو الاشياء لأمور وقعت خلال فترة زمنية معينة من الماضي يأخذ شكل الظاهرة التاريخية </a:t>
            </a:r>
            <a:endParaRPr lang="ar-IQ" sz="2000" dirty="0" smtClean="0">
              <a:ea typeface="Calibri"/>
              <a:cs typeface="Simplified Arabic"/>
            </a:endParaRPr>
          </a:p>
          <a:p>
            <a:r>
              <a:rPr lang="ar-IQ" sz="2000" dirty="0" smtClean="0"/>
              <a:t>مثال :- </a:t>
            </a:r>
            <a:r>
              <a:rPr lang="ar-IQ" sz="2000" dirty="0">
                <a:ea typeface="Calibri"/>
                <a:cs typeface="Simplified Arabic"/>
              </a:rPr>
              <a:t>فمثلا في القول ان ارتقاء الخليفة المسترشد للخلافة العباسية يعد ظاهرة تاريخية في سجل هذه المؤسسة ، لأن عهد المسترشد (512-529 هجرية) ، كان قد شهد بدايات تطبيق سياسة النهوض بالخلافة العباسية ، والاستقلال عن نفوذ السلاجقة ، التي وضع المسترشد أُسسها شخصياً ، رغم النهاية المحزنة التي آل اليها </a:t>
            </a:r>
            <a:r>
              <a:rPr lang="ar-IQ" sz="2000" dirty="0" smtClean="0">
                <a:ea typeface="Calibri"/>
                <a:cs typeface="Simplified Arabic"/>
              </a:rPr>
              <a:t>بسبب </a:t>
            </a:r>
            <a:r>
              <a:rPr lang="ar-IQ" sz="2000" dirty="0">
                <a:ea typeface="Calibri"/>
                <a:cs typeface="Simplified Arabic"/>
              </a:rPr>
              <a:t>سياسته هذه </a:t>
            </a:r>
            <a:r>
              <a:rPr lang="ar-IQ" sz="2000" dirty="0" smtClean="0">
                <a:ea typeface="Calibri"/>
                <a:cs typeface="Simplified Arabic"/>
              </a:rPr>
              <a:t>.</a:t>
            </a:r>
          </a:p>
          <a:p>
            <a:endParaRPr lang="ar-IQ" sz="2000" dirty="0">
              <a:cs typeface="Simplified Arabic"/>
            </a:endParaRPr>
          </a:p>
          <a:p>
            <a:r>
              <a:rPr lang="ar-IQ" sz="2000" dirty="0" smtClean="0">
                <a:cs typeface="Simplified Arabic"/>
              </a:rPr>
              <a:t>مثال </a:t>
            </a:r>
            <a:r>
              <a:rPr lang="ar-IQ" sz="2000" dirty="0" err="1" smtClean="0">
                <a:cs typeface="Simplified Arabic"/>
              </a:rPr>
              <a:t>كوفيد</a:t>
            </a:r>
            <a:r>
              <a:rPr lang="ar-IQ" sz="2000" dirty="0" smtClean="0">
                <a:cs typeface="Simplified Arabic"/>
              </a:rPr>
              <a:t> 19 : ظاهره تاريخية معاصرة حدثت منذ سنة واحدة ..ظاهرة فريده </a:t>
            </a:r>
            <a:r>
              <a:rPr lang="ar-IQ" sz="2000" dirty="0" err="1" smtClean="0">
                <a:cs typeface="Simplified Arabic"/>
              </a:rPr>
              <a:t>لانها</a:t>
            </a:r>
            <a:r>
              <a:rPr lang="ar-IQ" sz="2000" dirty="0" smtClean="0">
                <a:cs typeface="Simplified Arabic"/>
              </a:rPr>
              <a:t> ........</a:t>
            </a:r>
            <a:endParaRPr lang="ar-IQ" sz="2000" dirty="0"/>
          </a:p>
        </p:txBody>
      </p:sp>
    </p:spTree>
    <p:extLst>
      <p:ext uri="{BB962C8B-B14F-4D97-AF65-F5344CB8AC3E}">
        <p14:creationId xmlns:p14="http://schemas.microsoft.com/office/powerpoint/2010/main" val="11816093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2">
            <a:schemeClr val="accent6">
              <a:shade val="50000"/>
            </a:schemeClr>
          </a:lnRef>
          <a:fillRef idx="1">
            <a:schemeClr val="accent6"/>
          </a:fillRef>
          <a:effectRef idx="0">
            <a:schemeClr val="accent6"/>
          </a:effectRef>
          <a:fontRef idx="minor">
            <a:schemeClr val="lt1"/>
          </a:fontRef>
        </p:style>
        <p:txBody>
          <a:bodyPr/>
          <a:lstStyle/>
          <a:p>
            <a:r>
              <a:rPr lang="ar-IQ" dirty="0"/>
              <a:t>الخبر والرواية (</a:t>
            </a:r>
            <a:r>
              <a:rPr lang="en-US" dirty="0"/>
              <a:t>Report / </a:t>
            </a:r>
            <a:r>
              <a:rPr lang="en-US" dirty="0" smtClean="0"/>
              <a:t>Tradition):</a:t>
            </a:r>
            <a:endParaRPr lang="ar-IQ" dirty="0"/>
          </a:p>
        </p:txBody>
      </p:sp>
      <p:sp>
        <p:nvSpPr>
          <p:cNvPr id="3" name="عنصر نائب للمحتوى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a:bodyPr>
          <a:lstStyle/>
          <a:p>
            <a:r>
              <a:rPr lang="ar-IQ" sz="2400" dirty="0"/>
              <a:t>الخبر) أو (علم </a:t>
            </a:r>
            <a:r>
              <a:rPr lang="ar-IQ" sz="2400" dirty="0" smtClean="0"/>
              <a:t>الخبر) هو احد </a:t>
            </a:r>
            <a:r>
              <a:rPr lang="ar-IQ" sz="2400" dirty="0"/>
              <a:t>تعاريف التاريخ , فالخبر قول عن حادثة تاريخية، نقلها أحد الرواة تتعلق بفعل معين يتحمل </a:t>
            </a:r>
            <a:r>
              <a:rPr lang="ar-IQ" sz="2400" dirty="0" smtClean="0"/>
              <a:t>الصدق </a:t>
            </a:r>
            <a:r>
              <a:rPr lang="ar-IQ" sz="2400" dirty="0"/>
              <a:t>والكذب </a:t>
            </a:r>
            <a:r>
              <a:rPr lang="ar-IQ" sz="2400" dirty="0" smtClean="0"/>
              <a:t>معاً</a:t>
            </a:r>
          </a:p>
          <a:p>
            <a:endParaRPr lang="ar-IQ" sz="2400" dirty="0"/>
          </a:p>
          <a:p>
            <a:r>
              <a:rPr lang="ar-IQ" sz="2400" dirty="0"/>
              <a:t>مثال :- مثلاً ما أورده الطبري عن حادثة نكبة البرامكة بأمر من الخليفة هارون الرشيد، بمعنى ان (الخبر موقع للرواية) والرواية بدورها مادة التاريخ والأخبار عموما</a:t>
            </a:r>
          </a:p>
        </p:txBody>
      </p:sp>
    </p:spTree>
    <p:extLst>
      <p:ext uri="{BB962C8B-B14F-4D97-AF65-F5344CB8AC3E}">
        <p14:creationId xmlns:p14="http://schemas.microsoft.com/office/powerpoint/2010/main" val="12176888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2">
            <a:schemeClr val="accent5">
              <a:shade val="50000"/>
            </a:schemeClr>
          </a:lnRef>
          <a:fillRef idx="1">
            <a:schemeClr val="accent5"/>
          </a:fillRef>
          <a:effectRef idx="0">
            <a:schemeClr val="accent5"/>
          </a:effectRef>
          <a:fontRef idx="minor">
            <a:schemeClr val="lt1"/>
          </a:fontRef>
        </p:style>
        <p:txBody>
          <a:bodyPr/>
          <a:lstStyle/>
          <a:p>
            <a:r>
              <a:rPr lang="ar-IQ" dirty="0"/>
              <a:t>الدافع </a:t>
            </a:r>
            <a:r>
              <a:rPr lang="en-US" dirty="0" smtClean="0"/>
              <a:t>Motive:</a:t>
            </a:r>
            <a:endParaRPr lang="ar-IQ" dirty="0"/>
          </a:p>
        </p:txBody>
      </p:sp>
      <p:sp>
        <p:nvSpPr>
          <p:cNvPr id="3" name="عنصر نائب للمحتوى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92500" lnSpcReduction="20000"/>
          </a:bodyPr>
          <a:lstStyle/>
          <a:p>
            <a:r>
              <a:rPr lang="ar-IQ" sz="2800" dirty="0"/>
              <a:t> كل شيء يدفع الانسان الى فعل معين له دافع </a:t>
            </a:r>
            <a:endParaRPr lang="ar-IQ" sz="2800" dirty="0" smtClean="0"/>
          </a:p>
          <a:p>
            <a:r>
              <a:rPr lang="ar-IQ" sz="2800" dirty="0"/>
              <a:t>مثال :- فما قام به الوزير نظام الملك خلال وزارته للسلطان آلب - ارسلان من بنائه لسلسلة من المدارس النظامية في مدن الخلافة الشرقية له دافع يخص الوزير .</a:t>
            </a:r>
            <a:endParaRPr lang="ar-IQ" sz="2800" dirty="0" smtClean="0"/>
          </a:p>
          <a:p>
            <a:r>
              <a:rPr lang="ar-IQ" sz="2800" dirty="0" smtClean="0"/>
              <a:t>مثال :- واصلاح </a:t>
            </a:r>
            <a:r>
              <a:rPr lang="ar-IQ" sz="2800" dirty="0"/>
              <a:t>الخليفة الناصر لدين الله (575-622هجرية) ، لنظام الفتوة له دافع يتعلق بسيرة وسياسة هذا الفتى العباسي الموهوب في ربط عناصر المجتمع السياسي البغدادي بسياسة الخلافة </a:t>
            </a:r>
            <a:endParaRPr lang="ar-IQ" sz="2800" dirty="0" smtClean="0"/>
          </a:p>
          <a:p>
            <a:r>
              <a:rPr lang="ar-IQ" sz="2800" dirty="0"/>
              <a:t> فالدافع في مفهومه اذن يتضمن شيئاً أكثر من هذا التعريف </a:t>
            </a:r>
            <a:r>
              <a:rPr lang="ar-IQ" sz="2800" dirty="0" smtClean="0"/>
              <a:t>البسيط، </a:t>
            </a:r>
            <a:r>
              <a:rPr lang="ar-IQ" sz="2800" dirty="0"/>
              <a:t>فهو يرتبط بكل افعال الانسان واعماله في الماضي على مستوى المجتمعات والدول الحاكمة من الخلفاء والسلاطين والامراء وغيرهم من المسؤولين، والمؤرخ يتكلم عادة عن أنواع من الدافع، كالدوافع السياسية، والدوافع الاقتصادية، والدوافع الذاتية وهكذا</a:t>
            </a:r>
          </a:p>
        </p:txBody>
      </p:sp>
    </p:spTree>
    <p:extLst>
      <p:ext uri="{BB962C8B-B14F-4D97-AF65-F5344CB8AC3E}">
        <p14:creationId xmlns:p14="http://schemas.microsoft.com/office/powerpoint/2010/main" val="13317678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2">
            <a:schemeClr val="accent4">
              <a:shade val="50000"/>
            </a:schemeClr>
          </a:lnRef>
          <a:fillRef idx="1">
            <a:schemeClr val="accent4"/>
          </a:fillRef>
          <a:effectRef idx="0">
            <a:schemeClr val="accent4"/>
          </a:effectRef>
          <a:fontRef idx="minor">
            <a:schemeClr val="lt1"/>
          </a:fontRef>
        </p:style>
        <p:txBody>
          <a:bodyPr/>
          <a:lstStyle/>
          <a:p>
            <a:r>
              <a:rPr lang="ar-IQ" dirty="0" smtClean="0"/>
              <a:t>العامل</a:t>
            </a:r>
            <a:endParaRPr lang="ar-IQ" dirty="0"/>
          </a:p>
        </p:txBody>
      </p:sp>
      <p:sp>
        <p:nvSpPr>
          <p:cNvPr id="3" name="عنصر نائب للمحتوى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a:bodyPr>
          <a:lstStyle/>
          <a:p>
            <a:r>
              <a:rPr lang="ar-IQ" sz="2400" dirty="0"/>
              <a:t> للمؤرخين ولع خاص في متابعة العوامل التي ترتبط بحوادث التاريخ وفي تقرير خصوصياتها بالنسبة للأشخاص </a:t>
            </a:r>
            <a:r>
              <a:rPr lang="ar-IQ" sz="2400" dirty="0" smtClean="0"/>
              <a:t>والحركات </a:t>
            </a:r>
            <a:r>
              <a:rPr lang="ar-IQ" sz="2400" dirty="0"/>
              <a:t>وغيرها </a:t>
            </a:r>
            <a:endParaRPr lang="ar-IQ" sz="2400" dirty="0" smtClean="0"/>
          </a:p>
          <a:p>
            <a:r>
              <a:rPr lang="ar-IQ" sz="2400" dirty="0"/>
              <a:t>عند دراسة سيرة وعمل صلاح الدين الايوبي ان نتساءل ونحدد العوامل التي ساعدت على ظهور هذا السلطان ، وعلى نجاحه وانجازاته ، أوفي مثل آخر ، نتيقن من العوامل التي ساهمت في عزل الخليفة الراشد وتعيين المقتفي بدلا عنه في 530هجرية/1136م خلال ازمة حادة بين السلطنة </a:t>
            </a:r>
            <a:r>
              <a:rPr lang="ar-IQ" sz="2400" dirty="0" err="1"/>
              <a:t>السلجوقية</a:t>
            </a:r>
            <a:r>
              <a:rPr lang="ar-IQ" sz="2400" dirty="0"/>
              <a:t> والخلافة العباسية ، كان على رأسها السلطان مسعود السلجوقي وهذا يستدعي النظر في مثل هذه العوامل والتيقن منها عند درس الفتن والثورات والحركات التي تقترن بالتاريخ الاسلامي والحديث ، وما يلاحظ عليها هو انها  أي العوامل ، تقع بين منزلة السبب والتفسير للحدث ، أو الشيء وتقابل معنى العامل </a:t>
            </a:r>
            <a:r>
              <a:rPr lang="ar-IQ" sz="2400" dirty="0" smtClean="0"/>
              <a:t>المؤثر</a:t>
            </a:r>
            <a:endParaRPr lang="ar-IQ" sz="2400" dirty="0"/>
          </a:p>
        </p:txBody>
      </p:sp>
    </p:spTree>
    <p:extLst>
      <p:ext uri="{BB962C8B-B14F-4D97-AF65-F5344CB8AC3E}">
        <p14:creationId xmlns:p14="http://schemas.microsoft.com/office/powerpoint/2010/main" val="30983102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lstStyle/>
          <a:p>
            <a:r>
              <a:rPr lang="ar-IQ" dirty="0"/>
              <a:t>السبب والمسبب والسببية </a:t>
            </a:r>
          </a:p>
        </p:txBody>
      </p:sp>
      <p:sp>
        <p:nvSpPr>
          <p:cNvPr id="3" name="عنصر نائب للمحتوى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fontScale="92500" lnSpcReduction="10000"/>
          </a:bodyPr>
          <a:lstStyle/>
          <a:p>
            <a:r>
              <a:rPr lang="ar-IQ" sz="2400" dirty="0"/>
              <a:t>ان من أهم واجبات المؤرخ اثناء تصديه لدراسته التاريخ ان يعين الأسباب التي تقف وراء الأحداث التاريخية، ويحدد ما يقف ورائها من سبب أو الأسباب، لأن لكل شيء وقع في الماضي سببا أو أسباباً يتطلب التحقق منها بذهنية مؤرخ حاقة، ويتيقن ذلك بموضوعية تاريخية محضة لأن مهمة المؤرخ في البحث لا تقتصر على الوصف والتحليل وحدهما، مع الاعتراف بأهمية ما يقوم به، وانما تشمل فوق كل شيء تفسير الحوادث المتعلقة بذلك تفسيرا علمياً ومنطقياً ، وهذه الخطوة تتطلب تشخيص العوامل الفاعلة للأعمال الانسانية وتقويم العلائق المتبادلة بينها، ضمن نظام منهجي </a:t>
            </a:r>
            <a:r>
              <a:rPr lang="ar-IQ" sz="2400" dirty="0" smtClean="0"/>
              <a:t>متكامل</a:t>
            </a:r>
            <a:endParaRPr lang="ar-IQ" sz="2400" dirty="0"/>
          </a:p>
          <a:p>
            <a:r>
              <a:rPr lang="ar-IQ" sz="2400" dirty="0" smtClean="0"/>
              <a:t>مثال :- </a:t>
            </a:r>
            <a:r>
              <a:rPr lang="ar-IQ" sz="2400" b="1" dirty="0" smtClean="0"/>
              <a:t>ثورة العشرين في العراق ..............</a:t>
            </a:r>
          </a:p>
          <a:p>
            <a:r>
              <a:rPr lang="ar-IQ" sz="2400" dirty="0"/>
              <a:t>فالمؤرخ المبتدئ يجب أن يدرك بأن التاريخ قد شهد تبادل وانتقال من حال الى آخر كالانتقال من الأمويين الى العباسيين، ومن الأيوبيين الى المماليك، وهكذا، وان على الباحث المبتدئ الى تشخيص أحوال الاثنين معا، السياسية، الاقتصادية، والعقائدية وغيرها حتى يوضح علاقة الاول بالثاني، في ضمن الأحوال التي نمت وتطورت عن طريق سياسة الدول كليهما</a:t>
            </a:r>
          </a:p>
        </p:txBody>
      </p:sp>
    </p:spTree>
    <p:extLst>
      <p:ext uri="{BB962C8B-B14F-4D97-AF65-F5344CB8AC3E}">
        <p14:creationId xmlns:p14="http://schemas.microsoft.com/office/powerpoint/2010/main" val="27640806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dirty="0"/>
          </a:p>
        </p:txBody>
      </p:sp>
      <p:sp>
        <p:nvSpPr>
          <p:cNvPr id="3" name="عنصر نائب للمحتوى 2"/>
          <p:cNvSpPr>
            <a:spLocks noGrp="1"/>
          </p:cNvSpPr>
          <p:nvPr>
            <p:ph idx="1"/>
          </p:nvPr>
        </p:nvSpPr>
        <p:spPr/>
        <p:txBody>
          <a:bodyPr/>
          <a:lstStyle/>
          <a:p>
            <a:endParaRPr lang="ar-IQ"/>
          </a:p>
        </p:txBody>
      </p:sp>
    </p:spTree>
    <p:extLst>
      <p:ext uri="{BB962C8B-B14F-4D97-AF65-F5344CB8AC3E}">
        <p14:creationId xmlns:p14="http://schemas.microsoft.com/office/powerpoint/2010/main" val="3757916278"/>
      </p:ext>
    </p:extLst>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797</Words>
  <Application>Microsoft Office PowerPoint</Application>
  <PresentationFormat>عرض على الشاشة (3:4)‏</PresentationFormat>
  <Paragraphs>29</Paragraphs>
  <Slides>15</Slides>
  <Notes>0</Notes>
  <HiddenSlides>0</HiddenSlides>
  <MMClips>0</MMClips>
  <ScaleCrop>false</ScaleCrop>
  <HeadingPairs>
    <vt:vector size="4" baseType="variant">
      <vt:variant>
        <vt:lpstr>نسق</vt:lpstr>
      </vt:variant>
      <vt:variant>
        <vt:i4>1</vt:i4>
      </vt:variant>
      <vt:variant>
        <vt:lpstr>عناوين الشرائح</vt:lpstr>
      </vt:variant>
      <vt:variant>
        <vt:i4>15</vt:i4>
      </vt:variant>
    </vt:vector>
  </HeadingPairs>
  <TitlesOfParts>
    <vt:vector size="16" baseType="lpstr">
      <vt:lpstr>سمة Office</vt:lpstr>
      <vt:lpstr>محاضرة رقم 6</vt:lpstr>
      <vt:lpstr>الحادثة Episode:</vt:lpstr>
      <vt:lpstr>عرض تقديمي في PowerPoint</vt:lpstr>
      <vt:lpstr>الظاهرة التاريخية </vt:lpstr>
      <vt:lpstr>الخبر والرواية (Report / Tradition):</vt:lpstr>
      <vt:lpstr>الدافع Motive:</vt:lpstr>
      <vt:lpstr>العامل</vt:lpstr>
      <vt:lpstr>السبب والمسبب والسببية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محاضرة رقم 5 / علم التاريخ </dc:title>
  <dc:creator>الوسام</dc:creator>
  <cp:lastModifiedBy>مركز الايمان</cp:lastModifiedBy>
  <cp:revision>4</cp:revision>
  <dcterms:created xsi:type="dcterms:W3CDTF">2021-01-16T19:49:38Z</dcterms:created>
  <dcterms:modified xsi:type="dcterms:W3CDTF">2026-01-02T20:40:38Z</dcterms:modified>
</cp:coreProperties>
</file>