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60" r:id="rId15"/>
    <p:sldId id="270" r:id="rId16"/>
    <p:sldId id="288" r:id="rId17"/>
    <p:sldId id="273" r:id="rId18"/>
    <p:sldId id="275" r:id="rId19"/>
    <p:sldId id="276" r:id="rId20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38418-E46E-49C5-A073-CD272BD2B15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66388"/>
      </p:ext>
    </p:extLst>
  </p:cSld>
  <p:clrMapOvr>
    <a:masterClrMapping/>
  </p:clrMapOvr>
  <p:transition spd="slow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F1497-4F77-4030-B27F-3DD5E199FDA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947363"/>
      </p:ext>
    </p:extLst>
  </p:cSld>
  <p:clrMapOvr>
    <a:masterClrMapping/>
  </p:clrMapOvr>
  <p:transition spd="slow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126EB-42D6-4880-9299-8FBA057A1EC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976452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1DD71-2B02-49B9-9D00-F26DECBFFD8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38908"/>
      </p:ext>
    </p:extLst>
  </p:cSld>
  <p:clrMapOvr>
    <a:masterClrMapping/>
  </p:clrMapOvr>
  <p:transition spd="slow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16878-46FA-4362-9588-BBA07D74D78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385797"/>
      </p:ext>
    </p:extLst>
  </p:cSld>
  <p:clrMapOvr>
    <a:masterClrMapping/>
  </p:clrMapOvr>
  <p:transition spd="slow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8427E-DDA1-4663-9E44-3AEAD2CB69A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678716"/>
      </p:ext>
    </p:extLst>
  </p:cSld>
  <p:clrMapOvr>
    <a:masterClrMapping/>
  </p:clrMapOvr>
  <p:transition spd="slow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695AA-BB52-4F13-B895-ABB314EAF72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535229"/>
      </p:ext>
    </p:extLst>
  </p:cSld>
  <p:clrMapOvr>
    <a:masterClrMapping/>
  </p:clrMapOvr>
  <p:transition spd="slow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407B7-0A3F-4BD6-852B-413A9880450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9506790"/>
      </p:ext>
    </p:extLst>
  </p:cSld>
  <p:clrMapOvr>
    <a:masterClrMapping/>
  </p:clrMapOvr>
  <p:transition spd="slow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063A0-BA76-42D4-9384-F89E81BB3D66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585288"/>
      </p:ext>
    </p:extLst>
  </p:cSld>
  <p:clrMapOvr>
    <a:masterClrMapping/>
  </p:clrMapOvr>
  <p:transition spd="slow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35AAF-F0A1-4BCE-A57D-0EF74F6039B9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118889"/>
      </p:ext>
    </p:extLst>
  </p:cSld>
  <p:clrMapOvr>
    <a:masterClrMapping/>
  </p:clrMapOvr>
  <p:transition spd="slow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ED64E-967D-4DF6-BE73-A60F33D99B6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996079"/>
      </p:ext>
    </p:extLst>
  </p:cSld>
  <p:clrMapOvr>
    <a:masterClrMapping/>
  </p:clrMapOvr>
  <p:transition spd="slow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400" smtClean="0"/>
            </a:lvl1pPr>
          </a:lstStyle>
          <a:p>
            <a:pPr>
              <a:defRPr/>
            </a:pPr>
            <a:fld id="{51548F67-2E6D-4CBE-A279-2BC80391E07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r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88640"/>
            <a:ext cx="7772400" cy="648072"/>
          </a:xfrm>
        </p:spPr>
        <p:txBody>
          <a:bodyPr anchor="ctr"/>
          <a:lstStyle/>
          <a:p>
            <a:pPr rtl="0" eaLnBrk="1" hangingPunct="1"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 and word-formation processes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124744"/>
            <a:ext cx="8064500" cy="4824536"/>
          </a:xfrm>
        </p:spPr>
        <p:txBody>
          <a:bodyPr/>
          <a:lstStyle/>
          <a:p>
            <a:pPr algn="just" rtl="0" eaLnBrk="1" hangingPunct="1">
              <a:lnSpc>
                <a:spcPct val="80000"/>
              </a:lnSpc>
            </a:pPr>
            <a:endParaRPr lang="en-US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 rtl="0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People really have no difficulty dealing with the new words. They can very quickly understand a new word in their language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(a neologism)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and accept the use of different forms of that new word.</a:t>
            </a:r>
          </a:p>
          <a:p>
            <a:pPr algn="just" rtl="0" eaLnBrk="1" hangingPunct="1">
              <a:lnSpc>
                <a:spcPct val="80000"/>
              </a:lnSpc>
            </a:pP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 rtl="0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neologism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is a newly developed or coined word that has started to fall into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everyday use.</a:t>
            </a:r>
          </a:p>
          <a:p>
            <a:pPr algn="just" rtl="0" eaLnBrk="1" hangingPunct="1">
              <a:lnSpc>
                <a:spcPct val="80000"/>
              </a:lnSpc>
            </a:pP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 rtl="0" eaLnBrk="1" hangingPunct="1">
              <a:lnSpc>
                <a:spcPct val="80000"/>
              </a:lnSpc>
              <a:buFontTx/>
              <a:buChar char="•"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Around 1900, in New Berlin, Ohio, a department-store worker named 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J. 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Murray Spangler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invented a device that he called an electric suction sweeper. This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device eventually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became very popular and could have become known as a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spangler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.  So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have: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spangler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spanglerish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spanglerism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spanglering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alt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spanglered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4082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Hypocorisms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just" rtl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In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process, a longer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 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reduced to a single syllable, then -y or 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added to the end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rtl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results in movie (“moving pictures”) and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telly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(“television”). It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also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produced Aussie (“Australian”),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barbie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(“barbecue”),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bickie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(“biscuit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”), bookie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(“bookmaker”), brekky (“breakfast”), hankie (“handkerchief”) and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toastie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toasted sandwich”). </a:t>
            </a:r>
          </a:p>
        </p:txBody>
      </p:sp>
    </p:spTree>
    <p:extLst>
      <p:ext uri="{BB962C8B-B14F-4D97-AF65-F5344CB8AC3E}">
        <p14:creationId xmlns:p14="http://schemas.microsoft.com/office/powerpoint/2010/main" val="1125429439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Backformation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rtl="0" eaLnBrk="1" hangingPunct="1">
              <a:defRPr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Backformation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very specialized type of reduction whereby is a word of one type (usually a noun) is reduced to form a word of another type (usually a verb).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televise from television/ donate from donation/ emote from emotion / babysit from babysitter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rtl="0" eaLnBrk="1" hangingPunct="1">
              <a:buFontTx/>
              <a:buNone/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Back-formation is different from clipping – back-formation may change the part of speech or the word's meaning, whereas clipping creates shortened words from longer words, but does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the part of speech or the meaning of the word.</a:t>
            </a:r>
          </a:p>
        </p:txBody>
      </p:sp>
    </p:spTree>
    <p:extLst>
      <p:ext uri="{BB962C8B-B14F-4D97-AF65-F5344CB8AC3E}">
        <p14:creationId xmlns:p14="http://schemas.microsoft.com/office/powerpoint/2010/main" val="482923089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rtl="0" eaLnBrk="1" hangingPunct="1">
              <a:lnSpc>
                <a:spcPct val="90000"/>
              </a:lnSpc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Conversion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is the process of changing the function of a word, such as a noun to a verb, as a way of forming new words, also known as “category change” or “functional shift” (e.g. vacation in They’re vacationing in Florida).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1. Conversion from noun to verb: bottle, butter, chair …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2. Conversion from verb to noun: guess, must, spy …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3. Conversion from phrasal verb to noun: print out, take over … </a:t>
            </a:r>
            <a:r>
              <a:rPr lang="en-US" altLang="en-US" sz="2400" dirty="0" smtClean="0">
                <a:latin typeface="Times New Roman" pitchFamily="18" charset="0"/>
              </a:rPr>
              <a:t>→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(a printout, a takeover).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4. Conversion from verb to adjective: see through, stand up …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5. Conversion from adjective to verb: empty, clean …</a:t>
            </a:r>
          </a:p>
        </p:txBody>
      </p:sp>
    </p:spTree>
    <p:extLst>
      <p:ext uri="{BB962C8B-B14F-4D97-AF65-F5344CB8AC3E}">
        <p14:creationId xmlns:p14="http://schemas.microsoft.com/office/powerpoint/2010/main" val="160397273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 eaLnBrk="1" hangingPunct="1">
              <a:lnSpc>
                <a:spcPct val="80000"/>
              </a:lnSpc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6. Conversion from adjective to noun: crazy, nasty …</a:t>
            </a:r>
          </a:p>
          <a:p>
            <a:pPr marL="0" indent="0" algn="just" rtl="0" eaLnBrk="1" hangingPunct="1">
              <a:lnSpc>
                <a:spcPct val="80000"/>
              </a:lnSpc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7. Conversion from compound nouns to adjective : the ball park … </a:t>
            </a:r>
            <a:r>
              <a:rPr lang="en-US" altLang="en-US" sz="2800" dirty="0" smtClean="0">
                <a:latin typeface="Times New Roman" pitchFamily="18" charset="0"/>
              </a:rPr>
              <a:t>→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(a ball-park figure)</a:t>
            </a:r>
          </a:p>
          <a:p>
            <a:pPr marL="0" indent="0" algn="just" rtl="0" eaLnBrk="1" hangingPunct="1">
              <a:lnSpc>
                <a:spcPct val="80000"/>
              </a:lnSpc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8. Conversion from compound nouns to verb: </a:t>
            </a:r>
            <a:r>
              <a:rPr lang="en-US" altLang="en-US" sz="2800" i="1" dirty="0" smtClean="0">
                <a:latin typeface="Times New Roman" pitchFamily="18" charset="0"/>
                <a:cs typeface="Times New Roman" pitchFamily="18" charset="0"/>
              </a:rPr>
              <a:t>carpool, microwave …</a:t>
            </a:r>
          </a:p>
          <a:p>
            <a:pPr marL="0" indent="0" algn="just" rtl="0" eaLnBrk="1" hangingPunct="1">
              <a:lnSpc>
                <a:spcPct val="80000"/>
              </a:lnSpc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9. Conversion from preposition to verb: up, down …</a:t>
            </a:r>
          </a:p>
          <a:p>
            <a:pPr marL="0" indent="0" algn="just" rtl="0" eaLnBrk="1" hangingPunct="1">
              <a:lnSpc>
                <a:spcPct val="80000"/>
              </a:lnSpc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The conversion process is particularly productive in modern English, with new uses occurring frequently.</a:t>
            </a:r>
          </a:p>
        </p:txBody>
      </p:sp>
    </p:spTree>
    <p:extLst>
      <p:ext uri="{BB962C8B-B14F-4D97-AF65-F5344CB8AC3E}">
        <p14:creationId xmlns:p14="http://schemas.microsoft.com/office/powerpoint/2010/main" val="117151306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Coinage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Coinage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invention of totally new words.</a:t>
            </a:r>
          </a:p>
          <a:p>
            <a:pPr algn="just" rtl="0" eaLnBrk="1" hangingPunct="1"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most typical sources are invented trade names for commercial products that become general terms (usually without capital letters) for any version of that product (e.g., 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Kleenex, xerox).</a:t>
            </a:r>
          </a:p>
          <a:p>
            <a:pPr algn="just" rtl="0" eaLnBrk="1" hangingPunct="1">
              <a:defRPr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Eponyms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AdvP8952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word derived from the name of a person or place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sandwich., jeans, Fahrenheit)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Acronyms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836712"/>
            <a:ext cx="8229600" cy="5616624"/>
          </a:xfrm>
        </p:spPr>
        <p:txBody>
          <a:bodyPr/>
          <a:lstStyle/>
          <a:p>
            <a:pPr algn="just" rtl="0" eaLnBrk="1" hangingPunct="1"/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An acronym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is a short form of a word, name or phrase formed from the first letters of the series of words. It is pronounced as a whole word.</a:t>
            </a:r>
          </a:p>
          <a:p>
            <a:pPr algn="just" rtl="0" eaLnBrk="1" hangingPunct="1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LASER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(“light amplification by stimulated emission of radiation”), </a:t>
            </a:r>
          </a:p>
          <a:p>
            <a:pPr algn="just" rtl="0" eaLnBrk="1" hangingPunct="1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(“radio detecting and ranging”), </a:t>
            </a:r>
          </a:p>
          <a:p>
            <a:pPr algn="just" rtl="0" eaLnBrk="1" hangingPunct="1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SCUBA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(“self-contained underwater breathing apparatus”) </a:t>
            </a:r>
          </a:p>
          <a:p>
            <a:pPr algn="just" rtl="0" eaLnBrk="1" hangingPunct="1"/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well-known example in Arabic in </a:t>
            </a:r>
            <a:r>
              <a:rPr lang="ar-IQ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داعش </a:t>
            </a:r>
          </a:p>
          <a:p>
            <a:pPr algn="just" rtl="0" eaLnBrk="1" hangingPunct="1"/>
            <a:r>
              <a:rPr lang="ar-IQ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الدوله الاسلاميه في العراق والشام</a:t>
            </a:r>
          </a:p>
          <a:p>
            <a:pPr algn="just" rtl="0" eaLnBrk="1" hangingPunct="1"/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just" rtl="0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abbreviation is a short form of a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by leaving out some of the letters or by using only the first letter of each word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An abbreviation is pronounced letter by letter as in:</a:t>
            </a:r>
          </a:p>
          <a:p>
            <a:pPr algn="just" rtl="0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BBC =  British Broadcasting Corporation</a:t>
            </a:r>
          </a:p>
          <a:p>
            <a:pPr algn="just" rtl="0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    =  Artificial Intelligence</a:t>
            </a:r>
          </a:p>
          <a:p>
            <a:pPr algn="just" rtl="0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CNN = Cable News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</a:p>
          <a:p>
            <a:pPr algn="just" rtl="0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(“global positioning system”) code.</a:t>
            </a:r>
          </a:p>
          <a:p>
            <a:pPr algn="just" rtl="0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79055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Derivation: Prefixes, infixes and suffixes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rtl="0" eaLnBrk="1" hangingPunct="1">
              <a:lnSpc>
                <a:spcPct val="90000"/>
              </a:lnSpc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Derivation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is the process of forming new words by adding </a:t>
            </a:r>
            <a:r>
              <a:rPr lang="en-US" altLang="en-US" sz="2400" b="1" i="1" dirty="0" smtClean="0">
                <a:latin typeface="Times New Roman" pitchFamily="18" charset="0"/>
                <a:cs typeface="Times New Roman" pitchFamily="18" charset="0"/>
              </a:rPr>
              <a:t>affixes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. It is the most common word formation process to be found in the production of new English words.</a:t>
            </a:r>
          </a:p>
          <a:p>
            <a:pPr algn="just" rtl="0" eaLnBrk="1" hangingPunct="1">
              <a:lnSpc>
                <a:spcPct val="90000"/>
              </a:lnSpc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Some familiar examples are the elements 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un-, 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mis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-, pre-, -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ful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, -less, -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, -ism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-ness which appear in words like unhappy, misrepresent, prejudge, joyful, careless, boyish, terrorism and sadness.</a:t>
            </a:r>
          </a:p>
          <a:p>
            <a:pPr algn="just" rtl="0" eaLnBrk="1" hangingPunct="1">
              <a:lnSpc>
                <a:spcPct val="90000"/>
              </a:lnSpc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Looking more closely at the preceding group of words, we can see that some affixes have to be added to the beginning of the word (e.g. 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un-). These are called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prefixes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. Other affixes have to be added to the end of the word (e.g. 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400" i="1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) and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are called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suffixes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rtl="0" eaLnBrk="1" hangingPunct="1">
              <a:lnSpc>
                <a:spcPct val="90000"/>
              </a:lnSpc>
            </a:pPr>
            <a:endParaRPr lang="en-US" altLang="en-US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8229600" cy="562074"/>
          </a:xfrm>
        </p:spPr>
        <p:txBody>
          <a:bodyPr/>
          <a:lstStyle/>
          <a:p>
            <a:pPr eaLnBrk="1" hangingPunct="1"/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Infixes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764704"/>
            <a:ext cx="8229600" cy="5688632"/>
          </a:xfrm>
        </p:spPr>
        <p:txBody>
          <a:bodyPr/>
          <a:lstStyle/>
          <a:p>
            <a:pPr algn="just" rtl="0" eaLnBrk="1" hangingPunct="1">
              <a:lnSpc>
                <a:spcPct val="90000"/>
              </a:lnSpc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There is a third type of affix, not normally used in English, but found in some other languages. This is called an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infix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and, as the term suggests, it is an affix that is incorporated inside another word.</a:t>
            </a:r>
          </a:p>
          <a:p>
            <a:pPr algn="just" rtl="0" eaLnBrk="1" hangingPunct="1">
              <a:lnSpc>
                <a:spcPct val="90000"/>
              </a:lnSpc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Examples from English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:   foot,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feet</a:t>
            </a:r>
          </a:p>
          <a:p>
            <a:pPr marL="0" indent="0" algn="just" rtl="0" eaLnBrk="1" hangingPunct="1">
              <a:lnSpc>
                <a:spcPct val="90000"/>
              </a:lnSpc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mouse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, mice</a:t>
            </a:r>
          </a:p>
          <a:p>
            <a:pPr marL="0" indent="0" algn="just" rtl="0" eaLnBrk="1" hangingPunct="1">
              <a:lnSpc>
                <a:spcPct val="90000"/>
              </a:lnSpc>
              <a:buNone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tear, tore,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torn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562074"/>
          </a:xfrm>
        </p:spPr>
        <p:txBody>
          <a:bodyPr/>
          <a:lstStyle/>
          <a:p>
            <a:pPr eaLnBrk="1" hangingPunct="1"/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Multiple processes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pPr algn="just" rtl="0" eaLnBrk="1" hangingPunct="1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process of word formation, more than one of the techniques or processes mentioned earlier can be used to form a new word. Forms that begin as acronyms can also go through other processes, as in the use of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verb, the result of backformation from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laser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ar-IQ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formation of this new word, however,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ar-IQ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helped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a quite different process, known simply as 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analogy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whereby </a:t>
            </a:r>
            <a:r>
              <a:rPr lang="en-US" altLang="en-US" sz="24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ar-IQ" altLang="en-US" sz="24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 </a:t>
            </a:r>
            <a:r>
              <a:rPr lang="en-US" altLang="en-US" sz="2400" b="1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formed that are similar in some way to existing words</a:t>
            </a:r>
            <a:r>
              <a:rPr lang="en-US" altLang="en-US" sz="2400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ar-IQ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Yuppie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ar-IQ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as a new word by analogy with the earlier word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hippie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ar-IQ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short-lived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analogy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yippie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rtl="0" eaLnBrk="1" hangingPunct="1">
              <a:buFontTx/>
              <a:buNone/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of the formed words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last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long time and become part of the language, but others are resisted and disappear after a period of time.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 and word-formation processes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Etymology: 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he study of the origin and history of a word.</a:t>
            </a:r>
          </a:p>
          <a:p>
            <a:pPr algn="l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There are many ways in which new words can enter a language such as 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Coinage, borrowing, compounding, Clipping, Blending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, etc. 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 and word-formation processes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Many new words can cause 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objections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as they come into use today, that is, people do not easily accept the use of new words at first and 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reject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them.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It is better to see the ongoing evolution of new words and new uses of old words as a sign of vitality and creativeness in the way a language is shaped by the needs of its users.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Borrowing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404864"/>
          </a:xfrm>
        </p:spPr>
        <p:txBody>
          <a:bodyPr/>
          <a:lstStyle/>
          <a:p>
            <a:pPr algn="just" rtl="0" eaLnBrk="1" hangingPunct="1">
              <a:defRPr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Borrowing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process of taking words from other languages. </a:t>
            </a:r>
          </a:p>
          <a:p>
            <a:pPr algn="l" rtl="0" eaLnBrk="1" hangingPunct="1"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language has adopted number of words from other languages, including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croissant (French), piano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(Italian),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sofa and alcohol (Arabic). </a:t>
            </a:r>
          </a:p>
          <a:p>
            <a:pPr marL="0" indent="0" algn="l" rtl="0" eaLnBrk="1" hangingPunct="1">
              <a:buFontTx/>
              <a:buNone/>
              <a:defRPr/>
            </a:pPr>
            <a:endParaRPr lang="en-US" alt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830949"/>
            <a:ext cx="7056784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762062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rtl="0" eaLnBrk="1" hangingPunct="1"/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Borrowing: loan translation 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calque</a:t>
            </a:r>
            <a:endParaRPr lang="en-US" alt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124744"/>
            <a:ext cx="8229600" cy="4525963"/>
          </a:xfrm>
        </p:spPr>
        <p:txBody>
          <a:bodyPr/>
          <a:lstStyle/>
          <a:p>
            <a:pPr algn="just" rtl="0" eaLnBrk="1" hangingPunct="1">
              <a:lnSpc>
                <a:spcPct val="90000"/>
              </a:lnSpc>
              <a:defRPr/>
            </a:pPr>
            <a:endParaRPr lang="ar-EG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special type of borrowing is described as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 translation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calque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kælk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rtl="0" eaLnBrk="1" hangingPunct="1"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translation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calque: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type of borrowing in which each element of a word is translated into the borrowing language (e.g. </a:t>
            </a:r>
            <a:r>
              <a:rPr lang="ar-E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ناطحات السحاب"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for skyscraper)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process, there is a direct translation of the elements of a word into the borrowing language.</a:t>
            </a:r>
            <a:r>
              <a:rPr lang="ar-SA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328722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Compounding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412976"/>
          </a:xfrm>
        </p:spPr>
        <p:txBody>
          <a:bodyPr/>
          <a:lstStyle/>
          <a:p>
            <a:pPr algn="just" rtl="0" eaLnBrk="1" hangingPunct="1"/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Compounding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is the process of combining two (or more) words to form a new word. </a:t>
            </a:r>
          </a:p>
          <a:p>
            <a:pPr algn="just" rtl="0" eaLnBrk="1" hangingPunct="1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This combining process, technically known as compounding, is very common in languages such as German and English, but much less common in languages such as Arabic.</a:t>
            </a:r>
          </a:p>
          <a:p>
            <a:pPr marL="0" indent="0" algn="just" rtl="0" eaLnBrk="1" hangingPunct="1">
              <a:buNone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In English, for example, we may find different types of compounding: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Compound nouns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housewife, classroom),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Compound adjectives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part-time, 20-year-old)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Compound verbs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download, upgrade )</a:t>
            </a:r>
          </a:p>
        </p:txBody>
      </p:sp>
    </p:spTree>
    <p:extLst>
      <p:ext uri="{BB962C8B-B14F-4D97-AF65-F5344CB8AC3E}">
        <p14:creationId xmlns:p14="http://schemas.microsoft.com/office/powerpoint/2010/main" val="3813186684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Blending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268960"/>
          </a:xfrm>
        </p:spPr>
        <p:txBody>
          <a:bodyPr/>
          <a:lstStyle/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Blending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combination of two separate forms to produce a single new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term. </a:t>
            </a:r>
          </a:p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blends are formed by one of the following methods:</a:t>
            </a:r>
          </a:p>
          <a:p>
            <a:pPr marL="0" indent="0" algn="just" rtl="0"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beginning of one word is added to the end of the other (e.g.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eakfast + l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unch = brunch, sm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oke + f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smog).</a:t>
            </a:r>
          </a:p>
        </p:txBody>
      </p:sp>
    </p:spTree>
    <p:extLst>
      <p:ext uri="{BB962C8B-B14F-4D97-AF65-F5344CB8AC3E}">
        <p14:creationId xmlns:p14="http://schemas.microsoft.com/office/powerpoint/2010/main" val="26488182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Blending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beginnings of two words are combined (e.g.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cyb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ernetic +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anism = cyborg).</a:t>
            </a:r>
          </a:p>
          <a:p>
            <a:pPr algn="just" rtl="0" eaLnBrk="1" hangingPunct="1">
              <a:lnSpc>
                <a:spcPct val="90000"/>
              </a:lnSpc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are blended around a common sequence of sounds (e.g.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Californi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fornication =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Californication,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+ 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=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motel).</a:t>
            </a:r>
          </a:p>
          <a:p>
            <a:pPr marL="0" indent="0" algn="just" rtl="0"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sounds from two component words are blended, while mostly preserving the sounds' order (e.g.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lithe =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slithy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44215955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Clipping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8424936" cy="5112568"/>
          </a:xfrm>
        </p:spPr>
        <p:txBody>
          <a:bodyPr/>
          <a:lstStyle/>
          <a:p>
            <a:pPr algn="just" rtl="0" eaLnBrk="1" hangingPunct="1">
              <a:lnSpc>
                <a:spcPct val="80000"/>
              </a:lnSpc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Clipping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is the process of reducing a word of more than one syllable to a shorter form.</a:t>
            </a:r>
          </a:p>
          <a:p>
            <a:pPr marL="0" indent="0" algn="just" rtl="0" eaLnBrk="1" hangingPunct="1">
              <a:lnSpc>
                <a:spcPct val="80000"/>
              </a:lnSpc>
              <a:buNone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occurs when a word of more than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one syllable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(vaccine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or facsimile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) is reduced to a shorter form (vax or fax),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usually beginning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in casual speech. </a:t>
            </a: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rtl="0" eaLnBrk="1" hangingPunct="1">
              <a:lnSpc>
                <a:spcPct val="80000"/>
              </a:lnSpc>
              <a:buNone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term 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gasoline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is still used, but most people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talk about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gas, using the clipped form. Other common examples are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ad (advertisement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flu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(influenza), perm (permanent wave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 rtl="0" eaLnBrk="1" hangingPunct="1">
              <a:lnSpc>
                <a:spcPct val="80000"/>
              </a:lnSpc>
              <a:buNone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English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speakers also like to clip each other’s names, as in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Ed, Liz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, Mike, Ron, Sam, Sue and Tom. There must be something about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educational environments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that encourages clipping because so many words get reduced, as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alt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gym, lab, math,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typo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13647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1621</Words>
  <Application>Microsoft Office PowerPoint</Application>
  <PresentationFormat>On-screen Show (4:3)</PresentationFormat>
  <Paragraphs>101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تصميم افتراضي</vt:lpstr>
      <vt:lpstr>Words and word-formation processes</vt:lpstr>
      <vt:lpstr>Words and word-formation processes</vt:lpstr>
      <vt:lpstr>Words and word-formation processes</vt:lpstr>
      <vt:lpstr>Borrowing</vt:lpstr>
      <vt:lpstr>Borrowing: loan translation or calque</vt:lpstr>
      <vt:lpstr>Compounding</vt:lpstr>
      <vt:lpstr>Blending</vt:lpstr>
      <vt:lpstr>Blending</vt:lpstr>
      <vt:lpstr>Clipping</vt:lpstr>
      <vt:lpstr>Hypocorisms </vt:lpstr>
      <vt:lpstr>Backformation</vt:lpstr>
      <vt:lpstr>Conversion</vt:lpstr>
      <vt:lpstr>Conversion</vt:lpstr>
      <vt:lpstr>Coinage</vt:lpstr>
      <vt:lpstr>Acronyms</vt:lpstr>
      <vt:lpstr>PowerPoint Presentation</vt:lpstr>
      <vt:lpstr>Derivation: Prefixes, infixes and suffixes</vt:lpstr>
      <vt:lpstr>Infixes</vt:lpstr>
      <vt:lpstr>Multiple processes</vt:lpstr>
    </vt:vector>
  </TitlesOfParts>
  <Company>alsayra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Words and word-formation processes</dc:title>
  <dc:creator>khader</dc:creator>
  <cp:lastModifiedBy>Salah</cp:lastModifiedBy>
  <cp:revision>39</cp:revision>
  <dcterms:created xsi:type="dcterms:W3CDTF">2012-07-21T19:24:30Z</dcterms:created>
  <dcterms:modified xsi:type="dcterms:W3CDTF">2024-11-18T11:34:32Z</dcterms:modified>
</cp:coreProperties>
</file>