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350" r:id="rId4"/>
    <p:sldId id="343" r:id="rId5"/>
    <p:sldId id="331" r:id="rId6"/>
    <p:sldId id="344" r:id="rId7"/>
    <p:sldId id="345" r:id="rId8"/>
    <p:sldId id="346" r:id="rId9"/>
    <p:sldId id="347" r:id="rId10"/>
    <p:sldId id="351" r:id="rId11"/>
    <p:sldId id="348" r:id="rId12"/>
    <p:sldId id="352" r:id="rId13"/>
    <p:sldId id="353" r:id="rId14"/>
    <p:sldId id="349" r:id="rId15"/>
    <p:sldId id="354" r:id="rId16"/>
    <p:sldId id="355" r:id="rId17"/>
    <p:sldId id="33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90"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29-Jan-25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29-Jan-25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29-Jan-25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29-Jan-25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29-Jan-25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29-Jan-25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29-Jan-25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29-Jan-25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29-Jan-25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29-Jan-25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29-Jan-25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29-Jan-25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29-Jan-25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7439"/>
            <a:ext cx="8153400" cy="2286961"/>
          </a:xfrm>
          <a:solidFill>
            <a:schemeClr val="bg2">
              <a:lumMod val="50000"/>
            </a:schemeClr>
          </a:solidFill>
          <a:ln w="76200">
            <a:solidFill>
              <a:schemeClr val="tx1"/>
            </a:solidFill>
          </a:ln>
        </p:spPr>
        <p:txBody>
          <a:bodyPr>
            <a:normAutofit fontScale="90000"/>
          </a:bodyPr>
          <a:lstStyle/>
          <a:p>
            <a:pPr lvl="0" algn="ctr"/>
            <a:r>
              <a:rPr lang="en-US" sz="5400" dirty="0" smtClean="0">
                <a:effectLst/>
              </a:rPr>
              <a:t>Translation Strategies of Dubbing</a:t>
            </a:r>
            <a:br>
              <a:rPr lang="en-US" sz="5400" dirty="0" smtClean="0">
                <a:effectLst/>
              </a:rPr>
            </a:br>
            <a:r>
              <a:rPr lang="en-US" sz="4000" dirty="0" smtClean="0">
                <a:solidFill>
                  <a:schemeClr val="accent3">
                    <a:lumMod val="60000"/>
                    <a:lumOff val="40000"/>
                  </a:schemeClr>
                </a:solidFill>
                <a:effectLst/>
              </a:rPr>
              <a:t>Lect. Dr. </a:t>
            </a:r>
            <a:r>
              <a:rPr lang="en-US" sz="4000" dirty="0" err="1" smtClean="0">
                <a:solidFill>
                  <a:schemeClr val="accent3">
                    <a:lumMod val="60000"/>
                    <a:lumOff val="40000"/>
                  </a:schemeClr>
                </a:solidFill>
                <a:effectLst/>
              </a:rPr>
              <a:t>Jalil</a:t>
            </a:r>
            <a:r>
              <a:rPr lang="en-US" sz="4000" dirty="0" smtClean="0">
                <a:solidFill>
                  <a:schemeClr val="accent3">
                    <a:lumMod val="60000"/>
                    <a:lumOff val="40000"/>
                  </a:schemeClr>
                </a:solidFill>
                <a:effectLst/>
              </a:rPr>
              <a:t> </a:t>
            </a:r>
            <a:r>
              <a:rPr lang="en-US" sz="4000" dirty="0" err="1" smtClean="0">
                <a:solidFill>
                  <a:schemeClr val="accent3">
                    <a:lumMod val="60000"/>
                    <a:lumOff val="40000"/>
                  </a:schemeClr>
                </a:solidFill>
                <a:effectLst/>
              </a:rPr>
              <a:t>Naser</a:t>
            </a:r>
            <a:r>
              <a:rPr lang="en-US" sz="4000" dirty="0" smtClean="0">
                <a:solidFill>
                  <a:schemeClr val="accent3">
                    <a:lumMod val="60000"/>
                    <a:lumOff val="40000"/>
                  </a:schemeClr>
                </a:solidFill>
                <a:effectLst/>
              </a:rPr>
              <a:t> </a:t>
            </a:r>
            <a:r>
              <a:rPr lang="en-US" sz="4000" dirty="0" err="1" smtClean="0">
                <a:solidFill>
                  <a:schemeClr val="accent3">
                    <a:lumMod val="60000"/>
                    <a:lumOff val="40000"/>
                  </a:schemeClr>
                </a:solidFill>
                <a:effectLst/>
              </a:rPr>
              <a:t>Hilu</a:t>
            </a:r>
            <a:r>
              <a:rPr lang="en-US" sz="4000" dirty="0" smtClean="0">
                <a:solidFill>
                  <a:schemeClr val="accent3">
                    <a:lumMod val="60000"/>
                    <a:lumOff val="40000"/>
                  </a:schemeClr>
                </a:solidFill>
                <a:effectLst/>
              </a:rPr>
              <a:t> </a:t>
            </a:r>
            <a:endParaRPr lang="en-US" sz="4000" dirty="0">
              <a:solidFill>
                <a:schemeClr val="accent3">
                  <a:lumMod val="60000"/>
                  <a:lumOff val="40000"/>
                </a:schemeClr>
              </a:solidFill>
              <a:effectLst/>
            </a:endParaRPr>
          </a:p>
        </p:txBody>
      </p:sp>
      <p:pic>
        <p:nvPicPr>
          <p:cNvPr id="4" name="Picture 7"/>
          <p:cNvPicPr/>
          <p:nvPr/>
        </p:nvPicPr>
        <p:blipFill>
          <a:blip r:embed="rId2" cstate="print">
            <a:extLst>
              <a:ext uri="{28A0092B-C50C-407E-A947-70E740481C1C}">
                <a14:useLocalDpi xmlns:a14="http://schemas.microsoft.com/office/drawing/2010/main" val="0"/>
              </a:ext>
            </a:extLst>
          </a:blip>
          <a:stretch>
            <a:fillRect/>
          </a:stretch>
        </p:blipFill>
        <p:spPr>
          <a:xfrm>
            <a:off x="533400" y="533403"/>
            <a:ext cx="1447800" cy="1600200"/>
          </a:xfrm>
          <a:prstGeom prst="rect">
            <a:avLst/>
          </a:prstGeom>
        </p:spPr>
      </p:pic>
      <p:pic>
        <p:nvPicPr>
          <p:cNvPr id="5" name="Picture 2"/>
          <p:cNvPicPr/>
          <p:nvPr/>
        </p:nvPicPr>
        <p:blipFill>
          <a:blip r:embed="rId3">
            <a:extLst>
              <a:ext uri="{28A0092B-C50C-407E-A947-70E740481C1C}">
                <a14:useLocalDpi xmlns:a14="http://schemas.microsoft.com/office/drawing/2010/main" val="0"/>
              </a:ext>
            </a:extLst>
          </a:blip>
          <a:stretch>
            <a:fillRect/>
          </a:stretch>
        </p:blipFill>
        <p:spPr>
          <a:xfrm>
            <a:off x="7162800" y="552450"/>
            <a:ext cx="1504950" cy="1504950"/>
          </a:xfrm>
          <a:prstGeom prst="rect">
            <a:avLst/>
          </a:prstGeom>
        </p:spPr>
      </p:pic>
    </p:spTree>
    <p:extLst>
      <p:ext uri="{BB962C8B-B14F-4D97-AF65-F5344CB8AC3E}">
        <p14:creationId xmlns:p14="http://schemas.microsoft.com/office/powerpoint/2010/main" val="3080502368"/>
      </p:ext>
    </p:extLst>
  </p:cSld>
  <p:clrMapOvr>
    <a:masterClrMapping/>
  </p:clrMapOvr>
  <mc:AlternateContent xmlns:mc="http://schemas.openxmlformats.org/markup-compatibility/2006" xmlns:p14="http://schemas.microsoft.com/office/powerpoint/2010/main">
    <mc:Choice Requires="p14">
      <p:transition spd="slow" p14:dur="2000" advTm="45810"/>
    </mc:Choice>
    <mc:Fallback xmlns="">
      <p:transition spd="slow" advTm="4581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r>
              <a:rPr lang="en-US" b="1" i="1" dirty="0" smtClean="0"/>
              <a:t>Literal translation </a:t>
            </a:r>
            <a:endParaRPr lang="en-US" b="1" dirty="0" smtClean="0"/>
          </a:p>
          <a:p>
            <a:pPr marL="109728" indent="0">
              <a:buNone/>
            </a:pPr>
            <a:r>
              <a:rPr lang="en-US" sz="2500" dirty="0" smtClean="0"/>
              <a:t>However</a:t>
            </a:r>
            <a:r>
              <a:rPr lang="en-US" sz="2500" dirty="0"/>
              <a:t>, literal translation in dubbing often comes at a cost: as demonstrated by a number of descriptive studies which analysed translation strategies used in dubbing, translators often resort to literal translations instead of creating idiomatic expressions which would sound more natural in the target language (see </a:t>
            </a:r>
            <a:r>
              <a:rPr lang="en-US" sz="2500" dirty="0" err="1"/>
              <a:t>Ranzato</a:t>
            </a:r>
            <a:r>
              <a:rPr lang="en-US" sz="2500" dirty="0"/>
              <a:t>, 2016; or Romero- Fresco, 2009). The reason for this is that it may sometimes be easier to stick to the structure and phrasing of the original text to maintain </a:t>
            </a:r>
            <a:r>
              <a:rPr lang="en-US" sz="2500" dirty="0" err="1"/>
              <a:t>isochrony</a:t>
            </a:r>
            <a:r>
              <a:rPr lang="en-US" sz="2500" dirty="0"/>
              <a:t> and lip sync. By focusing too much on literal translations, the resulting dubbed product can often sound unnatural and fall into the category of </a:t>
            </a:r>
            <a:r>
              <a:rPr lang="en-US" sz="2500" dirty="0" err="1"/>
              <a:t>dubbese</a:t>
            </a:r>
            <a:r>
              <a:rPr lang="en-US" sz="2500" dirty="0"/>
              <a:t>. </a:t>
            </a:r>
            <a:endParaRPr lang="en-US" sz="2500" dirty="0" smtClean="0"/>
          </a:p>
          <a:p>
            <a:endParaRPr lang="en-US" sz="2800" dirty="0" smtClean="0"/>
          </a:p>
        </p:txBody>
      </p:sp>
    </p:spTree>
    <p:extLst>
      <p:ext uri="{BB962C8B-B14F-4D97-AF65-F5344CB8AC3E}">
        <p14:creationId xmlns:p14="http://schemas.microsoft.com/office/powerpoint/2010/main" val="3467258274"/>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r>
              <a:rPr lang="en-US" b="1" i="1" dirty="0"/>
              <a:t>Amplification or reduction </a:t>
            </a:r>
            <a:endParaRPr lang="en-US" b="1" dirty="0"/>
          </a:p>
          <a:p>
            <a:pPr marL="109728" indent="0">
              <a:buNone/>
            </a:pPr>
            <a:r>
              <a:rPr lang="en-US" dirty="0"/>
              <a:t>In order to maintain </a:t>
            </a:r>
            <a:r>
              <a:rPr lang="en-US" dirty="0" err="1"/>
              <a:t>isochrony</a:t>
            </a:r>
            <a:r>
              <a:rPr lang="en-US" dirty="0"/>
              <a:t> – especially in lip- readable shots – and adhere to the time constraints of the original dialogue, dialogue writers often face the need to expand or reduce their translations. </a:t>
            </a:r>
            <a:endParaRPr lang="en-US" sz="2800" dirty="0" smtClean="0"/>
          </a:p>
        </p:txBody>
      </p:sp>
    </p:spTree>
    <p:extLst>
      <p:ext uri="{BB962C8B-B14F-4D97-AF65-F5344CB8AC3E}">
        <p14:creationId xmlns:p14="http://schemas.microsoft.com/office/powerpoint/2010/main" val="173376760"/>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r>
              <a:rPr lang="en-US" b="1" i="1" dirty="0" smtClean="0"/>
              <a:t>Reduction</a:t>
            </a:r>
            <a:r>
              <a:rPr lang="en-US" i="1" dirty="0" smtClean="0"/>
              <a:t> </a:t>
            </a:r>
            <a:endParaRPr lang="en-US" dirty="0"/>
          </a:p>
          <a:p>
            <a:pPr marL="109728" indent="0">
              <a:buNone/>
            </a:pPr>
            <a:r>
              <a:rPr lang="en-US" dirty="0" smtClean="0"/>
              <a:t>When the target text exceeds the length of the original dialogue, reduction becomes necessary. This </a:t>
            </a:r>
            <a:r>
              <a:rPr lang="en-US" b="1" dirty="0" smtClean="0"/>
              <a:t>reduction </a:t>
            </a:r>
            <a:r>
              <a:rPr lang="en-US" dirty="0" smtClean="0"/>
              <a:t>strategy involves removing phatic elements and non- essential linguistic components, such as interjections, modal verbs, vocatives, and any “redundancies with the images” (</a:t>
            </a:r>
            <a:r>
              <a:rPr lang="en-US" dirty="0" err="1" smtClean="0"/>
              <a:t>Chaume</a:t>
            </a:r>
            <a:r>
              <a:rPr lang="en-US" dirty="0" smtClean="0"/>
              <a:t>, 2014, p. 73). Additionally, deictic expressions like “this” or “here” can be used as substitutes for longer proper names or phrases as part of the reduction strategy. However, unlike in subtitling or VO, all sounds produced by actors, both verbal and non- verbal, must be included in the dubbed version. </a:t>
            </a:r>
          </a:p>
        </p:txBody>
      </p:sp>
    </p:spTree>
    <p:extLst>
      <p:ext uri="{BB962C8B-B14F-4D97-AF65-F5344CB8AC3E}">
        <p14:creationId xmlns:p14="http://schemas.microsoft.com/office/powerpoint/2010/main" val="733086631"/>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pPr marL="109728" indent="0">
              <a:buNone/>
            </a:pPr>
            <a:r>
              <a:rPr lang="en-US" dirty="0" smtClean="0"/>
              <a:t>If </a:t>
            </a:r>
            <a:r>
              <a:rPr lang="en-US" dirty="0"/>
              <a:t>the target text is shorter than the original dialogue, it may need to be expanded. </a:t>
            </a:r>
            <a:r>
              <a:rPr lang="en-US" dirty="0" err="1"/>
              <a:t>Chaume</a:t>
            </a:r>
            <a:r>
              <a:rPr lang="en-US" dirty="0"/>
              <a:t> (2014, p. 73) calls this strategy </a:t>
            </a:r>
            <a:r>
              <a:rPr lang="en-US" b="1" dirty="0"/>
              <a:t>amplification </a:t>
            </a:r>
            <a:r>
              <a:rPr lang="en-US" dirty="0"/>
              <a:t>and explains that it may take the form of repetition, explanation, and paraphrase, as well as using longer synonyms. He also notes that these solutions “confer a fresher and more oral touch to the translation, another of the agreed dubbing standards” (</a:t>
            </a:r>
            <a:r>
              <a:rPr lang="en-US" dirty="0" err="1"/>
              <a:t>Chaume</a:t>
            </a:r>
            <a:r>
              <a:rPr lang="en-US" dirty="0"/>
              <a:t>, 2014, p. 73). </a:t>
            </a:r>
            <a:endParaRPr lang="en-US" sz="2800" dirty="0" smtClean="0"/>
          </a:p>
        </p:txBody>
      </p:sp>
    </p:spTree>
    <p:extLst>
      <p:ext uri="{BB962C8B-B14F-4D97-AF65-F5344CB8AC3E}">
        <p14:creationId xmlns:p14="http://schemas.microsoft.com/office/powerpoint/2010/main" val="3379245081"/>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r>
              <a:rPr lang="en-US" b="1" i="1" dirty="0"/>
              <a:t>Substitution</a:t>
            </a:r>
            <a:r>
              <a:rPr lang="en-US" i="1" dirty="0"/>
              <a:t> </a:t>
            </a:r>
            <a:endParaRPr lang="en-US" dirty="0"/>
          </a:p>
          <a:p>
            <a:pPr marL="109728" indent="0">
              <a:buNone/>
            </a:pPr>
            <a:r>
              <a:rPr lang="en-US" dirty="0" err="1"/>
              <a:t>Chaume</a:t>
            </a:r>
            <a:r>
              <a:rPr lang="en-US" dirty="0"/>
              <a:t> (2014) argues there is “a conscious agenda to domesticate the translated text” (p. 69) in order to create an illusion of reality. Domestication may involve replacing the original names of characters and places with others, typically from the target culture (Baker &amp; </a:t>
            </a:r>
            <a:r>
              <a:rPr lang="en-US" dirty="0" err="1"/>
              <a:t>Hochel</a:t>
            </a:r>
            <a:r>
              <a:rPr lang="en-US" dirty="0"/>
              <a:t>, 1998). As the original language cannot be heard in dubbing, this type of AVT allows translators to replace foreign elements, for instance when they are assumed to be unknown to the target viewers, with more familiar items. This strategy is known as substitution or cultural adaptation. </a:t>
            </a:r>
            <a:r>
              <a:rPr lang="en-US" dirty="0" err="1"/>
              <a:t>Chaume</a:t>
            </a:r>
            <a:r>
              <a:rPr lang="en-US" dirty="0"/>
              <a:t> (2014) notes that this strategy “</a:t>
            </a:r>
            <a:r>
              <a:rPr lang="en-US" dirty="0" err="1"/>
              <a:t>neutralises</a:t>
            </a:r>
            <a:r>
              <a:rPr lang="en-US" dirty="0"/>
              <a:t> the strangeness or exoticism” of unknown cultural references. </a:t>
            </a:r>
            <a:endParaRPr lang="en-US" sz="2800" dirty="0" smtClean="0"/>
          </a:p>
        </p:txBody>
      </p:sp>
    </p:spTree>
    <p:extLst>
      <p:ext uri="{BB962C8B-B14F-4D97-AF65-F5344CB8AC3E}">
        <p14:creationId xmlns:p14="http://schemas.microsoft.com/office/powerpoint/2010/main" val="1605835435"/>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Dialects and accents in dubbing</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pPr marL="109728" indent="0">
              <a:buNone/>
            </a:pPr>
            <a:r>
              <a:rPr lang="en-US" dirty="0"/>
              <a:t>When a film or TV series is produced in a particular language variety, it is usually translated into the standard form of the target language</a:t>
            </a:r>
            <a:r>
              <a:rPr lang="en-US" dirty="0" smtClean="0"/>
              <a:t>.</a:t>
            </a:r>
          </a:p>
          <a:p>
            <a:pPr marL="109728" indent="0">
              <a:buNone/>
            </a:pPr>
            <a:r>
              <a:rPr lang="en-US" dirty="0"/>
              <a:t>In terms of translating dialects, </a:t>
            </a:r>
            <a:r>
              <a:rPr lang="en-US" dirty="0" err="1"/>
              <a:t>Chaume</a:t>
            </a:r>
            <a:r>
              <a:rPr lang="en-US" dirty="0"/>
              <a:t> (2014) </a:t>
            </a:r>
            <a:r>
              <a:rPr lang="en-US" dirty="0" err="1"/>
              <a:t>summarises</a:t>
            </a:r>
            <a:r>
              <a:rPr lang="en-US" dirty="0"/>
              <a:t> the general approach by stating that “most authors agree that dialects have no equivalents in other languages, and that equating the dialect of a source language in the source film to another dialect from the target language in the target version can be politically incorrect” </a:t>
            </a:r>
            <a:endParaRPr lang="en-US" sz="2800" dirty="0" smtClean="0"/>
          </a:p>
        </p:txBody>
      </p:sp>
    </p:spTree>
    <p:extLst>
      <p:ext uri="{BB962C8B-B14F-4D97-AF65-F5344CB8AC3E}">
        <p14:creationId xmlns:p14="http://schemas.microsoft.com/office/powerpoint/2010/main" val="2901026279"/>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Dialects and accents in dubbing</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pPr marL="109728" indent="0">
              <a:buNone/>
            </a:pPr>
            <a:r>
              <a:rPr lang="en-US" b="1" dirty="0"/>
              <a:t>Dialects can serve an important function in cinema, adding to authenticity and realism. Filmmakers use dialects to “sketch in a character’s past and cultural heritage, to locate each person in terms of his or her financial standing, education level, geographical background, or ethnic group” </a:t>
            </a:r>
            <a:r>
              <a:rPr lang="en-US" dirty="0"/>
              <a:t>(</a:t>
            </a:r>
            <a:r>
              <a:rPr lang="en-US" dirty="0" err="1"/>
              <a:t>Kozloff</a:t>
            </a:r>
            <a:r>
              <a:rPr lang="en-US" dirty="0"/>
              <a:t>, 2000, p. 82). However, using clichéd dialects can lead to racial stereotyping, which Hollywood has historically been guilty of (</a:t>
            </a:r>
            <a:r>
              <a:rPr lang="en-US" dirty="0" err="1"/>
              <a:t>Kozloff</a:t>
            </a:r>
            <a:r>
              <a:rPr lang="en-US" dirty="0"/>
              <a:t>, 2000). A famous example is the Black Vernacular English used by Mammy in </a:t>
            </a:r>
            <a:r>
              <a:rPr lang="en-US" i="1" dirty="0"/>
              <a:t>Gone with the Wind </a:t>
            </a:r>
            <a:r>
              <a:rPr lang="en-US" dirty="0"/>
              <a:t>(“I think he </a:t>
            </a:r>
            <a:r>
              <a:rPr lang="en-US" dirty="0" err="1"/>
              <a:t>gonna</a:t>
            </a:r>
            <a:r>
              <a:rPr lang="en-US" dirty="0"/>
              <a:t> shoot </a:t>
            </a:r>
            <a:r>
              <a:rPr lang="en-US" dirty="0" err="1"/>
              <a:t>hisself</a:t>
            </a:r>
            <a:r>
              <a:rPr lang="en-US" dirty="0"/>
              <a:t>”</a:t>
            </a:r>
            <a:r>
              <a:rPr lang="en-US" i="1" dirty="0"/>
              <a:t>, </a:t>
            </a:r>
            <a:r>
              <a:rPr lang="en-US" dirty="0"/>
              <a:t>“You know what trouble I’s </a:t>
            </a:r>
            <a:r>
              <a:rPr lang="en-US" dirty="0" err="1"/>
              <a:t>talkin</a:t>
            </a:r>
            <a:r>
              <a:rPr lang="en-US" dirty="0"/>
              <a:t>’ ’bout. I’s talking ’bout Mr. Ashley Wilkes. </a:t>
            </a:r>
            <a:endParaRPr lang="en-US" sz="2800" dirty="0" smtClean="0"/>
          </a:p>
        </p:txBody>
      </p:sp>
    </p:spTree>
    <p:extLst>
      <p:ext uri="{BB962C8B-B14F-4D97-AF65-F5344CB8AC3E}">
        <p14:creationId xmlns:p14="http://schemas.microsoft.com/office/powerpoint/2010/main" val="3994774561"/>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1473122806"/>
      </p:ext>
    </p:extLst>
  </p:cSld>
  <p:clrMapOvr>
    <a:masterClrMapping/>
  </p:clrMapOvr>
  <mc:AlternateContent xmlns:mc="http://schemas.openxmlformats.org/markup-compatibility/2006" xmlns:p14="http://schemas.microsoft.com/office/powerpoint/2010/main">
    <mc:Choice Requires="p14">
      <p:transition spd="slow" p14:dur="2000" advTm="15596"/>
    </mc:Choice>
    <mc:Fallback xmlns="">
      <p:transition spd="slow" advTm="1559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Dialogue is written by scriptwriters and later delivered by actors in such a way as to maintain the illusion of spontaneity and naturalness, but film dialogue is often different from natural conversation as it does not contain so many false starts, repetitions, hesitations, etc. Audiovisual texts are thus </a:t>
            </a:r>
            <a:r>
              <a:rPr lang="en-US" dirty="0" err="1"/>
              <a:t>characterised</a:t>
            </a:r>
            <a:r>
              <a:rPr lang="en-US" dirty="0"/>
              <a:t> by discourse that is “spoken and seemingly spontaneous, yet planned and elaborated” </a:t>
            </a:r>
            <a:endParaRPr lang="en-US" dirty="0" smtClean="0"/>
          </a:p>
          <a:p>
            <a:pPr marL="109728" indent="0">
              <a:buNone/>
            </a:pPr>
            <a:r>
              <a:rPr lang="en-US" dirty="0" smtClean="0"/>
              <a:t>This </a:t>
            </a:r>
            <a:r>
              <a:rPr lang="en-US" dirty="0"/>
              <a:t>has been captured by the concept known as </a:t>
            </a:r>
            <a:r>
              <a:rPr lang="en-US" b="1" dirty="0"/>
              <a:t>prefabricated orality </a:t>
            </a:r>
            <a:endParaRPr lang="en-US" sz="2800"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dirty="0"/>
              <a:t>Naturalness in dubbing </a:t>
            </a:r>
            <a:endParaRPr lang="en-US" sz="3200" dirty="0">
              <a:solidFill>
                <a:schemeClr val="tx1"/>
              </a:solidFill>
              <a:effectLst/>
            </a:endParaRPr>
          </a:p>
        </p:txBody>
      </p:sp>
    </p:spTree>
    <p:extLst>
      <p:ext uri="{BB962C8B-B14F-4D97-AF65-F5344CB8AC3E}">
        <p14:creationId xmlns:p14="http://schemas.microsoft.com/office/powerpoint/2010/main" val="1733796893"/>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dirty="0"/>
              <a:t>Naturalness in dubbing </a:t>
            </a:r>
            <a:endParaRPr lang="en-US" sz="3200" dirty="0">
              <a:solidFill>
                <a:schemeClr val="tx1"/>
              </a:solidFill>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sz="3200" dirty="0"/>
              <a:t>In an attempt to comply with lip sync and other </a:t>
            </a:r>
            <a:r>
              <a:rPr lang="en-US" sz="3200" dirty="0" err="1"/>
              <a:t>synchronisation</a:t>
            </a:r>
            <a:r>
              <a:rPr lang="en-US" sz="3200" dirty="0"/>
              <a:t> requirements, dubbed dialogue sometimes resembles the original in following its syntactic structures or imitating its lexical choices. According to </a:t>
            </a:r>
            <a:r>
              <a:rPr lang="en-US" sz="3200" dirty="0" err="1" smtClean="0"/>
              <a:t>Banos</a:t>
            </a:r>
            <a:r>
              <a:rPr lang="en-US" sz="3200" dirty="0" smtClean="0"/>
              <a:t> </a:t>
            </a:r>
            <a:r>
              <a:rPr lang="en-US" sz="3200" dirty="0"/>
              <a:t>(2014), “the linguistic patterning of domestic and dubbed fictional dialogues differs significantly” (p. 407). </a:t>
            </a:r>
            <a:endParaRPr lang="en-US" sz="3200" dirty="0" smtClean="0"/>
          </a:p>
        </p:txBody>
      </p:sp>
    </p:spTree>
    <p:extLst>
      <p:ext uri="{BB962C8B-B14F-4D97-AF65-F5344CB8AC3E}">
        <p14:creationId xmlns:p14="http://schemas.microsoft.com/office/powerpoint/2010/main" val="797286374"/>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smtClean="0"/>
              <a:t>In </a:t>
            </a:r>
            <a:r>
              <a:rPr lang="en-US" dirty="0"/>
              <a:t>consequence, translated dialogue does not sound natural in the target language, and viewers can often </a:t>
            </a:r>
            <a:r>
              <a:rPr lang="en-US" dirty="0" err="1"/>
              <a:t>recognise</a:t>
            </a:r>
            <a:r>
              <a:rPr lang="en-US" dirty="0"/>
              <a:t> that what they are watching is a translated rather than an original version. This specific type of discourse has come to be known as </a:t>
            </a:r>
            <a:r>
              <a:rPr lang="en-US" b="1" dirty="0" err="1"/>
              <a:t>dubbese</a:t>
            </a:r>
            <a:r>
              <a:rPr lang="en-US" dirty="0"/>
              <a:t>, alluding to </a:t>
            </a:r>
            <a:r>
              <a:rPr lang="en-US" dirty="0" err="1"/>
              <a:t>translationese</a:t>
            </a:r>
            <a:r>
              <a:rPr lang="en-US" dirty="0"/>
              <a:t>, </a:t>
            </a:r>
            <a:r>
              <a:rPr lang="en-US" dirty="0" err="1"/>
              <a:t>characterised</a:t>
            </a:r>
            <a:r>
              <a:rPr lang="en-US" dirty="0"/>
              <a:t> by unidiomatic language use and calques. The artificial nature of dubbed dialogue has been demonstrated, for instance, in unidiomatic turns of phrase, </a:t>
            </a:r>
            <a:r>
              <a:rPr lang="en-US" dirty="0" err="1"/>
              <a:t>Anglicisms</a:t>
            </a:r>
            <a:r>
              <a:rPr lang="en-US" dirty="0"/>
              <a:t>, or interjections </a:t>
            </a:r>
            <a:endParaRPr lang="en-US" sz="2800" dirty="0" smtClean="0"/>
          </a:p>
        </p:txBody>
      </p:sp>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dirty="0"/>
              <a:t>Naturalness in dubbing </a:t>
            </a:r>
            <a:endParaRPr lang="en-US" sz="3200" dirty="0">
              <a:solidFill>
                <a:schemeClr val="tx1"/>
              </a:solidFill>
              <a:effectLst/>
            </a:endParaRPr>
          </a:p>
        </p:txBody>
      </p:sp>
    </p:spTree>
    <p:extLst>
      <p:ext uri="{BB962C8B-B14F-4D97-AF65-F5344CB8AC3E}">
        <p14:creationId xmlns:p14="http://schemas.microsoft.com/office/powerpoint/2010/main" val="1068226091"/>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9"/>
            <a:ext cx="9055510" cy="1947672"/>
          </a:xfrm>
        </p:spPr>
        <p:txBody>
          <a:bodyPr>
            <a:noAutofit/>
          </a:bodyPr>
          <a:lstStyle/>
          <a:p>
            <a:pPr marL="109728" indent="0">
              <a:buNone/>
            </a:pPr>
            <a:r>
              <a:rPr lang="en-US" dirty="0"/>
              <a:t>Due to the stringent demands of </a:t>
            </a:r>
            <a:r>
              <a:rPr lang="en-US" dirty="0" err="1"/>
              <a:t>synchronisation</a:t>
            </a:r>
            <a:r>
              <a:rPr lang="en-US" dirty="0"/>
              <a:t>, maintaining strict faithfulness to the original is often not the primary focus in dubbing. As </a:t>
            </a:r>
            <a:r>
              <a:rPr lang="en-US" dirty="0" err="1"/>
              <a:t>Vِge</a:t>
            </a:r>
            <a:r>
              <a:rPr lang="en-US" dirty="0"/>
              <a:t> (1977, p. 120) suggests, “if synchrony is the overruling requirement, this automatically implies a translation which is less than faithful to the original”. Instead of faithfulness, the emphasis lies on achieving naturalness and credibility in dialogue, as well as maintaining lip sync and </a:t>
            </a:r>
            <a:r>
              <a:rPr lang="en-US" dirty="0" err="1"/>
              <a:t>isochrony</a:t>
            </a:r>
            <a:r>
              <a:rPr lang="en-US" dirty="0"/>
              <a:t> (</a:t>
            </a:r>
            <a:r>
              <a:rPr lang="en-US" dirty="0" err="1"/>
              <a:t>Długosz</a:t>
            </a:r>
            <a:r>
              <a:rPr lang="en-US" dirty="0"/>
              <a:t>, 2004). Consequently, certain translation strategies employed in dubbing diverge significantly from those used in other forms of AVT. </a:t>
            </a:r>
            <a:endParaRPr lang="en-US" sz="2800" dirty="0" smtClean="0"/>
          </a:p>
        </p:txBody>
      </p:sp>
    </p:spTree>
    <p:extLst>
      <p:ext uri="{BB962C8B-B14F-4D97-AF65-F5344CB8AC3E}">
        <p14:creationId xmlns:p14="http://schemas.microsoft.com/office/powerpoint/2010/main" val="2880343589"/>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9"/>
            <a:ext cx="9055510" cy="1947672"/>
          </a:xfrm>
        </p:spPr>
        <p:txBody>
          <a:bodyPr>
            <a:noAutofit/>
          </a:bodyPr>
          <a:lstStyle/>
          <a:p>
            <a:r>
              <a:rPr lang="en-US" b="1" i="1" dirty="0"/>
              <a:t>Matching </a:t>
            </a:r>
            <a:r>
              <a:rPr lang="en-US" b="1" i="1" dirty="0" err="1"/>
              <a:t>visemes</a:t>
            </a:r>
            <a:r>
              <a:rPr lang="en-US" b="1" i="1" dirty="0"/>
              <a:t> </a:t>
            </a:r>
            <a:endParaRPr lang="en-US" dirty="0" smtClean="0"/>
          </a:p>
          <a:p>
            <a:pPr marL="109728" indent="0">
              <a:buNone/>
            </a:pPr>
            <a:r>
              <a:rPr lang="en-US" dirty="0" smtClean="0"/>
              <a:t>To </a:t>
            </a:r>
            <a:r>
              <a:rPr lang="en-US" dirty="0"/>
              <a:t>ensure proper lip sync, dialogue writers often </a:t>
            </a:r>
            <a:r>
              <a:rPr lang="en-US" dirty="0" err="1"/>
              <a:t>prioritise</a:t>
            </a:r>
            <a:r>
              <a:rPr lang="en-US" dirty="0"/>
              <a:t> solutions that align with the mouth movements on screen, rather than strict accuracy in translation. In essence, they select words or expressions that match the </a:t>
            </a:r>
            <a:r>
              <a:rPr lang="en-US" dirty="0" err="1"/>
              <a:t>visemes</a:t>
            </a:r>
            <a:r>
              <a:rPr lang="en-US" dirty="0"/>
              <a:t> displayed. For instance, when translating the English phrase “I’</a:t>
            </a:r>
            <a:r>
              <a:rPr lang="en-US" b="1" dirty="0"/>
              <a:t>m </a:t>
            </a:r>
            <a:r>
              <a:rPr lang="en-US" dirty="0"/>
              <a:t>sorry” into </a:t>
            </a:r>
            <a:r>
              <a:rPr lang="en-US" dirty="0" smtClean="0"/>
              <a:t>Arabic, </a:t>
            </a:r>
            <a:r>
              <a:rPr lang="en-US" dirty="0"/>
              <a:t>the typical translation would be </a:t>
            </a:r>
            <a:r>
              <a:rPr lang="en-US" dirty="0" smtClean="0"/>
              <a:t>“</a:t>
            </a:r>
            <a:r>
              <a:rPr lang="ar-IQ" b="1" dirty="0" smtClean="0"/>
              <a:t>ال</a:t>
            </a:r>
            <a:r>
              <a:rPr lang="ar-IQ" b="1" u="sng" dirty="0" smtClean="0"/>
              <a:t>م</a:t>
            </a:r>
            <a:r>
              <a:rPr lang="ar-IQ" b="1" dirty="0" smtClean="0"/>
              <a:t>عذرة</a:t>
            </a:r>
            <a:r>
              <a:rPr lang="en-US" dirty="0" smtClean="0"/>
              <a:t>”. </a:t>
            </a:r>
            <a:endParaRPr lang="en-US" sz="2800" dirty="0" smtClean="0"/>
          </a:p>
        </p:txBody>
      </p:sp>
    </p:spTree>
    <p:extLst>
      <p:ext uri="{BB962C8B-B14F-4D97-AF65-F5344CB8AC3E}">
        <p14:creationId xmlns:p14="http://schemas.microsoft.com/office/powerpoint/2010/main" val="3357644805"/>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9"/>
            <a:ext cx="9055510" cy="1947672"/>
          </a:xfrm>
        </p:spPr>
        <p:txBody>
          <a:bodyPr>
            <a:noAutofit/>
          </a:bodyPr>
          <a:lstStyle/>
          <a:p>
            <a:r>
              <a:rPr lang="en-US" b="1" i="1" dirty="0"/>
              <a:t>Changing word order </a:t>
            </a:r>
            <a:endParaRPr lang="en-US" b="1" i="1" dirty="0" smtClean="0"/>
          </a:p>
          <a:p>
            <a:pPr marL="109728" indent="0">
              <a:buNone/>
            </a:pPr>
            <a:r>
              <a:rPr lang="en-US" dirty="0" err="1"/>
              <a:t>Chaume</a:t>
            </a:r>
            <a:r>
              <a:rPr lang="en-US" dirty="0"/>
              <a:t> (2014, p. 74) also notes that lip sync strategies may require the translator or dialogue writer to change the order of the words. For example, the English utterance “the </a:t>
            </a:r>
            <a:r>
              <a:rPr lang="en-US" b="1" dirty="0"/>
              <a:t>p</a:t>
            </a:r>
            <a:r>
              <a:rPr lang="en-US" dirty="0"/>
              <a:t>arson </a:t>
            </a:r>
            <a:r>
              <a:rPr lang="en-US" dirty="0" smtClean="0"/>
              <a:t>has </a:t>
            </a:r>
            <a:r>
              <a:rPr lang="en-US" dirty="0"/>
              <a:t>a house which </a:t>
            </a:r>
            <a:r>
              <a:rPr lang="en-US" b="1" dirty="0"/>
              <a:t>b</a:t>
            </a:r>
            <a:r>
              <a:rPr lang="en-US" dirty="0"/>
              <a:t>elonged to…” could be rendered into </a:t>
            </a:r>
            <a:r>
              <a:rPr lang="en-US" dirty="0" smtClean="0"/>
              <a:t>Arabic </a:t>
            </a:r>
            <a:r>
              <a:rPr lang="en-US" dirty="0"/>
              <a:t>as </a:t>
            </a:r>
            <a:r>
              <a:rPr lang="en-US" dirty="0" smtClean="0"/>
              <a:t>“</a:t>
            </a:r>
            <a:r>
              <a:rPr lang="ar-IQ" b="1" dirty="0" smtClean="0"/>
              <a:t>ال</a:t>
            </a:r>
            <a:r>
              <a:rPr lang="ar-IQ" b="1" u="sng" dirty="0" smtClean="0"/>
              <a:t>ب</a:t>
            </a:r>
            <a:r>
              <a:rPr lang="ar-IQ" b="1" dirty="0" smtClean="0"/>
              <a:t>يت ي</a:t>
            </a:r>
            <a:r>
              <a:rPr lang="ar-IQ" b="1" u="sng" dirty="0" smtClean="0"/>
              <a:t>م</a:t>
            </a:r>
            <a:r>
              <a:rPr lang="ar-IQ" b="1" dirty="0" smtClean="0"/>
              <a:t>لكه رجل دين ....</a:t>
            </a:r>
            <a:r>
              <a:rPr lang="en-US" dirty="0" smtClean="0"/>
              <a:t>” </a:t>
            </a:r>
            <a:endParaRPr lang="en-US" sz="2800" dirty="0" smtClean="0"/>
          </a:p>
        </p:txBody>
      </p:sp>
    </p:spTree>
    <p:extLst>
      <p:ext uri="{BB962C8B-B14F-4D97-AF65-F5344CB8AC3E}">
        <p14:creationId xmlns:p14="http://schemas.microsoft.com/office/powerpoint/2010/main" val="3227306800"/>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9"/>
            <a:ext cx="9055510" cy="1947672"/>
          </a:xfrm>
        </p:spPr>
        <p:txBody>
          <a:bodyPr>
            <a:noAutofit/>
          </a:bodyPr>
          <a:lstStyle/>
          <a:p>
            <a:r>
              <a:rPr lang="en-US" b="1" i="1" dirty="0"/>
              <a:t>Repetition</a:t>
            </a:r>
            <a:r>
              <a:rPr lang="en-US" i="1" dirty="0"/>
              <a:t> </a:t>
            </a:r>
            <a:endParaRPr lang="en-US" dirty="0"/>
          </a:p>
          <a:p>
            <a:pPr marL="109728" indent="0">
              <a:buNone/>
            </a:pPr>
            <a:r>
              <a:rPr lang="en-US" dirty="0"/>
              <a:t>Because of synchrony requirements, a convenient translation technique employed by dialogue writers is to use a target language word that is identical or very similar to the source language word. For instance, English </a:t>
            </a:r>
            <a:r>
              <a:rPr lang="en-US" i="1" dirty="0"/>
              <a:t>football </a:t>
            </a:r>
            <a:r>
              <a:rPr lang="en-US" dirty="0"/>
              <a:t>will conveniently become </a:t>
            </a:r>
            <a:r>
              <a:rPr lang="en-US" i="1" dirty="0" err="1"/>
              <a:t>futbol</a:t>
            </a:r>
            <a:r>
              <a:rPr lang="en-US" i="1" dirty="0"/>
              <a:t> </a:t>
            </a:r>
            <a:r>
              <a:rPr lang="en-US" dirty="0"/>
              <a:t>in Polish, </a:t>
            </a:r>
            <a:r>
              <a:rPr lang="en-US" i="1" dirty="0" err="1"/>
              <a:t>Fußball</a:t>
            </a:r>
            <a:r>
              <a:rPr lang="en-US" i="1" dirty="0"/>
              <a:t> </a:t>
            </a:r>
            <a:r>
              <a:rPr lang="en-US" dirty="0"/>
              <a:t>in German or </a:t>
            </a:r>
            <a:r>
              <a:rPr lang="en-US" i="1" dirty="0" err="1"/>
              <a:t>fútbol</a:t>
            </a:r>
            <a:r>
              <a:rPr lang="en-US" i="1" dirty="0"/>
              <a:t> </a:t>
            </a:r>
            <a:r>
              <a:rPr lang="en-US" dirty="0"/>
              <a:t>in Spanish. This could also mean retaining a source language word, such as a cultural reference, in its original form if it can be assumed to be known in the target language, e.g. </a:t>
            </a:r>
            <a:r>
              <a:rPr lang="en-US" i="1" dirty="0"/>
              <a:t>Halloween</a:t>
            </a:r>
            <a:r>
              <a:rPr lang="en-US" dirty="0"/>
              <a:t>. </a:t>
            </a:r>
            <a:endParaRPr lang="en-US" sz="2800" dirty="0" smtClean="0"/>
          </a:p>
        </p:txBody>
      </p:sp>
    </p:spTree>
    <p:extLst>
      <p:ext uri="{BB962C8B-B14F-4D97-AF65-F5344CB8AC3E}">
        <p14:creationId xmlns:p14="http://schemas.microsoft.com/office/powerpoint/2010/main" val="2581250369"/>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a:solidFill>
            <a:schemeClr val="bg2">
              <a:lumMod val="75000"/>
            </a:schemeClr>
          </a:solidFill>
          <a:ln>
            <a:solidFill>
              <a:schemeClr val="tx2">
                <a:lumMod val="75000"/>
              </a:schemeClr>
            </a:solidFill>
          </a:ln>
        </p:spPr>
        <p:txBody>
          <a:bodyPr>
            <a:noAutofit/>
          </a:bodyPr>
          <a:lstStyle/>
          <a:p>
            <a:r>
              <a:rPr lang="en-US" sz="3600" dirty="0"/>
              <a:t>Translation strategies in dubbing </a:t>
            </a:r>
            <a:endParaRPr lang="en-US" sz="3600" dirty="0">
              <a:solidFill>
                <a:schemeClr val="tx1"/>
              </a:solidFill>
              <a:effectLst/>
            </a:endParaRPr>
          </a:p>
        </p:txBody>
      </p:sp>
      <p:sp>
        <p:nvSpPr>
          <p:cNvPr id="2" name="Content Placeholder 1"/>
          <p:cNvSpPr>
            <a:spLocks noGrp="1"/>
          </p:cNvSpPr>
          <p:nvPr>
            <p:ph idx="1"/>
          </p:nvPr>
        </p:nvSpPr>
        <p:spPr>
          <a:xfrm>
            <a:off x="0" y="1481328"/>
            <a:ext cx="9055510" cy="5376671"/>
          </a:xfrm>
        </p:spPr>
        <p:txBody>
          <a:bodyPr>
            <a:noAutofit/>
          </a:bodyPr>
          <a:lstStyle/>
          <a:p>
            <a:r>
              <a:rPr lang="en-US" b="1" i="1" dirty="0" smtClean="0"/>
              <a:t>Literal translation </a:t>
            </a:r>
            <a:endParaRPr lang="en-US" b="1" dirty="0" smtClean="0"/>
          </a:p>
          <a:p>
            <a:pPr marL="109728" indent="0">
              <a:buNone/>
            </a:pPr>
            <a:r>
              <a:rPr lang="en-US" dirty="0" smtClean="0"/>
              <a:t>Dubbing translators sometimes resort to direct or literal translation. This strategy can be used to translate established equivalents. For instance,</a:t>
            </a:r>
          </a:p>
          <a:p>
            <a:pPr marL="109728" indent="0">
              <a:buNone/>
            </a:pPr>
            <a:endParaRPr lang="en-US" dirty="0" smtClean="0"/>
          </a:p>
          <a:p>
            <a:pPr marL="109728" indent="0">
              <a:buNone/>
            </a:pPr>
            <a:r>
              <a:rPr lang="en-US" b="1" dirty="0"/>
              <a:t>Charity begins at home.  </a:t>
            </a:r>
            <a:endParaRPr lang="en-US" b="1" dirty="0" smtClean="0"/>
          </a:p>
          <a:p>
            <a:pPr marL="109728" indent="0">
              <a:buNone/>
            </a:pPr>
            <a:r>
              <a:rPr lang="ar-IQ" b="1" dirty="0" smtClean="0"/>
              <a:t>  </a:t>
            </a:r>
            <a:r>
              <a:rPr lang="en-US" b="1" dirty="0" smtClean="0"/>
              <a:t>Diamonds </a:t>
            </a:r>
            <a:r>
              <a:rPr lang="en-US" b="1" dirty="0"/>
              <a:t>cut diamonds. </a:t>
            </a:r>
            <a:endParaRPr lang="en-US" b="1" dirty="0" smtClean="0"/>
          </a:p>
          <a:p>
            <a:endParaRPr lang="en-US" sz="2800" dirty="0" smtClean="0"/>
          </a:p>
        </p:txBody>
      </p:sp>
    </p:spTree>
    <p:extLst>
      <p:ext uri="{BB962C8B-B14F-4D97-AF65-F5344CB8AC3E}">
        <p14:creationId xmlns:p14="http://schemas.microsoft.com/office/powerpoint/2010/main" val="4234227864"/>
      </p:ext>
    </p:extLst>
  </p:cSld>
  <p:clrMapOvr>
    <a:masterClrMapping/>
  </p:clrMapOvr>
  <mc:AlternateContent xmlns:mc="http://schemas.openxmlformats.org/markup-compatibility/2006" xmlns:p14="http://schemas.microsoft.com/office/powerpoint/2010/main">
    <mc:Choice Requires="p14">
      <p:transition spd="slow" p14:dur="2000" advTm="58672"/>
    </mc:Choice>
    <mc:Fallback xmlns="">
      <p:transition spd="slow" advTm="5867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2125</TotalTime>
  <Words>1330</Words>
  <Application>Microsoft Office PowerPoint</Application>
  <PresentationFormat>عرض على الشاشة (4:3)</PresentationFormat>
  <Paragraphs>45</Paragraphs>
  <Slides>17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17</vt:i4>
      </vt:variant>
    </vt:vector>
  </HeadingPairs>
  <TitlesOfParts>
    <vt:vector size="24" baseType="lpstr">
      <vt:lpstr>Arial</vt:lpstr>
      <vt:lpstr>Calibri</vt:lpstr>
      <vt:lpstr>Lucida Sans Unicode</vt:lpstr>
      <vt:lpstr>Verdana</vt:lpstr>
      <vt:lpstr>Wingdings 2</vt:lpstr>
      <vt:lpstr>Wingdings 3</vt:lpstr>
      <vt:lpstr>Concourse</vt:lpstr>
      <vt:lpstr>Translation Strategies of Dubbing Lect. Dr. Jalil Naser Hilu </vt:lpstr>
      <vt:lpstr>Naturalness in dubbing </vt:lpstr>
      <vt:lpstr>Naturalness in dubbing </vt:lpstr>
      <vt:lpstr>Naturalness in dubbing </vt:lpstr>
      <vt:lpstr>Translation strategies in dubbing </vt:lpstr>
      <vt:lpstr>Translation strategies in dubbing </vt:lpstr>
      <vt:lpstr>Translation strategies in dubbing </vt:lpstr>
      <vt:lpstr>Translation strategies in dubbing </vt:lpstr>
      <vt:lpstr>Translation strategies in dubbing </vt:lpstr>
      <vt:lpstr>Translation strategies in dubbing </vt:lpstr>
      <vt:lpstr>Translation strategies in dubbing </vt:lpstr>
      <vt:lpstr>Translation strategies in dubbing </vt:lpstr>
      <vt:lpstr>Translation strategies in dubbing </vt:lpstr>
      <vt:lpstr>Translation strategies in dubbing </vt:lpstr>
      <vt:lpstr>Dialects and accents in dubbing</vt:lpstr>
      <vt:lpstr>Dialects and accents in dubbing</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Maher</cp:lastModifiedBy>
  <cp:revision>155</cp:revision>
  <dcterms:created xsi:type="dcterms:W3CDTF">2006-08-16T00:00:00Z</dcterms:created>
  <dcterms:modified xsi:type="dcterms:W3CDTF">2025-01-29T20:00:17Z</dcterms:modified>
</cp:coreProperties>
</file>