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331" r:id="rId4"/>
    <p:sldId id="303" r:id="rId5"/>
    <p:sldId id="312" r:id="rId6"/>
    <p:sldId id="332" r:id="rId7"/>
    <p:sldId id="334" r:id="rId8"/>
    <p:sldId id="335" r:id="rId9"/>
    <p:sldId id="336" r:id="rId10"/>
    <p:sldId id="337" r:id="rId11"/>
    <p:sldId id="338" r:id="rId12"/>
    <p:sldId id="339" r:id="rId13"/>
    <p:sldId id="340" r:id="rId14"/>
    <p:sldId id="341" r:id="rId15"/>
    <p:sldId id="342" r:id="rId16"/>
    <p:sldId id="33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090"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27BBF-47CC-4332-AF31-A08398F4E281}" type="datetimeFigureOut">
              <a:rPr lang="en-US" smtClean="0"/>
              <a:t>12-Dec-24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8352C-3401-43A6-8734-E6A7D5764D6B}" type="slidenum">
              <a:rPr lang="en-US" smtClean="0"/>
              <a:t>‹#›</a:t>
            </a:fld>
            <a:endParaRPr lang="en-US"/>
          </a:p>
        </p:txBody>
      </p:sp>
    </p:spTree>
    <p:extLst>
      <p:ext uri="{BB962C8B-B14F-4D97-AF65-F5344CB8AC3E}">
        <p14:creationId xmlns:p14="http://schemas.microsoft.com/office/powerpoint/2010/main" val="61586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12-Dec-24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12-Dec-24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12-Dec-24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12-Dec-24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12-Dec-24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12-Dec-24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12-Dec-24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12-Dec-24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7439"/>
            <a:ext cx="8153400" cy="1829761"/>
          </a:xfrm>
          <a:solidFill>
            <a:schemeClr val="bg2">
              <a:lumMod val="50000"/>
            </a:schemeClr>
          </a:solidFill>
          <a:ln w="76200">
            <a:solidFill>
              <a:schemeClr val="tx1"/>
            </a:solidFill>
          </a:ln>
        </p:spPr>
        <p:txBody>
          <a:bodyPr>
            <a:normAutofit/>
          </a:bodyPr>
          <a:lstStyle/>
          <a:p>
            <a:pPr lvl="0" algn="ctr"/>
            <a:r>
              <a:rPr lang="en-US" sz="5400" smtClean="0">
                <a:effectLst/>
              </a:rPr>
              <a:t>Dubbing</a:t>
            </a:r>
            <a:r>
              <a:rPr lang="en-US" sz="5400" dirty="0" smtClean="0">
                <a:effectLst/>
              </a:rPr>
              <a:t/>
            </a:r>
            <a:br>
              <a:rPr lang="en-US" sz="5400" dirty="0" smtClean="0">
                <a:effectLst/>
              </a:rPr>
            </a:br>
            <a:r>
              <a:rPr lang="en-US" sz="4000" dirty="0" smtClean="0">
                <a:solidFill>
                  <a:schemeClr val="accent3">
                    <a:lumMod val="60000"/>
                    <a:lumOff val="40000"/>
                  </a:schemeClr>
                </a:solidFill>
                <a:effectLst/>
              </a:rPr>
              <a:t>Lect. Dr. </a:t>
            </a:r>
            <a:r>
              <a:rPr lang="en-US" sz="4000" dirty="0" err="1" smtClean="0">
                <a:solidFill>
                  <a:schemeClr val="accent3">
                    <a:lumMod val="60000"/>
                    <a:lumOff val="40000"/>
                  </a:schemeClr>
                </a:solidFill>
                <a:effectLst/>
              </a:rPr>
              <a:t>Jalil</a:t>
            </a:r>
            <a:r>
              <a:rPr lang="en-US" sz="4000" dirty="0" smtClean="0">
                <a:solidFill>
                  <a:schemeClr val="accent3">
                    <a:lumMod val="60000"/>
                    <a:lumOff val="40000"/>
                  </a:schemeClr>
                </a:solidFill>
                <a:effectLst/>
              </a:rPr>
              <a:t> </a:t>
            </a:r>
            <a:r>
              <a:rPr lang="en-US" sz="4000" dirty="0" err="1" smtClean="0">
                <a:solidFill>
                  <a:schemeClr val="accent3">
                    <a:lumMod val="60000"/>
                    <a:lumOff val="40000"/>
                  </a:schemeClr>
                </a:solidFill>
                <a:effectLst/>
              </a:rPr>
              <a:t>Naser</a:t>
            </a:r>
            <a:r>
              <a:rPr lang="en-US" sz="4000" dirty="0" smtClean="0">
                <a:solidFill>
                  <a:schemeClr val="accent3">
                    <a:lumMod val="60000"/>
                    <a:lumOff val="40000"/>
                  </a:schemeClr>
                </a:solidFill>
                <a:effectLst/>
              </a:rPr>
              <a:t> </a:t>
            </a:r>
            <a:r>
              <a:rPr lang="en-US" sz="4000" dirty="0" err="1" smtClean="0">
                <a:solidFill>
                  <a:schemeClr val="accent3">
                    <a:lumMod val="60000"/>
                    <a:lumOff val="40000"/>
                  </a:schemeClr>
                </a:solidFill>
                <a:effectLst/>
              </a:rPr>
              <a:t>Hilu</a:t>
            </a:r>
            <a:r>
              <a:rPr lang="en-US" sz="4000" dirty="0" smtClean="0">
                <a:solidFill>
                  <a:schemeClr val="accent3">
                    <a:lumMod val="60000"/>
                    <a:lumOff val="40000"/>
                  </a:schemeClr>
                </a:solidFill>
                <a:effectLst/>
              </a:rPr>
              <a:t> </a:t>
            </a:r>
            <a:endParaRPr lang="en-US" sz="4000" dirty="0">
              <a:solidFill>
                <a:schemeClr val="accent3">
                  <a:lumMod val="60000"/>
                  <a:lumOff val="40000"/>
                </a:schemeClr>
              </a:solidFill>
              <a:effectLst/>
            </a:endParaRPr>
          </a:p>
        </p:txBody>
      </p:sp>
      <p:pic>
        <p:nvPicPr>
          <p:cNvPr id="4" name="Picture 7"/>
          <p:cNvPicPr/>
          <p:nvPr/>
        </p:nvPicPr>
        <p:blipFill>
          <a:blip r:embed="rId2" cstate="print">
            <a:extLst>
              <a:ext uri="{28A0092B-C50C-407E-A947-70E740481C1C}">
                <a14:useLocalDpi xmlns:a14="http://schemas.microsoft.com/office/drawing/2010/main" val="0"/>
              </a:ext>
            </a:extLst>
          </a:blip>
          <a:stretch>
            <a:fillRect/>
          </a:stretch>
        </p:blipFill>
        <p:spPr>
          <a:xfrm>
            <a:off x="533400" y="533403"/>
            <a:ext cx="1447800" cy="1600200"/>
          </a:xfrm>
          <a:prstGeom prst="rect">
            <a:avLst/>
          </a:prstGeom>
        </p:spPr>
      </p:pic>
      <p:pic>
        <p:nvPicPr>
          <p:cNvPr id="5" name="Picture 2"/>
          <p:cNvPicPr/>
          <p:nvPr/>
        </p:nvPicPr>
        <p:blipFill>
          <a:blip r:embed="rId3">
            <a:extLst>
              <a:ext uri="{28A0092B-C50C-407E-A947-70E740481C1C}">
                <a14:useLocalDpi xmlns:a14="http://schemas.microsoft.com/office/drawing/2010/main" val="0"/>
              </a:ext>
            </a:extLst>
          </a:blip>
          <a:stretch>
            <a:fillRect/>
          </a:stretch>
        </p:blipFill>
        <p:spPr>
          <a:xfrm>
            <a:off x="7162800" y="552450"/>
            <a:ext cx="1504950" cy="1504950"/>
          </a:xfrm>
          <a:prstGeom prst="rect">
            <a:avLst/>
          </a:prstGeom>
        </p:spPr>
      </p:pic>
    </p:spTree>
    <p:extLst>
      <p:ext uri="{BB962C8B-B14F-4D97-AF65-F5344CB8AC3E}">
        <p14:creationId xmlns:p14="http://schemas.microsoft.com/office/powerpoint/2010/main" val="3080502368"/>
      </p:ext>
    </p:extLst>
  </p:cSld>
  <p:clrMapOvr>
    <a:masterClrMapping/>
  </p:clrMapOvr>
  <mc:AlternateContent xmlns:mc="http://schemas.openxmlformats.org/markup-compatibility/2006" xmlns:p14="http://schemas.microsoft.com/office/powerpoint/2010/main">
    <mc:Choice Requires="p14">
      <p:transition spd="slow" p14:dur="2000" advTm="45810"/>
    </mc:Choice>
    <mc:Fallback xmlns="">
      <p:transition spd="slow" advTm="4581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smtClean="0"/>
              <a:t>2- </a:t>
            </a:r>
            <a:r>
              <a:rPr lang="en-US" sz="3200" dirty="0" err="1" smtClean="0"/>
              <a:t>Isochrony</a:t>
            </a:r>
            <a:endParaRPr lang="en-US" sz="3200" dirty="0">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dirty="0"/>
              <a:t>To conform to </a:t>
            </a:r>
            <a:r>
              <a:rPr lang="en-US" dirty="0" err="1"/>
              <a:t>isochrony</a:t>
            </a:r>
            <a:r>
              <a:rPr lang="en-US" dirty="0"/>
              <a:t> requirements, the dialogue must sometimes be shortened or expanded owing to differences between the source and target languages </a:t>
            </a:r>
            <a:r>
              <a:rPr lang="en-US" dirty="0" smtClean="0"/>
              <a:t>(</a:t>
            </a:r>
            <a:r>
              <a:rPr lang="en-US" dirty="0" smtClean="0"/>
              <a:t>reduction </a:t>
            </a:r>
            <a:r>
              <a:rPr lang="en-US" dirty="0"/>
              <a:t>and amplification). </a:t>
            </a:r>
            <a:endParaRPr lang="en-US" dirty="0" smtClean="0"/>
          </a:p>
          <a:p>
            <a:pPr marL="109728" indent="0">
              <a:buNone/>
            </a:pPr>
            <a:r>
              <a:rPr lang="en-US" dirty="0" smtClean="0"/>
              <a:t>For </a:t>
            </a:r>
            <a:r>
              <a:rPr lang="en-US" dirty="0"/>
              <a:t>instance, in English- Italian dubbing, dialogue is typically condensed because Italian needs more words to express the same idea (</a:t>
            </a:r>
            <a:r>
              <a:rPr lang="en-US" dirty="0" err="1"/>
              <a:t>Spiteri</a:t>
            </a:r>
            <a:r>
              <a:rPr lang="en-US" dirty="0"/>
              <a:t> </a:t>
            </a:r>
            <a:r>
              <a:rPr lang="en-US" dirty="0" err="1"/>
              <a:t>Miggiani</a:t>
            </a:r>
            <a:r>
              <a:rPr lang="en-US" dirty="0"/>
              <a:t>, 2019). </a:t>
            </a:r>
            <a:endParaRPr lang="en-US" sz="3200" b="1" dirty="0" smtClean="0"/>
          </a:p>
        </p:txBody>
      </p:sp>
    </p:spTree>
    <p:extLst>
      <p:ext uri="{BB962C8B-B14F-4D97-AF65-F5344CB8AC3E}">
        <p14:creationId xmlns:p14="http://schemas.microsoft.com/office/powerpoint/2010/main" val="1602891653"/>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smtClean="0">
                <a:effectLst/>
              </a:rPr>
              <a:t>3- Kinetic </a:t>
            </a:r>
            <a:r>
              <a:rPr lang="en-US" sz="3200" dirty="0">
                <a:effectLst/>
              </a:rPr>
              <a:t>synchrony</a:t>
            </a: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2800" dirty="0"/>
              <a:t>Kinetic </a:t>
            </a:r>
            <a:r>
              <a:rPr lang="en-US" sz="2800" dirty="0" smtClean="0"/>
              <a:t>synchrony relates </a:t>
            </a:r>
            <a:r>
              <a:rPr lang="en-US" sz="2800" dirty="0"/>
              <a:t>to matching the translation with the actors’ body movements on screen. For instance, when a character in a film from a Western culture is shaking their head – rather than nodding – to signal negation, the dubbing translation should take that into consideration and not include an affirmative sentence in the target </a:t>
            </a:r>
            <a:r>
              <a:rPr lang="en-US" sz="2800" dirty="0" smtClean="0"/>
              <a:t>text.</a:t>
            </a:r>
            <a:endParaRPr lang="en-US" sz="2800" b="1" dirty="0" smtClean="0"/>
          </a:p>
        </p:txBody>
      </p:sp>
    </p:spTree>
    <p:extLst>
      <p:ext uri="{BB962C8B-B14F-4D97-AF65-F5344CB8AC3E}">
        <p14:creationId xmlns:p14="http://schemas.microsoft.com/office/powerpoint/2010/main" val="2999102040"/>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smtClean="0">
                <a:effectLst/>
              </a:rPr>
              <a:t>3- Kinetic </a:t>
            </a:r>
            <a:r>
              <a:rPr lang="en-US" sz="3200" dirty="0">
                <a:effectLst/>
              </a:rPr>
              <a:t>synchrony</a:t>
            </a: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2800" dirty="0" smtClean="0"/>
              <a:t>Kinetic </a:t>
            </a:r>
            <a:r>
              <a:rPr lang="en-US" sz="2800" dirty="0"/>
              <a:t>synchrony becomes particularly relevant in children’s cartoons because cartoon characters tend to use a lot of gestures, often in an exaggerated way (</a:t>
            </a:r>
            <a:r>
              <a:rPr lang="en-US" sz="2800" dirty="0" err="1"/>
              <a:t>Chaume</a:t>
            </a:r>
            <a:r>
              <a:rPr lang="en-US" sz="2800" dirty="0"/>
              <a:t>, 2004). As body language is not universal across cultures, the translator may sometimes have to explain what was meant by a gesture and make it more explicit to the target audience by incorporating it into the translation. </a:t>
            </a:r>
            <a:endParaRPr lang="en-US" sz="2800" b="1" dirty="0" smtClean="0"/>
          </a:p>
        </p:txBody>
      </p:sp>
    </p:spTree>
    <p:extLst>
      <p:ext uri="{BB962C8B-B14F-4D97-AF65-F5344CB8AC3E}">
        <p14:creationId xmlns:p14="http://schemas.microsoft.com/office/powerpoint/2010/main" val="3702599471"/>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smtClean="0">
                <a:effectLst/>
              </a:rPr>
              <a:t>4- Character </a:t>
            </a:r>
            <a:r>
              <a:rPr lang="en-US" sz="3200" dirty="0">
                <a:effectLst/>
              </a:rPr>
              <a:t>synchrony</a:t>
            </a: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b="1" dirty="0"/>
              <a:t>Character synchrony </a:t>
            </a:r>
            <a:r>
              <a:rPr lang="en-US" dirty="0"/>
              <a:t>relates to matching the voices of the original and the dubbing actors, i.e. a child character must be dubbed by a child voice, a woman by a female dubbing actress, etc. (</a:t>
            </a:r>
            <a:r>
              <a:rPr lang="en-US" dirty="0" err="1"/>
              <a:t>Chaume</a:t>
            </a:r>
            <a:r>
              <a:rPr lang="en-US" dirty="0"/>
              <a:t>, 2006). As defined by Fodor (1976), character synchrony is “a harmony between the sound (timbre, power, tempo, etc.) of the acoustic (dubbing) </a:t>
            </a:r>
            <a:r>
              <a:rPr lang="en-US" dirty="0" err="1"/>
              <a:t>personifier</a:t>
            </a:r>
            <a:r>
              <a:rPr lang="en-US" dirty="0"/>
              <a:t> and the film actor’s or actress’s exterior, gestures and gait” (p. 10). This type of synchrony requires matching physical attributes of the original and dubbing actor in terms of age and gender as well as voice timbre, intensity, and pitch. </a:t>
            </a:r>
            <a:endParaRPr lang="en-US" sz="2800" b="1" dirty="0" smtClean="0"/>
          </a:p>
        </p:txBody>
      </p:sp>
    </p:spTree>
    <p:extLst>
      <p:ext uri="{BB962C8B-B14F-4D97-AF65-F5344CB8AC3E}">
        <p14:creationId xmlns:p14="http://schemas.microsoft.com/office/powerpoint/2010/main" val="2371513235"/>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smtClean="0">
                <a:effectLst/>
              </a:rPr>
              <a:t>5- Content </a:t>
            </a:r>
            <a:r>
              <a:rPr lang="en-US" sz="3200" dirty="0">
                <a:effectLst/>
              </a:rPr>
              <a:t>synchrony</a:t>
            </a: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dirty="0"/>
              <a:t>I</a:t>
            </a:r>
            <a:r>
              <a:rPr lang="en-US" dirty="0" smtClean="0"/>
              <a:t>s </a:t>
            </a:r>
            <a:r>
              <a:rPr lang="en-US" dirty="0"/>
              <a:t>about translational aspects of the dubbed target text. It is understood as “the congruence of the new text version and the plot action of the original motion picture” (Fodor, 1976, p. 10). Comparing translation for dubbing with subtitling, Fodor (1976, p. 78) notes that dubbing is a “more exacting” type of translation because – unlike subtitles, which contain a condensed version of the dialogue – dubbing cannot leave so much text untranslated as viewers can see the actors speaking. </a:t>
            </a:r>
            <a:endParaRPr lang="en-US" sz="2800" b="1" dirty="0" smtClean="0"/>
          </a:p>
        </p:txBody>
      </p:sp>
    </p:spTree>
    <p:extLst>
      <p:ext uri="{BB962C8B-B14F-4D97-AF65-F5344CB8AC3E}">
        <p14:creationId xmlns:p14="http://schemas.microsoft.com/office/powerpoint/2010/main" val="3087278974"/>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lgn="ctr"/>
            <a:r>
              <a:rPr lang="en-US" sz="3200" dirty="0" smtClean="0">
                <a:effectLst/>
              </a:rPr>
              <a:t>Summary</a:t>
            </a:r>
            <a:endParaRPr lang="en-US" sz="3200" dirty="0">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3200" dirty="0"/>
              <a:t>In summary, </a:t>
            </a:r>
            <a:r>
              <a:rPr lang="en-US" sz="3200" dirty="0" smtClean="0"/>
              <a:t>various </a:t>
            </a:r>
            <a:r>
              <a:rPr lang="en-US" sz="3200" dirty="0"/>
              <a:t>types of synchrony “take precedence over a faithful rendering of the ST content</a:t>
            </a:r>
            <a:r>
              <a:rPr lang="en-US" sz="3200" dirty="0" smtClean="0"/>
              <a:t>”. </a:t>
            </a:r>
            <a:r>
              <a:rPr lang="en-US" sz="3200" dirty="0"/>
              <a:t>This may mean that semantic meaning and translation equivalence have to give way to a certain type of synchrony, provided that it does not affect the overall meaning of the scene. </a:t>
            </a:r>
            <a:endParaRPr lang="en-US" sz="3200" b="1" dirty="0" smtClean="0"/>
          </a:p>
        </p:txBody>
      </p:sp>
    </p:spTree>
    <p:extLst>
      <p:ext uri="{BB962C8B-B14F-4D97-AF65-F5344CB8AC3E}">
        <p14:creationId xmlns:p14="http://schemas.microsoft.com/office/powerpoint/2010/main" val="1840931545"/>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328"/>
            <a:ext cx="8520545" cy="4525963"/>
          </a:xfrm>
        </p:spPr>
        <p:txBody>
          <a:bodyPr>
            <a:noAutofit/>
          </a:bodyPr>
          <a:lstStyle/>
          <a:p>
            <a:pPr marL="109728" indent="0" algn="ctr">
              <a:buNone/>
            </a:pPr>
            <a:r>
              <a:rPr lang="en-US" sz="11500" dirty="0" smtClean="0">
                <a:solidFill>
                  <a:srgbClr val="0070C0"/>
                </a:solidFill>
              </a:rPr>
              <a:t>THANK YOU</a:t>
            </a:r>
            <a:endParaRPr lang="en-US" sz="11500" dirty="0">
              <a:solidFill>
                <a:srgbClr val="0070C0"/>
              </a:solidFill>
            </a:endParaRPr>
          </a:p>
        </p:txBody>
      </p:sp>
    </p:spTree>
    <p:extLst>
      <p:ext uri="{BB962C8B-B14F-4D97-AF65-F5344CB8AC3E}">
        <p14:creationId xmlns:p14="http://schemas.microsoft.com/office/powerpoint/2010/main" val="1473122806"/>
      </p:ext>
    </p:extLst>
  </p:cSld>
  <p:clrMapOvr>
    <a:masterClrMapping/>
  </p:clrMapOvr>
  <mc:AlternateContent xmlns:mc="http://schemas.openxmlformats.org/markup-compatibility/2006" xmlns:p14="http://schemas.microsoft.com/office/powerpoint/2010/main">
    <mc:Choice Requires="p14">
      <p:transition spd="slow" p14:dur="2000" advTm="15596"/>
    </mc:Choice>
    <mc:Fallback xmlns="">
      <p:transition spd="slow" advTm="1559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2800" dirty="0" smtClean="0"/>
              <a:t>Dubbing </a:t>
            </a:r>
            <a:r>
              <a:rPr lang="en-US" sz="2800" dirty="0"/>
              <a:t>is a form of major </a:t>
            </a:r>
            <a:r>
              <a:rPr lang="en-US" sz="2800" dirty="0" err="1"/>
              <a:t>revoicing</a:t>
            </a:r>
            <a:r>
              <a:rPr lang="en-US" sz="2800" dirty="0"/>
              <a:t> practice. It involves replacing the original soundtrack containing the performers’ dialogue with a TL recording that reproduces the original message, ensuring that the TL sounds and the actors’ lip movements are synchronized in such a way that target viewers are led to believe that the actors on screen are actually speaking their language. Dubbing is virtually restricted to the translation of films, TV series and sitcoms, </a:t>
            </a:r>
            <a:r>
              <a:rPr lang="en-US" sz="2800" dirty="0" smtClean="0"/>
              <a:t>and children’s programmes. </a:t>
            </a:r>
            <a:r>
              <a:rPr lang="en-US" sz="2800" dirty="0"/>
              <a:t>(Diaz Cintas &amp; </a:t>
            </a:r>
            <a:r>
              <a:rPr lang="en-US" sz="2800" dirty="0" err="1"/>
              <a:t>Remael</a:t>
            </a:r>
            <a:r>
              <a:rPr lang="en-US" sz="2800" dirty="0"/>
              <a:t>, 2006:98). </a:t>
            </a:r>
            <a:endParaRPr lang="en-US" sz="2800" dirty="0" smtClean="0"/>
          </a:p>
        </p:txBody>
      </p:sp>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200" dirty="0"/>
              <a:t>Dubbing</a:t>
            </a:r>
            <a:endParaRPr lang="en-US" sz="3200" dirty="0">
              <a:solidFill>
                <a:schemeClr val="tx1"/>
              </a:solidFill>
              <a:effectLst/>
            </a:endParaRPr>
          </a:p>
        </p:txBody>
      </p:sp>
    </p:spTree>
    <p:extLst>
      <p:ext uri="{BB962C8B-B14F-4D97-AF65-F5344CB8AC3E}">
        <p14:creationId xmlns:p14="http://schemas.microsoft.com/office/powerpoint/2010/main" val="1733796893"/>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dirty="0"/>
              <a:t>A distinctive feature of dubbing is </a:t>
            </a:r>
            <a:r>
              <a:rPr lang="en-US" b="1" dirty="0">
                <a:solidFill>
                  <a:srgbClr val="FF0000"/>
                </a:solidFill>
              </a:rPr>
              <a:t>lip </a:t>
            </a:r>
            <a:r>
              <a:rPr lang="en-US" b="1" dirty="0" err="1">
                <a:solidFill>
                  <a:srgbClr val="FF0000"/>
                </a:solidFill>
              </a:rPr>
              <a:t>synchronisation</a:t>
            </a:r>
            <a:r>
              <a:rPr lang="en-US" b="1" dirty="0">
                <a:solidFill>
                  <a:srgbClr val="FF0000"/>
                </a:solidFill>
              </a:rPr>
              <a:t>, also known as lip sync</a:t>
            </a:r>
            <a:r>
              <a:rPr lang="en-US" dirty="0"/>
              <a:t>, which requires the dubbing translator to match the text with the lip movements of the original actors to create the illusion that the original actors are speaking the target language. The ultimate goal is not to deceive viewers but rather to “encourage the illusion of a homogeneous whole” (Whitman- </a:t>
            </a:r>
            <a:r>
              <a:rPr lang="en-US" dirty="0" err="1"/>
              <a:t>Linsen</a:t>
            </a:r>
            <a:r>
              <a:rPr lang="en-US" dirty="0"/>
              <a:t>, 1992, p. 17</a:t>
            </a:r>
            <a:r>
              <a:rPr lang="en-US" dirty="0" smtClean="0"/>
              <a:t>). </a:t>
            </a:r>
          </a:p>
          <a:p>
            <a:pPr marL="109728" indent="0">
              <a:buNone/>
            </a:pPr>
            <a:r>
              <a:rPr lang="en-US" dirty="0" smtClean="0"/>
              <a:t>Needless </a:t>
            </a:r>
            <a:r>
              <a:rPr lang="en-US" dirty="0"/>
              <a:t>to say, all this makes dubbing a highly constrained and demanding type of translation (Mayoral et al., 2002). </a:t>
            </a:r>
            <a:endParaRPr lang="en-US" sz="2800" dirty="0" smtClean="0"/>
          </a:p>
        </p:txBody>
      </p:sp>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200" dirty="0"/>
              <a:t>Dubbing</a:t>
            </a:r>
            <a:endParaRPr lang="en-US" sz="3200" dirty="0">
              <a:solidFill>
                <a:schemeClr val="tx1"/>
              </a:solidFill>
              <a:effectLst/>
            </a:endParaRPr>
          </a:p>
        </p:txBody>
      </p:sp>
    </p:spTree>
    <p:extLst>
      <p:ext uri="{BB962C8B-B14F-4D97-AF65-F5344CB8AC3E}">
        <p14:creationId xmlns:p14="http://schemas.microsoft.com/office/powerpoint/2010/main" val="2880343589"/>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9"/>
            <a:ext cx="9055510" cy="1947672"/>
          </a:xfrm>
        </p:spPr>
        <p:txBody>
          <a:bodyPr>
            <a:noAutofit/>
          </a:bodyPr>
          <a:lstStyle/>
          <a:p>
            <a:pPr marL="109728" indent="0">
              <a:lnSpc>
                <a:spcPct val="150000"/>
              </a:lnSpc>
              <a:buNone/>
            </a:pPr>
            <a:r>
              <a:rPr lang="en-US" dirty="0"/>
              <a:t>According to </a:t>
            </a:r>
            <a:r>
              <a:rPr lang="en-US" dirty="0" err="1"/>
              <a:t>Chaume</a:t>
            </a:r>
            <a:r>
              <a:rPr lang="en-US" dirty="0"/>
              <a:t> (2020), the term </a:t>
            </a:r>
            <a:r>
              <a:rPr lang="en-US" b="1" dirty="0" err="1"/>
              <a:t>revoicing</a:t>
            </a:r>
            <a:r>
              <a:rPr lang="en-US" dirty="0"/>
              <a:t> can also encompass the concepts of </a:t>
            </a:r>
            <a:r>
              <a:rPr lang="en-US" b="1" dirty="0" err="1">
                <a:solidFill>
                  <a:srgbClr val="FF0000"/>
                </a:solidFill>
              </a:rPr>
              <a:t>fandubbing</a:t>
            </a:r>
            <a:r>
              <a:rPr lang="en-US" b="1" dirty="0"/>
              <a:t> </a:t>
            </a:r>
            <a:r>
              <a:rPr lang="en-US" dirty="0"/>
              <a:t>and </a:t>
            </a:r>
            <a:r>
              <a:rPr lang="en-US" b="1" dirty="0" err="1">
                <a:solidFill>
                  <a:srgbClr val="FF0000"/>
                </a:solidFill>
              </a:rPr>
              <a:t>fundubbing</a:t>
            </a:r>
            <a:r>
              <a:rPr lang="en-US" dirty="0"/>
              <a:t>. </a:t>
            </a:r>
            <a:r>
              <a:rPr lang="en-US" b="1" dirty="0" err="1">
                <a:solidFill>
                  <a:srgbClr val="FF0000"/>
                </a:solidFill>
              </a:rPr>
              <a:t>Fandubbing</a:t>
            </a:r>
            <a:r>
              <a:rPr lang="en-US" dirty="0"/>
              <a:t> refers to the practice of fans creating their own dubbing translations. </a:t>
            </a:r>
            <a:r>
              <a:rPr lang="en-US" b="1" dirty="0" err="1">
                <a:solidFill>
                  <a:srgbClr val="FF0000"/>
                </a:solidFill>
              </a:rPr>
              <a:t>Fundubbing</a:t>
            </a:r>
            <a:r>
              <a:rPr lang="en-US" dirty="0"/>
              <a:t> involves </a:t>
            </a:r>
            <a:r>
              <a:rPr lang="en-US" dirty="0" err="1"/>
              <a:t>revoicing</a:t>
            </a:r>
            <a:r>
              <a:rPr lang="en-US" dirty="0"/>
              <a:t> the original dialogue with an alternative track that does not provide a translation but features a new script created for </a:t>
            </a:r>
            <a:r>
              <a:rPr lang="en-US" dirty="0" err="1"/>
              <a:t>humour</a:t>
            </a:r>
            <a:r>
              <a:rPr lang="en-US" dirty="0"/>
              <a:t> or parody purposes (</a:t>
            </a:r>
            <a:r>
              <a:rPr lang="en-US" dirty="0" err="1"/>
              <a:t>Baños</a:t>
            </a:r>
            <a:r>
              <a:rPr lang="en-US" dirty="0"/>
              <a:t>, 2020). </a:t>
            </a:r>
            <a:endParaRPr lang="en-US" sz="3200" b="1" dirty="0" smtClean="0"/>
          </a:p>
        </p:txBody>
      </p:sp>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err="1" smtClean="0">
                <a:effectLst/>
              </a:rPr>
              <a:t>Revoicing</a:t>
            </a:r>
            <a:endParaRPr lang="en-US" sz="3200" dirty="0">
              <a:effectLst/>
            </a:endParaRPr>
          </a:p>
        </p:txBody>
      </p:sp>
    </p:spTree>
    <p:extLst>
      <p:ext uri="{BB962C8B-B14F-4D97-AF65-F5344CB8AC3E}">
        <p14:creationId xmlns:p14="http://schemas.microsoft.com/office/powerpoint/2010/main" val="868997152"/>
      </p:ext>
    </p:extLst>
  </p:cSld>
  <p:clrMapOvr>
    <a:masterClrMapping/>
  </p:clrMapOvr>
  <mc:AlternateContent xmlns:mc="http://schemas.openxmlformats.org/markup-compatibility/2006" xmlns:p14="http://schemas.microsoft.com/office/powerpoint/2010/main">
    <mc:Choice Requires="p14">
      <p:transition spd="slow" p14:dur="2000" advTm="31042"/>
    </mc:Choice>
    <mc:Fallback xmlns="">
      <p:transition spd="slow" advTm="3104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err="1"/>
              <a:t>synchronisation</a:t>
            </a:r>
            <a:r>
              <a:rPr lang="en-US" sz="3200" dirty="0"/>
              <a:t> </a:t>
            </a:r>
            <a:endParaRPr lang="en-US" sz="3200" dirty="0">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3200" dirty="0"/>
              <a:t>one of the features of translation for dubbing that consists of matching</a:t>
            </a:r>
          </a:p>
          <a:p>
            <a:pPr marL="109728" indent="0">
              <a:buNone/>
            </a:pPr>
            <a:r>
              <a:rPr lang="en-US" sz="3200" dirty="0"/>
              <a:t>the target language translation and the articulatory and body movements</a:t>
            </a:r>
          </a:p>
          <a:p>
            <a:pPr marL="109728" indent="0">
              <a:buNone/>
            </a:pPr>
            <a:r>
              <a:rPr lang="en-US" sz="3200" dirty="0"/>
              <a:t>of the screen actors and actresses, and ensuring that the utterances and</a:t>
            </a:r>
          </a:p>
          <a:p>
            <a:pPr marL="109728" indent="0">
              <a:buNone/>
            </a:pPr>
            <a:r>
              <a:rPr lang="en-US" sz="3200" dirty="0"/>
              <a:t>pauses in the translation match those of the source text.</a:t>
            </a:r>
            <a:endParaRPr lang="en-US" sz="3200" b="1" dirty="0" smtClean="0"/>
          </a:p>
        </p:txBody>
      </p:sp>
    </p:spTree>
    <p:extLst>
      <p:ext uri="{BB962C8B-B14F-4D97-AF65-F5344CB8AC3E}">
        <p14:creationId xmlns:p14="http://schemas.microsoft.com/office/powerpoint/2010/main" val="3459726849"/>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smtClean="0"/>
              <a:t>1- Lip </a:t>
            </a:r>
            <a:r>
              <a:rPr lang="en-US" sz="3200" dirty="0" smtClean="0"/>
              <a:t>Synch</a:t>
            </a:r>
            <a:endParaRPr lang="en-US" sz="3200" dirty="0">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dirty="0"/>
              <a:t>T</a:t>
            </a:r>
            <a:r>
              <a:rPr lang="en-US" dirty="0" smtClean="0"/>
              <a:t>he </a:t>
            </a:r>
            <a:r>
              <a:rPr lang="en-US" dirty="0"/>
              <a:t>most well- known type of </a:t>
            </a:r>
            <a:r>
              <a:rPr lang="en-US" dirty="0" err="1"/>
              <a:t>synchronisation</a:t>
            </a:r>
            <a:r>
              <a:rPr lang="en-US" dirty="0"/>
              <a:t> in dubbing is </a:t>
            </a:r>
            <a:r>
              <a:rPr lang="en-US" b="1" dirty="0"/>
              <a:t>lip sync</a:t>
            </a:r>
            <a:r>
              <a:rPr lang="en-US" dirty="0"/>
              <a:t>, and all authors writing on dubbing unanimously mention it as a key requirement. phonetic synchrony is achieved</a:t>
            </a:r>
          </a:p>
          <a:p>
            <a:pPr marL="109728" indent="0">
              <a:buNone/>
            </a:pPr>
            <a:r>
              <a:rPr lang="en-US" dirty="0"/>
              <a:t>when there is unity “between the articulatory movements seen </a:t>
            </a:r>
            <a:r>
              <a:rPr lang="en-US" dirty="0" smtClean="0"/>
              <a:t>and the </a:t>
            </a:r>
            <a:r>
              <a:rPr lang="en-US" dirty="0"/>
              <a:t>sounds heard</a:t>
            </a:r>
            <a:r>
              <a:rPr lang="en-US" dirty="0" smtClean="0"/>
              <a:t>”.</a:t>
            </a:r>
          </a:p>
          <a:p>
            <a:pPr marL="109728" indent="0">
              <a:buNone/>
            </a:pPr>
            <a:r>
              <a:rPr lang="en-US" b="1" dirty="0">
                <a:solidFill>
                  <a:srgbClr val="FF0000"/>
                </a:solidFill>
              </a:rPr>
              <a:t>In dubbing, lip sync precedes semantic equivalence, particularly in close- up shots (</a:t>
            </a:r>
            <a:r>
              <a:rPr lang="en-US" b="1" dirty="0" err="1">
                <a:solidFill>
                  <a:srgbClr val="FF0000"/>
                </a:solidFill>
              </a:rPr>
              <a:t>Bosseaux</a:t>
            </a:r>
            <a:r>
              <a:rPr lang="en-US" b="1" dirty="0">
                <a:solidFill>
                  <a:srgbClr val="FF0000"/>
                </a:solidFill>
              </a:rPr>
              <a:t>, 2018). Lip </a:t>
            </a:r>
            <a:r>
              <a:rPr lang="en-US" b="1" dirty="0" smtClean="0">
                <a:solidFill>
                  <a:srgbClr val="FF0000"/>
                </a:solidFill>
              </a:rPr>
              <a:t>sync </a:t>
            </a:r>
            <a:r>
              <a:rPr lang="en-US" b="1" dirty="0">
                <a:solidFill>
                  <a:srgbClr val="FF0000"/>
                </a:solidFill>
              </a:rPr>
              <a:t>is about matching the sounds in translation to the sounds in the </a:t>
            </a:r>
            <a:r>
              <a:rPr lang="en-US" b="1" dirty="0" smtClean="0">
                <a:solidFill>
                  <a:srgbClr val="FF0000"/>
                </a:solidFill>
              </a:rPr>
              <a:t>original.</a:t>
            </a:r>
            <a:endParaRPr lang="en-US" sz="3200" b="1" dirty="0" smtClean="0">
              <a:solidFill>
                <a:srgbClr val="FF0000"/>
              </a:solidFill>
            </a:endParaRPr>
          </a:p>
        </p:txBody>
      </p:sp>
    </p:spTree>
    <p:extLst>
      <p:ext uri="{BB962C8B-B14F-4D97-AF65-F5344CB8AC3E}">
        <p14:creationId xmlns:p14="http://schemas.microsoft.com/office/powerpoint/2010/main" val="2232644778"/>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2400" dirty="0" smtClean="0"/>
              <a:t>Why is lip sync </a:t>
            </a:r>
            <a:r>
              <a:rPr lang="en-US" sz="2400" dirty="0"/>
              <a:t>important </a:t>
            </a:r>
            <a:r>
              <a:rPr lang="en-US" sz="2400" dirty="0" smtClean="0"/>
              <a:t>and whether </a:t>
            </a:r>
            <a:r>
              <a:rPr lang="en-US" sz="2400" dirty="0"/>
              <a:t>viewers can notice badly mismatched </a:t>
            </a:r>
            <a:r>
              <a:rPr lang="en-US" sz="2400" dirty="0" smtClean="0"/>
              <a:t>dialogue?</a:t>
            </a:r>
            <a:endParaRPr lang="en-US" sz="2400" dirty="0">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lnSpc>
                <a:spcPct val="150000"/>
              </a:lnSpc>
              <a:buNone/>
            </a:pPr>
            <a:r>
              <a:rPr lang="en-US" dirty="0"/>
              <a:t>In fact, when watching films and TV series, we tend to – pretty much unconsciously – monitor actors’ eyes and their lip movements, and interpret them together with what we can hear in the dialogue. </a:t>
            </a:r>
            <a:endParaRPr lang="en-US" dirty="0" smtClean="0"/>
          </a:p>
          <a:p>
            <a:pPr marL="109728" indent="0">
              <a:lnSpc>
                <a:spcPct val="150000"/>
              </a:lnSpc>
              <a:buNone/>
            </a:pPr>
            <a:r>
              <a:rPr lang="en-US" dirty="0"/>
              <a:t>In consequence, a mismatch between an actor’s lip movements visible on screen and the dubbed translation heard on the soundtrack may possibly result in misinterpretation of the dialogue. </a:t>
            </a:r>
            <a:endParaRPr lang="en-US" sz="3200" b="1" dirty="0" smtClean="0"/>
          </a:p>
        </p:txBody>
      </p:sp>
    </p:spTree>
    <p:extLst>
      <p:ext uri="{BB962C8B-B14F-4D97-AF65-F5344CB8AC3E}">
        <p14:creationId xmlns:p14="http://schemas.microsoft.com/office/powerpoint/2010/main" val="909312654"/>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smtClean="0"/>
              <a:t>2- </a:t>
            </a:r>
            <a:r>
              <a:rPr lang="en-US" sz="3200" dirty="0" err="1" smtClean="0"/>
              <a:t>Isochrony</a:t>
            </a:r>
            <a:endParaRPr lang="en-US" sz="3200" dirty="0">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b="1" dirty="0" err="1"/>
              <a:t>Isochrony</a:t>
            </a:r>
            <a:r>
              <a:rPr lang="en-US" b="1" dirty="0"/>
              <a:t> </a:t>
            </a:r>
            <a:r>
              <a:rPr lang="en-US" dirty="0"/>
              <a:t>is about matching the duration of the translation to the duration of the original </a:t>
            </a:r>
            <a:r>
              <a:rPr lang="en-US" dirty="0" smtClean="0"/>
              <a:t>utterance.</a:t>
            </a:r>
            <a:r>
              <a:rPr lang="en-US" dirty="0"/>
              <a:t> </a:t>
            </a:r>
            <a:r>
              <a:rPr lang="en-US" dirty="0" err="1"/>
              <a:t>Isochrony</a:t>
            </a:r>
            <a:r>
              <a:rPr lang="en-US" dirty="0"/>
              <a:t> is “what compels translators to fit the length of their translation to the length of the screen character’s utterance</a:t>
            </a:r>
            <a:r>
              <a:rPr lang="en-US" dirty="0" smtClean="0"/>
              <a:t>”.</a:t>
            </a:r>
            <a:endParaRPr lang="en-US" sz="3200" b="1" dirty="0" smtClean="0"/>
          </a:p>
        </p:txBody>
      </p:sp>
    </p:spTree>
    <p:extLst>
      <p:ext uri="{BB962C8B-B14F-4D97-AF65-F5344CB8AC3E}">
        <p14:creationId xmlns:p14="http://schemas.microsoft.com/office/powerpoint/2010/main" val="969261479"/>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pPr lvl="0"/>
            <a:r>
              <a:rPr lang="en-US" sz="3200" dirty="0" smtClean="0"/>
              <a:t>2- </a:t>
            </a:r>
            <a:r>
              <a:rPr lang="en-US" sz="3200" dirty="0" err="1" smtClean="0"/>
              <a:t>Isochrony</a:t>
            </a:r>
            <a:endParaRPr lang="en-US" sz="3200" dirty="0">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dirty="0"/>
              <a:t>Respecting </a:t>
            </a:r>
            <a:r>
              <a:rPr lang="en-US" dirty="0" err="1"/>
              <a:t>isochrony</a:t>
            </a:r>
            <a:r>
              <a:rPr lang="en-US" dirty="0"/>
              <a:t> is believed to make the audiovisual programme “more realistic, credible and true- to- life” (</a:t>
            </a:r>
            <a:r>
              <a:rPr lang="en-US" dirty="0" err="1"/>
              <a:t>Chaume</a:t>
            </a:r>
            <a:r>
              <a:rPr lang="en-US" dirty="0"/>
              <a:t>, 2014, p. 73). It also helps maintain the suspension of </a:t>
            </a:r>
            <a:r>
              <a:rPr lang="en-US" dirty="0" smtClean="0"/>
              <a:t>disbelief. </a:t>
            </a:r>
            <a:endParaRPr lang="en-US" dirty="0" smtClean="0"/>
          </a:p>
          <a:p>
            <a:pPr marL="109728" indent="0">
              <a:buNone/>
            </a:pPr>
            <a:r>
              <a:rPr lang="en-US" dirty="0" smtClean="0"/>
              <a:t>Disregarding </a:t>
            </a:r>
            <a:r>
              <a:rPr lang="en-US" dirty="0"/>
              <a:t>the requirement of </a:t>
            </a:r>
            <a:r>
              <a:rPr lang="en-US" dirty="0" err="1"/>
              <a:t>isochrony</a:t>
            </a:r>
            <a:r>
              <a:rPr lang="en-US" dirty="0"/>
              <a:t> “would lead to mouths moving on screen when no words can be heard (empty mouth flaps), or otherwise speech heard after the mouths on screen have stopped moving</a:t>
            </a:r>
            <a:r>
              <a:rPr lang="en-US" dirty="0" smtClean="0"/>
              <a:t>”. Mismatches </a:t>
            </a:r>
            <a:r>
              <a:rPr lang="en-US" dirty="0"/>
              <a:t>in </a:t>
            </a:r>
            <a:r>
              <a:rPr lang="en-US" dirty="0" err="1"/>
              <a:t>isochrony</a:t>
            </a:r>
            <a:r>
              <a:rPr lang="en-US" dirty="0"/>
              <a:t> are very likely to be noticed by viewers and </a:t>
            </a:r>
            <a:r>
              <a:rPr lang="en-US" dirty="0" err="1"/>
              <a:t>criticised</a:t>
            </a:r>
            <a:r>
              <a:rPr lang="en-US" dirty="0"/>
              <a:t> by them. </a:t>
            </a:r>
            <a:endParaRPr lang="en-US" sz="3200" b="1" dirty="0" smtClean="0"/>
          </a:p>
        </p:txBody>
      </p:sp>
    </p:spTree>
    <p:extLst>
      <p:ext uri="{BB962C8B-B14F-4D97-AF65-F5344CB8AC3E}">
        <p14:creationId xmlns:p14="http://schemas.microsoft.com/office/powerpoint/2010/main" val="1717568739"/>
      </p:ext>
    </p:extLst>
  </p:cSld>
  <p:clrMapOvr>
    <a:masterClrMapping/>
  </p:clrMapOvr>
  <mc:AlternateContent xmlns:mc="http://schemas.openxmlformats.org/markup-compatibility/2006" xmlns:p14="http://schemas.microsoft.com/office/powerpoint/2010/main">
    <mc:Choice Requires="p14">
      <p:transition spd="slow" p14:dur="2000" advTm="3766"/>
    </mc:Choice>
    <mc:Fallback xmlns="">
      <p:transition spd="slow" advTm="3766"/>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1998</TotalTime>
  <Words>1080</Words>
  <Application>Microsoft Office PowerPoint</Application>
  <PresentationFormat>عرض على الشاشة (4:3)</PresentationFormat>
  <Paragraphs>39</Paragraphs>
  <Slides>16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16</vt:i4>
      </vt:variant>
    </vt:vector>
  </HeadingPairs>
  <TitlesOfParts>
    <vt:vector size="22" baseType="lpstr">
      <vt:lpstr>Calibri</vt:lpstr>
      <vt:lpstr>Lucida Sans Unicode</vt:lpstr>
      <vt:lpstr>Verdana</vt:lpstr>
      <vt:lpstr>Wingdings 2</vt:lpstr>
      <vt:lpstr>Wingdings 3</vt:lpstr>
      <vt:lpstr>Concourse</vt:lpstr>
      <vt:lpstr>Dubbing Lect. Dr. Jalil Naser Hilu </vt:lpstr>
      <vt:lpstr>Dubbing</vt:lpstr>
      <vt:lpstr>Dubbing</vt:lpstr>
      <vt:lpstr>Revoicing</vt:lpstr>
      <vt:lpstr>synchronisation </vt:lpstr>
      <vt:lpstr>1- Lip Synch</vt:lpstr>
      <vt:lpstr>Why is lip sync important and whether viewers can notice badly mismatched dialogue?</vt:lpstr>
      <vt:lpstr>2- Isochrony</vt:lpstr>
      <vt:lpstr>2- Isochrony</vt:lpstr>
      <vt:lpstr>2- Isochrony</vt:lpstr>
      <vt:lpstr>3- Kinetic synchrony</vt:lpstr>
      <vt:lpstr>3- Kinetic synchrony</vt:lpstr>
      <vt:lpstr>4- Character synchrony</vt:lpstr>
      <vt:lpstr>5- Content synchrony</vt:lpstr>
      <vt:lpstr>Summary</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AVT  Definition,Types</dc:title>
  <dc:creator>Ali</dc:creator>
  <cp:lastModifiedBy>Maher</cp:lastModifiedBy>
  <cp:revision>140</cp:revision>
  <dcterms:created xsi:type="dcterms:W3CDTF">2006-08-16T00:00:00Z</dcterms:created>
  <dcterms:modified xsi:type="dcterms:W3CDTF">2024-12-12T07:08:13Z</dcterms:modified>
</cp:coreProperties>
</file>