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11" r:id="rId2"/>
    <p:sldId id="302" r:id="rId3"/>
    <p:sldId id="257" r:id="rId4"/>
    <p:sldId id="283" r:id="rId5"/>
    <p:sldId id="303" r:id="rId6"/>
    <p:sldId id="318" r:id="rId7"/>
    <p:sldId id="284" r:id="rId8"/>
    <p:sldId id="286" r:id="rId9"/>
    <p:sldId id="312" r:id="rId10"/>
    <p:sldId id="313" r:id="rId11"/>
    <p:sldId id="277" r:id="rId12"/>
    <p:sldId id="287" r:id="rId13"/>
    <p:sldId id="292" r:id="rId14"/>
    <p:sldId id="293" r:id="rId15"/>
    <p:sldId id="294" r:id="rId16"/>
    <p:sldId id="295" r:id="rId17"/>
    <p:sldId id="319" r:id="rId18"/>
    <p:sldId id="296" r:id="rId19"/>
    <p:sldId id="297" r:id="rId20"/>
    <p:sldId id="298" r:id="rId21"/>
    <p:sldId id="299" r:id="rId22"/>
    <p:sldId id="300" r:id="rId23"/>
    <p:sldId id="301" r:id="rId24"/>
    <p:sldId id="304" r:id="rId25"/>
    <p:sldId id="305" r:id="rId26"/>
    <p:sldId id="306" r:id="rId27"/>
    <p:sldId id="309" r:id="rId28"/>
    <p:sldId id="310" r:id="rId29"/>
    <p:sldId id="314" r:id="rId30"/>
    <p:sldId id="315" r:id="rId31"/>
    <p:sldId id="316" r:id="rId32"/>
    <p:sldId id="317" r:id="rId33"/>
    <p:sldId id="2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090"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27BBF-47CC-4332-AF31-A08398F4E281}" type="datetimeFigureOut">
              <a:rPr lang="en-US" smtClean="0"/>
              <a:t>27-Nov-24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8352C-3401-43A6-8734-E6A7D5764D6B}" type="slidenum">
              <a:rPr lang="en-US" smtClean="0"/>
              <a:t>‹#›</a:t>
            </a:fld>
            <a:endParaRPr lang="en-US"/>
          </a:p>
        </p:txBody>
      </p:sp>
    </p:spTree>
    <p:extLst>
      <p:ext uri="{BB962C8B-B14F-4D97-AF65-F5344CB8AC3E}">
        <p14:creationId xmlns:p14="http://schemas.microsoft.com/office/powerpoint/2010/main" val="61586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27-Nov-24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27-Nov-24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27-Nov-24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27-Nov-24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27-Nov-24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27-Nov-24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27-Nov-24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25490"/>
            <a:ext cx="8763000" cy="2286000"/>
          </a:xfrm>
          <a:solidFill>
            <a:schemeClr val="bg2">
              <a:lumMod val="50000"/>
            </a:schemeClr>
          </a:solidFill>
          <a:ln w="76200">
            <a:solidFill>
              <a:schemeClr val="tx1"/>
            </a:solidFill>
          </a:ln>
        </p:spPr>
        <p:txBody>
          <a:bodyPr>
            <a:normAutofit/>
          </a:bodyPr>
          <a:lstStyle/>
          <a:p>
            <a:pPr algn="ctr"/>
            <a:r>
              <a:rPr lang="en-US" dirty="0" smtClean="0">
                <a:solidFill>
                  <a:schemeClr val="tx1"/>
                </a:solidFill>
                <a:effectLst/>
              </a:rPr>
              <a:t>Technical Aspects in Subtitling/ Part Two</a:t>
            </a:r>
            <a:br>
              <a:rPr lang="en-US" dirty="0" smtClean="0">
                <a:solidFill>
                  <a:schemeClr val="tx1"/>
                </a:solidFill>
                <a:effectLst/>
              </a:rPr>
            </a:br>
            <a:r>
              <a:rPr lang="en-US" sz="4000" dirty="0" smtClean="0">
                <a:solidFill>
                  <a:schemeClr val="accent3">
                    <a:lumMod val="60000"/>
                    <a:lumOff val="40000"/>
                  </a:schemeClr>
                </a:solidFill>
                <a:effectLst/>
              </a:rPr>
              <a:t>Lect. </a:t>
            </a:r>
            <a:r>
              <a:rPr lang="en-US" sz="4000" dirty="0" smtClean="0">
                <a:solidFill>
                  <a:schemeClr val="accent3">
                    <a:lumMod val="60000"/>
                    <a:lumOff val="40000"/>
                  </a:schemeClr>
                </a:solidFill>
                <a:effectLst/>
              </a:rPr>
              <a:t>Dr. </a:t>
            </a:r>
            <a:r>
              <a:rPr lang="en-US" sz="4000" dirty="0" err="1" smtClean="0">
                <a:solidFill>
                  <a:schemeClr val="accent3">
                    <a:lumMod val="60000"/>
                    <a:lumOff val="40000"/>
                  </a:schemeClr>
                </a:solidFill>
                <a:effectLst/>
              </a:rPr>
              <a:t>Jalil</a:t>
            </a:r>
            <a:r>
              <a:rPr lang="en-US" sz="4000" dirty="0" smtClean="0">
                <a:solidFill>
                  <a:schemeClr val="accent3">
                    <a:lumMod val="60000"/>
                    <a:lumOff val="40000"/>
                  </a:schemeClr>
                </a:solidFill>
                <a:effectLst/>
              </a:rPr>
              <a:t> </a:t>
            </a:r>
            <a:r>
              <a:rPr lang="en-US" sz="4000" dirty="0" err="1" smtClean="0">
                <a:solidFill>
                  <a:schemeClr val="accent3">
                    <a:lumMod val="60000"/>
                    <a:lumOff val="40000"/>
                  </a:schemeClr>
                </a:solidFill>
                <a:effectLst/>
              </a:rPr>
              <a:t>Naser</a:t>
            </a:r>
            <a:r>
              <a:rPr lang="en-US" sz="4000" dirty="0" smtClean="0">
                <a:solidFill>
                  <a:schemeClr val="accent3">
                    <a:lumMod val="60000"/>
                    <a:lumOff val="40000"/>
                  </a:schemeClr>
                </a:solidFill>
                <a:effectLst/>
              </a:rPr>
              <a:t> </a:t>
            </a:r>
            <a:r>
              <a:rPr lang="en-US" sz="4000" dirty="0" err="1" smtClean="0">
                <a:solidFill>
                  <a:schemeClr val="accent3">
                    <a:lumMod val="60000"/>
                    <a:lumOff val="40000"/>
                  </a:schemeClr>
                </a:solidFill>
                <a:effectLst/>
              </a:rPr>
              <a:t>Hilu</a:t>
            </a:r>
            <a:endParaRPr lang="en-US" sz="4000" dirty="0">
              <a:solidFill>
                <a:schemeClr val="accent3">
                  <a:lumMod val="60000"/>
                  <a:lumOff val="40000"/>
                </a:schemeClr>
              </a:solidFill>
              <a:effectLst/>
            </a:endParaRPr>
          </a:p>
        </p:txBody>
      </p:sp>
      <p:pic>
        <p:nvPicPr>
          <p:cNvPr id="4" name="Picture 7"/>
          <p:cNvPicPr/>
          <p:nvPr/>
        </p:nvPicPr>
        <p:blipFill>
          <a:blip r:embed="rId2" cstate="print">
            <a:extLst>
              <a:ext uri="{28A0092B-C50C-407E-A947-70E740481C1C}">
                <a14:useLocalDpi xmlns:a14="http://schemas.microsoft.com/office/drawing/2010/main" val="0"/>
              </a:ext>
            </a:extLst>
          </a:blip>
          <a:stretch>
            <a:fillRect/>
          </a:stretch>
        </p:blipFill>
        <p:spPr>
          <a:xfrm>
            <a:off x="533400" y="533403"/>
            <a:ext cx="1447800" cy="1600200"/>
          </a:xfrm>
          <a:prstGeom prst="rect">
            <a:avLst/>
          </a:prstGeom>
        </p:spPr>
      </p:pic>
      <p:pic>
        <p:nvPicPr>
          <p:cNvPr id="5" name="Picture 2"/>
          <p:cNvPicPr/>
          <p:nvPr/>
        </p:nvPicPr>
        <p:blipFill>
          <a:blip r:embed="rId3">
            <a:extLst>
              <a:ext uri="{28A0092B-C50C-407E-A947-70E740481C1C}">
                <a14:useLocalDpi xmlns:a14="http://schemas.microsoft.com/office/drawing/2010/main" val="0"/>
              </a:ext>
            </a:extLst>
          </a:blip>
          <a:stretch>
            <a:fillRect/>
          </a:stretch>
        </p:blipFill>
        <p:spPr>
          <a:xfrm>
            <a:off x="7162800" y="552450"/>
            <a:ext cx="1504950" cy="1504950"/>
          </a:xfrm>
          <a:prstGeom prst="rect">
            <a:avLst/>
          </a:prstGeom>
        </p:spPr>
      </p:pic>
    </p:spTree>
    <p:extLst>
      <p:ext uri="{BB962C8B-B14F-4D97-AF65-F5344CB8AC3E}">
        <p14:creationId xmlns:p14="http://schemas.microsoft.com/office/powerpoint/2010/main" val="3692938407"/>
      </p:ext>
    </p:extLst>
  </p:cSld>
  <p:clrMapOvr>
    <a:masterClrMapping/>
  </p:clrMapOvr>
  <mc:AlternateContent xmlns:mc="http://schemas.openxmlformats.org/markup-compatibility/2006" xmlns:p14="http://schemas.microsoft.com/office/powerpoint/2010/main">
    <mc:Choice Requires="p14">
      <p:transition spd="slow" p14:dur="2000" advTm="22746"/>
    </mc:Choice>
    <mc:Fallback xmlns="">
      <p:transition spd="slow" advTm="2274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smtClean="0"/>
              <a:t>‎To </a:t>
            </a:r>
            <a:r>
              <a:rPr lang="en-US" sz="3200" dirty="0"/>
              <a:t>avoid this problem , many subtitling programs have an ‎automatic delay function that creates a small pause immediately after ‎the out-time of every subtitle , before the next one can be cued in .This ‎function can be manipulated and various values can be selected , but in ‎order to be effective </a:t>
            </a:r>
            <a:r>
              <a:rPr lang="en-US" sz="3200" b="1" dirty="0">
                <a:solidFill>
                  <a:srgbClr val="FF0000"/>
                </a:solidFill>
              </a:rPr>
              <a:t>a minimum of two or three frames are needed .</a:t>
            </a:r>
            <a:r>
              <a:rPr lang="en-US" sz="3200" dirty="0"/>
              <a:t>‎</a:t>
            </a:r>
            <a:endParaRPr lang="en-US" sz="32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a:solidFill>
                  <a:schemeClr val="tx1"/>
                </a:solidFill>
                <a:effectLst/>
              </a:rPr>
              <a:t> Problem of delay function </a:t>
            </a:r>
          </a:p>
        </p:txBody>
      </p:sp>
    </p:spTree>
    <p:extLst>
      <p:ext uri="{BB962C8B-B14F-4D97-AF65-F5344CB8AC3E}">
        <p14:creationId xmlns:p14="http://schemas.microsoft.com/office/powerpoint/2010/main" val="3303254788"/>
      </p:ext>
    </p:extLst>
  </p:cSld>
  <p:clrMapOvr>
    <a:masterClrMapping/>
  </p:clrMapOvr>
  <mc:AlternateContent xmlns:mc="http://schemas.openxmlformats.org/markup-compatibility/2006" xmlns:p14="http://schemas.microsoft.com/office/powerpoint/2010/main">
    <mc:Choice Requires="p14">
      <p:transition spd="slow" p14:dur="2000" advTm="91912"/>
    </mc:Choice>
    <mc:Fallback xmlns="">
      <p:transition spd="slow" advTm="9191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Autofit/>
          </a:bodyPr>
          <a:lstStyle/>
          <a:p>
            <a:pPr marL="109728" indent="0" algn="just">
              <a:buNone/>
            </a:pPr>
            <a:r>
              <a:rPr lang="en-US" sz="3200" dirty="0" smtClean="0"/>
              <a:t>One </a:t>
            </a:r>
            <a:r>
              <a:rPr lang="en-US" sz="3200" dirty="0"/>
              <a:t>of the many still images which compose a complete moving picture . </a:t>
            </a:r>
            <a:endParaRPr lang="en-US" sz="3200" dirty="0" smtClean="0"/>
          </a:p>
          <a:p>
            <a:pPr marL="109728" indent="0" algn="just">
              <a:buNone/>
            </a:pPr>
            <a:r>
              <a:rPr lang="en-US" sz="3200" dirty="0" smtClean="0"/>
              <a:t>" </a:t>
            </a:r>
            <a:r>
              <a:rPr lang="en-US" sz="3200" dirty="0"/>
              <a:t>Frame " can also be used as a unit of time , but the actual duration of it depends on the frame rate at which it is displayed .</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Frame</a:t>
            </a:r>
            <a:endParaRPr lang="en-US" sz="3200" dirty="0">
              <a:solidFill>
                <a:schemeClr val="tx1"/>
              </a:solidFill>
              <a:effectLst/>
            </a:endParaRPr>
          </a:p>
        </p:txBody>
      </p:sp>
    </p:spTree>
    <p:extLst>
      <p:ext uri="{BB962C8B-B14F-4D97-AF65-F5344CB8AC3E}">
        <p14:creationId xmlns:p14="http://schemas.microsoft.com/office/powerpoint/2010/main" val="383250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Autofit/>
          </a:bodyPr>
          <a:lstStyle/>
          <a:p>
            <a:pPr marL="109728" indent="0">
              <a:buNone/>
            </a:pPr>
            <a:r>
              <a:rPr lang="en-US" sz="3200" dirty="0"/>
              <a:t>The frequency at which consecutive video images ( frames ) are displayed , in rapid succession , to create the visual effect of motion  expressed in frames per second , or fps .Common frame rates include 24 fps , 25 fps and 30 fps .</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Frame Rate</a:t>
            </a:r>
            <a:endParaRPr lang="en-US" sz="3200" dirty="0">
              <a:solidFill>
                <a:schemeClr val="tx1"/>
              </a:solidFill>
              <a:effectLst/>
            </a:endParaRPr>
          </a:p>
        </p:txBody>
      </p:sp>
    </p:spTree>
    <p:extLst>
      <p:ext uri="{BB962C8B-B14F-4D97-AF65-F5344CB8AC3E}">
        <p14:creationId xmlns:p14="http://schemas.microsoft.com/office/powerpoint/2010/main" val="25988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Autofit/>
          </a:bodyPr>
          <a:lstStyle/>
          <a:p>
            <a:pPr marL="109728" indent="0">
              <a:buNone/>
            </a:pPr>
            <a:r>
              <a:rPr lang="en-US" sz="2800" dirty="0"/>
              <a:t>A </a:t>
            </a:r>
            <a:r>
              <a:rPr lang="en-US" sz="2800" dirty="0" err="1"/>
              <a:t>timecode</a:t>
            </a:r>
            <a:r>
              <a:rPr lang="en-US" sz="2800" dirty="0"/>
              <a:t> generator assigns an 8-digit figure to every single frame of the film or program .It is a sort of identity sign unique to each frame , making it easy for any professional to identify a particular frame within the whole program .The code is engraved at the top or the bottom of the working copy , where a TCR-Time Code Reader – indicates the hours , minutes , seconds and frames  .( Diaz Cintas and </a:t>
            </a:r>
            <a:r>
              <a:rPr lang="en-US" sz="2800" dirty="0" err="1"/>
              <a:t>Remael</a:t>
            </a:r>
            <a:r>
              <a:rPr lang="en-US" sz="2800" dirty="0"/>
              <a:t> , 2014 : 93 )  </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err="1">
                <a:solidFill>
                  <a:schemeClr val="tx1"/>
                </a:solidFill>
                <a:effectLst/>
              </a:rPr>
              <a:t>Timecodes</a:t>
            </a:r>
            <a:r>
              <a:rPr lang="en-US" sz="3200" dirty="0">
                <a:solidFill>
                  <a:schemeClr val="tx1"/>
                </a:solidFill>
                <a:effectLst/>
              </a:rPr>
              <a:t> </a:t>
            </a:r>
          </a:p>
        </p:txBody>
      </p:sp>
    </p:spTree>
    <p:extLst>
      <p:ext uri="{BB962C8B-B14F-4D97-AF65-F5344CB8AC3E}">
        <p14:creationId xmlns:p14="http://schemas.microsoft.com/office/powerpoint/2010/main" val="306154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err="1">
                <a:solidFill>
                  <a:schemeClr val="tx1"/>
                </a:solidFill>
                <a:effectLst/>
              </a:rPr>
              <a:t>Timecodes</a:t>
            </a:r>
            <a:r>
              <a:rPr lang="en-US" sz="3200" dirty="0">
                <a:solidFill>
                  <a:schemeClr val="tx1"/>
                </a:solidFill>
                <a:effectLst/>
              </a:rPr>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161" y="1447800"/>
            <a:ext cx="8006751" cy="5376862"/>
          </a:xfrm>
        </p:spPr>
      </p:pic>
    </p:spTree>
    <p:extLst>
      <p:ext uri="{BB962C8B-B14F-4D97-AF65-F5344CB8AC3E}">
        <p14:creationId xmlns:p14="http://schemas.microsoft.com/office/powerpoint/2010/main" val="156611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2800" b="1" dirty="0" smtClean="0">
                <a:solidFill>
                  <a:srgbClr val="FF0000"/>
                </a:solidFill>
              </a:rPr>
              <a:t>Studies </a:t>
            </a:r>
            <a:r>
              <a:rPr lang="en-US" sz="2800" b="1" dirty="0">
                <a:solidFill>
                  <a:srgbClr val="FF0000"/>
                </a:solidFill>
              </a:rPr>
              <a:t>on ‎the reading speed of viewers seem to indicate that the greater the number ‎of words in one subtitle , the less time is then spent reading each one of ‎these words </a:t>
            </a:r>
            <a:r>
              <a:rPr lang="en-US" sz="2800" b="1" dirty="0" smtClean="0">
                <a:solidFill>
                  <a:srgbClr val="FF0000"/>
                </a:solidFill>
              </a:rPr>
              <a:t>.</a:t>
            </a:r>
          </a:p>
          <a:p>
            <a:pPr marL="109728" indent="0">
              <a:buNone/>
            </a:pPr>
            <a:r>
              <a:rPr lang="en-US" sz="2800" dirty="0" smtClean="0"/>
              <a:t>That </a:t>
            </a:r>
            <a:r>
              <a:rPr lang="en-US" sz="2800" dirty="0"/>
              <a:t>is , viewers need more time to read short subtitles than ‎longer ones ".( </a:t>
            </a:r>
            <a:r>
              <a:rPr lang="en-US" sz="2800" dirty="0" err="1"/>
              <a:t>Ivarsson</a:t>
            </a:r>
            <a:r>
              <a:rPr lang="en-US" sz="2800" dirty="0"/>
              <a:t> and Carroll 1998 : 64 ) ‎</a:t>
            </a:r>
            <a:endParaRPr lang="en-US" sz="28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a:effectLst/>
              </a:rPr>
              <a:t> Reading speed </a:t>
            </a:r>
          </a:p>
        </p:txBody>
      </p:sp>
    </p:spTree>
    <p:extLst>
      <p:ext uri="{BB962C8B-B14F-4D97-AF65-F5344CB8AC3E}">
        <p14:creationId xmlns:p14="http://schemas.microsoft.com/office/powerpoint/2010/main" val="3857210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a:t>It is preferable to utilize  one-liners because they are easier to be  read than ‎two-liners .There is also  some caution that if one-liners contain greatly ‎condensed information , coupled with a high degree of implied information ‎‎, it is quite conceivable that they may be more difficult to interpret than ‎two-liners .‎</a:t>
            </a:r>
            <a:endParaRPr lang="en-US" sz="32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a:effectLst/>
              </a:rPr>
              <a:t> Reading speed </a:t>
            </a:r>
          </a:p>
        </p:txBody>
      </p:sp>
    </p:spTree>
    <p:extLst>
      <p:ext uri="{BB962C8B-B14F-4D97-AF65-F5344CB8AC3E}">
        <p14:creationId xmlns:p14="http://schemas.microsoft.com/office/powerpoint/2010/main" val="4239319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915400" cy="1947672"/>
          </a:xfrm>
        </p:spPr>
        <p:txBody>
          <a:bodyPr>
            <a:noAutofit/>
          </a:bodyPr>
          <a:lstStyle/>
          <a:p>
            <a:pPr marL="109728" indent="0">
              <a:buNone/>
            </a:pPr>
            <a:r>
              <a:rPr lang="en-US" sz="3000" dirty="0"/>
              <a:t>The number of characters per line has evolved with time and technological developments, and now usually falls within the range of </a:t>
            </a:r>
            <a:r>
              <a:rPr lang="en-US" sz="3000" b="1" dirty="0">
                <a:solidFill>
                  <a:srgbClr val="FF0000"/>
                </a:solidFill>
              </a:rPr>
              <a:t>38– 42 characters per line </a:t>
            </a:r>
            <a:r>
              <a:rPr lang="en-US" sz="3000" dirty="0" smtClean="0"/>
              <a:t>There </a:t>
            </a:r>
            <a:r>
              <a:rPr lang="en-US" sz="3000" dirty="0"/>
              <a:t>is no fixed rule as to the minimum number of characters ‎a subtitle must have , but subtitles counting less than </a:t>
            </a:r>
            <a:r>
              <a:rPr lang="en-US" sz="3000" b="1" dirty="0">
                <a:solidFill>
                  <a:srgbClr val="FF0000"/>
                </a:solidFill>
              </a:rPr>
              <a:t>4 to 5 </a:t>
            </a:r>
            <a:r>
              <a:rPr lang="en-US" sz="3000" dirty="0"/>
              <a:t>characters are ‎rare .‎In some cases , a one-word subtitle can just as well be ‎incorporated into the preceding or following one .‎</a:t>
            </a:r>
          </a:p>
          <a:p>
            <a:pPr marL="109728" indent="0">
              <a:buNone/>
            </a:pPr>
            <a:endParaRPr lang="en-US" sz="3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smtClean="0">
                <a:effectLst/>
              </a:rPr>
              <a:t>‎Max. </a:t>
            </a:r>
            <a:r>
              <a:rPr lang="en-US" sz="3200" dirty="0">
                <a:effectLst/>
              </a:rPr>
              <a:t>and </a:t>
            </a:r>
            <a:r>
              <a:rPr lang="en-US" sz="3200" dirty="0" smtClean="0">
                <a:effectLst/>
              </a:rPr>
              <a:t>min. number </a:t>
            </a:r>
            <a:r>
              <a:rPr lang="en-US" sz="3200" dirty="0">
                <a:effectLst/>
              </a:rPr>
              <a:t>of characters</a:t>
            </a: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3938" y="6357938"/>
            <a:ext cx="347662" cy="347662"/>
          </a:xfrm>
          <a:prstGeom prst="rect">
            <a:avLst/>
          </a:prstGeom>
        </p:spPr>
      </p:pic>
    </p:spTree>
    <p:extLst>
      <p:ext uri="{BB962C8B-B14F-4D97-AF65-F5344CB8AC3E}">
        <p14:creationId xmlns:p14="http://schemas.microsoft.com/office/powerpoint/2010/main" val="3308126833"/>
      </p:ext>
    </p:extLst>
  </p:cSld>
  <p:clrMapOvr>
    <a:masterClrMapping/>
  </p:clrMapOvr>
  <mc:AlternateContent xmlns:mc="http://schemas.openxmlformats.org/markup-compatibility/2006" xmlns:p14="http://schemas.microsoft.com/office/powerpoint/2010/main">
    <mc:Choice Requires="p14">
      <p:transition spd="slow" p14:dur="2000" advTm="49655"/>
    </mc:Choice>
    <mc:Fallback xmlns="">
      <p:transition spd="slow" advTm="49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915400" cy="1947672"/>
          </a:xfrm>
        </p:spPr>
        <p:txBody>
          <a:bodyPr>
            <a:noAutofit/>
          </a:bodyPr>
          <a:lstStyle/>
          <a:p>
            <a:pPr marL="109728" indent="0">
              <a:buNone/>
            </a:pPr>
            <a:r>
              <a:rPr lang="en-US" sz="3000" dirty="0" smtClean="0"/>
              <a:t>‎</a:t>
            </a:r>
            <a:r>
              <a:rPr lang="en-US" sz="3000" dirty="0"/>
              <a:t>I</a:t>
            </a:r>
            <a:r>
              <a:rPr lang="en-US" sz="3000" dirty="0" smtClean="0"/>
              <a:t>n </a:t>
            </a:r>
            <a:r>
              <a:rPr lang="en-US" sz="3000" dirty="0"/>
              <a:t>the field of digital video , any picture is made up of ‎individual dots known as pixels –literally picture elements .</a:t>
            </a:r>
            <a:r>
              <a:rPr lang="en-US" sz="3000" b="1" dirty="0">
                <a:solidFill>
                  <a:srgbClr val="FF0000"/>
                </a:solidFill>
              </a:rPr>
              <a:t>Each frame of ‎the video is a picture 720 pixels wide and 576 pixels high , known in the ‎profession as broadcast resolution </a:t>
            </a:r>
            <a:r>
              <a:rPr lang="en-US" sz="3000" dirty="0"/>
              <a:t>.Written text and graphics shown on ‎screen may get distorted if they appear too close to the edges because TV ‎manufactures deal with the screen edges differently. This is why </a:t>
            </a:r>
            <a:r>
              <a:rPr lang="en-US" sz="3000" dirty="0" smtClean="0"/>
              <a:t>all text </a:t>
            </a:r>
            <a:r>
              <a:rPr lang="en-US" sz="3000" dirty="0"/>
              <a:t>‎must be centrally positioned within a safe area .‎</a:t>
            </a:r>
            <a:endParaRPr lang="en-US" sz="3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a:effectLst/>
              </a:rPr>
              <a:t> Field of digital video </a:t>
            </a:r>
          </a:p>
        </p:txBody>
      </p:sp>
    </p:spTree>
    <p:extLst>
      <p:ext uri="{BB962C8B-B14F-4D97-AF65-F5344CB8AC3E}">
        <p14:creationId xmlns:p14="http://schemas.microsoft.com/office/powerpoint/2010/main" val="211475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smtClean="0"/>
              <a:t>The </a:t>
            </a:r>
            <a:r>
              <a:rPr lang="en-US" sz="3200" dirty="0"/>
              <a:t>safe area of the text is usually 10% with each frame edge , e.g. </a:t>
            </a:r>
            <a:r>
              <a:rPr lang="en-US" sz="3200" b="1" dirty="0">
                <a:solidFill>
                  <a:srgbClr val="FF0000"/>
                </a:solidFill>
              </a:rPr>
              <a:t>72 pixels in from the right and left edges and 57 pixels from the top and bottom </a:t>
            </a:r>
            <a:r>
              <a:rPr lang="en-US" sz="3200" dirty="0" smtClean="0"/>
              <a:t>. </a:t>
            </a:r>
            <a:r>
              <a:rPr lang="en-US" sz="3200" dirty="0"/>
              <a:t>They should always be respected when working with </a:t>
            </a:r>
            <a:r>
              <a:rPr lang="en-US" sz="3200" dirty="0" smtClean="0"/>
              <a:t>subtitling </a:t>
            </a:r>
            <a:r>
              <a:rPr lang="en-US" sz="3200" dirty="0"/>
              <a:t>program . </a:t>
            </a:r>
            <a:endParaRPr lang="en-US" sz="32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a:effectLst/>
              </a:rPr>
              <a:t>Safe area of the text </a:t>
            </a:r>
          </a:p>
        </p:txBody>
      </p:sp>
    </p:spTree>
    <p:extLst>
      <p:ext uri="{BB962C8B-B14F-4D97-AF65-F5344CB8AC3E}">
        <p14:creationId xmlns:p14="http://schemas.microsoft.com/office/powerpoint/2010/main" val="3902231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839200" cy="1947672"/>
          </a:xfrm>
        </p:spPr>
        <p:txBody>
          <a:bodyPr>
            <a:noAutofit/>
          </a:bodyPr>
          <a:lstStyle/>
          <a:p>
            <a:pPr marL="109728" indent="0">
              <a:buNone/>
            </a:pPr>
            <a:r>
              <a:rPr lang="en-US" sz="3200" dirty="0"/>
              <a:t>Given that subtitles need to be </a:t>
            </a:r>
            <a:r>
              <a:rPr lang="en-US" sz="3200" dirty="0" err="1"/>
              <a:t>synchronised</a:t>
            </a:r>
            <a:r>
              <a:rPr lang="en-US" sz="3200" dirty="0"/>
              <a:t> with the dialogue and displayed for sufficient time for viewers to read them, </a:t>
            </a:r>
            <a:r>
              <a:rPr lang="en-US" sz="3200" dirty="0" err="1"/>
              <a:t>subtitlers</a:t>
            </a:r>
            <a:r>
              <a:rPr lang="en-US" sz="3200" dirty="0"/>
              <a:t> are highly constrained in their choices when translating the text and timing it. While subtitling may be considered an art by some </a:t>
            </a:r>
            <a:r>
              <a:rPr lang="en-US" sz="3200" dirty="0" err="1" smtClean="0"/>
              <a:t>subtitlers</a:t>
            </a:r>
            <a:r>
              <a:rPr lang="en-US" sz="3200" dirty="0" smtClean="0"/>
              <a:t>, </a:t>
            </a:r>
            <a:r>
              <a:rPr lang="en-US" sz="3200" dirty="0"/>
              <a:t>there are certain standards and rules that most people agree </a:t>
            </a:r>
            <a:r>
              <a:rPr lang="en-US" sz="3200" dirty="0" smtClean="0"/>
              <a:t>on.</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Temporal Constraints</a:t>
            </a:r>
            <a:endParaRPr lang="en-US" sz="3200" dirty="0">
              <a:solidFill>
                <a:schemeClr val="tx1"/>
              </a:solidFill>
              <a:effectLst/>
            </a:endParaRPr>
          </a:p>
        </p:txBody>
      </p:sp>
    </p:spTree>
    <p:extLst>
      <p:ext uri="{BB962C8B-B14F-4D97-AF65-F5344CB8AC3E}">
        <p14:creationId xmlns:p14="http://schemas.microsoft.com/office/powerpoint/2010/main" val="326880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Autofit/>
          </a:bodyPr>
          <a:lstStyle/>
          <a:p>
            <a:pPr marL="109728" indent="0" algn="just">
              <a:buNone/>
            </a:pPr>
            <a:r>
              <a:rPr lang="en-US" sz="2400" dirty="0" smtClean="0"/>
              <a:t>‎Subtitles </a:t>
            </a:r>
            <a:r>
              <a:rPr lang="en-US" sz="2400" dirty="0"/>
              <a:t>can be moved from the bottom of the screen to another ‎position if the need arises .Such a move can occur if :</a:t>
            </a:r>
            <a:r>
              <a:rPr lang="en-US" sz="2400" dirty="0" smtClean="0"/>
              <a:t>‎</a:t>
            </a:r>
          </a:p>
          <a:p>
            <a:pPr marL="109728" indent="0" algn="just">
              <a:buNone/>
            </a:pPr>
            <a:r>
              <a:rPr lang="en-US" sz="2400" b="1" dirty="0"/>
              <a:t>( 1 ) The background at the bottom of the screen is so light that the subtitles are illegible .</a:t>
            </a:r>
            <a:endParaRPr lang="en-US" sz="2400" dirty="0"/>
          </a:p>
          <a:p>
            <a:pPr marL="109728" indent="0" algn="just">
              <a:buNone/>
            </a:pPr>
            <a:r>
              <a:rPr lang="en-US" sz="2400" b="1" dirty="0"/>
              <a:t> ( 2 ) Some important action is taking place at the bottom of the screen </a:t>
            </a:r>
            <a:r>
              <a:rPr lang="en-US" sz="2400" b="1" dirty="0" smtClean="0"/>
              <a:t>.</a:t>
            </a:r>
          </a:p>
          <a:p>
            <a:pPr marL="109728" indent="0" algn="just">
              <a:buNone/>
            </a:pPr>
            <a:r>
              <a:rPr lang="en-US" sz="2400" b="1" dirty="0"/>
              <a:t>( 3 ) Some essential data are displayed at the bottom of the screen while dialogue continues and must therefore be </a:t>
            </a:r>
            <a:r>
              <a:rPr lang="en-US" sz="2400" b="1" dirty="0" smtClean="0"/>
              <a:t>subtitle.               </a:t>
            </a:r>
          </a:p>
          <a:p>
            <a:pPr marL="109728" indent="0" algn="just">
              <a:buNone/>
            </a:pPr>
            <a:r>
              <a:rPr lang="en-US" sz="2400" b="1" dirty="0" smtClean="0"/>
              <a:t>( </a:t>
            </a:r>
            <a:r>
              <a:rPr lang="en-US" sz="2400" b="1" dirty="0"/>
              <a:t>examples are : other subtitles , inserts with dates or information about a speaker , or the broadcaster's logo ) .</a:t>
            </a:r>
            <a:endParaRPr lang="en-US" sz="2400" dirty="0"/>
          </a:p>
          <a:p>
            <a:pPr marL="109728" indent="0" algn="just">
              <a:buNone/>
            </a:pPr>
            <a:endParaRPr lang="en-US" sz="2400" dirty="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effectLst/>
              </a:rPr>
              <a:t> Movement of the subtitles </a:t>
            </a:r>
            <a:endParaRPr lang="en-US" sz="3200" dirty="0">
              <a:solidFill>
                <a:schemeClr val="tx1"/>
              </a:solidFill>
              <a:effectLst/>
            </a:endParaRPr>
          </a:p>
        </p:txBody>
      </p:sp>
    </p:spTree>
    <p:extLst>
      <p:ext uri="{BB962C8B-B14F-4D97-AF65-F5344CB8AC3E}">
        <p14:creationId xmlns:p14="http://schemas.microsoft.com/office/powerpoint/2010/main" val="315116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effectLst/>
              </a:rPr>
              <a:t> Movement of the subtitles </a:t>
            </a:r>
            <a:endParaRPr lang="en-US" sz="3200" dirty="0">
              <a:solidFill>
                <a:schemeClr val="tx1"/>
              </a:solidFill>
              <a:effectLst/>
            </a:endParaRPr>
          </a:p>
        </p:txBody>
      </p:sp>
      <p:sp>
        <p:nvSpPr>
          <p:cNvPr id="6" name="AutoShape 2" descr="Subtitles moved to the left randomly : r/fu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 y="1447800"/>
            <a:ext cx="898071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504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effectLst/>
              </a:rPr>
              <a:t> Movement of the subtitles </a:t>
            </a:r>
            <a:endParaRPr lang="en-US" sz="3200" dirty="0">
              <a:solidFill>
                <a:schemeClr val="tx1"/>
              </a:solidFill>
              <a:effectLst/>
            </a:endParaRPr>
          </a:p>
        </p:txBody>
      </p:sp>
      <p:sp>
        <p:nvSpPr>
          <p:cNvPr id="6" name="AutoShape 2" descr="Subtitles moved to the left randomly : r/fu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 y="1495425"/>
            <a:ext cx="9070455" cy="586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117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Subtitles moved to the left randomly : r/fu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81000"/>
            <a:ext cx="5715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994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Autofit/>
          </a:bodyPr>
          <a:lstStyle/>
          <a:p>
            <a:pPr marL="109728" indent="0" algn="just">
              <a:buNone/>
            </a:pPr>
            <a:r>
              <a:rPr lang="en-US" sz="2800" dirty="0"/>
              <a:t>As opposed to oral speech , written texts , including subtitles , are ‎sequential and can only present dialogue exchanges one after the </a:t>
            </a:r>
            <a:r>
              <a:rPr lang="en-US" sz="2800" dirty="0" smtClean="0"/>
              <a:t>other‎‎</a:t>
            </a:r>
            <a:r>
              <a:rPr lang="en-US" sz="2800" dirty="0"/>
              <a:t>.This </a:t>
            </a:r>
            <a:r>
              <a:rPr lang="en-US" sz="2800" dirty="0" smtClean="0"/>
              <a:t>makes the </a:t>
            </a:r>
            <a:r>
              <a:rPr lang="en-US" sz="2800" dirty="0"/>
              <a:t>spotting of the overlapping dialogue especially tricky ‎‎.When there is more than one person speaking at the same time the ‎spotter has to make the difficult decision of deciding which information ‎will make it to the target language and which will have to be deleted .‎</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effectLst/>
              </a:rPr>
              <a:t> Multiple voices </a:t>
            </a:r>
            <a:r>
              <a:rPr lang="en-US" sz="3200" dirty="0" smtClean="0">
                <a:effectLst/>
              </a:rPr>
              <a:t>in subtitling</a:t>
            </a:r>
            <a:endParaRPr lang="en-US" sz="3200" dirty="0">
              <a:solidFill>
                <a:schemeClr val="tx1"/>
              </a:solidFill>
              <a:effectLst/>
            </a:endParaRPr>
          </a:p>
        </p:txBody>
      </p:sp>
    </p:spTree>
    <p:extLst>
      <p:ext uri="{BB962C8B-B14F-4D97-AF65-F5344CB8AC3E}">
        <p14:creationId xmlns:p14="http://schemas.microsoft.com/office/powerpoint/2010/main" val="3077420009"/>
      </p:ext>
    </p:extLst>
  </p:cSld>
  <p:clrMapOvr>
    <a:masterClrMapping/>
  </p:clrMapOvr>
  <mc:AlternateContent xmlns:mc="http://schemas.openxmlformats.org/markup-compatibility/2006" xmlns:p14="http://schemas.microsoft.com/office/powerpoint/2010/main">
    <mc:Choice Requires="p14">
      <p:transition spd="slow" p14:dur="2000" advTm="141261"/>
    </mc:Choice>
    <mc:Fallback xmlns="">
      <p:transition spd="slow" advTm="14126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525963"/>
          </a:xfrm>
        </p:spPr>
        <p:txBody>
          <a:bodyPr>
            <a:noAutofit/>
          </a:bodyPr>
          <a:lstStyle/>
          <a:p>
            <a:pPr marL="109728" indent="0" algn="just">
              <a:buNone/>
            </a:pPr>
            <a:r>
              <a:rPr lang="en-US" sz="2800" dirty="0"/>
              <a:t>In addition , the timing will have to be done in as clear a way as possible ‎so as not to confuse the viewer , who can hear several voices at the ‎same time and may not know who is saying what .In these cases , good ‎layout of the subtitles is also essential . When spotting , the faster the ‎pace of the dialogue exchanges , the more challenging the task ‎becomes .‎</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a:effectLst/>
              </a:rPr>
              <a:t> Multiple voices in subtitling</a:t>
            </a:r>
            <a:endParaRPr lang="en-US" sz="3200" dirty="0">
              <a:solidFill>
                <a:schemeClr val="tx1"/>
              </a:solidFill>
              <a:effectLst/>
            </a:endParaRPr>
          </a:p>
        </p:txBody>
      </p:sp>
    </p:spTree>
    <p:extLst>
      <p:ext uri="{BB962C8B-B14F-4D97-AF65-F5344CB8AC3E}">
        <p14:creationId xmlns:p14="http://schemas.microsoft.com/office/powerpoint/2010/main" val="3327254483"/>
      </p:ext>
    </p:extLst>
  </p:cSld>
  <p:clrMapOvr>
    <a:masterClrMapping/>
  </p:clrMapOvr>
  <mc:AlternateContent xmlns:mc="http://schemas.openxmlformats.org/markup-compatibility/2006" xmlns:p14="http://schemas.microsoft.com/office/powerpoint/2010/main">
    <mc:Choice Requires="p14">
      <p:transition spd="slow" p14:dur="2000" advTm="65088"/>
    </mc:Choice>
    <mc:Fallback xmlns="">
      <p:transition spd="slow" advTm="6508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9"/>
            <a:ext cx="9055510" cy="1947672"/>
          </a:xfrm>
        </p:spPr>
        <p:txBody>
          <a:bodyPr>
            <a:noAutofit/>
          </a:bodyPr>
          <a:lstStyle/>
          <a:p>
            <a:pPr marL="109728" indent="0">
              <a:buNone/>
            </a:pPr>
            <a:r>
              <a:rPr lang="en-US" sz="2800" dirty="0" smtClean="0"/>
              <a:t>‎There </a:t>
            </a:r>
            <a:r>
              <a:rPr lang="en-US" sz="2800" dirty="0"/>
              <a:t>is another golden rule in spotting which recommends that a ‎subtitle should not be maintained over a </a:t>
            </a:r>
            <a:r>
              <a:rPr lang="en-US" sz="2800" b="1" dirty="0">
                <a:solidFill>
                  <a:srgbClr val="FF0000"/>
                </a:solidFill>
              </a:rPr>
              <a:t>cut</a:t>
            </a:r>
            <a:r>
              <a:rPr lang="en-US" sz="2800" dirty="0">
                <a:solidFill>
                  <a:srgbClr val="FF0000"/>
                </a:solidFill>
              </a:rPr>
              <a:t> </a:t>
            </a:r>
            <a:r>
              <a:rPr lang="en-US" sz="2800" dirty="0"/>
              <a:t>.The subtitle should leave ‎the screen just before the cut occurs and a new subtitle spotted after ‎the cut , which functions as a dividing frontier between subtitles .This ‎recommendation is based on eye movement that have shown that if a ‎subtitle is kept on screen when there is a cut exchange , the viewer is ‎led to believe that a change of a subtitle has also taken place and starts ‎re-reading the same onscreen text .‎</a:t>
            </a:r>
            <a:endParaRPr lang="en-US" sz="2800" dirty="0" smtClean="0"/>
          </a:p>
        </p:txBody>
      </p:sp>
      <p:sp>
        <p:nvSpPr>
          <p:cNvPr id="3" name="Title 2"/>
          <p:cNvSpPr>
            <a:spLocks noGrp="1"/>
          </p:cNvSpPr>
          <p:nvPr>
            <p:ph type="title"/>
          </p:nvPr>
        </p:nvSpPr>
        <p:spPr>
          <a:xfrm>
            <a:off x="381000" y="274638"/>
            <a:ext cx="8229600" cy="1143000"/>
          </a:xfrm>
          <a:solidFill>
            <a:schemeClr val="bg2">
              <a:lumMod val="75000"/>
            </a:schemeClr>
          </a:solidFill>
          <a:ln>
            <a:solidFill>
              <a:schemeClr val="tx2">
                <a:lumMod val="75000"/>
              </a:schemeClr>
            </a:solidFill>
          </a:ln>
        </p:spPr>
        <p:txBody>
          <a:bodyPr>
            <a:noAutofit/>
          </a:bodyPr>
          <a:lstStyle/>
          <a:p>
            <a:r>
              <a:rPr lang="en-US" sz="3200" dirty="0">
                <a:solidFill>
                  <a:schemeClr val="tx1"/>
                </a:solidFill>
                <a:effectLst/>
              </a:rPr>
              <a:t> Shot changes </a:t>
            </a:r>
          </a:p>
        </p:txBody>
      </p:sp>
    </p:spTree>
    <p:extLst>
      <p:ext uri="{BB962C8B-B14F-4D97-AF65-F5344CB8AC3E}">
        <p14:creationId xmlns:p14="http://schemas.microsoft.com/office/powerpoint/2010/main" val="1999482686"/>
      </p:ext>
    </p:extLst>
  </p:cSld>
  <p:clrMapOvr>
    <a:masterClrMapping/>
  </p:clrMapOvr>
  <mc:AlternateContent xmlns:mc="http://schemas.openxmlformats.org/markup-compatibility/2006" xmlns:p14="http://schemas.microsoft.com/office/powerpoint/2010/main">
    <mc:Choice Requires="p14">
      <p:transition spd="slow" p14:dur="2000" advTm="108449"/>
    </mc:Choice>
    <mc:Fallback xmlns="">
      <p:transition spd="slow" advTm="10844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915400" cy="1947672"/>
          </a:xfrm>
        </p:spPr>
        <p:txBody>
          <a:bodyPr>
            <a:noAutofit/>
          </a:bodyPr>
          <a:lstStyle/>
          <a:p>
            <a:pPr marL="109728" indent="0">
              <a:buNone/>
            </a:pPr>
            <a:r>
              <a:rPr lang="en-US" sz="3000" dirty="0" smtClean="0"/>
              <a:t>The </a:t>
            </a:r>
            <a:r>
              <a:rPr lang="en-US" sz="3000" dirty="0"/>
              <a:t>written version of a speech in </a:t>
            </a:r>
            <a:r>
              <a:rPr lang="en-US" sz="3000" b="1" dirty="0">
                <a:solidFill>
                  <a:srgbClr val="FF0000"/>
                </a:solidFill>
              </a:rPr>
              <a:t>subtitles is almost always a reduced ‎form of the oral source text. Indeed, subtitling can never be a ‎complete and detailed rendering and nor should it be.</a:t>
            </a:r>
            <a:r>
              <a:rPr lang="en-US" sz="3000" dirty="0"/>
              <a:t> Because of its ‎</a:t>
            </a:r>
            <a:r>
              <a:rPr lang="en-US" sz="3000" b="1" u="sng" dirty="0"/>
              <a:t>multiple channels </a:t>
            </a:r>
            <a:r>
              <a:rPr lang="en-US" sz="3000" dirty="0"/>
              <a:t>a complete translation is not required. However, ‎this does not mean that viewers do not have the right to high quality ‎translation (Diaz Cintas and </a:t>
            </a:r>
            <a:r>
              <a:rPr lang="en-US" sz="3000" dirty="0" err="1"/>
              <a:t>Remael</a:t>
            </a:r>
            <a:r>
              <a:rPr lang="en-US" sz="3000" dirty="0"/>
              <a:t>, 2006: 146).‎</a:t>
            </a:r>
            <a:endParaRPr lang="en-US" sz="30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600" dirty="0">
                <a:solidFill>
                  <a:schemeClr val="tx1"/>
                </a:solidFill>
                <a:effectLst/>
              </a:rPr>
              <a:t> Text reduction </a:t>
            </a:r>
          </a:p>
        </p:txBody>
      </p:sp>
    </p:spTree>
    <p:extLst>
      <p:ext uri="{BB962C8B-B14F-4D97-AF65-F5344CB8AC3E}">
        <p14:creationId xmlns:p14="http://schemas.microsoft.com/office/powerpoint/2010/main" val="4006490598"/>
      </p:ext>
    </p:extLst>
  </p:cSld>
  <p:clrMapOvr>
    <a:masterClrMapping/>
  </p:clrMapOvr>
  <mc:AlternateContent xmlns:mc="http://schemas.openxmlformats.org/markup-compatibility/2006" xmlns:p14="http://schemas.microsoft.com/office/powerpoint/2010/main">
    <mc:Choice Requires="p14">
      <p:transition spd="slow" p14:dur="2000" advTm="213194"/>
    </mc:Choice>
    <mc:Fallback xmlns="">
      <p:transition spd="slow" advTm="21319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87" y="1481329"/>
            <a:ext cx="8949813" cy="1947672"/>
          </a:xfrm>
        </p:spPr>
        <p:txBody>
          <a:bodyPr>
            <a:noAutofit/>
          </a:bodyPr>
          <a:lstStyle/>
          <a:p>
            <a:pPr marL="109728" indent="0">
              <a:buNone/>
            </a:pPr>
            <a:r>
              <a:rPr lang="en-US" dirty="0"/>
              <a:t>‎( 1 ) because viewers can grasp a speech more quickly than they can read, so ‎subtitles must give them enough time to register and understand ‎what is written at the bottom of the screen.       ‎</a:t>
            </a:r>
          </a:p>
          <a:p>
            <a:pPr marL="109728" indent="0">
              <a:buNone/>
            </a:pPr>
            <a:r>
              <a:rPr lang="en-US" dirty="0" smtClean="0"/>
              <a:t>‎( </a:t>
            </a:r>
            <a:r>
              <a:rPr lang="en-US" dirty="0"/>
              <a:t>2 ) viewers must also watch what is happening on the screen, so they ‎must have the time to combine reading with watching.  </a:t>
            </a:r>
          </a:p>
          <a:p>
            <a:pPr marL="109728" indent="0">
              <a:buNone/>
            </a:pPr>
            <a:r>
              <a:rPr lang="en-US" dirty="0"/>
              <a:t>‎( 3 ) subtitles are limited to a maximum of two lines. How much text ‎they contain depends on the time available, the subtitling reading ‎speed, and the speed at which the source text is actually pronounced ‎‎(Diaz Cintas and  </a:t>
            </a:r>
            <a:r>
              <a:rPr lang="en-US" dirty="0" err="1"/>
              <a:t>Remael</a:t>
            </a:r>
            <a:r>
              <a:rPr lang="en-US" dirty="0"/>
              <a:t> , 2006:146).‎</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600" dirty="0">
                <a:solidFill>
                  <a:schemeClr val="tx1"/>
                </a:solidFill>
                <a:effectLst/>
              </a:rPr>
              <a:t> Concept of  text reduction</a:t>
            </a:r>
          </a:p>
        </p:txBody>
      </p:sp>
    </p:spTree>
    <p:extLst>
      <p:ext uri="{BB962C8B-B14F-4D97-AF65-F5344CB8AC3E}">
        <p14:creationId xmlns:p14="http://schemas.microsoft.com/office/powerpoint/2010/main" val="3958585144"/>
      </p:ext>
    </p:extLst>
  </p:cSld>
  <p:clrMapOvr>
    <a:masterClrMapping/>
  </p:clrMapOvr>
  <mc:AlternateContent xmlns:mc="http://schemas.openxmlformats.org/markup-compatibility/2006" xmlns:p14="http://schemas.microsoft.com/office/powerpoint/2010/main">
    <mc:Choice Requires="p14">
      <p:transition spd="slow" p14:dur="2000" advTm="76808"/>
    </mc:Choice>
    <mc:Fallback xmlns="">
      <p:transition spd="slow" advTm="7680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87" y="1481329"/>
            <a:ext cx="8949813" cy="1947672"/>
          </a:xfrm>
        </p:spPr>
        <p:txBody>
          <a:bodyPr>
            <a:noAutofit/>
          </a:bodyPr>
          <a:lstStyle/>
          <a:p>
            <a:pPr marL="109728" indent="0">
              <a:buNone/>
            </a:pPr>
            <a:r>
              <a:rPr lang="en-US" dirty="0" smtClean="0"/>
              <a:t>1- </a:t>
            </a:r>
            <a:r>
              <a:rPr lang="en-US" dirty="0" err="1" smtClean="0"/>
              <a:t>Intrasemiotic</a:t>
            </a:r>
            <a:r>
              <a:rPr lang="en-US" dirty="0" smtClean="0"/>
              <a:t> </a:t>
            </a:r>
            <a:r>
              <a:rPr lang="en-US" dirty="0"/>
              <a:t>redundancy draws on what can by and large be considered </a:t>
            </a:r>
            <a:r>
              <a:rPr lang="en-US" dirty="0" smtClean="0"/>
              <a:t>redundant </a:t>
            </a:r>
            <a:r>
              <a:rPr lang="en-US" dirty="0"/>
              <a:t>verbal elements typical of natural spoken language, such as repetitions, false starts, or hesitations. These elements are not essential to understanding the gist of the message and as such may undergo </a:t>
            </a:r>
            <a:r>
              <a:rPr lang="en-US" dirty="0" smtClean="0"/>
              <a:t>reduction.</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600" dirty="0">
                <a:solidFill>
                  <a:schemeClr val="tx1"/>
                </a:solidFill>
                <a:effectLst/>
              </a:rPr>
              <a:t> Concept of  text reduction</a:t>
            </a:r>
          </a:p>
        </p:txBody>
      </p:sp>
    </p:spTree>
    <p:extLst>
      <p:ext uri="{BB962C8B-B14F-4D97-AF65-F5344CB8AC3E}">
        <p14:creationId xmlns:p14="http://schemas.microsoft.com/office/powerpoint/2010/main" val="2257808324"/>
      </p:ext>
    </p:extLst>
  </p:cSld>
  <p:clrMapOvr>
    <a:masterClrMapping/>
  </p:clrMapOvr>
  <mc:AlternateContent xmlns:mc="http://schemas.openxmlformats.org/markup-compatibility/2006" xmlns:p14="http://schemas.microsoft.com/office/powerpoint/2010/main">
    <mc:Choice Requires="p14">
      <p:transition spd="slow" p14:dur="2000" advTm="76808"/>
    </mc:Choice>
    <mc:Fallback xmlns="">
      <p:transition spd="slow" advTm="7680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a:t>First of all , </a:t>
            </a:r>
            <a:r>
              <a:rPr lang="en-US" sz="3200" b="1" dirty="0" smtClean="0"/>
              <a:t>spotting</a:t>
            </a:r>
            <a:r>
              <a:rPr lang="en-US" sz="3200" baseline="-25000" dirty="0" smtClean="0"/>
              <a:t>,</a:t>
            </a:r>
            <a:r>
              <a:rPr lang="en-US" sz="3200" dirty="0" smtClean="0"/>
              <a:t> also known as </a:t>
            </a:r>
            <a:r>
              <a:rPr lang="en-US" sz="3200" b="1" dirty="0" smtClean="0"/>
              <a:t>timing</a:t>
            </a:r>
            <a:r>
              <a:rPr lang="en-US" sz="3200" dirty="0" smtClean="0"/>
              <a:t> and </a:t>
            </a:r>
            <a:r>
              <a:rPr lang="en-US" sz="3200" b="1" dirty="0" err="1" smtClean="0"/>
              <a:t>cueing</a:t>
            </a:r>
            <a:r>
              <a:rPr lang="en-US" sz="3200" dirty="0" err="1" smtClean="0"/>
              <a:t>,has</a:t>
            </a:r>
            <a:r>
              <a:rPr lang="en-US" sz="3200" dirty="0" smtClean="0"/>
              <a:t> </a:t>
            </a:r>
            <a:r>
              <a:rPr lang="en-US" sz="3200" dirty="0"/>
              <a:t>to keep pace -temporal synchrony- with the utterances. This means that a subtitle should appear </a:t>
            </a:r>
            <a:r>
              <a:rPr lang="en-US" sz="3200" dirty="0" smtClean="0"/>
              <a:t>(in-time) when </a:t>
            </a:r>
            <a:r>
              <a:rPr lang="en-US" sz="3200" dirty="0"/>
              <a:t>a person starts speaking, and should </a:t>
            </a:r>
            <a:r>
              <a:rPr lang="en-US" sz="3200" dirty="0" smtClean="0"/>
              <a:t>disappear (out-time) </a:t>
            </a:r>
            <a:r>
              <a:rPr lang="en-US" sz="3200" dirty="0"/>
              <a:t>when the person stops speaking</a:t>
            </a:r>
            <a:r>
              <a:rPr lang="en-US" sz="3200" dirty="0" smtClean="0"/>
              <a:t>.</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Duration and Spotting</a:t>
            </a:r>
            <a:endParaRPr lang="en-US" sz="3200" dirty="0">
              <a:solidFill>
                <a:schemeClr val="tx1"/>
              </a:solidFill>
              <a:effectLst/>
            </a:endParaRPr>
          </a:p>
        </p:txBody>
      </p:sp>
    </p:spTree>
    <p:extLst>
      <p:ext uri="{BB962C8B-B14F-4D97-AF65-F5344CB8AC3E}">
        <p14:creationId xmlns:p14="http://schemas.microsoft.com/office/powerpoint/2010/main" val="1733796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600" dirty="0">
                <a:solidFill>
                  <a:schemeClr val="tx1"/>
                </a:solidFill>
                <a:effectLst/>
              </a:rPr>
              <a:t> Concept of  text reduction</a:t>
            </a:r>
          </a:p>
        </p:txBody>
      </p:sp>
      <p:sp>
        <p:nvSpPr>
          <p:cNvPr id="2" name="Content Placeholder 1"/>
          <p:cNvSpPr>
            <a:spLocks noGrp="1"/>
          </p:cNvSpPr>
          <p:nvPr>
            <p:ph idx="1"/>
          </p:nvPr>
        </p:nvSpPr>
        <p:spPr>
          <a:xfrm>
            <a:off x="117987" y="1481329"/>
            <a:ext cx="8949813" cy="1947672"/>
          </a:xfrm>
        </p:spPr>
        <p:txBody>
          <a:bodyPr>
            <a:noAutofit/>
          </a:bodyPr>
          <a:lstStyle/>
          <a:p>
            <a:pPr marL="109728" indent="0">
              <a:buNone/>
            </a:pPr>
            <a:r>
              <a:rPr lang="en-US" sz="2800" dirty="0" smtClean="0"/>
              <a:t>2- </a:t>
            </a:r>
            <a:r>
              <a:rPr lang="en-US" sz="2800" dirty="0" err="1" smtClean="0"/>
              <a:t>Intersemiotic</a:t>
            </a:r>
            <a:r>
              <a:rPr lang="en-US" sz="2800" dirty="0" smtClean="0"/>
              <a:t> </a:t>
            </a:r>
            <a:r>
              <a:rPr lang="en-US" sz="2800" dirty="0"/>
              <a:t>redundancy relies on elements which can be inferred from image or sound, and as such can be omitted in the subtitle or condensed, for instance by using a deictic expression, such as “here” or “this”.  </a:t>
            </a:r>
          </a:p>
        </p:txBody>
      </p:sp>
    </p:spTree>
    <p:extLst>
      <p:ext uri="{BB962C8B-B14F-4D97-AF65-F5344CB8AC3E}">
        <p14:creationId xmlns:p14="http://schemas.microsoft.com/office/powerpoint/2010/main" val="1346247505"/>
      </p:ext>
    </p:extLst>
  </p:cSld>
  <p:clrMapOvr>
    <a:masterClrMapping/>
  </p:clrMapOvr>
  <mc:AlternateContent xmlns:mc="http://schemas.openxmlformats.org/markup-compatibility/2006" xmlns:p14="http://schemas.microsoft.com/office/powerpoint/2010/main">
    <mc:Choice Requires="p14">
      <p:transition spd="slow" p14:dur="2000" advTm="76808"/>
    </mc:Choice>
    <mc:Fallback xmlns="">
      <p:transition spd="slow" advTm="7680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87" y="1481329"/>
            <a:ext cx="8949813" cy="1947672"/>
          </a:xfrm>
        </p:spPr>
        <p:txBody>
          <a:bodyPr>
            <a:noAutofit/>
          </a:bodyPr>
          <a:lstStyle/>
          <a:p>
            <a:pPr marL="109728" indent="0">
              <a:buNone/>
            </a:pPr>
            <a:r>
              <a:rPr lang="en-US" dirty="0" smtClean="0"/>
              <a:t>3- </a:t>
            </a:r>
            <a:r>
              <a:rPr lang="en-US" b="1" dirty="0" smtClean="0"/>
              <a:t>viewers’ common knowledge</a:t>
            </a:r>
            <a:r>
              <a:rPr lang="en-US" dirty="0" smtClean="0"/>
              <a:t> </a:t>
            </a:r>
            <a:r>
              <a:rPr lang="en-US" dirty="0"/>
              <a:t>about the world. According to </a:t>
            </a:r>
            <a:r>
              <a:rPr lang="en-US" dirty="0" err="1"/>
              <a:t>Tomaszkiewicz</a:t>
            </a:r>
            <a:r>
              <a:rPr lang="en-US" dirty="0"/>
              <a:t> (2006, p. 128), an average viewer has a working knowledge of </a:t>
            </a:r>
            <a:r>
              <a:rPr lang="en-US" dirty="0" smtClean="0"/>
              <a:t>conversational </a:t>
            </a:r>
            <a:r>
              <a:rPr lang="en-US" dirty="0"/>
              <a:t>routines, such as greeting-greeting, suggestion-acceptance, or question-answer; therefore, such elements may be reduced if necessary.</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600" dirty="0">
                <a:solidFill>
                  <a:schemeClr val="tx1"/>
                </a:solidFill>
                <a:effectLst/>
              </a:rPr>
              <a:t> Concept of  text reduction</a:t>
            </a:r>
          </a:p>
        </p:txBody>
      </p:sp>
    </p:spTree>
    <p:extLst>
      <p:ext uri="{BB962C8B-B14F-4D97-AF65-F5344CB8AC3E}">
        <p14:creationId xmlns:p14="http://schemas.microsoft.com/office/powerpoint/2010/main" val="1200263321"/>
      </p:ext>
    </p:extLst>
  </p:cSld>
  <p:clrMapOvr>
    <a:masterClrMapping/>
  </p:clrMapOvr>
  <mc:AlternateContent xmlns:mc="http://schemas.openxmlformats.org/markup-compatibility/2006" xmlns:p14="http://schemas.microsoft.com/office/powerpoint/2010/main">
    <mc:Choice Requires="p14">
      <p:transition spd="slow" p14:dur="2000" advTm="76808"/>
    </mc:Choice>
    <mc:Fallback xmlns="">
      <p:transition spd="slow" advTm="7680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600" dirty="0">
                <a:solidFill>
                  <a:schemeClr val="tx1"/>
                </a:solidFill>
                <a:effectLst/>
              </a:rPr>
              <a:t> Concept of  text reduction</a:t>
            </a:r>
          </a:p>
        </p:txBody>
      </p:sp>
      <p:pic>
        <p:nvPicPr>
          <p:cNvPr id="6" name="عنصر نائب للمحتوى 5"/>
          <p:cNvPicPr>
            <a:picLocks noGrp="1" noChangeAspect="1"/>
          </p:cNvPicPr>
          <p:nvPr>
            <p:ph idx="1"/>
          </p:nvPr>
        </p:nvPicPr>
        <p:blipFill>
          <a:blip r:embed="rId2"/>
          <a:stretch>
            <a:fillRect/>
          </a:stretch>
        </p:blipFill>
        <p:spPr>
          <a:xfrm>
            <a:off x="-25880" y="2010553"/>
            <a:ext cx="9191652" cy="3171047"/>
          </a:xfrm>
          <a:prstGeom prst="rect">
            <a:avLst/>
          </a:prstGeom>
        </p:spPr>
      </p:pic>
    </p:spTree>
    <p:extLst>
      <p:ext uri="{BB962C8B-B14F-4D97-AF65-F5344CB8AC3E}">
        <p14:creationId xmlns:p14="http://schemas.microsoft.com/office/powerpoint/2010/main" val="104534797"/>
      </p:ext>
    </p:extLst>
  </p:cSld>
  <p:clrMapOvr>
    <a:masterClrMapping/>
  </p:clrMapOvr>
  <mc:AlternateContent xmlns:mc="http://schemas.openxmlformats.org/markup-compatibility/2006" xmlns:p14="http://schemas.microsoft.com/office/powerpoint/2010/main">
    <mc:Choice Requires="p14">
      <p:transition spd="slow" p14:dur="2000" advTm="76808"/>
    </mc:Choice>
    <mc:Fallback xmlns="">
      <p:transition spd="slow" advTm="7680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520545" cy="4525963"/>
          </a:xfrm>
        </p:spPr>
        <p:txBody>
          <a:bodyPr>
            <a:noAutofit/>
          </a:bodyPr>
          <a:lstStyle/>
          <a:p>
            <a:pPr marL="109728" indent="0" algn="ctr">
              <a:buNone/>
            </a:pPr>
            <a:r>
              <a:rPr lang="en-US" sz="11500" dirty="0" smtClean="0">
                <a:solidFill>
                  <a:srgbClr val="0070C0"/>
                </a:solidFill>
              </a:rPr>
              <a:t>THANK YOU</a:t>
            </a:r>
            <a:endParaRPr lang="en-US" sz="11500" dirty="0">
              <a:solidFill>
                <a:srgbClr val="0070C0"/>
              </a:solidFill>
            </a:endParaRPr>
          </a:p>
        </p:txBody>
      </p:sp>
    </p:spTree>
    <p:extLst>
      <p:ext uri="{BB962C8B-B14F-4D97-AF65-F5344CB8AC3E}">
        <p14:creationId xmlns:p14="http://schemas.microsoft.com/office/powerpoint/2010/main" val="323358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a:t>Studies indicate that if a subtitle stays on screen longer than the time the viewer actually needs to read it, there is a tendency to read it again in order to avoid this, </a:t>
            </a:r>
            <a:r>
              <a:rPr lang="en-US" sz="3200" b="1" dirty="0">
                <a:solidFill>
                  <a:srgbClr val="FF0000"/>
                </a:solidFill>
              </a:rPr>
              <a:t>six</a:t>
            </a:r>
            <a:r>
              <a:rPr lang="en-US" sz="3200" dirty="0">
                <a:solidFill>
                  <a:srgbClr val="FF0000"/>
                </a:solidFill>
              </a:rPr>
              <a:t> </a:t>
            </a:r>
            <a:r>
              <a:rPr lang="en-US" sz="3200" b="1" dirty="0">
                <a:solidFill>
                  <a:srgbClr val="FF0000"/>
                </a:solidFill>
              </a:rPr>
              <a:t>seconds</a:t>
            </a:r>
            <a:r>
              <a:rPr lang="en-US" sz="3200" dirty="0">
                <a:solidFill>
                  <a:srgbClr val="FF0000"/>
                </a:solidFill>
              </a:rPr>
              <a:t> </a:t>
            </a:r>
            <a:r>
              <a:rPr lang="en-US" sz="3200" dirty="0"/>
              <a:t>is the recommended maximum exposure time to keep a full two-liner. ( Diaz Cintas and </a:t>
            </a:r>
            <a:r>
              <a:rPr lang="en-US" sz="3200" dirty="0" err="1"/>
              <a:t>Remael</a:t>
            </a:r>
            <a:r>
              <a:rPr lang="en-US" sz="3200" dirty="0"/>
              <a:t>, 2006:134-135).</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Duration and Spotting</a:t>
            </a:r>
            <a:endParaRPr lang="en-US" sz="3200" dirty="0">
              <a:solidFill>
                <a:schemeClr val="tx1"/>
              </a:solidFill>
              <a:effectLst/>
            </a:endParaRPr>
          </a:p>
        </p:txBody>
      </p:sp>
    </p:spTree>
    <p:extLst>
      <p:ext uri="{BB962C8B-B14F-4D97-AF65-F5344CB8AC3E}">
        <p14:creationId xmlns:p14="http://schemas.microsoft.com/office/powerpoint/2010/main" val="3497872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87" y="1481329"/>
            <a:ext cx="8949813" cy="1947672"/>
          </a:xfrm>
        </p:spPr>
        <p:txBody>
          <a:bodyPr>
            <a:noAutofit/>
          </a:bodyPr>
          <a:lstStyle/>
          <a:p>
            <a:pPr marL="109728" indent="0">
              <a:buNone/>
            </a:pPr>
            <a:r>
              <a:rPr lang="en-US" sz="3200" dirty="0"/>
              <a:t>Any titles should ideally remain on screen </a:t>
            </a:r>
            <a:r>
              <a:rPr lang="en-US" sz="3200" b="1" dirty="0">
                <a:solidFill>
                  <a:srgbClr val="FF0000"/>
                </a:solidFill>
              </a:rPr>
              <a:t>for at least one second </a:t>
            </a:r>
            <a:r>
              <a:rPr lang="en-US" sz="3200" dirty="0"/>
              <a:t>so that ‎the eye of the viewer can register its presence .Subtitles that are kept on ‎screen for a shorter period of time risk appearing or disappearing </a:t>
            </a:r>
            <a:r>
              <a:rPr lang="en-US" sz="3200" b="1" dirty="0">
                <a:solidFill>
                  <a:srgbClr val="FF0000"/>
                </a:solidFill>
              </a:rPr>
              <a:t>like a ‎flash </a:t>
            </a:r>
            <a:r>
              <a:rPr lang="en-US" sz="3200" dirty="0"/>
              <a:t>and therefore not being read by the viewer </a:t>
            </a:r>
            <a:r>
              <a:rPr lang="en-US" sz="3200" dirty="0" smtClean="0"/>
              <a:t>.</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smtClean="0">
                <a:effectLst/>
              </a:rPr>
              <a:t>Duration</a:t>
            </a:r>
            <a:endParaRPr lang="en-US" sz="3200" dirty="0">
              <a:effectLst/>
            </a:endParaRPr>
          </a:p>
        </p:txBody>
      </p:sp>
    </p:spTree>
    <p:extLst>
      <p:ext uri="{BB962C8B-B14F-4D97-AF65-F5344CB8AC3E}">
        <p14:creationId xmlns:p14="http://schemas.microsoft.com/office/powerpoint/2010/main" val="2564957849"/>
      </p:ext>
    </p:extLst>
  </p:cSld>
  <p:clrMapOvr>
    <a:masterClrMapping/>
  </p:clrMapOvr>
  <mc:AlternateContent xmlns:mc="http://schemas.openxmlformats.org/markup-compatibility/2006" xmlns:p14="http://schemas.microsoft.com/office/powerpoint/2010/main">
    <mc:Choice Requires="p14">
      <p:transition spd="slow" p14:dur="2000" advTm="77504"/>
    </mc:Choice>
    <mc:Fallback xmlns="">
      <p:transition spd="slow" advTm="7750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987" y="1481329"/>
            <a:ext cx="8949813" cy="1947672"/>
          </a:xfrm>
        </p:spPr>
        <p:txBody>
          <a:bodyPr>
            <a:noAutofit/>
          </a:bodyPr>
          <a:lstStyle/>
          <a:p>
            <a:pPr marL="109728" indent="0">
              <a:buNone/>
            </a:pPr>
            <a:r>
              <a:rPr lang="en-US" sz="3200" dirty="0" smtClean="0"/>
              <a:t>On </a:t>
            </a:r>
            <a:r>
              <a:rPr lang="en-US" sz="3200" dirty="0"/>
              <a:t>the other hand , if a ‎very short subtitle remains on screen too long , </a:t>
            </a:r>
            <a:r>
              <a:rPr lang="en-US" sz="3200" b="1" dirty="0">
                <a:solidFill>
                  <a:srgbClr val="FF0000"/>
                </a:solidFill>
              </a:rPr>
              <a:t>the viewers will have time ‎to read it repeatedly </a:t>
            </a:r>
            <a:r>
              <a:rPr lang="en-US" sz="3200" dirty="0"/>
              <a:t>, which is equally irritating and can break the reading ‎rhythm </a:t>
            </a:r>
            <a:r>
              <a:rPr lang="en-US" sz="3200" dirty="0" smtClean="0"/>
              <a:t>.</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smtClean="0">
                <a:effectLst/>
              </a:rPr>
              <a:t>Duration</a:t>
            </a:r>
            <a:endParaRPr lang="en-US" sz="3200" dirty="0">
              <a:effectLst/>
            </a:endParaRPr>
          </a:p>
        </p:txBody>
      </p:sp>
    </p:spTree>
    <p:extLst>
      <p:ext uri="{BB962C8B-B14F-4D97-AF65-F5344CB8AC3E}">
        <p14:creationId xmlns:p14="http://schemas.microsoft.com/office/powerpoint/2010/main" val="3194945365"/>
      </p:ext>
    </p:extLst>
  </p:cSld>
  <p:clrMapOvr>
    <a:masterClrMapping/>
  </p:clrMapOvr>
  <mc:AlternateContent xmlns:mc="http://schemas.openxmlformats.org/markup-compatibility/2006" xmlns:p14="http://schemas.microsoft.com/office/powerpoint/2010/main">
    <mc:Choice Requires="p14">
      <p:transition spd="slow" p14:dur="2000" advTm="77504"/>
    </mc:Choice>
    <mc:Fallback xmlns="">
      <p:transition spd="slow" advTm="7750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a:t>When there are too many words used in the subtitle to fit within the ‎duration , the software shows a </a:t>
            </a:r>
            <a:r>
              <a:rPr lang="en-US" sz="3200" b="1" dirty="0">
                <a:solidFill>
                  <a:srgbClr val="FF0000"/>
                </a:solidFill>
              </a:rPr>
              <a:t>red alarm </a:t>
            </a:r>
            <a:r>
              <a:rPr lang="en-US" sz="3200" dirty="0"/>
              <a:t>, warning the </a:t>
            </a:r>
            <a:r>
              <a:rPr lang="en-US" sz="3200" dirty="0" err="1"/>
              <a:t>subtitler</a:t>
            </a:r>
            <a:r>
              <a:rPr lang="en-US" sz="3200" dirty="0"/>
              <a:t> that the ‎subtitle has gone over the limit –that is , that their subtitle is too long in ‎terms of </a:t>
            </a:r>
            <a:r>
              <a:rPr lang="en-US" sz="3200" dirty="0" smtClean="0"/>
              <a:t>duration.</a:t>
            </a:r>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Duration and Spotting</a:t>
            </a:r>
            <a:endParaRPr lang="en-US" sz="3200" dirty="0">
              <a:solidFill>
                <a:schemeClr val="tx1"/>
              </a:solidFill>
              <a:effectLst/>
            </a:endParaRPr>
          </a:p>
        </p:txBody>
      </p:sp>
    </p:spTree>
    <p:extLst>
      <p:ext uri="{BB962C8B-B14F-4D97-AF65-F5344CB8AC3E}">
        <p14:creationId xmlns:p14="http://schemas.microsoft.com/office/powerpoint/2010/main" val="3497872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a:t>The spotting of the dialogue has to mirror the rhythm of the film and the performance of the actors , and the mindful of pauses , interruptions , and other prosodic features that characterize the original speech .</a:t>
            </a:r>
            <a:endParaRPr lang="en-US" sz="3200"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pPr lvl="0"/>
            <a:r>
              <a:rPr lang="en-US" sz="3200" dirty="0" smtClean="0">
                <a:solidFill>
                  <a:schemeClr val="tx1"/>
                </a:solidFill>
                <a:effectLst/>
              </a:rPr>
              <a:t>Duration and Spotting</a:t>
            </a:r>
            <a:endParaRPr lang="en-US" sz="3200" dirty="0">
              <a:solidFill>
                <a:schemeClr val="tx1"/>
              </a:solidFill>
              <a:effectLst/>
            </a:endParaRPr>
          </a:p>
        </p:txBody>
      </p:sp>
    </p:spTree>
    <p:extLst>
      <p:ext uri="{BB962C8B-B14F-4D97-AF65-F5344CB8AC3E}">
        <p14:creationId xmlns:p14="http://schemas.microsoft.com/office/powerpoint/2010/main" val="297887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9"/>
            <a:ext cx="8686800" cy="1947672"/>
          </a:xfrm>
        </p:spPr>
        <p:txBody>
          <a:bodyPr>
            <a:noAutofit/>
          </a:bodyPr>
          <a:lstStyle/>
          <a:p>
            <a:pPr marL="109728" indent="0">
              <a:buNone/>
            </a:pPr>
            <a:r>
              <a:rPr lang="en-US" sz="3200" dirty="0" smtClean="0"/>
              <a:t>‎A </a:t>
            </a:r>
            <a:r>
              <a:rPr lang="en-US" sz="3200" dirty="0"/>
              <a:t>slight , clear pause has to exist between two consecutive ‎subtitles if the viewer is to register that a change of written material ‎has taken place on screen .If a subtitle is immediately followed by ‎another one without leaving any frames between the two , the eye ‎finds it difficult to realize that new information has presented .</a:t>
            </a:r>
            <a:r>
              <a:rPr lang="en-US" sz="3200" b="1" dirty="0"/>
              <a:t>The ‎changes of this mishap occurring are greater when the two subtitles ‎share a similar layout .‎</a:t>
            </a:r>
            <a:endParaRPr lang="en-US" sz="2800" b="1" dirty="0" smtClean="0"/>
          </a:p>
        </p:txBody>
      </p:sp>
      <p:sp>
        <p:nvSpPr>
          <p:cNvPr id="3" name="Title 2"/>
          <p:cNvSpPr>
            <a:spLocks noGrp="1"/>
          </p:cNvSpPr>
          <p:nvPr>
            <p:ph type="title"/>
          </p:nvPr>
        </p:nvSpPr>
        <p:spPr>
          <a:solidFill>
            <a:schemeClr val="bg2">
              <a:lumMod val="75000"/>
            </a:schemeClr>
          </a:solidFill>
          <a:ln>
            <a:solidFill>
              <a:schemeClr val="tx2">
                <a:lumMod val="75000"/>
              </a:schemeClr>
            </a:solidFill>
          </a:ln>
        </p:spPr>
        <p:txBody>
          <a:bodyPr>
            <a:noAutofit/>
          </a:bodyPr>
          <a:lstStyle/>
          <a:p>
            <a:r>
              <a:rPr lang="en-US" sz="3200" dirty="0">
                <a:solidFill>
                  <a:schemeClr val="tx1"/>
                </a:solidFill>
                <a:effectLst/>
              </a:rPr>
              <a:t> Delay function between subtitles </a:t>
            </a:r>
          </a:p>
        </p:txBody>
      </p:sp>
    </p:spTree>
    <p:extLst>
      <p:ext uri="{BB962C8B-B14F-4D97-AF65-F5344CB8AC3E}">
        <p14:creationId xmlns:p14="http://schemas.microsoft.com/office/powerpoint/2010/main" val="1578788147"/>
      </p:ext>
    </p:extLst>
  </p:cSld>
  <p:clrMapOvr>
    <a:masterClrMapping/>
  </p:clrMapOvr>
  <mc:AlternateContent xmlns:mc="http://schemas.openxmlformats.org/markup-compatibility/2006" xmlns:p14="http://schemas.microsoft.com/office/powerpoint/2010/main">
    <mc:Choice Requires="p14">
      <p:transition spd="slow" p14:dur="2000" advTm="114927"/>
    </mc:Choice>
    <mc:Fallback xmlns="">
      <p:transition spd="slow" advTm="11492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1089</TotalTime>
  <Words>1870</Words>
  <Application>Microsoft Office PowerPoint</Application>
  <PresentationFormat>عرض على الشاشة (4:3)</PresentationFormat>
  <Paragraphs>66</Paragraphs>
  <Slides>33</Slides>
  <Notes>0</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33</vt:i4>
      </vt:variant>
    </vt:vector>
  </HeadingPairs>
  <TitlesOfParts>
    <vt:vector size="39" baseType="lpstr">
      <vt:lpstr>Calibri</vt:lpstr>
      <vt:lpstr>Lucida Sans Unicode</vt:lpstr>
      <vt:lpstr>Verdana</vt:lpstr>
      <vt:lpstr>Wingdings 2</vt:lpstr>
      <vt:lpstr>Wingdings 3</vt:lpstr>
      <vt:lpstr>Concourse</vt:lpstr>
      <vt:lpstr>Technical Aspects in Subtitling/ Part Two Lect. Dr. Jalil Naser Hilu</vt:lpstr>
      <vt:lpstr>Temporal Constraints</vt:lpstr>
      <vt:lpstr>Duration and Spotting</vt:lpstr>
      <vt:lpstr>Duration and Spotting</vt:lpstr>
      <vt:lpstr>Duration</vt:lpstr>
      <vt:lpstr>Duration</vt:lpstr>
      <vt:lpstr>Duration and Spotting</vt:lpstr>
      <vt:lpstr>Duration and Spotting</vt:lpstr>
      <vt:lpstr> Delay function between subtitles </vt:lpstr>
      <vt:lpstr> Problem of delay function </vt:lpstr>
      <vt:lpstr>Frame</vt:lpstr>
      <vt:lpstr>Frame Rate</vt:lpstr>
      <vt:lpstr>Timecodes </vt:lpstr>
      <vt:lpstr>Timecodes </vt:lpstr>
      <vt:lpstr> Reading speed </vt:lpstr>
      <vt:lpstr> Reading speed </vt:lpstr>
      <vt:lpstr>‎Max. and min. number of characters</vt:lpstr>
      <vt:lpstr> Field of digital video </vt:lpstr>
      <vt:lpstr>Safe area of the text </vt:lpstr>
      <vt:lpstr> Movement of the subtitles </vt:lpstr>
      <vt:lpstr> Movement of the subtitles </vt:lpstr>
      <vt:lpstr> Movement of the subtitles </vt:lpstr>
      <vt:lpstr>عرض تقديمي في PowerPoint</vt:lpstr>
      <vt:lpstr> Multiple voices in subtitling</vt:lpstr>
      <vt:lpstr> Multiple voices in subtitling</vt:lpstr>
      <vt:lpstr> Shot changes </vt:lpstr>
      <vt:lpstr> Text reduction </vt:lpstr>
      <vt:lpstr> Concept of  text reduction</vt:lpstr>
      <vt:lpstr> Concept of  text reduction</vt:lpstr>
      <vt:lpstr> Concept of  text reduction</vt:lpstr>
      <vt:lpstr> Concept of  text reduction</vt:lpstr>
      <vt:lpstr> Concept of  text reduction</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AVT  Definition,Types</dc:title>
  <dc:creator>Ali</dc:creator>
  <cp:lastModifiedBy>Maher</cp:lastModifiedBy>
  <cp:revision>89</cp:revision>
  <dcterms:created xsi:type="dcterms:W3CDTF">2006-08-16T00:00:00Z</dcterms:created>
  <dcterms:modified xsi:type="dcterms:W3CDTF">2024-11-27T05:35:06Z</dcterms:modified>
</cp:coreProperties>
</file>