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86" r:id="rId4"/>
    <p:sldId id="287" r:id="rId5"/>
    <p:sldId id="288" r:id="rId6"/>
    <p:sldId id="303" r:id="rId7"/>
    <p:sldId id="313" r:id="rId8"/>
    <p:sldId id="335" r:id="rId9"/>
    <p:sldId id="314" r:id="rId10"/>
    <p:sldId id="315" r:id="rId11"/>
    <p:sldId id="316" r:id="rId12"/>
    <p:sldId id="317" r:id="rId13"/>
    <p:sldId id="318" r:id="rId14"/>
    <p:sldId id="304" r:id="rId15"/>
    <p:sldId id="319" r:id="rId16"/>
    <p:sldId id="320" r:id="rId17"/>
    <p:sldId id="336" r:id="rId18"/>
    <p:sldId id="305" r:id="rId19"/>
    <p:sldId id="321" r:id="rId20"/>
    <p:sldId id="322" r:id="rId21"/>
    <p:sldId id="323" r:id="rId22"/>
    <p:sldId id="324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27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9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27BBF-47CC-4332-AF31-A08398F4E281}" type="datetimeFigureOut">
              <a:rPr lang="en-US" smtClean="0"/>
              <a:t>27-Nov-24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8352C-3401-43A6-8734-E6A7D576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6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352C-3401-43A6-8734-E6A7D5764D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0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27-Nov-24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3639"/>
            <a:ext cx="7772400" cy="1829761"/>
          </a:xfr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en-US" dirty="0" smtClean="0">
                <a:solidFill>
                  <a:schemeClr val="tx1"/>
                </a:solidFill>
                <a:effectLst/>
              </a:rPr>
              <a:t>Subtitling</a:t>
            </a:r>
            <a:r>
              <a:rPr lang="en-US" dirty="0">
                <a:solidFill>
                  <a:schemeClr val="tx1"/>
                </a:solidFill>
                <a:effectLst/>
              </a:rPr>
              <a:t/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Lect.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Dr. </a:t>
            </a:r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Jalil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Naser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Hilu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3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91886"/>
            <a:ext cx="1447800" cy="1600200"/>
          </a:xfrm>
          <a:prstGeom prst="rect">
            <a:avLst/>
          </a:prstGeom>
        </p:spPr>
      </p:pic>
      <p:pic>
        <p:nvPicPr>
          <p:cNvPr id="4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2450"/>
            <a:ext cx="1504950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02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01"/>
    </mc:Choice>
    <mc:Fallback xmlns="">
      <p:transition spd="slow" advTm="5290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Semi-live subtitles </a:t>
            </a:r>
            <a:r>
              <a:rPr lang="en-US" sz="2800" dirty="0"/>
              <a:t>are </a:t>
            </a:r>
            <a:r>
              <a:rPr lang="en-US" sz="2800" dirty="0" smtClean="0"/>
              <a:t>typically </a:t>
            </a:r>
            <a:r>
              <a:rPr lang="en-US" sz="2800" dirty="0"/>
              <a:t>used on pre- scripted programmes, such as television news, where the text is known and available beforehand – it is read out by the news anchor from a prompter. In this case, the subtitle text is prepared in advance, but it is not timed: it does not have any time codes. </a:t>
            </a:r>
            <a:endParaRPr lang="en-US" sz="2800" dirty="0" smtClean="0"/>
          </a:p>
          <a:p>
            <a:pPr marL="109728" indent="0">
              <a:buNone/>
            </a:pPr>
            <a:r>
              <a:rPr lang="en-US" sz="2800" dirty="0" smtClean="0"/>
              <a:t>When </a:t>
            </a:r>
            <a:r>
              <a:rPr lang="en-US" sz="2800" dirty="0"/>
              <a:t>it comes to </a:t>
            </a:r>
            <a:r>
              <a:rPr lang="en-US" sz="2800" b="1" dirty="0">
                <a:solidFill>
                  <a:srgbClr val="FF0000"/>
                </a:solidFill>
              </a:rPr>
              <a:t>live subtitles</a:t>
            </a:r>
            <a:r>
              <a:rPr lang="en-US" sz="2800" dirty="0"/>
              <a:t>, as opposed to semi- live subtitles, no </a:t>
            </a:r>
            <a:r>
              <a:rPr lang="en-US" sz="2800" dirty="0" smtClean="0"/>
              <a:t>previously </a:t>
            </a:r>
            <a:r>
              <a:rPr lang="en-US" sz="2800" dirty="0"/>
              <a:t>prepared text is available as subtitles are created in real time, using speech recognition technology or stenography </a:t>
            </a:r>
          </a:p>
        </p:txBody>
      </p:sp>
    </p:spTree>
    <p:extLst>
      <p:ext uri="{BB962C8B-B14F-4D97-AF65-F5344CB8AC3E}">
        <p14:creationId xmlns:p14="http://schemas.microsoft.com/office/powerpoint/2010/main" val="264094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Speaking of </a:t>
            </a:r>
            <a:r>
              <a:rPr lang="en-US" sz="2800" b="1" u="sng" dirty="0"/>
              <a:t>technology</a:t>
            </a:r>
            <a:r>
              <a:rPr lang="en-US" sz="2800" dirty="0"/>
              <a:t>, subtitles have traditionally been created by </a:t>
            </a:r>
            <a:r>
              <a:rPr lang="en-US" sz="2800" b="1" dirty="0">
                <a:solidFill>
                  <a:srgbClr val="FF0000"/>
                </a:solidFill>
              </a:rPr>
              <a:t>human </a:t>
            </a:r>
            <a:r>
              <a:rPr lang="en-US" sz="2800" b="1" dirty="0" err="1">
                <a:solidFill>
                  <a:srgbClr val="FF0000"/>
                </a:solidFill>
              </a:rPr>
              <a:t>subtitlers</a:t>
            </a:r>
            <a:r>
              <a:rPr lang="en-US" sz="2800" dirty="0"/>
              <a:t>. However, automatic subtitles are becoming more and more common. “</a:t>
            </a:r>
            <a:r>
              <a:rPr lang="en-US" sz="2800" b="1" dirty="0">
                <a:solidFill>
                  <a:srgbClr val="FF0000"/>
                </a:solidFill>
              </a:rPr>
              <a:t>Automatic</a:t>
            </a:r>
            <a:r>
              <a:rPr lang="en-US" sz="2800" dirty="0"/>
              <a:t>” may refer to the fact that subtitles have been machine translated or that they have been automatically transcribed and timed using speech recognition and artificial </a:t>
            </a:r>
            <a:r>
              <a:rPr lang="en-US" sz="2800" dirty="0" smtClean="0"/>
              <a:t>intelligence </a:t>
            </a:r>
            <a:r>
              <a:rPr lang="en-US" sz="2800" dirty="0"/>
              <a:t>(AI) technology – or both.</a:t>
            </a:r>
          </a:p>
        </p:txBody>
      </p:sp>
    </p:spTree>
    <p:extLst>
      <p:ext uri="{BB962C8B-B14F-4D97-AF65-F5344CB8AC3E}">
        <p14:creationId xmlns:p14="http://schemas.microsoft.com/office/powerpoint/2010/main" val="296751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Subtitles can either be visible to all viewers, in which case they are known as “</a:t>
            </a:r>
            <a:r>
              <a:rPr lang="en-US" sz="2800" b="1" dirty="0">
                <a:solidFill>
                  <a:srgbClr val="FF0000"/>
                </a:solidFill>
              </a:rPr>
              <a:t>open</a:t>
            </a:r>
            <a:r>
              <a:rPr lang="en-US" sz="2800" dirty="0"/>
              <a:t>”, or be activated by the user on their device, in which case they are referred to as “</a:t>
            </a:r>
            <a:r>
              <a:rPr lang="en-US" sz="2800" b="1" dirty="0">
                <a:solidFill>
                  <a:srgbClr val="FF0000"/>
                </a:solidFill>
              </a:rPr>
              <a:t>closed</a:t>
            </a:r>
            <a:r>
              <a:rPr lang="en-US" sz="2800" dirty="0"/>
              <a:t>”, hence the term “closed captions”. A good example of open subtitles are those you can see in the cinema, whereas closed subtitles are the ones you can </a:t>
            </a:r>
            <a:r>
              <a:rPr lang="en-US" sz="2800" dirty="0" smtClean="0"/>
              <a:t>activate </a:t>
            </a:r>
            <a:r>
              <a:rPr lang="en-US" sz="2800" dirty="0"/>
              <a:t>yourself through a menu, for instance on streaming platforms</a:t>
            </a:r>
            <a:r>
              <a:rPr lang="en-US" sz="2800" dirty="0" smtClean="0"/>
              <a:t>, </a:t>
            </a:r>
            <a:r>
              <a:rPr lang="en-US" sz="2800" dirty="0"/>
              <a:t>YouTube, or digital TV. </a:t>
            </a:r>
          </a:p>
        </p:txBody>
      </p:sp>
    </p:spTree>
    <p:extLst>
      <p:ext uri="{BB962C8B-B14F-4D97-AF65-F5344CB8AC3E}">
        <p14:creationId xmlns:p14="http://schemas.microsoft.com/office/powerpoint/2010/main" val="76418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013" y="1447800"/>
            <a:ext cx="6935187" cy="523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5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Subtitling has famously been referred to as a “constrained” type of translation (Mayoral et al., 2002). Unlike a printed book, where the length and layout of the translated text is not subject to such strict limitations, when translating films, we are bound by two major requirements: </a:t>
            </a:r>
            <a:r>
              <a:rPr lang="en-US" sz="2800" b="1" dirty="0">
                <a:solidFill>
                  <a:srgbClr val="FF0000"/>
                </a:solidFill>
              </a:rPr>
              <a:t>the subtitles we create need to fit the limited space on screen and need to be </a:t>
            </a:r>
            <a:r>
              <a:rPr lang="en-US" sz="2800" b="1" dirty="0" err="1">
                <a:solidFill>
                  <a:srgbClr val="FF0000"/>
                </a:solidFill>
              </a:rPr>
              <a:t>synchronised</a:t>
            </a:r>
            <a:r>
              <a:rPr lang="en-US" sz="2800" b="1" dirty="0">
                <a:solidFill>
                  <a:srgbClr val="FF0000"/>
                </a:solidFill>
              </a:rPr>
              <a:t> with the dialogue, while at the same time allowing viewers sufficient time to read them.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Characteristics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43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898"/>
    </mc:Choice>
    <mc:Fallback xmlns="">
      <p:transition spd="slow" advTm="95898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This largely corresponds to two groups of constraints – or, as some people prefer to call them, “limitations” or “dimensions” (</a:t>
            </a:r>
            <a:r>
              <a:rPr lang="en-US" sz="2800" dirty="0" err="1"/>
              <a:t>Díaz</a:t>
            </a:r>
            <a:r>
              <a:rPr lang="en-US" sz="2800" dirty="0"/>
              <a:t> Cintas &amp; </a:t>
            </a:r>
            <a:r>
              <a:rPr lang="en-US" sz="2800" dirty="0" err="1"/>
              <a:t>Remael</a:t>
            </a:r>
            <a:r>
              <a:rPr lang="en-US" sz="2800" dirty="0"/>
              <a:t>, 2021) – </a:t>
            </a:r>
            <a:r>
              <a:rPr lang="en-US" sz="2800" b="1" dirty="0">
                <a:solidFill>
                  <a:srgbClr val="FF0000"/>
                </a:solidFill>
              </a:rPr>
              <a:t>spatial and temporal</a:t>
            </a:r>
            <a:r>
              <a:rPr lang="en-US" sz="2800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Characteristics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6869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898"/>
    </mc:Choice>
    <mc:Fallback xmlns="">
      <p:transition spd="slow" advTm="95898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en-US" sz="2800" dirty="0"/>
              <a:t>Spatial constraints refer to the limited space on screen that subtitles can occupy and to how the text in the subtitles should be </a:t>
            </a:r>
            <a:r>
              <a:rPr lang="en-US" sz="2800" dirty="0" smtClean="0"/>
              <a:t>structured to </a:t>
            </a:r>
            <a:r>
              <a:rPr lang="en-US" sz="2800" dirty="0"/>
              <a:t>facilitate reading for viewers. Although in some countries and on some TV programmes, such as news or talk shows, you may encounter three- or even four- line subtitles, a subtitle typically consists of </a:t>
            </a:r>
            <a:r>
              <a:rPr lang="en-US" sz="2800" b="1" dirty="0">
                <a:solidFill>
                  <a:srgbClr val="FF0000"/>
                </a:solidFill>
              </a:rPr>
              <a:t>one</a:t>
            </a:r>
            <a:r>
              <a:rPr lang="en-US" sz="2800" dirty="0"/>
              <a:t> or </a:t>
            </a:r>
            <a:r>
              <a:rPr lang="en-US" sz="2800" b="1" dirty="0">
                <a:solidFill>
                  <a:srgbClr val="FF0000"/>
                </a:solidFill>
              </a:rPr>
              <a:t>two</a:t>
            </a:r>
            <a:r>
              <a:rPr lang="en-US" sz="2800" dirty="0"/>
              <a:t> lines of text.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858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7"/>
    </mc:Choice>
    <mc:Fallback xmlns="">
      <p:transition spd="slow" advTm="5595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 algn="ctr"/>
            <a:r>
              <a:rPr lang="en-US" sz="3200" dirty="0" smtClean="0">
                <a:solidFill>
                  <a:schemeClr val="tx1"/>
                </a:solidFill>
                <a:effectLst/>
              </a:rPr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 descr="Subtitles Too B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528084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660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en-US" sz="2800" dirty="0"/>
              <a:t>The number of characters per line has evolved with time and technological developments, and now usually falls within the range of </a:t>
            </a:r>
            <a:r>
              <a:rPr lang="en-US" sz="2800" b="1" dirty="0">
                <a:solidFill>
                  <a:srgbClr val="FF0000"/>
                </a:solidFill>
              </a:rPr>
              <a:t>38– 42 characters per line</a:t>
            </a:r>
            <a:r>
              <a:rPr lang="en-US" sz="2800" dirty="0"/>
              <a:t> for languages with Latin and Cyrillic alphabets, as well as Semitic languages, such as Arabic or Hebrew, and around 16 characters for Chinese, Korean, or Japanese.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627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7"/>
    </mc:Choice>
    <mc:Fallback xmlns="">
      <p:transition spd="slow" advTm="55957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en-US" sz="2800" dirty="0"/>
              <a:t>Other important spatial considerations include the </a:t>
            </a:r>
            <a:r>
              <a:rPr lang="en-US" sz="2800" b="1" dirty="0">
                <a:solidFill>
                  <a:srgbClr val="FF0000"/>
                </a:solidFill>
              </a:rPr>
              <a:t>font</a:t>
            </a:r>
            <a:r>
              <a:rPr lang="en-US" sz="2800" dirty="0"/>
              <a:t> type and </a:t>
            </a:r>
            <a:r>
              <a:rPr lang="en-US" sz="2800" b="1" dirty="0">
                <a:solidFill>
                  <a:srgbClr val="FF0000"/>
                </a:solidFill>
              </a:rPr>
              <a:t>size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subtitle </a:t>
            </a:r>
            <a:r>
              <a:rPr lang="en-US" sz="2800" b="1" dirty="0" err="1">
                <a:solidFill>
                  <a:srgbClr val="FF0000"/>
                </a:solidFill>
              </a:rPr>
              <a:t>colour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FF0000"/>
                </a:solidFill>
              </a:rPr>
              <a:t>background</a:t>
            </a:r>
            <a:r>
              <a:rPr lang="en-US" sz="2800" dirty="0"/>
              <a:t>. To improve legibility, displaying subtitles in a font with no serifs, such as </a:t>
            </a:r>
            <a:r>
              <a:rPr lang="en-US" sz="2800" b="1" dirty="0">
                <a:solidFill>
                  <a:srgbClr val="FF0000"/>
                </a:solidFill>
              </a:rPr>
              <a:t>Arial</a:t>
            </a:r>
            <a:r>
              <a:rPr lang="en-US" sz="2800" dirty="0"/>
              <a:t> or </a:t>
            </a:r>
            <a:r>
              <a:rPr lang="en-US" sz="2800" b="1" dirty="0">
                <a:solidFill>
                  <a:srgbClr val="FF0000"/>
                </a:solidFill>
              </a:rPr>
              <a:t>Helvetica</a:t>
            </a:r>
            <a:r>
              <a:rPr lang="en-US" sz="2800" dirty="0"/>
              <a:t> is recommended.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4057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7"/>
    </mc:Choice>
    <mc:Fallback xmlns="">
      <p:transition spd="slow" advTm="5595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600" dirty="0"/>
              <a:t>All subtitled </a:t>
            </a:r>
            <a:r>
              <a:rPr lang="en-US" sz="2600" dirty="0" err="1"/>
              <a:t>programmes</a:t>
            </a:r>
            <a:r>
              <a:rPr lang="en-US" sz="2600" dirty="0"/>
              <a:t> are made up of three main components: </a:t>
            </a:r>
            <a:r>
              <a:rPr lang="en-US" sz="2600" b="1" u="sng" dirty="0" smtClean="0"/>
              <a:t>the spoken </a:t>
            </a:r>
            <a:r>
              <a:rPr lang="en-US" sz="2600" b="1" u="sng" dirty="0"/>
              <a:t>word, the image and the subtitles.</a:t>
            </a:r>
            <a:r>
              <a:rPr lang="en-US" sz="2600" dirty="0"/>
              <a:t> The interaction of these </a:t>
            </a:r>
            <a:r>
              <a:rPr lang="en-US" sz="2600" dirty="0" smtClean="0"/>
              <a:t>three components</a:t>
            </a:r>
            <a:r>
              <a:rPr lang="en-US" sz="2600" dirty="0"/>
              <a:t>, along with the viewer’s ability to read both the images and </a:t>
            </a:r>
            <a:r>
              <a:rPr lang="en-US" sz="2600" dirty="0" smtClean="0"/>
              <a:t>the written </a:t>
            </a:r>
            <a:r>
              <a:rPr lang="en-US" sz="2600" dirty="0"/>
              <a:t>text at a particular speed, and the actual size of the screen, determine</a:t>
            </a:r>
          </a:p>
          <a:p>
            <a:pPr marL="109728" indent="0">
              <a:buNone/>
            </a:pPr>
            <a:r>
              <a:rPr lang="en-US" sz="2600" dirty="0"/>
              <a:t>the basic characteristics of the audiovisual medium. Subtitles must </a:t>
            </a:r>
            <a:r>
              <a:rPr lang="en-US" sz="2600" dirty="0" smtClean="0"/>
              <a:t>appear in </a:t>
            </a:r>
            <a:r>
              <a:rPr lang="en-US" sz="2600" dirty="0"/>
              <a:t>synchrony with the image and dialogue, provide a semantically adequate</a:t>
            </a:r>
          </a:p>
          <a:p>
            <a:pPr marL="109728" indent="0">
              <a:buNone/>
            </a:pPr>
            <a:r>
              <a:rPr lang="en-US" sz="2600" dirty="0"/>
              <a:t>account of the SL dialogue, and remain displayed on screen long enough </a:t>
            </a:r>
            <a:r>
              <a:rPr lang="en-US" sz="2600" dirty="0" smtClean="0"/>
              <a:t>for the </a:t>
            </a:r>
            <a:r>
              <a:rPr lang="en-US" sz="2600" dirty="0"/>
              <a:t>viewers to be able to read them.</a:t>
            </a:r>
            <a:endParaRPr lang="en-US" sz="2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379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085"/>
    </mc:Choice>
    <mc:Fallback xmlns="">
      <p:transition spd="slow" advTm="127085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en-US" sz="2800" dirty="0"/>
              <a:t>Subtitles are usually displayed in light </a:t>
            </a:r>
            <a:r>
              <a:rPr lang="en-US" sz="2800" dirty="0" err="1"/>
              <a:t>colours</a:t>
            </a:r>
            <a:r>
              <a:rPr lang="en-US" sz="2800" dirty="0"/>
              <a:t>, such as white. They can be displayed against a black </a:t>
            </a:r>
            <a:r>
              <a:rPr lang="en-US" sz="2800" dirty="0" smtClean="0"/>
              <a:t>background, </a:t>
            </a:r>
            <a:r>
              <a:rPr lang="en-US" sz="2800" dirty="0"/>
              <a:t>against a semi- transparent background, or no background at all. The text may be shown with a black outline and/ or a shadow.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845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7"/>
    </mc:Choice>
    <mc:Fallback xmlns="">
      <p:transition spd="slow" advTm="55957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en-US" sz="2800" dirty="0"/>
              <a:t>An important spatial consideration in subtitling is text </a:t>
            </a:r>
            <a:r>
              <a:rPr lang="en-US" sz="2800" dirty="0" smtClean="0"/>
              <a:t>segmentation</a:t>
            </a:r>
            <a:r>
              <a:rPr lang="en-US" sz="2800" dirty="0"/>
              <a:t>, which includes two aspects: (1) how the dialogue is segmented into consecutive subtitles (sometimes referred to as “subtitle events”) and (2) how words are distributed between the lines in a two- line subtitle (known as “line breaks”).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98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7"/>
    </mc:Choice>
    <mc:Fallback xmlns="">
      <p:transition spd="slow" advTm="55957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537" indent="0">
              <a:buNone/>
            </a:pPr>
            <a:r>
              <a:rPr lang="en-US" sz="2800" dirty="0"/>
              <a:t>Good text segmentation is based on keeping linguistic units together and not splitting them between the lines or subtitle events. A well- segmented subtitle should contain a meaningful semantic unit, for instance a full sentence, or a question and </a:t>
            </a:r>
            <a:r>
              <a:rPr lang="en-US" sz="2800" dirty="0" smtClean="0"/>
              <a:t>answer.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/>
              <a:t>Spatial constraints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168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57"/>
    </mc:Choice>
    <mc:Fallback xmlns="">
      <p:transition spd="slow" advTm="5595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915400" cy="1947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000" dirty="0" smtClean="0"/>
              <a:t>In </a:t>
            </a:r>
            <a:r>
              <a:rPr lang="en-US" sz="3000" dirty="0"/>
              <a:t>subtitling , </a:t>
            </a:r>
            <a:r>
              <a:rPr lang="en-US" sz="3000" b="1" dirty="0">
                <a:solidFill>
                  <a:srgbClr val="FF0000"/>
                </a:solidFill>
              </a:rPr>
              <a:t>lines need to be split Syntactically-cued text and ‎reading</a:t>
            </a:r>
            <a:r>
              <a:rPr lang="en-US" sz="3000" dirty="0"/>
              <a:t>. When reading, people make sense of words by grouping them ‎into phrases – a process known as parsing (Warren, 2012). Parsing is ‎done incrementally, word by word: readers do not wait until the end of ‎the sentence to interpret it, but try to make sense of it while they are ‎</a:t>
            </a:r>
            <a:r>
              <a:rPr lang="en-US" sz="3000" dirty="0" smtClean="0"/>
              <a:t>reading. </a:t>
            </a:r>
            <a:r>
              <a:rPr lang="en-US" sz="3000" dirty="0"/>
              <a:t>To understand a sentence, readers must “first identify its ‎syntactic relations” . ( </a:t>
            </a:r>
            <a:r>
              <a:rPr lang="en-US" sz="3000" dirty="0" err="1"/>
              <a:t>Rayner</a:t>
            </a:r>
            <a:r>
              <a:rPr lang="en-US" sz="3000" dirty="0"/>
              <a:t> et al., 2012, p. 223 )‎</a:t>
            </a: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splitting (Line Breaks)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963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379"/>
    </mc:Choice>
    <mc:Fallback xmlns="">
      <p:transition spd="slow" advTm="84379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1- Article </a:t>
            </a:r>
            <a:r>
              <a:rPr lang="en-US" dirty="0"/>
              <a:t>and noun/adjective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Who knows why the</a:t>
            </a:r>
          </a:p>
          <a:p>
            <a:pPr marL="109728" indent="0">
              <a:buNone/>
            </a:pPr>
            <a:r>
              <a:rPr lang="en-US" dirty="0"/>
              <a:t>dog ate the chicken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 smtClean="0"/>
              <a:t>It should be: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Who </a:t>
            </a:r>
            <a:r>
              <a:rPr lang="en-US" dirty="0"/>
              <a:t>knows why</a:t>
            </a:r>
          </a:p>
          <a:p>
            <a:pPr marL="109728" indent="0">
              <a:buNone/>
            </a:pPr>
            <a:r>
              <a:rPr lang="en-US" dirty="0"/>
              <a:t>the dog ate the chicken?</a:t>
            </a:r>
          </a:p>
        </p:txBody>
      </p:sp>
    </p:spTree>
    <p:extLst>
      <p:ext uri="{BB962C8B-B14F-4D97-AF65-F5344CB8AC3E}">
        <p14:creationId xmlns:p14="http://schemas.microsoft.com/office/powerpoint/2010/main" val="42944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59"/>
    </mc:Choice>
    <mc:Fallback xmlns="">
      <p:transition spd="slow" advTm="67359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image1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-44480" y="0"/>
            <a:ext cx="9188480" cy="591972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8265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00"/>
    </mc:Choice>
    <mc:Fallback xmlns="">
      <p:transition spd="slow" advTm="387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2. Adjective and noun it </a:t>
            </a:r>
            <a:r>
              <a:rPr lang="en-US" b="1" dirty="0" smtClean="0"/>
              <a:t>modifies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drove here in the red</a:t>
            </a:r>
          </a:p>
          <a:p>
            <a:pPr marL="109728" indent="0">
              <a:buNone/>
            </a:pPr>
            <a:r>
              <a:rPr lang="en-US" dirty="0"/>
              <a:t>car with big wheels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drove here in the red car</a:t>
            </a:r>
          </a:p>
          <a:p>
            <a:pPr marL="109728" indent="0">
              <a:buNone/>
            </a:pPr>
            <a:r>
              <a:rPr lang="en-US" dirty="0"/>
              <a:t>with big wheels.</a:t>
            </a:r>
          </a:p>
        </p:txBody>
      </p:sp>
    </p:spTree>
    <p:extLst>
      <p:ext uri="{BB962C8B-B14F-4D97-AF65-F5344CB8AC3E}">
        <p14:creationId xmlns:p14="http://schemas.microsoft.com/office/powerpoint/2010/main" val="92554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97"/>
    </mc:Choice>
    <mc:Fallback xmlns="">
      <p:transition spd="slow" advTm="31297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3. Adverb and verb it </a:t>
            </a:r>
            <a:r>
              <a:rPr lang="en-US" b="1" dirty="0" smtClean="0"/>
              <a:t>modifies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was happily</a:t>
            </a:r>
          </a:p>
          <a:p>
            <a:pPr marL="109728" indent="0">
              <a:buNone/>
            </a:pPr>
            <a:r>
              <a:rPr lang="en-US" dirty="0"/>
              <a:t>walking down the street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 was happily walking</a:t>
            </a:r>
          </a:p>
          <a:p>
            <a:pPr marL="109728" indent="0">
              <a:buNone/>
            </a:pPr>
            <a:r>
              <a:rPr lang="en-US" dirty="0"/>
              <a:t>down the street.</a:t>
            </a:r>
          </a:p>
        </p:txBody>
      </p:sp>
    </p:spTree>
    <p:extLst>
      <p:ext uri="{BB962C8B-B14F-4D97-AF65-F5344CB8AC3E}">
        <p14:creationId xmlns:p14="http://schemas.microsoft.com/office/powerpoint/2010/main" val="395133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00"/>
    </mc:Choice>
    <mc:Fallback xmlns="">
      <p:transition spd="slow" advTm="264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4. Verb and subjective </a:t>
            </a:r>
            <a:r>
              <a:rPr lang="en-US" b="1" dirty="0" smtClean="0"/>
              <a:t>pronoun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Don’t tell me you</a:t>
            </a:r>
          </a:p>
          <a:p>
            <a:pPr marL="109728" indent="0">
              <a:buNone/>
            </a:pPr>
            <a:r>
              <a:rPr lang="en-US" dirty="0"/>
              <a:t>ate all the pizza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Don’t tell me you ate</a:t>
            </a:r>
          </a:p>
          <a:p>
            <a:pPr marL="109728" indent="0">
              <a:buNone/>
            </a:pPr>
            <a:r>
              <a:rPr lang="en-US" dirty="0"/>
              <a:t>all the pizza.</a:t>
            </a:r>
          </a:p>
        </p:txBody>
      </p:sp>
    </p:spTree>
    <p:extLst>
      <p:ext uri="{BB962C8B-B14F-4D97-AF65-F5344CB8AC3E}">
        <p14:creationId xmlns:p14="http://schemas.microsoft.com/office/powerpoint/2010/main" val="348842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00"/>
    </mc:Choice>
    <mc:Fallback xmlns="">
      <p:transition spd="slow" advTm="377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5. First name and last </a:t>
            </a:r>
            <a:r>
              <a:rPr lang="en-US" b="1" dirty="0" smtClean="0"/>
              <a:t>name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The 18th president, Abraham</a:t>
            </a:r>
          </a:p>
          <a:p>
            <a:pPr marL="109728" indent="0">
              <a:buNone/>
            </a:pPr>
            <a:r>
              <a:rPr lang="en-US" dirty="0"/>
              <a:t>Lincoln, was born in a log cabin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The 18th president, Abraham Lincoln,</a:t>
            </a:r>
          </a:p>
          <a:p>
            <a:pPr marL="109728" indent="0">
              <a:buNone/>
            </a:pPr>
            <a:r>
              <a:rPr lang="en-US" dirty="0"/>
              <a:t>was born in a log cabin.</a:t>
            </a:r>
          </a:p>
        </p:txBody>
      </p:sp>
    </p:spTree>
    <p:extLst>
      <p:ext uri="{BB962C8B-B14F-4D97-AF65-F5344CB8AC3E}">
        <p14:creationId xmlns:p14="http://schemas.microsoft.com/office/powerpoint/2010/main" val="141411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181"/>
    </mc:Choice>
    <mc:Fallback xmlns="">
      <p:transition spd="slow" advTm="4218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441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translation practice that consists of rendering in writing, usually at the bottom of the screen, the translation into a target language of the </a:t>
            </a:r>
            <a:r>
              <a:rPr lang="en-US" sz="3200" dirty="0" smtClean="0"/>
              <a:t>original </a:t>
            </a:r>
            <a:r>
              <a:rPr lang="en-US" sz="3200" dirty="0"/>
              <a:t>dialogue exchanges uttered by different speakers, as well as all other verbal information that appears written </a:t>
            </a:r>
            <a:r>
              <a:rPr lang="en-US" sz="3200" dirty="0" smtClean="0"/>
              <a:t>on screen </a:t>
            </a:r>
            <a:r>
              <a:rPr lang="en-US" sz="3200" dirty="0"/>
              <a:t>(letters, banners, inserts) or is transmitted aurally in the soundtrack (song lyrics, voices off). (</a:t>
            </a:r>
            <a:r>
              <a:rPr lang="en-US" sz="3200" dirty="0" err="1"/>
              <a:t>Díaz</a:t>
            </a:r>
            <a:r>
              <a:rPr lang="en-US" sz="3200" dirty="0"/>
              <a:t> Cintas, 2020, p. 150)</a:t>
            </a:r>
            <a:endParaRPr lang="en-US" sz="3200" baseline="-25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 algn="ctr"/>
            <a:r>
              <a:rPr lang="en-US" sz="3200" dirty="0" smtClean="0">
                <a:solidFill>
                  <a:schemeClr val="tx1"/>
                </a:solidFill>
                <a:effectLst/>
              </a:rPr>
              <a:t>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56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5"/>
    </mc:Choice>
    <mc:Fallback xmlns="">
      <p:transition spd="slow" advTm="5415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effectLst/>
              </a:rPr>
              <a:t>‎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Line </a:t>
            </a:r>
            <a:r>
              <a:rPr lang="en-US" sz="3200" dirty="0">
                <a:solidFill>
                  <a:schemeClr val="tx1"/>
                </a:solidFill>
                <a:effectLst/>
              </a:rPr>
              <a:t>splitting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6. </a:t>
            </a:r>
            <a:r>
              <a:rPr lang="en-US" b="1" dirty="0"/>
              <a:t>Negative </a:t>
            </a:r>
            <a:r>
              <a:rPr lang="en-US" b="1" dirty="0" smtClean="0"/>
              <a:t>verbs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Although I was hungry, I did</a:t>
            </a:r>
          </a:p>
          <a:p>
            <a:pPr marL="109728" indent="0">
              <a:buNone/>
            </a:pPr>
            <a:r>
              <a:rPr lang="en-US" dirty="0"/>
              <a:t>not want to eat too early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It should be: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Although I was hungry,</a:t>
            </a:r>
          </a:p>
          <a:p>
            <a:pPr marL="109728" indent="0">
              <a:buNone/>
            </a:pPr>
            <a:r>
              <a:rPr lang="en-US" dirty="0"/>
              <a:t>I did not want to eat too early.</a:t>
            </a:r>
          </a:p>
        </p:txBody>
      </p:sp>
    </p:spTree>
    <p:extLst>
      <p:ext uri="{BB962C8B-B14F-4D97-AF65-F5344CB8AC3E}">
        <p14:creationId xmlns:p14="http://schemas.microsoft.com/office/powerpoint/2010/main" val="396950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47"/>
    </mc:Choice>
    <mc:Fallback xmlns="">
      <p:transition spd="slow" advTm="24247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328"/>
            <a:ext cx="8520545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11500" dirty="0" smtClean="0">
                <a:solidFill>
                  <a:srgbClr val="0070C0"/>
                </a:solidFill>
              </a:rPr>
              <a:t>THANK YOU</a:t>
            </a:r>
            <a:endParaRPr lang="en-US" sz="1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44116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en-US" b="1" dirty="0" smtClean="0"/>
              <a:t>“</a:t>
            </a:r>
            <a:r>
              <a:rPr lang="en-US" b="1" dirty="0"/>
              <a:t>a translation practice”, 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b="1" dirty="0" smtClean="0"/>
              <a:t>“rendering </a:t>
            </a:r>
            <a:r>
              <a:rPr lang="en-US" b="1" dirty="0"/>
              <a:t>in writing” 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/>
              <a:t>Subtitles are typically positioned at the bottom of the </a:t>
            </a:r>
            <a:r>
              <a:rPr lang="en-US" b="1" dirty="0" smtClean="0"/>
              <a:t>screen</a:t>
            </a:r>
            <a:endParaRPr lang="en-US" b="1" baseline="-25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7305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881"/>
    </mc:Choice>
    <mc:Fallback xmlns="">
      <p:transition spd="slow" advTm="9688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441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800" dirty="0"/>
              <a:t>Apart from spoken utterances, subtitles also contain translations of plot- pertinent on- screen text, such as text </a:t>
            </a:r>
            <a:r>
              <a:rPr lang="en-US" sz="2800" dirty="0" smtClean="0"/>
              <a:t>messages, signs</a:t>
            </a:r>
            <a:r>
              <a:rPr lang="en-US" sz="2800" dirty="0"/>
              <a:t>, and letters. In recent years, we have also witnessed a trend referred to as “creative</a:t>
            </a:r>
            <a:r>
              <a:rPr lang="en-US" sz="2800" dirty="0" smtClean="0"/>
              <a:t>” </a:t>
            </a:r>
            <a:r>
              <a:rPr lang="en-US" sz="2800" dirty="0"/>
              <a:t>subtitles or “integrated titles” (Fox, 2018; O’Sullivan, 2011), whereby subtitle placement, </a:t>
            </a:r>
            <a:r>
              <a:rPr lang="en-US" sz="2800" dirty="0" err="1"/>
              <a:t>colour</a:t>
            </a:r>
            <a:r>
              <a:rPr lang="en-US" sz="2800" dirty="0"/>
              <a:t>, typeface, and other characteristics are more attuned to the scene: for instance a blood- dripping typeface in a horror film.</a:t>
            </a:r>
            <a:endParaRPr lang="en-US" sz="2800" baseline="-25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 algn="ctr"/>
            <a:r>
              <a:rPr lang="en-US" sz="3200" dirty="0">
                <a:solidFill>
                  <a:schemeClr val="tx1"/>
                </a:solidFill>
                <a:effectLst/>
              </a:rPr>
              <a:t>Subtitling</a:t>
            </a:r>
          </a:p>
        </p:txBody>
      </p:sp>
    </p:spTree>
    <p:extLst>
      <p:ext uri="{BB962C8B-B14F-4D97-AF65-F5344CB8AC3E}">
        <p14:creationId xmlns:p14="http://schemas.microsoft.com/office/powerpoint/2010/main" val="122229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88"/>
    </mc:Choice>
    <mc:Fallback xmlns="">
      <p:transition spd="slow" advTm="7488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b="1" u="sng" dirty="0" smtClean="0"/>
              <a:t>-</a:t>
            </a:r>
            <a:r>
              <a:rPr lang="en-US" sz="3200" b="1" u="sng" dirty="0" err="1" smtClean="0"/>
              <a:t>interlingual</a:t>
            </a:r>
            <a:r>
              <a:rPr lang="en-US" sz="3200" dirty="0" smtClean="0"/>
              <a:t> </a:t>
            </a:r>
            <a:r>
              <a:rPr lang="en-US" sz="3200" dirty="0"/>
              <a:t>subtitles contain a translation from one language into another (e.g. from English to </a:t>
            </a:r>
            <a:r>
              <a:rPr lang="en-US" sz="3200" dirty="0" smtClean="0"/>
              <a:t>Arabic), and</a:t>
            </a:r>
          </a:p>
          <a:p>
            <a:pPr marL="109728" indent="0">
              <a:buNone/>
            </a:pPr>
            <a:r>
              <a:rPr lang="en-US" sz="3200" dirty="0" smtClean="0"/>
              <a:t> </a:t>
            </a:r>
          </a:p>
          <a:p>
            <a:pPr marL="109728" indent="0">
              <a:buNone/>
            </a:pPr>
            <a:r>
              <a:rPr lang="en-US" sz="3200" b="1" u="sng" dirty="0" smtClean="0"/>
              <a:t>-</a:t>
            </a:r>
            <a:r>
              <a:rPr lang="en-US" sz="3200" b="1" u="sng" dirty="0" err="1" smtClean="0"/>
              <a:t>intralingual</a:t>
            </a:r>
            <a:r>
              <a:rPr lang="en-US" sz="3200" dirty="0" smtClean="0"/>
              <a:t> </a:t>
            </a:r>
            <a:r>
              <a:rPr lang="en-US" sz="3200" dirty="0"/>
              <a:t>subtitles, which </a:t>
            </a:r>
            <a:r>
              <a:rPr lang="en-US" sz="3200" dirty="0" smtClean="0"/>
              <a:t>consist </a:t>
            </a:r>
            <a:r>
              <a:rPr lang="en-US" sz="3200" dirty="0"/>
              <a:t>of a transcription of spoken text within the same language (e.g. from Spanish to Spanish). </a:t>
            </a:r>
          </a:p>
        </p:txBody>
      </p:sp>
    </p:spTree>
    <p:extLst>
      <p:ext uri="{BB962C8B-B14F-4D97-AF65-F5344CB8AC3E}">
        <p14:creationId xmlns:p14="http://schemas.microsoft.com/office/powerpoint/2010/main" val="350909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Subtitles typically contain text in only one language (</a:t>
            </a:r>
            <a:r>
              <a:rPr lang="en-US" sz="3200" b="1" u="sng" dirty="0">
                <a:solidFill>
                  <a:srgbClr val="FF0000"/>
                </a:solidFill>
              </a:rPr>
              <a:t>monolingual</a:t>
            </a:r>
            <a:r>
              <a:rPr lang="en-US" sz="3200" dirty="0"/>
              <a:t> subtitles</a:t>
            </a:r>
            <a:r>
              <a:rPr lang="en-US" sz="3200" dirty="0" smtClean="0"/>
              <a:t>).In </a:t>
            </a:r>
            <a:r>
              <a:rPr lang="en-US" sz="3200" dirty="0"/>
              <a:t>some multilingual settings and countries, subtitles may be displayed in two languages at the same time – in which case they are known as </a:t>
            </a:r>
            <a:r>
              <a:rPr lang="en-US" sz="3200" b="1" u="sng" dirty="0">
                <a:solidFill>
                  <a:srgbClr val="FF0000"/>
                </a:solidFill>
              </a:rPr>
              <a:t>bilingual</a:t>
            </a:r>
            <a:r>
              <a:rPr lang="en-US" sz="3200" dirty="0"/>
              <a:t>. If you go to the cinema in Switzerland, for instance, you may end up watching two sets of subtitles: one in German and one in French, displayed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1664938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3726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3200" dirty="0" smtClean="0">
                <a:effectLst/>
              </a:rPr>
              <a:t>Bilingual Subtitling</a:t>
            </a:r>
            <a:endParaRPr lang="en-US" sz="3200" dirty="0">
              <a:effectLst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51" y="1752600"/>
            <a:ext cx="7258449" cy="4085431"/>
          </a:xfrm>
        </p:spPr>
      </p:pic>
    </p:spTree>
    <p:extLst>
      <p:ext uri="{BB962C8B-B14F-4D97-AF65-F5344CB8AC3E}">
        <p14:creationId xmlns:p14="http://schemas.microsoft.com/office/powerpoint/2010/main" val="146307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20"/>
    </mc:Choice>
    <mc:Fallback xmlns="">
      <p:transition spd="slow" advTm="1532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solidFill>
                  <a:schemeClr val="tx1"/>
                </a:solidFill>
                <a:effectLst/>
              </a:rPr>
              <a:t>Types of Subtitling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8092"/>
            <a:ext cx="8767916" cy="452596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dirty="0"/>
              <a:t>When it comes to the </a:t>
            </a:r>
            <a:r>
              <a:rPr lang="en-US" sz="3200" b="1" u="sng" dirty="0"/>
              <a:t>time of preparation</a:t>
            </a:r>
            <a:r>
              <a:rPr lang="en-US" sz="3200" dirty="0"/>
              <a:t>, subtitles can either be prepared earlier, i.e. before they are shown to viewers, or they can be made and/ or displayed in real time. Subtitles that are created before the broadcast are referred to as </a:t>
            </a:r>
            <a:r>
              <a:rPr lang="en-US" sz="3200" b="1" dirty="0">
                <a:solidFill>
                  <a:srgbClr val="FF0000"/>
                </a:solidFill>
              </a:rPr>
              <a:t>pre-recorded, offline, or post- production subtitles</a:t>
            </a:r>
            <a:r>
              <a:rPr lang="en-US" sz="3200" dirty="0"/>
              <a:t>, as they are added to the final product after the production process has been completed. </a:t>
            </a:r>
          </a:p>
        </p:txBody>
      </p:sp>
    </p:spTree>
    <p:extLst>
      <p:ext uri="{BB962C8B-B14F-4D97-AF65-F5344CB8AC3E}">
        <p14:creationId xmlns:p14="http://schemas.microsoft.com/office/powerpoint/2010/main" val="65732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353"/>
    </mc:Choice>
    <mc:Fallback xmlns="">
      <p:transition spd="slow" advTm="57353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691</TotalTime>
  <Words>1539</Words>
  <Application>Microsoft Office PowerPoint</Application>
  <PresentationFormat>عرض على الشاشة (4:3)</PresentationFormat>
  <Paragraphs>111</Paragraphs>
  <Slides>31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7" baseType="lpstr">
      <vt:lpstr>Calibri</vt:lpstr>
      <vt:lpstr>Lucida Sans Unicode</vt:lpstr>
      <vt:lpstr>Verdana</vt:lpstr>
      <vt:lpstr>Wingdings 2</vt:lpstr>
      <vt:lpstr>Wingdings 3</vt:lpstr>
      <vt:lpstr>Concourse</vt:lpstr>
      <vt:lpstr>Subtitling Lect. Dr. Jalil Naser Hilu</vt:lpstr>
      <vt:lpstr>Subtitling</vt:lpstr>
      <vt:lpstr>Subtitling</vt:lpstr>
      <vt:lpstr>Subtitling</vt:lpstr>
      <vt:lpstr>Subtitling</vt:lpstr>
      <vt:lpstr>Types of Subtitling</vt:lpstr>
      <vt:lpstr>Types of Subtitling</vt:lpstr>
      <vt:lpstr>Bilingual Subtitling</vt:lpstr>
      <vt:lpstr>Types of Subtitling</vt:lpstr>
      <vt:lpstr>Types of Subtitling</vt:lpstr>
      <vt:lpstr>Types of Subtitling</vt:lpstr>
      <vt:lpstr>Types of Subtitling</vt:lpstr>
      <vt:lpstr>Types of Subtitling</vt:lpstr>
      <vt:lpstr>Characteristics of subtitling</vt:lpstr>
      <vt:lpstr>Characteristics of subtitling</vt:lpstr>
      <vt:lpstr>Spatial constraints</vt:lpstr>
      <vt:lpstr>Spatial Constraints</vt:lpstr>
      <vt:lpstr>Spatial constraints</vt:lpstr>
      <vt:lpstr>Spatial constraints</vt:lpstr>
      <vt:lpstr>Spatial constraints</vt:lpstr>
      <vt:lpstr>Spatial constraints</vt:lpstr>
      <vt:lpstr>Spatial constraints</vt:lpstr>
      <vt:lpstr>‎ Line splitting (Line Breaks)</vt:lpstr>
      <vt:lpstr>‎ Line splitting</vt:lpstr>
      <vt:lpstr>عرض تقديمي في PowerPoint</vt:lpstr>
      <vt:lpstr>‎ Line splitting</vt:lpstr>
      <vt:lpstr>‎ Line splitting</vt:lpstr>
      <vt:lpstr>‎ Line splitting</vt:lpstr>
      <vt:lpstr>‎ Line splitting</vt:lpstr>
      <vt:lpstr>‎ Line splitting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  Definition,Types</dc:title>
  <dc:creator>Ali</dc:creator>
  <cp:lastModifiedBy>Maher</cp:lastModifiedBy>
  <cp:revision>69</cp:revision>
  <dcterms:created xsi:type="dcterms:W3CDTF">2006-08-16T00:00:00Z</dcterms:created>
  <dcterms:modified xsi:type="dcterms:W3CDTF">2024-11-27T05:33:46Z</dcterms:modified>
</cp:coreProperties>
</file>