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56" r:id="rId2"/>
    <p:sldId id="257" r:id="rId3"/>
    <p:sldId id="259" r:id="rId4"/>
    <p:sldId id="258" r:id="rId5"/>
    <p:sldId id="276" r:id="rId6"/>
    <p:sldId id="277" r:id="rId7"/>
    <p:sldId id="278" r:id="rId8"/>
    <p:sldId id="279" r:id="rId9"/>
    <p:sldId id="280" r:id="rId10"/>
    <p:sldId id="281" r:id="rId11"/>
    <p:sldId id="282" r:id="rId12"/>
    <p:sldId id="283" r:id="rId13"/>
    <p:sldId id="284" r:id="rId14"/>
    <p:sldId id="260" r:id="rId15"/>
    <p:sldId id="262" r:id="rId16"/>
    <p:sldId id="275" r:id="rId17"/>
    <p:sldId id="268" r:id="rId18"/>
    <p:sldId id="267" r:id="rId19"/>
    <p:sldId id="272" r:id="rId20"/>
    <p:sldId id="269" r:id="rId21"/>
    <p:sldId id="270" r:id="rId22"/>
    <p:sldId id="264" r:id="rId23"/>
    <p:sldId id="265" r:id="rId24"/>
    <p:sldId id="273" r:id="rId25"/>
    <p:sldId id="266" r:id="rId26"/>
    <p:sldId id="274"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7" d="100"/>
          <a:sy n="57" d="100"/>
        </p:scale>
        <p:origin x="1090" y="3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227BBF-47CC-4332-AF31-A08398F4E281}" type="datetimeFigureOut">
              <a:rPr lang="en-US" smtClean="0"/>
              <a:t>27-Nov-24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48352C-3401-43A6-8734-E6A7D5764D6B}" type="slidenum">
              <a:rPr lang="en-US" smtClean="0"/>
              <a:t>‹#›</a:t>
            </a:fld>
            <a:endParaRPr lang="en-US"/>
          </a:p>
        </p:txBody>
      </p:sp>
    </p:spTree>
    <p:extLst>
      <p:ext uri="{BB962C8B-B14F-4D97-AF65-F5344CB8AC3E}">
        <p14:creationId xmlns:p14="http://schemas.microsoft.com/office/powerpoint/2010/main" val="6158606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48352C-3401-43A6-8734-E6A7D5764D6B}" type="slidenum">
              <a:rPr lang="en-US" smtClean="0"/>
              <a:t>17</a:t>
            </a:fld>
            <a:endParaRPr lang="en-US"/>
          </a:p>
        </p:txBody>
      </p:sp>
    </p:spTree>
    <p:extLst>
      <p:ext uri="{BB962C8B-B14F-4D97-AF65-F5344CB8AC3E}">
        <p14:creationId xmlns:p14="http://schemas.microsoft.com/office/powerpoint/2010/main" val="35617684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48352C-3401-43A6-8734-E6A7D5764D6B}" type="slidenum">
              <a:rPr lang="en-US" smtClean="0"/>
              <a:t>20</a:t>
            </a:fld>
            <a:endParaRPr lang="en-US"/>
          </a:p>
        </p:txBody>
      </p:sp>
    </p:spTree>
    <p:extLst>
      <p:ext uri="{BB962C8B-B14F-4D97-AF65-F5344CB8AC3E}">
        <p14:creationId xmlns:p14="http://schemas.microsoft.com/office/powerpoint/2010/main" val="35617684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48352C-3401-43A6-8734-E6A7D5764D6B}" type="slidenum">
              <a:rPr lang="en-US" smtClean="0"/>
              <a:t>21</a:t>
            </a:fld>
            <a:endParaRPr lang="en-US"/>
          </a:p>
        </p:txBody>
      </p:sp>
    </p:spTree>
    <p:extLst>
      <p:ext uri="{BB962C8B-B14F-4D97-AF65-F5344CB8AC3E}">
        <p14:creationId xmlns:p14="http://schemas.microsoft.com/office/powerpoint/2010/main" val="35617684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27-Nov-24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27-Nov-24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27-Nov-24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27-Nov-24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27-Nov-24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27-Nov-24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27-Nov-24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27-Nov-24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27-Nov-24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D8BD707-D9CF-40AE-B4C6-C98DA3205C09}" type="datetimeFigureOut">
              <a:rPr lang="en-US" smtClean="0"/>
              <a:pPr/>
              <a:t>27-Nov-24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27-Nov-24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27-Nov-24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81200"/>
            <a:ext cx="7772400" cy="1829761"/>
          </a:xfrm>
        </p:spPr>
        <p:txBody>
          <a:bodyPr>
            <a:normAutofit/>
          </a:bodyPr>
          <a:lstStyle/>
          <a:p>
            <a:pPr algn="ctr"/>
            <a:r>
              <a:rPr lang="en-US" dirty="0" smtClean="0"/>
              <a:t>Audiovisual Translation </a:t>
            </a:r>
            <a:r>
              <a:rPr lang="en-US" sz="3100" b="0" dirty="0" smtClean="0"/>
              <a:t>Definition, History and Characteristics</a:t>
            </a:r>
            <a:endParaRPr lang="en-US" sz="3100" b="0" dirty="0"/>
          </a:p>
        </p:txBody>
      </p:sp>
      <p:pic>
        <p:nvPicPr>
          <p:cNvPr id="3" name="Picture 7"/>
          <p:cNvPicPr/>
          <p:nvPr/>
        </p:nvPicPr>
        <p:blipFill>
          <a:blip r:embed="rId2" cstate="print">
            <a:extLst>
              <a:ext uri="{28A0092B-C50C-407E-A947-70E740481C1C}">
                <a14:useLocalDpi xmlns:a14="http://schemas.microsoft.com/office/drawing/2010/main" val="0"/>
              </a:ext>
            </a:extLst>
          </a:blip>
          <a:stretch>
            <a:fillRect/>
          </a:stretch>
        </p:blipFill>
        <p:spPr>
          <a:xfrm>
            <a:off x="533400" y="391886"/>
            <a:ext cx="1447800" cy="1600200"/>
          </a:xfrm>
          <a:prstGeom prst="rect">
            <a:avLst/>
          </a:prstGeom>
        </p:spPr>
      </p:pic>
      <p:pic>
        <p:nvPicPr>
          <p:cNvPr id="4" name="Picture 2"/>
          <p:cNvPicPr/>
          <p:nvPr/>
        </p:nvPicPr>
        <p:blipFill>
          <a:blip r:embed="rId3">
            <a:extLst>
              <a:ext uri="{28A0092B-C50C-407E-A947-70E740481C1C}">
                <a14:useLocalDpi xmlns:a14="http://schemas.microsoft.com/office/drawing/2010/main" val="0"/>
              </a:ext>
            </a:extLst>
          </a:blip>
          <a:stretch>
            <a:fillRect/>
          </a:stretch>
        </p:blipFill>
        <p:spPr>
          <a:xfrm>
            <a:off x="7162800" y="552450"/>
            <a:ext cx="1504950" cy="1504950"/>
          </a:xfrm>
          <a:prstGeom prst="rect">
            <a:avLst/>
          </a:prstGeom>
        </p:spPr>
      </p:pic>
      <p:sp>
        <p:nvSpPr>
          <p:cNvPr id="6" name="Title 1"/>
          <p:cNvSpPr txBox="1">
            <a:spLocks/>
          </p:cNvSpPr>
          <p:nvPr/>
        </p:nvSpPr>
        <p:spPr>
          <a:xfrm>
            <a:off x="838200" y="3886200"/>
            <a:ext cx="7772400" cy="1066800"/>
          </a:xfrm>
          <a:prstGeom prst="rect">
            <a:avLst/>
          </a:prstGeom>
        </p:spPr>
        <p:txBody>
          <a:bodyPr vert="horz" anchor="b">
            <a:normAutofit/>
            <a:scene3d>
              <a:camera prst="orthographicFront"/>
              <a:lightRig rig="soft" dir="t"/>
            </a:scene3d>
            <a:sp3d prstMaterial="softEdge">
              <a:bevelT w="25400" h="25400"/>
            </a:sp3d>
          </a:bodyPr>
          <a:lstStyle>
            <a:lvl1pPr algn="r" rtl="0" eaLnBrk="1" latinLnBrk="0" hangingPunct="1">
              <a:spcBef>
                <a:spcPct val="0"/>
              </a:spcBef>
              <a:buNone/>
              <a:defRPr kumimoji="0" sz="48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r>
              <a:rPr lang="en-US" sz="4400" dirty="0" smtClean="0"/>
              <a:t>Lect. </a:t>
            </a:r>
            <a:r>
              <a:rPr lang="en-US" sz="4400" dirty="0" smtClean="0"/>
              <a:t>Dr. </a:t>
            </a:r>
            <a:r>
              <a:rPr lang="en-US" sz="4400" dirty="0" err="1" smtClean="0"/>
              <a:t>Jalil</a:t>
            </a:r>
            <a:r>
              <a:rPr lang="en-US" sz="4400" dirty="0" smtClean="0"/>
              <a:t> </a:t>
            </a:r>
            <a:r>
              <a:rPr lang="en-US" sz="4400" dirty="0" err="1" smtClean="0"/>
              <a:t>Naser</a:t>
            </a:r>
            <a:r>
              <a:rPr lang="en-US" sz="4400" dirty="0" smtClean="0"/>
              <a:t> </a:t>
            </a:r>
            <a:r>
              <a:rPr lang="en-US" sz="4400" dirty="0" err="1" smtClean="0"/>
              <a:t>Hilu</a:t>
            </a:r>
            <a:endParaRPr lang="en-US" sz="4400" b="0" dirty="0"/>
          </a:p>
        </p:txBody>
      </p:sp>
    </p:spTree>
    <p:extLst>
      <p:ext uri="{BB962C8B-B14F-4D97-AF65-F5344CB8AC3E}">
        <p14:creationId xmlns:p14="http://schemas.microsoft.com/office/powerpoint/2010/main" val="3080502368"/>
      </p:ext>
    </p:extLst>
  </p:cSld>
  <p:clrMapOvr>
    <a:masterClrMapping/>
  </p:clrMapOvr>
  <mc:AlternateContent xmlns:mc="http://schemas.openxmlformats.org/markup-compatibility/2006" xmlns:p14="http://schemas.microsoft.com/office/powerpoint/2010/main">
    <mc:Choice Requires="p14">
      <p:transition spd="slow" p14:dur="2000" advTm="28506"/>
    </mc:Choice>
    <mc:Fallback xmlns="">
      <p:transition spd="slow" advTm="28506"/>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399" y="1143000"/>
            <a:ext cx="8814619" cy="4864291"/>
          </a:xfrm>
        </p:spPr>
        <p:txBody>
          <a:bodyPr>
            <a:noAutofit/>
          </a:bodyPr>
          <a:lstStyle/>
          <a:p>
            <a:pPr marL="109728" indent="0">
              <a:buNone/>
            </a:pPr>
            <a:r>
              <a:rPr lang="en-US" sz="3200" dirty="0" smtClean="0"/>
              <a:t>2- </a:t>
            </a:r>
            <a:r>
              <a:rPr lang="en-US" sz="3200" dirty="0" smtClean="0">
                <a:solidFill>
                  <a:srgbClr val="FF0000"/>
                </a:solidFill>
              </a:rPr>
              <a:t>Dubbing</a:t>
            </a:r>
            <a:r>
              <a:rPr lang="en-US" sz="3200" dirty="0" smtClean="0"/>
              <a:t> </a:t>
            </a:r>
            <a:r>
              <a:rPr lang="en-US" sz="3200" dirty="0"/>
              <a:t>is an AVT type commonly used in the media and entertainment industry, where actors’ original voices are replaced with translations in another language. These translations match the duration and lip movements of the original, and each character has their own voice</a:t>
            </a:r>
            <a:endParaRPr lang="en-US" sz="3100" dirty="0"/>
          </a:p>
        </p:txBody>
      </p:sp>
      <p:sp>
        <p:nvSpPr>
          <p:cNvPr id="3" name="Title 2"/>
          <p:cNvSpPr>
            <a:spLocks noGrp="1"/>
          </p:cNvSpPr>
          <p:nvPr>
            <p:ph type="title"/>
          </p:nvPr>
        </p:nvSpPr>
        <p:spPr>
          <a:xfrm>
            <a:off x="457200" y="274638"/>
            <a:ext cx="8229600" cy="868362"/>
          </a:xfrm>
          <a:solidFill>
            <a:schemeClr val="bg2">
              <a:lumMod val="75000"/>
            </a:schemeClr>
          </a:solidFill>
          <a:ln>
            <a:solidFill>
              <a:schemeClr val="tx2">
                <a:lumMod val="75000"/>
              </a:schemeClr>
            </a:solidFill>
          </a:ln>
        </p:spPr>
        <p:txBody>
          <a:bodyPr vert="horz" rtlCol="0" anchor="ctr">
            <a:noAutofit/>
            <a:scene3d>
              <a:camera prst="orthographicFront"/>
              <a:lightRig rig="soft" dir="t"/>
            </a:scene3d>
            <a:sp3d prstMaterial="softEdge">
              <a:bevelT w="25400" h="25400"/>
            </a:sp3d>
          </a:bodyPr>
          <a:lstStyle/>
          <a:p>
            <a:r>
              <a:rPr lang="en-US" sz="3200" dirty="0" smtClean="0"/>
              <a:t>Types </a:t>
            </a:r>
            <a:r>
              <a:rPr lang="en-US" sz="3200" dirty="0"/>
              <a:t>of AVT</a:t>
            </a:r>
            <a:endParaRPr lang="en-US" sz="3200" dirty="0">
              <a:effectLst/>
            </a:endParaRPr>
          </a:p>
        </p:txBody>
      </p:sp>
    </p:spTree>
    <p:extLst>
      <p:ext uri="{BB962C8B-B14F-4D97-AF65-F5344CB8AC3E}">
        <p14:creationId xmlns:p14="http://schemas.microsoft.com/office/powerpoint/2010/main" val="798220668"/>
      </p:ext>
    </p:extLst>
  </p:cSld>
  <p:clrMapOvr>
    <a:masterClrMapping/>
  </p:clrMapOvr>
  <mc:AlternateContent xmlns:mc="http://schemas.openxmlformats.org/markup-compatibility/2006" xmlns:p14="http://schemas.microsoft.com/office/powerpoint/2010/main">
    <mc:Choice Requires="p14">
      <p:transition spd="slow" p14:dur="2000" advTm="156260"/>
    </mc:Choice>
    <mc:Fallback xmlns="">
      <p:transition spd="slow" advTm="15626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399" y="1143000"/>
            <a:ext cx="8814619" cy="4864291"/>
          </a:xfrm>
        </p:spPr>
        <p:txBody>
          <a:bodyPr>
            <a:noAutofit/>
          </a:bodyPr>
          <a:lstStyle/>
          <a:p>
            <a:pPr marL="109728" indent="0">
              <a:buNone/>
            </a:pPr>
            <a:r>
              <a:rPr lang="en-US" sz="3200" dirty="0" smtClean="0"/>
              <a:t>3. </a:t>
            </a:r>
            <a:r>
              <a:rPr lang="en-US" sz="3200" dirty="0" smtClean="0">
                <a:solidFill>
                  <a:srgbClr val="FF0000"/>
                </a:solidFill>
              </a:rPr>
              <a:t>Voice-over</a:t>
            </a:r>
            <a:r>
              <a:rPr lang="en-US" sz="3200" dirty="0" smtClean="0"/>
              <a:t> </a:t>
            </a:r>
            <a:r>
              <a:rPr lang="en-US" sz="3200" dirty="0"/>
              <a:t>(VO) entails spoken translation layered over the original audio, allowing viewers to hear both, albeit with the original audio at a lower </a:t>
            </a:r>
            <a:r>
              <a:rPr lang="en-US" sz="3200" dirty="0" smtClean="0"/>
              <a:t>volume.</a:t>
            </a:r>
          </a:p>
          <a:p>
            <a:pPr marL="109728" indent="0">
              <a:buNone/>
            </a:pPr>
            <a:r>
              <a:rPr lang="en-US" sz="3200" dirty="0" smtClean="0"/>
              <a:t>4</a:t>
            </a:r>
            <a:r>
              <a:rPr lang="en-US" sz="3200" dirty="0"/>
              <a:t>. </a:t>
            </a:r>
            <a:r>
              <a:rPr lang="en-US" sz="3200" dirty="0">
                <a:solidFill>
                  <a:srgbClr val="FF0000"/>
                </a:solidFill>
              </a:rPr>
              <a:t>Audio description </a:t>
            </a:r>
            <a:r>
              <a:rPr lang="en-US" sz="3200" dirty="0"/>
              <a:t>(AD) involves narration describing on- screen actions inserted during pauses in dialogue, intended primarily for viewers who are blind or partially sighted </a:t>
            </a:r>
            <a:endParaRPr lang="en-US" sz="3100" dirty="0"/>
          </a:p>
        </p:txBody>
      </p:sp>
      <p:sp>
        <p:nvSpPr>
          <p:cNvPr id="3" name="Title 2"/>
          <p:cNvSpPr>
            <a:spLocks noGrp="1"/>
          </p:cNvSpPr>
          <p:nvPr>
            <p:ph type="title"/>
          </p:nvPr>
        </p:nvSpPr>
        <p:spPr>
          <a:xfrm>
            <a:off x="457200" y="274638"/>
            <a:ext cx="8229600" cy="868362"/>
          </a:xfrm>
          <a:solidFill>
            <a:schemeClr val="bg2">
              <a:lumMod val="75000"/>
            </a:schemeClr>
          </a:solidFill>
          <a:ln>
            <a:solidFill>
              <a:schemeClr val="tx2">
                <a:lumMod val="75000"/>
              </a:schemeClr>
            </a:solidFill>
          </a:ln>
        </p:spPr>
        <p:txBody>
          <a:bodyPr vert="horz" rtlCol="0" anchor="ctr">
            <a:noAutofit/>
            <a:scene3d>
              <a:camera prst="orthographicFront"/>
              <a:lightRig rig="soft" dir="t"/>
            </a:scene3d>
            <a:sp3d prstMaterial="softEdge">
              <a:bevelT w="25400" h="25400"/>
            </a:sp3d>
          </a:bodyPr>
          <a:lstStyle/>
          <a:p>
            <a:r>
              <a:rPr lang="en-US" sz="3200" dirty="0" smtClean="0"/>
              <a:t>Types </a:t>
            </a:r>
            <a:r>
              <a:rPr lang="en-US" sz="3200" dirty="0"/>
              <a:t>of AVT</a:t>
            </a:r>
            <a:endParaRPr lang="en-US" sz="3200" dirty="0">
              <a:effectLst/>
            </a:endParaRPr>
          </a:p>
        </p:txBody>
      </p:sp>
    </p:spTree>
    <p:extLst>
      <p:ext uri="{BB962C8B-B14F-4D97-AF65-F5344CB8AC3E}">
        <p14:creationId xmlns:p14="http://schemas.microsoft.com/office/powerpoint/2010/main" val="3897420577"/>
      </p:ext>
    </p:extLst>
  </p:cSld>
  <p:clrMapOvr>
    <a:masterClrMapping/>
  </p:clrMapOvr>
  <mc:AlternateContent xmlns:mc="http://schemas.openxmlformats.org/markup-compatibility/2006" xmlns:p14="http://schemas.microsoft.com/office/powerpoint/2010/main">
    <mc:Choice Requires="p14">
      <p:transition spd="slow" p14:dur="2000" advTm="156260"/>
    </mc:Choice>
    <mc:Fallback xmlns="">
      <p:transition spd="slow" advTm="156260"/>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399" y="1143000"/>
            <a:ext cx="8814619" cy="4864291"/>
          </a:xfrm>
        </p:spPr>
        <p:txBody>
          <a:bodyPr>
            <a:noAutofit/>
          </a:bodyPr>
          <a:lstStyle/>
          <a:p>
            <a:pPr marL="109728" indent="0">
              <a:buNone/>
            </a:pPr>
            <a:r>
              <a:rPr lang="en-US" sz="3200" dirty="0" smtClean="0"/>
              <a:t>5. </a:t>
            </a:r>
            <a:r>
              <a:rPr lang="en-US" sz="3000" dirty="0" smtClean="0">
                <a:solidFill>
                  <a:srgbClr val="FF0000"/>
                </a:solidFill>
              </a:rPr>
              <a:t>Subtitling </a:t>
            </a:r>
            <a:r>
              <a:rPr lang="en-US" sz="3000" dirty="0">
                <a:solidFill>
                  <a:srgbClr val="FF0000"/>
                </a:solidFill>
              </a:rPr>
              <a:t>for the deaf and hard of hearing (SDH), </a:t>
            </a:r>
            <a:r>
              <a:rPr lang="en-US" sz="3000" dirty="0"/>
              <a:t>also known as closed captioning (CC), is a type of AVT and an access service designed for viewers who are deaf or hard of hearing. It includes transcription or translation of spoken dialogue, sound and speaker </a:t>
            </a:r>
            <a:r>
              <a:rPr lang="en-US" sz="3000" dirty="0" smtClean="0"/>
              <a:t>identifiers.</a:t>
            </a:r>
          </a:p>
          <a:p>
            <a:pPr marL="109728" indent="0">
              <a:buNone/>
            </a:pPr>
            <a:r>
              <a:rPr lang="en-US" sz="2900" dirty="0" smtClean="0"/>
              <a:t>6</a:t>
            </a:r>
            <a:r>
              <a:rPr lang="en-US" sz="2900" dirty="0"/>
              <a:t>. </a:t>
            </a:r>
            <a:r>
              <a:rPr lang="en-US" sz="2900" dirty="0">
                <a:solidFill>
                  <a:srgbClr val="FF0000"/>
                </a:solidFill>
              </a:rPr>
              <a:t>Live subtitling </a:t>
            </a:r>
            <a:r>
              <a:rPr lang="en-US" sz="2900" dirty="0"/>
              <a:t>is a real- time transcription or translation of spoken dialogue for live events or programmes. Text is typically displayed slightly delayed, either in blocks or phrase by phrase as </a:t>
            </a:r>
            <a:r>
              <a:rPr lang="en-US" sz="2900" dirty="0" err="1"/>
              <a:t>recognised</a:t>
            </a:r>
            <a:r>
              <a:rPr lang="en-US" sz="2900" dirty="0"/>
              <a:t> by the </a:t>
            </a:r>
            <a:r>
              <a:rPr lang="en-US" sz="2900" dirty="0" smtClean="0"/>
              <a:t>software.</a:t>
            </a:r>
            <a:endParaRPr lang="en-US" sz="2900" dirty="0"/>
          </a:p>
        </p:txBody>
      </p:sp>
      <p:sp>
        <p:nvSpPr>
          <p:cNvPr id="3" name="Title 2"/>
          <p:cNvSpPr>
            <a:spLocks noGrp="1"/>
          </p:cNvSpPr>
          <p:nvPr>
            <p:ph type="title"/>
          </p:nvPr>
        </p:nvSpPr>
        <p:spPr>
          <a:xfrm>
            <a:off x="457200" y="274638"/>
            <a:ext cx="8229600" cy="868362"/>
          </a:xfrm>
          <a:solidFill>
            <a:schemeClr val="bg2">
              <a:lumMod val="75000"/>
            </a:schemeClr>
          </a:solidFill>
          <a:ln>
            <a:solidFill>
              <a:schemeClr val="tx2">
                <a:lumMod val="75000"/>
              </a:schemeClr>
            </a:solidFill>
          </a:ln>
        </p:spPr>
        <p:txBody>
          <a:bodyPr vert="horz" rtlCol="0" anchor="ctr">
            <a:noAutofit/>
            <a:scene3d>
              <a:camera prst="orthographicFront"/>
              <a:lightRig rig="soft" dir="t"/>
            </a:scene3d>
            <a:sp3d prstMaterial="softEdge">
              <a:bevelT w="25400" h="25400"/>
            </a:sp3d>
          </a:bodyPr>
          <a:lstStyle/>
          <a:p>
            <a:r>
              <a:rPr lang="en-US" sz="3200" dirty="0" smtClean="0"/>
              <a:t>Types </a:t>
            </a:r>
            <a:r>
              <a:rPr lang="en-US" sz="3200" dirty="0"/>
              <a:t>of AVT</a:t>
            </a:r>
            <a:endParaRPr lang="en-US" sz="3200" dirty="0">
              <a:effectLst/>
            </a:endParaRPr>
          </a:p>
        </p:txBody>
      </p:sp>
    </p:spTree>
    <p:extLst>
      <p:ext uri="{BB962C8B-B14F-4D97-AF65-F5344CB8AC3E}">
        <p14:creationId xmlns:p14="http://schemas.microsoft.com/office/powerpoint/2010/main" val="487941380"/>
      </p:ext>
    </p:extLst>
  </p:cSld>
  <p:clrMapOvr>
    <a:masterClrMapping/>
  </p:clrMapOvr>
  <mc:AlternateContent xmlns:mc="http://schemas.openxmlformats.org/markup-compatibility/2006" xmlns:p14="http://schemas.microsoft.com/office/powerpoint/2010/main">
    <mc:Choice Requires="p14">
      <p:transition spd="slow" p14:dur="2000" advTm="156260"/>
    </mc:Choice>
    <mc:Fallback xmlns="">
      <p:transition spd="slow" advTm="156260"/>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868362"/>
          </a:xfrm>
          <a:solidFill>
            <a:schemeClr val="bg2">
              <a:lumMod val="75000"/>
            </a:schemeClr>
          </a:solidFill>
          <a:ln>
            <a:solidFill>
              <a:schemeClr val="tx2">
                <a:lumMod val="75000"/>
              </a:schemeClr>
            </a:solidFill>
          </a:ln>
        </p:spPr>
        <p:txBody>
          <a:bodyPr vert="horz" rtlCol="0" anchor="ctr">
            <a:noAutofit/>
            <a:scene3d>
              <a:camera prst="orthographicFront"/>
              <a:lightRig rig="soft" dir="t"/>
            </a:scene3d>
            <a:sp3d prstMaterial="softEdge">
              <a:bevelT w="25400" h="25400"/>
            </a:sp3d>
          </a:bodyPr>
          <a:lstStyle/>
          <a:p>
            <a:r>
              <a:rPr lang="en-US" sz="3200" dirty="0">
                <a:effectLst/>
              </a:rPr>
              <a:t>History of AVT</a:t>
            </a:r>
          </a:p>
        </p:txBody>
      </p:sp>
      <p:sp>
        <p:nvSpPr>
          <p:cNvPr id="2" name="Content Placeholder 1"/>
          <p:cNvSpPr>
            <a:spLocks noGrp="1"/>
          </p:cNvSpPr>
          <p:nvPr>
            <p:ph idx="1"/>
          </p:nvPr>
        </p:nvSpPr>
        <p:spPr>
          <a:xfrm>
            <a:off x="152399" y="1143000"/>
            <a:ext cx="8814619" cy="4864291"/>
          </a:xfrm>
        </p:spPr>
        <p:txBody>
          <a:bodyPr>
            <a:noAutofit/>
          </a:bodyPr>
          <a:lstStyle/>
          <a:p>
            <a:pPr marL="109728" indent="0">
              <a:buNone/>
            </a:pPr>
            <a:r>
              <a:rPr lang="en-US" sz="3200" dirty="0"/>
              <a:t>Depending on whether you consider AVT to be a professional </a:t>
            </a:r>
            <a:r>
              <a:rPr lang="en-US" sz="3200" dirty="0" err="1"/>
              <a:t>endeavour</a:t>
            </a:r>
            <a:r>
              <a:rPr lang="en-US" sz="3200" dirty="0"/>
              <a:t> or an academic field, you would likely attribute different origins to its beginnings. It is widely believed that AVT as a professional practice can be traced back to incorporating language into films, a development that occurred earlier than you might think. </a:t>
            </a:r>
          </a:p>
        </p:txBody>
      </p:sp>
    </p:spTree>
    <p:extLst>
      <p:ext uri="{BB962C8B-B14F-4D97-AF65-F5344CB8AC3E}">
        <p14:creationId xmlns:p14="http://schemas.microsoft.com/office/powerpoint/2010/main" val="1940295387"/>
      </p:ext>
    </p:extLst>
  </p:cSld>
  <p:clrMapOvr>
    <a:masterClrMapping/>
  </p:clrMapOvr>
  <mc:AlternateContent xmlns:mc="http://schemas.openxmlformats.org/markup-compatibility/2006" xmlns:p14="http://schemas.microsoft.com/office/powerpoint/2010/main">
    <mc:Choice Requires="p14">
      <p:transition spd="slow" p14:dur="2000" advTm="156260"/>
    </mc:Choice>
    <mc:Fallback xmlns="">
      <p:transition spd="slow" advTm="156260"/>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399" y="1143000"/>
            <a:ext cx="8814619" cy="4864291"/>
          </a:xfrm>
        </p:spPr>
        <p:txBody>
          <a:bodyPr>
            <a:noAutofit/>
          </a:bodyPr>
          <a:lstStyle/>
          <a:p>
            <a:pPr marL="109728" indent="0">
              <a:buNone/>
            </a:pPr>
            <a:r>
              <a:rPr lang="en-US" sz="3200" dirty="0"/>
              <a:t>The first commercial film screening film took place on 18 December 1895 at the Grand Café in Paris. The Lumière brothers presented a collection of short films documenting daily life, such as workers leaving a factory or a train arriving at a railway station</a:t>
            </a:r>
            <a:r>
              <a:rPr lang="en-US" sz="3200" dirty="0" smtClean="0"/>
              <a:t>.</a:t>
            </a:r>
          </a:p>
          <a:p>
            <a:pPr marL="109728" indent="0">
              <a:buNone/>
            </a:pPr>
            <a:endParaRPr lang="en-US" sz="2900" dirty="0"/>
          </a:p>
        </p:txBody>
      </p:sp>
      <p:sp>
        <p:nvSpPr>
          <p:cNvPr id="3" name="Title 2"/>
          <p:cNvSpPr>
            <a:spLocks noGrp="1"/>
          </p:cNvSpPr>
          <p:nvPr>
            <p:ph type="title"/>
          </p:nvPr>
        </p:nvSpPr>
        <p:spPr>
          <a:xfrm>
            <a:off x="457200" y="274638"/>
            <a:ext cx="8229600" cy="868362"/>
          </a:xfrm>
          <a:solidFill>
            <a:schemeClr val="bg2">
              <a:lumMod val="75000"/>
            </a:schemeClr>
          </a:solidFill>
          <a:ln>
            <a:solidFill>
              <a:schemeClr val="tx2">
                <a:lumMod val="75000"/>
              </a:schemeClr>
            </a:solidFill>
          </a:ln>
        </p:spPr>
        <p:txBody>
          <a:bodyPr vert="horz" rtlCol="0" anchor="ctr">
            <a:noAutofit/>
            <a:scene3d>
              <a:camera prst="orthographicFront"/>
              <a:lightRig rig="soft" dir="t"/>
            </a:scene3d>
            <a:sp3d prstMaterial="softEdge">
              <a:bevelT w="25400" h="25400"/>
            </a:sp3d>
          </a:bodyPr>
          <a:lstStyle/>
          <a:p>
            <a:r>
              <a:rPr lang="en-US" sz="3200" dirty="0">
                <a:effectLst/>
              </a:rPr>
              <a:t>History of AVT</a:t>
            </a:r>
          </a:p>
        </p:txBody>
      </p:sp>
    </p:spTree>
    <p:extLst>
      <p:ext uri="{BB962C8B-B14F-4D97-AF65-F5344CB8AC3E}">
        <p14:creationId xmlns:p14="http://schemas.microsoft.com/office/powerpoint/2010/main" val="4256611011"/>
      </p:ext>
    </p:extLst>
  </p:cSld>
  <p:clrMapOvr>
    <a:masterClrMapping/>
  </p:clrMapOvr>
  <mc:AlternateContent xmlns:mc="http://schemas.openxmlformats.org/markup-compatibility/2006" xmlns:p14="http://schemas.microsoft.com/office/powerpoint/2010/main">
    <mc:Choice Requires="p14">
      <p:transition spd="slow" p14:dur="2000" advTm="156260"/>
    </mc:Choice>
    <mc:Fallback xmlns="">
      <p:transition spd="slow" advTm="156260"/>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219200"/>
            <a:ext cx="8917858" cy="5486400"/>
          </a:xfrm>
        </p:spPr>
        <p:txBody>
          <a:bodyPr>
            <a:noAutofit/>
          </a:bodyPr>
          <a:lstStyle/>
          <a:p>
            <a:pPr marL="109728" lvl="0" indent="0">
              <a:buNone/>
            </a:pPr>
            <a:r>
              <a:rPr lang="en-US" sz="2800" dirty="0"/>
              <a:t>During its early days, silent cinema was perceived as a medium that communicated through “a universal, non- verbal language” (Dwyer, 2013, p. 300). Some early film theorists even argued that film could serve as a “universal Esperanto”, a language understood by viewers </a:t>
            </a:r>
            <a:r>
              <a:rPr lang="en-US" sz="2800" dirty="0" smtClean="0"/>
              <a:t>worldwide.</a:t>
            </a:r>
          </a:p>
          <a:p>
            <a:pPr marL="109728" lvl="0" indent="0">
              <a:buNone/>
            </a:pPr>
            <a:r>
              <a:rPr lang="en-US" sz="2800" dirty="0"/>
              <a:t>However, the universality of film language turned out to be a fallacy, and language soon became a </a:t>
            </a:r>
            <a:r>
              <a:rPr lang="en-US" sz="2800" dirty="0" smtClean="0"/>
              <a:t>significant </a:t>
            </a:r>
            <a:r>
              <a:rPr lang="en-US" sz="2800" dirty="0"/>
              <a:t>instrument of construing narratives in films, initially through </a:t>
            </a:r>
            <a:r>
              <a:rPr lang="en-US" sz="2800" b="1" dirty="0">
                <a:solidFill>
                  <a:srgbClr val="FF0000"/>
                </a:solidFill>
              </a:rPr>
              <a:t>intertitles</a:t>
            </a:r>
            <a:r>
              <a:rPr lang="en-US" sz="2800" dirty="0"/>
              <a:t> and later with the advent of sound in </a:t>
            </a:r>
            <a:r>
              <a:rPr lang="en-US" sz="2800" dirty="0" smtClean="0"/>
              <a:t>talkies. </a:t>
            </a:r>
            <a:endParaRPr lang="en-US" sz="2800" dirty="0"/>
          </a:p>
        </p:txBody>
      </p:sp>
      <p:sp>
        <p:nvSpPr>
          <p:cNvPr id="3" name="Title 2"/>
          <p:cNvSpPr>
            <a:spLocks noGrp="1"/>
          </p:cNvSpPr>
          <p:nvPr>
            <p:ph type="title"/>
          </p:nvPr>
        </p:nvSpPr>
        <p:spPr>
          <a:xfrm>
            <a:off x="457200" y="274638"/>
            <a:ext cx="8229600" cy="868362"/>
          </a:xfrm>
          <a:solidFill>
            <a:schemeClr val="bg2">
              <a:lumMod val="75000"/>
            </a:schemeClr>
          </a:solidFill>
          <a:ln>
            <a:solidFill>
              <a:schemeClr val="tx2">
                <a:lumMod val="75000"/>
              </a:schemeClr>
            </a:solidFill>
          </a:ln>
        </p:spPr>
        <p:txBody>
          <a:bodyPr vert="horz" rtlCol="0" anchor="ctr">
            <a:noAutofit/>
            <a:scene3d>
              <a:camera prst="orthographicFront"/>
              <a:lightRig rig="soft" dir="t"/>
            </a:scene3d>
            <a:sp3d prstMaterial="softEdge">
              <a:bevelT w="25400" h="25400"/>
            </a:sp3d>
          </a:bodyPr>
          <a:lstStyle/>
          <a:p>
            <a:r>
              <a:rPr lang="en-US" sz="3200" dirty="0">
                <a:effectLst/>
              </a:rPr>
              <a:t>History of AVT</a:t>
            </a:r>
          </a:p>
        </p:txBody>
      </p:sp>
    </p:spTree>
    <p:extLst>
      <p:ext uri="{BB962C8B-B14F-4D97-AF65-F5344CB8AC3E}">
        <p14:creationId xmlns:p14="http://schemas.microsoft.com/office/powerpoint/2010/main" val="4286249330"/>
      </p:ext>
    </p:extLst>
  </p:cSld>
  <p:clrMapOvr>
    <a:masterClrMapping/>
  </p:clrMapOvr>
  <mc:AlternateContent xmlns:mc="http://schemas.openxmlformats.org/markup-compatibility/2006" xmlns:p14="http://schemas.microsoft.com/office/powerpoint/2010/main">
    <mc:Choice Requires="p14">
      <p:transition spd="slow" p14:dur="2000" advTm="113372"/>
    </mc:Choice>
    <mc:Fallback xmlns="">
      <p:transition spd="slow" advTm="113372"/>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145460"/>
            <a:ext cx="8763000" cy="4788091"/>
          </a:xfrm>
        </p:spPr>
        <p:txBody>
          <a:bodyPr>
            <a:noAutofit/>
          </a:bodyPr>
          <a:lstStyle/>
          <a:p>
            <a:pPr marL="109728" lvl="0" indent="0">
              <a:buNone/>
            </a:pPr>
            <a:r>
              <a:rPr lang="en-US" sz="2600" b="1" dirty="0" smtClean="0"/>
              <a:t>Intertitles</a:t>
            </a:r>
            <a:r>
              <a:rPr lang="en-US" sz="2600" dirty="0"/>
              <a:t>: the predecessors of the subtitles. </a:t>
            </a:r>
            <a:r>
              <a:rPr lang="en-US" sz="2600" b="1" dirty="0"/>
              <a:t>They were texts, printed on paper and placed between the sequences of the film. Their first appearance was in 1903 as descriptive titles in Edwin S. Porter's Uncle Tom's Cabin. </a:t>
            </a:r>
            <a:r>
              <a:rPr lang="en-US" sz="2600" dirty="0"/>
              <a:t>“in the pre- sound era, films were silent, but not speechless”. Although silent </a:t>
            </a:r>
            <a:r>
              <a:rPr lang="en-US" sz="2600" dirty="0" smtClean="0"/>
              <a:t>films </a:t>
            </a:r>
            <a:r>
              <a:rPr lang="en-US" sz="2600" dirty="0"/>
              <a:t>lacked dialogue as we know it today, the continuity of the </a:t>
            </a:r>
            <a:r>
              <a:rPr lang="en-US" sz="2600" dirty="0" smtClean="0"/>
              <a:t>film’s </a:t>
            </a:r>
            <a:r>
              <a:rPr lang="en-US" sz="2600" dirty="0"/>
              <a:t>narrative was maintained through intertitles, also known as title cards. Intertitles not only contained dialogue (referred to as “spoken titles</a:t>
            </a:r>
            <a:r>
              <a:rPr lang="en-US" sz="2600" dirty="0" smtClean="0"/>
              <a:t>”) </a:t>
            </a:r>
            <a:r>
              <a:rPr lang="en-US" sz="2600" dirty="0"/>
              <a:t>but also provided plot </a:t>
            </a:r>
            <a:r>
              <a:rPr lang="en-US" sz="2600" dirty="0" smtClean="0"/>
              <a:t>explanations </a:t>
            </a:r>
            <a:r>
              <a:rPr lang="en-US" sz="2600" dirty="0"/>
              <a:t>and featured text relevant to the storyline, such as letters, telegrams, newspaper texts, and book </a:t>
            </a:r>
            <a:r>
              <a:rPr lang="en-US" sz="2600" dirty="0" smtClean="0"/>
              <a:t>titles.</a:t>
            </a:r>
            <a:endParaRPr lang="en-US" sz="2600" dirty="0"/>
          </a:p>
        </p:txBody>
      </p:sp>
      <p:sp>
        <p:nvSpPr>
          <p:cNvPr id="3" name="Title 2"/>
          <p:cNvSpPr>
            <a:spLocks noGrp="1"/>
          </p:cNvSpPr>
          <p:nvPr>
            <p:ph type="title"/>
          </p:nvPr>
        </p:nvSpPr>
        <p:spPr>
          <a:xfrm>
            <a:off x="457200" y="274638"/>
            <a:ext cx="8229600" cy="868362"/>
          </a:xfrm>
          <a:solidFill>
            <a:schemeClr val="bg2">
              <a:lumMod val="75000"/>
            </a:schemeClr>
          </a:solidFill>
          <a:ln>
            <a:solidFill>
              <a:schemeClr val="tx2">
                <a:lumMod val="75000"/>
              </a:schemeClr>
            </a:solidFill>
          </a:ln>
        </p:spPr>
        <p:txBody>
          <a:bodyPr vert="horz" rtlCol="0" anchor="ctr">
            <a:noAutofit/>
            <a:scene3d>
              <a:camera prst="orthographicFront"/>
              <a:lightRig rig="soft" dir="t"/>
            </a:scene3d>
            <a:sp3d prstMaterial="softEdge">
              <a:bevelT w="25400" h="25400"/>
            </a:sp3d>
          </a:bodyPr>
          <a:lstStyle/>
          <a:p>
            <a:r>
              <a:rPr lang="en-US" sz="3200" dirty="0">
                <a:effectLst/>
              </a:rPr>
              <a:t>History of AVT</a:t>
            </a:r>
          </a:p>
        </p:txBody>
      </p:sp>
    </p:spTree>
    <p:extLst>
      <p:ext uri="{BB962C8B-B14F-4D97-AF65-F5344CB8AC3E}">
        <p14:creationId xmlns:p14="http://schemas.microsoft.com/office/powerpoint/2010/main" val="1026605249"/>
      </p:ext>
    </p:extLst>
  </p:cSld>
  <p:clrMapOvr>
    <a:masterClrMapping/>
  </p:clrMapOvr>
  <mc:AlternateContent xmlns:mc="http://schemas.openxmlformats.org/markup-compatibility/2006" xmlns:p14="http://schemas.microsoft.com/office/powerpoint/2010/main">
    <mc:Choice Requires="p14">
      <p:transition spd="slow" p14:dur="2000" advTm="125470"/>
    </mc:Choice>
    <mc:Fallback xmlns="">
      <p:transition spd="slow" advTm="125470"/>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marL="109728" lvl="0" indent="0"/>
            <a:r>
              <a:rPr lang="en-US" sz="3200" dirty="0"/>
              <a:t>History of AVT</a:t>
            </a:r>
          </a:p>
        </p:txBody>
      </p:sp>
      <p:pic>
        <p:nvPicPr>
          <p:cNvPr id="7" name="Content Placehold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82893" y="1143000"/>
            <a:ext cx="7546707" cy="5658263"/>
          </a:xfrm>
        </p:spPr>
      </p:pic>
    </p:spTree>
    <p:extLst>
      <p:ext uri="{BB962C8B-B14F-4D97-AF65-F5344CB8AC3E}">
        <p14:creationId xmlns:p14="http://schemas.microsoft.com/office/powerpoint/2010/main" val="2190937830"/>
      </p:ext>
    </p:extLst>
  </p:cSld>
  <p:clrMapOvr>
    <a:masterClrMapping/>
  </p:clrMapOvr>
  <mc:AlternateContent xmlns:mc="http://schemas.openxmlformats.org/markup-compatibility/2006" xmlns:p14="http://schemas.microsoft.com/office/powerpoint/2010/main">
    <mc:Choice Requires="p14">
      <p:transition spd="slow" p14:dur="2000" advTm="22129"/>
    </mc:Choice>
    <mc:Fallback xmlns="">
      <p:transition spd="slow" advTm="22129"/>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solidFill>
            <a:schemeClr val="bg2">
              <a:lumMod val="75000"/>
            </a:schemeClr>
          </a:solidFill>
          <a:ln>
            <a:solidFill>
              <a:schemeClr val="tx2">
                <a:lumMod val="75000"/>
              </a:schemeClr>
            </a:solidFill>
          </a:ln>
        </p:spPr>
        <p:txBody>
          <a:bodyPr vert="horz" rtlCol="0" anchor="ctr">
            <a:noAutofit/>
            <a:scene3d>
              <a:camera prst="orthographicFront"/>
              <a:lightRig rig="soft" dir="t"/>
            </a:scene3d>
            <a:sp3d prstMaterial="softEdge">
              <a:bevelT w="25400" h="25400"/>
            </a:sp3d>
          </a:bodyPr>
          <a:lstStyle/>
          <a:p>
            <a:r>
              <a:rPr lang="en-US" sz="3200" dirty="0">
                <a:effectLst/>
              </a:rPr>
              <a:t>History of AVT</a:t>
            </a: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02846" y="1025236"/>
            <a:ext cx="8512554" cy="5902037"/>
          </a:xfrm>
        </p:spPr>
      </p:pic>
    </p:spTree>
    <p:extLst>
      <p:ext uri="{BB962C8B-B14F-4D97-AF65-F5344CB8AC3E}">
        <p14:creationId xmlns:p14="http://schemas.microsoft.com/office/powerpoint/2010/main" val="840756302"/>
      </p:ext>
    </p:extLst>
  </p:cSld>
  <p:clrMapOvr>
    <a:masterClrMapping/>
  </p:clrMapOvr>
  <mc:AlternateContent xmlns:mc="http://schemas.openxmlformats.org/markup-compatibility/2006" xmlns:p14="http://schemas.microsoft.com/office/powerpoint/2010/main">
    <mc:Choice Requires="p14">
      <p:transition spd="slow" p14:dur="2000" advTm="21911"/>
    </mc:Choice>
    <mc:Fallback xmlns="">
      <p:transition spd="slow" advTm="21911"/>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47800"/>
            <a:ext cx="8839200" cy="5148072"/>
          </a:xfrm>
        </p:spPr>
        <p:txBody>
          <a:bodyPr>
            <a:normAutofit/>
          </a:bodyPr>
          <a:lstStyle/>
          <a:p>
            <a:pPr marL="109728" indent="0">
              <a:buNone/>
            </a:pPr>
            <a:r>
              <a:rPr lang="en-US" dirty="0"/>
              <a:t>Warner Bros. made cinematic history on 6 October 1927 with the release of The Jazz Singer, the first feature- length film to integrate </a:t>
            </a:r>
            <a:r>
              <a:rPr lang="en-US" dirty="0" err="1"/>
              <a:t>synchronised</a:t>
            </a:r>
            <a:r>
              <a:rPr lang="en-US" dirty="0"/>
              <a:t> sound for dialogue sequences. Despite the brevity of these sound segments, the audience’s experience of hearing the voices of the film’s stars proved to be a groundbreaking revelation. In the sub sequent year, Warner Bros. continued exploring sound capabilities in </a:t>
            </a:r>
            <a:r>
              <a:rPr lang="en-US" dirty="0" smtClean="0"/>
              <a:t>film </a:t>
            </a:r>
            <a:r>
              <a:rPr lang="en-US" dirty="0"/>
              <a:t>with The Lights of New York, achieving another milestone with the first recording of the entire dialogue for a feature- length </a:t>
            </a:r>
            <a:r>
              <a:rPr lang="en-US" dirty="0" smtClean="0"/>
              <a:t>film.</a:t>
            </a:r>
            <a:endParaRPr lang="en-US" dirty="0"/>
          </a:p>
        </p:txBody>
      </p:sp>
      <p:sp>
        <p:nvSpPr>
          <p:cNvPr id="3" name="Title 2"/>
          <p:cNvSpPr>
            <a:spLocks noGrp="1"/>
          </p:cNvSpPr>
          <p:nvPr>
            <p:ph type="title"/>
          </p:nvPr>
        </p:nvSpPr>
        <p:spPr>
          <a:solidFill>
            <a:schemeClr val="bg2">
              <a:lumMod val="75000"/>
            </a:schemeClr>
          </a:solidFill>
          <a:ln>
            <a:solidFill>
              <a:schemeClr val="tx2">
                <a:lumMod val="75000"/>
              </a:schemeClr>
            </a:solidFill>
          </a:ln>
        </p:spPr>
        <p:txBody>
          <a:bodyPr vert="horz" rtlCol="0" anchor="ctr">
            <a:noAutofit/>
            <a:scene3d>
              <a:camera prst="orthographicFront"/>
              <a:lightRig rig="soft" dir="t"/>
            </a:scene3d>
            <a:sp3d prstMaterial="softEdge">
              <a:bevelT w="25400" h="25400"/>
            </a:sp3d>
          </a:bodyPr>
          <a:lstStyle/>
          <a:p>
            <a:r>
              <a:rPr lang="en-US" sz="3200" dirty="0">
                <a:effectLst/>
              </a:rPr>
              <a:t>History of AVT</a:t>
            </a:r>
          </a:p>
        </p:txBody>
      </p:sp>
    </p:spTree>
    <p:extLst>
      <p:ext uri="{BB962C8B-B14F-4D97-AF65-F5344CB8AC3E}">
        <p14:creationId xmlns:p14="http://schemas.microsoft.com/office/powerpoint/2010/main" val="3587938857"/>
      </p:ext>
    </p:extLst>
  </p:cSld>
  <p:clrMapOvr>
    <a:masterClrMapping/>
  </p:clrMapOvr>
  <mc:AlternateContent xmlns:mc="http://schemas.openxmlformats.org/markup-compatibility/2006" xmlns:p14="http://schemas.microsoft.com/office/powerpoint/2010/main">
    <mc:Choice Requires="p14">
      <p:transition spd="slow" p14:dur="2000" advTm="117122"/>
    </mc:Choice>
    <mc:Fallback xmlns="">
      <p:transition spd="slow" advTm="117122"/>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458200" cy="5224272"/>
          </a:xfrm>
        </p:spPr>
        <p:txBody>
          <a:bodyPr>
            <a:normAutofit/>
          </a:bodyPr>
          <a:lstStyle/>
          <a:p>
            <a:pPr marL="109728" indent="0">
              <a:buNone/>
            </a:pPr>
            <a:r>
              <a:rPr lang="en-US" dirty="0"/>
              <a:t>Audiovisual translation (AVT) is the term used to refer to the transfer from one language to another of the verbal components contained in audiovisual works and products. Feature films, television programs, theatrical plays, musicals, opera, </a:t>
            </a:r>
            <a:r>
              <a:rPr lang="en-US" dirty="0" smtClean="0"/>
              <a:t>web </a:t>
            </a:r>
            <a:r>
              <a:rPr lang="en-US" dirty="0"/>
              <a:t>pages, and video games are just some examples of the vast array of audiovisual products available and that require translation. </a:t>
            </a:r>
            <a:r>
              <a:rPr lang="en-US" b="1" dirty="0"/>
              <a:t>As the word suggests, audiovisuals are made to be both heard (audio) and seen (visual) simultaneously but they are primarily meant to be seen (Sanderson, 2005: 4). </a:t>
            </a:r>
          </a:p>
          <a:p>
            <a:pPr marL="109728" indent="0">
              <a:buNone/>
            </a:pPr>
            <a:endParaRPr lang="en-US" dirty="0"/>
          </a:p>
        </p:txBody>
      </p:sp>
      <p:sp>
        <p:nvSpPr>
          <p:cNvPr id="3" name="Title 2"/>
          <p:cNvSpPr>
            <a:spLocks noGrp="1"/>
          </p:cNvSpPr>
          <p:nvPr>
            <p:ph type="title"/>
          </p:nvPr>
        </p:nvSpPr>
        <p:spPr>
          <a:solidFill>
            <a:schemeClr val="bg2">
              <a:lumMod val="75000"/>
            </a:schemeClr>
          </a:solidFill>
          <a:ln>
            <a:solidFill>
              <a:schemeClr val="tx2">
                <a:lumMod val="75000"/>
              </a:schemeClr>
            </a:solidFill>
          </a:ln>
        </p:spPr>
        <p:txBody>
          <a:bodyPr>
            <a:noAutofit/>
          </a:bodyPr>
          <a:lstStyle/>
          <a:p>
            <a:pPr lvl="0"/>
            <a:r>
              <a:rPr lang="en-US" sz="3200" dirty="0">
                <a:effectLst/>
              </a:rPr>
              <a:t>Definition of Audiovisual </a:t>
            </a:r>
            <a:r>
              <a:rPr lang="en-US" sz="3200" dirty="0" smtClean="0">
                <a:effectLst/>
              </a:rPr>
              <a:t>Translation</a:t>
            </a:r>
            <a:endParaRPr lang="en-US" sz="3200" dirty="0"/>
          </a:p>
        </p:txBody>
      </p:sp>
    </p:spTree>
    <p:extLst>
      <p:ext uri="{BB962C8B-B14F-4D97-AF65-F5344CB8AC3E}">
        <p14:creationId xmlns:p14="http://schemas.microsoft.com/office/powerpoint/2010/main" val="1733796893"/>
      </p:ext>
    </p:extLst>
  </p:cSld>
  <p:clrMapOvr>
    <a:masterClrMapping/>
  </p:clrMapOvr>
  <mc:AlternateContent xmlns:mc="http://schemas.openxmlformats.org/markup-compatibility/2006" xmlns:p14="http://schemas.microsoft.com/office/powerpoint/2010/main">
    <mc:Choice Requires="p14">
      <p:transition spd="slow" p14:dur="2000" advTm="75855"/>
    </mc:Choice>
    <mc:Fallback xmlns="">
      <p:transition spd="slow" advTm="75855"/>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792162"/>
          </a:xfrm>
          <a:solidFill>
            <a:schemeClr val="bg2">
              <a:lumMod val="75000"/>
            </a:schemeClr>
          </a:solidFill>
          <a:ln>
            <a:solidFill>
              <a:schemeClr val="tx2">
                <a:lumMod val="75000"/>
              </a:schemeClr>
            </a:solidFill>
          </a:ln>
        </p:spPr>
        <p:txBody>
          <a:bodyPr vert="horz" rtlCol="0" anchor="ctr">
            <a:noAutofit/>
            <a:scene3d>
              <a:camera prst="orthographicFront"/>
              <a:lightRig rig="soft" dir="t"/>
            </a:scene3d>
            <a:sp3d prstMaterial="softEdge">
              <a:bevelT w="25400" h="25400"/>
            </a:sp3d>
          </a:bodyPr>
          <a:lstStyle/>
          <a:p>
            <a:r>
              <a:rPr lang="en-US" sz="3200" dirty="0">
                <a:effectLst/>
              </a:rPr>
              <a:t>History of AVT</a:t>
            </a: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3514874" y="1219200"/>
            <a:ext cx="2047726" cy="5232241"/>
          </a:xfrm>
        </p:spPr>
      </p:pic>
    </p:spTree>
    <p:extLst>
      <p:ext uri="{BB962C8B-B14F-4D97-AF65-F5344CB8AC3E}">
        <p14:creationId xmlns:p14="http://schemas.microsoft.com/office/powerpoint/2010/main" val="551414874"/>
      </p:ext>
    </p:extLst>
  </p:cSld>
  <p:clrMapOvr>
    <a:masterClrMapping/>
  </p:clrMapOvr>
  <mc:AlternateContent xmlns:mc="http://schemas.openxmlformats.org/markup-compatibility/2006" xmlns:p14="http://schemas.microsoft.com/office/powerpoint/2010/main">
    <mc:Choice Requires="p14">
      <p:transition spd="slow" p14:dur="2000" advTm="39259"/>
    </mc:Choice>
    <mc:Fallback xmlns="">
      <p:transition spd="slow" advTm="39259"/>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833726"/>
          </a:xfrm>
          <a:solidFill>
            <a:schemeClr val="bg2">
              <a:lumMod val="75000"/>
            </a:schemeClr>
          </a:solidFill>
          <a:ln>
            <a:solidFill>
              <a:schemeClr val="tx2">
                <a:lumMod val="75000"/>
              </a:schemeClr>
            </a:solidFill>
          </a:ln>
        </p:spPr>
        <p:txBody>
          <a:bodyPr vert="horz" rtlCol="0" anchor="ctr">
            <a:noAutofit/>
            <a:scene3d>
              <a:camera prst="orthographicFront"/>
              <a:lightRig rig="soft" dir="t"/>
            </a:scene3d>
            <a:sp3d prstMaterial="softEdge">
              <a:bevelT w="25400" h="25400"/>
            </a:sp3d>
          </a:bodyPr>
          <a:lstStyle/>
          <a:p>
            <a:r>
              <a:rPr lang="en-US" sz="3200" dirty="0">
                <a:effectLst/>
              </a:rPr>
              <a:t>History of </a:t>
            </a:r>
            <a:r>
              <a:rPr lang="en-US" sz="3200" dirty="0" smtClean="0">
                <a:effectLst/>
              </a:rPr>
              <a:t>AVT (MLVs)</a:t>
            </a:r>
            <a:endParaRPr lang="en-US" sz="3200" dirty="0">
              <a:effectLst/>
            </a:endParaRPr>
          </a:p>
        </p:txBody>
      </p:sp>
      <p:sp>
        <p:nvSpPr>
          <p:cNvPr id="4" name="عنصر نائب للمحتوى 3"/>
          <p:cNvSpPr>
            <a:spLocks noGrp="1"/>
          </p:cNvSpPr>
          <p:nvPr>
            <p:ph idx="1"/>
          </p:nvPr>
        </p:nvSpPr>
        <p:spPr>
          <a:xfrm>
            <a:off x="228600" y="1219200"/>
            <a:ext cx="8763000" cy="5334000"/>
          </a:xfrm>
        </p:spPr>
        <p:txBody>
          <a:bodyPr>
            <a:normAutofit lnSpcReduction="10000"/>
          </a:bodyPr>
          <a:lstStyle/>
          <a:p>
            <a:pPr marL="109728" indent="0">
              <a:buNone/>
            </a:pPr>
            <a:r>
              <a:rPr lang="en-US" dirty="0"/>
              <a:t>Immediately after the invention of sound film, studios grappled with the challenge of reaching foreign audiences. To address this issue, one solution was to re- shoot the film in different languages on the same set, resulting in what became known as multiple language versions (MLVs), also referred to as “multilingual versions” (O’Sullivan &amp; </a:t>
            </a:r>
            <a:r>
              <a:rPr lang="en-US" dirty="0" err="1"/>
              <a:t>Cornu</a:t>
            </a:r>
            <a:r>
              <a:rPr lang="en-US" dirty="0"/>
              <a:t>, 2018). The world’s first MLV is considered to be Atlantic made for British International Pictures in 1929 at London’s Elstree Studios (</a:t>
            </a:r>
            <a:r>
              <a:rPr lang="en-US" dirty="0" err="1"/>
              <a:t>Nornes</a:t>
            </a:r>
            <a:r>
              <a:rPr lang="en-US" dirty="0"/>
              <a:t>, 2007; Wahl, 2016). The film’s success spurred other studios to follow suit and create different language versions of their films</a:t>
            </a:r>
            <a:r>
              <a:rPr lang="en-US" dirty="0" smtClean="0"/>
              <a:t>.</a:t>
            </a:r>
            <a:endParaRPr lang="en-US" dirty="0"/>
          </a:p>
        </p:txBody>
      </p:sp>
    </p:spTree>
    <p:extLst>
      <p:ext uri="{BB962C8B-B14F-4D97-AF65-F5344CB8AC3E}">
        <p14:creationId xmlns:p14="http://schemas.microsoft.com/office/powerpoint/2010/main" val="2428357735"/>
      </p:ext>
    </p:extLst>
  </p:cSld>
  <p:clrMapOvr>
    <a:masterClrMapping/>
  </p:clrMapOvr>
  <mc:AlternateContent xmlns:mc="http://schemas.openxmlformats.org/markup-compatibility/2006" xmlns:p14="http://schemas.microsoft.com/office/powerpoint/2010/main">
    <mc:Choice Requires="p14">
      <p:transition spd="slow" p14:dur="2000" advTm="15320"/>
    </mc:Choice>
    <mc:Fallback xmlns="">
      <p:transition spd="slow" advTm="15320"/>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lgn="just">
              <a:buNone/>
            </a:pPr>
            <a:r>
              <a:rPr lang="en-US" sz="3200" dirty="0"/>
              <a:t>1. The use of images: this type of translation differs from other types of translation since it's always shown alongside the images being broadcast, so the text needs to tie in with the image.</a:t>
            </a:r>
          </a:p>
        </p:txBody>
      </p:sp>
      <p:sp>
        <p:nvSpPr>
          <p:cNvPr id="3" name="Title 2"/>
          <p:cNvSpPr>
            <a:spLocks noGrp="1"/>
          </p:cNvSpPr>
          <p:nvPr>
            <p:ph type="title"/>
          </p:nvPr>
        </p:nvSpPr>
        <p:spPr>
          <a:xfrm>
            <a:off x="457200" y="274638"/>
            <a:ext cx="8229600" cy="868362"/>
          </a:xfrm>
          <a:solidFill>
            <a:schemeClr val="bg2">
              <a:lumMod val="75000"/>
            </a:schemeClr>
          </a:solidFill>
          <a:ln>
            <a:solidFill>
              <a:schemeClr val="tx2">
                <a:lumMod val="75000"/>
              </a:schemeClr>
            </a:solidFill>
          </a:ln>
        </p:spPr>
        <p:txBody>
          <a:bodyPr vert="horz" rtlCol="0" anchor="ctr">
            <a:noAutofit/>
            <a:scene3d>
              <a:camera prst="orthographicFront"/>
              <a:lightRig rig="soft" dir="t"/>
            </a:scene3d>
            <a:sp3d prstMaterial="softEdge">
              <a:bevelT w="25400" h="25400"/>
            </a:sp3d>
          </a:bodyPr>
          <a:lstStyle/>
          <a:p>
            <a:r>
              <a:rPr lang="en-US" sz="3200" dirty="0">
                <a:effectLst/>
              </a:rPr>
              <a:t>Characteristics of AVT</a:t>
            </a:r>
          </a:p>
        </p:txBody>
      </p:sp>
    </p:spTree>
    <p:extLst>
      <p:ext uri="{BB962C8B-B14F-4D97-AF65-F5344CB8AC3E}">
        <p14:creationId xmlns:p14="http://schemas.microsoft.com/office/powerpoint/2010/main" val="64484181"/>
      </p:ext>
    </p:extLst>
  </p:cSld>
  <p:clrMapOvr>
    <a:masterClrMapping/>
  </p:clrMapOvr>
  <mc:AlternateContent xmlns:mc="http://schemas.openxmlformats.org/markup-compatibility/2006" xmlns:p14="http://schemas.microsoft.com/office/powerpoint/2010/main">
    <mc:Choice Requires="p14">
      <p:transition spd="slow" p14:dur="2000" advTm="39315"/>
    </mc:Choice>
    <mc:Fallback xmlns="">
      <p:transition spd="slow" advTm="39315"/>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lgn="just">
              <a:buNone/>
            </a:pPr>
            <a:r>
              <a:rPr lang="en-US" sz="3200" dirty="0"/>
              <a:t>2. Short deadlines: for the most part, translation projects have tight delivery lead times, but it goes even further in the case of audiovisual translation. For example, if episodes of a series are being shown with little time in between, there's even less time for translation, and margin for error.</a:t>
            </a:r>
          </a:p>
        </p:txBody>
      </p:sp>
      <p:sp>
        <p:nvSpPr>
          <p:cNvPr id="3" name="Title 2"/>
          <p:cNvSpPr>
            <a:spLocks noGrp="1"/>
          </p:cNvSpPr>
          <p:nvPr>
            <p:ph type="title"/>
          </p:nvPr>
        </p:nvSpPr>
        <p:spPr>
          <a:xfrm>
            <a:off x="457200" y="274638"/>
            <a:ext cx="8229600" cy="944562"/>
          </a:xfrm>
          <a:solidFill>
            <a:schemeClr val="bg2">
              <a:lumMod val="75000"/>
            </a:schemeClr>
          </a:solidFill>
          <a:ln>
            <a:solidFill>
              <a:schemeClr val="tx2">
                <a:lumMod val="75000"/>
              </a:schemeClr>
            </a:solidFill>
          </a:ln>
        </p:spPr>
        <p:txBody>
          <a:bodyPr vert="horz" rtlCol="0" anchor="ctr">
            <a:noAutofit/>
            <a:scene3d>
              <a:camera prst="orthographicFront"/>
              <a:lightRig rig="soft" dir="t"/>
            </a:scene3d>
            <a:sp3d prstMaterial="softEdge">
              <a:bevelT w="25400" h="25400"/>
            </a:sp3d>
          </a:bodyPr>
          <a:lstStyle/>
          <a:p>
            <a:r>
              <a:rPr lang="en-US" sz="3200" dirty="0">
                <a:effectLst/>
              </a:rPr>
              <a:t>Characteristics of AVT</a:t>
            </a:r>
          </a:p>
        </p:txBody>
      </p:sp>
    </p:spTree>
    <p:extLst>
      <p:ext uri="{BB962C8B-B14F-4D97-AF65-F5344CB8AC3E}">
        <p14:creationId xmlns:p14="http://schemas.microsoft.com/office/powerpoint/2010/main" val="64484181"/>
      </p:ext>
    </p:extLst>
  </p:cSld>
  <p:clrMapOvr>
    <a:masterClrMapping/>
  </p:clrMapOvr>
  <mc:AlternateContent xmlns:mc="http://schemas.openxmlformats.org/markup-compatibility/2006" xmlns:p14="http://schemas.microsoft.com/office/powerpoint/2010/main">
    <mc:Choice Requires="p14">
      <p:transition spd="slow" p14:dur="2000" advTm="61630"/>
    </mc:Choice>
    <mc:Fallback xmlns="">
      <p:transition spd="slow" advTm="61630"/>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534400" cy="4525963"/>
          </a:xfrm>
        </p:spPr>
        <p:txBody>
          <a:bodyPr>
            <a:normAutofit/>
          </a:bodyPr>
          <a:lstStyle/>
          <a:p>
            <a:pPr marL="109728" indent="0">
              <a:buNone/>
            </a:pPr>
            <a:r>
              <a:rPr lang="en-US" sz="3200" dirty="0"/>
              <a:t>3.The use of specialization of different fields: another defining feature a translator needs to have is that in addition to having mastery of the source and target languages, they also need to specialize in a number of sectors. After all, audiovisual works can cover a number of different subjects: medicine, legal, IT, etc.</a:t>
            </a:r>
          </a:p>
        </p:txBody>
      </p:sp>
      <p:sp>
        <p:nvSpPr>
          <p:cNvPr id="3" name="Title 2"/>
          <p:cNvSpPr>
            <a:spLocks noGrp="1"/>
          </p:cNvSpPr>
          <p:nvPr>
            <p:ph type="title"/>
          </p:nvPr>
        </p:nvSpPr>
        <p:spPr>
          <a:solidFill>
            <a:schemeClr val="bg2">
              <a:lumMod val="75000"/>
            </a:schemeClr>
          </a:solidFill>
          <a:ln>
            <a:solidFill>
              <a:schemeClr val="tx2">
                <a:lumMod val="75000"/>
              </a:schemeClr>
            </a:solidFill>
          </a:ln>
        </p:spPr>
        <p:txBody>
          <a:bodyPr vert="horz" rtlCol="0" anchor="ctr">
            <a:noAutofit/>
            <a:scene3d>
              <a:camera prst="orthographicFront"/>
              <a:lightRig rig="soft" dir="t"/>
            </a:scene3d>
            <a:sp3d prstMaterial="softEdge">
              <a:bevelT w="25400" h="25400"/>
            </a:sp3d>
          </a:bodyPr>
          <a:lstStyle/>
          <a:p>
            <a:r>
              <a:rPr lang="en-US" sz="3200" dirty="0">
                <a:effectLst/>
              </a:rPr>
              <a:t>Characteristics of AVT</a:t>
            </a:r>
          </a:p>
        </p:txBody>
      </p:sp>
    </p:spTree>
    <p:extLst>
      <p:ext uri="{BB962C8B-B14F-4D97-AF65-F5344CB8AC3E}">
        <p14:creationId xmlns:p14="http://schemas.microsoft.com/office/powerpoint/2010/main" val="963436776"/>
      </p:ext>
    </p:extLst>
  </p:cSld>
  <p:clrMapOvr>
    <a:masterClrMapping/>
  </p:clrMapOvr>
  <mc:AlternateContent xmlns:mc="http://schemas.openxmlformats.org/markup-compatibility/2006" xmlns:p14="http://schemas.microsoft.com/office/powerpoint/2010/main">
    <mc:Choice Requires="p14">
      <p:transition spd="slow" p14:dur="2000" advTm="89851"/>
    </mc:Choice>
    <mc:Fallback xmlns="">
      <p:transition spd="slow" advTm="89851"/>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1" y="1481328"/>
            <a:ext cx="8825344" cy="4525963"/>
          </a:xfrm>
        </p:spPr>
        <p:txBody>
          <a:bodyPr>
            <a:noAutofit/>
          </a:bodyPr>
          <a:lstStyle/>
          <a:p>
            <a:pPr marL="109728" indent="0">
              <a:buNone/>
            </a:pPr>
            <a:r>
              <a:rPr lang="en-US" sz="2800" dirty="0"/>
              <a:t>4. Speech: with this characteristic we refer to the ability to symbolize a previously translated natural and spontaneous dialogue. It might sound easy, but it is not. What is logical to one person in a certain context might seem totally out of place for another person. For that reason, a translator should be able to transfer written language to the screen without adding strange expressions or demanding an unreasonable, unnatural effort on part of the character who is speaking (</a:t>
            </a:r>
            <a:r>
              <a:rPr lang="en-US" sz="2800" dirty="0" err="1"/>
              <a:t>Orero</a:t>
            </a:r>
            <a:r>
              <a:rPr lang="en-US" sz="2800" dirty="0"/>
              <a:t>, 2004: 13).</a:t>
            </a:r>
          </a:p>
        </p:txBody>
      </p:sp>
      <p:sp>
        <p:nvSpPr>
          <p:cNvPr id="3" name="Title 2"/>
          <p:cNvSpPr>
            <a:spLocks noGrp="1"/>
          </p:cNvSpPr>
          <p:nvPr>
            <p:ph type="title"/>
          </p:nvPr>
        </p:nvSpPr>
        <p:spPr>
          <a:solidFill>
            <a:schemeClr val="bg2">
              <a:lumMod val="75000"/>
            </a:schemeClr>
          </a:solidFill>
          <a:ln>
            <a:solidFill>
              <a:schemeClr val="tx2">
                <a:lumMod val="75000"/>
              </a:schemeClr>
            </a:solidFill>
          </a:ln>
        </p:spPr>
        <p:txBody>
          <a:bodyPr vert="horz" rtlCol="0" anchor="ctr">
            <a:noAutofit/>
            <a:scene3d>
              <a:camera prst="orthographicFront"/>
              <a:lightRig rig="soft" dir="t"/>
            </a:scene3d>
            <a:sp3d prstMaterial="softEdge">
              <a:bevelT w="25400" h="25400"/>
            </a:sp3d>
          </a:bodyPr>
          <a:lstStyle/>
          <a:p>
            <a:r>
              <a:rPr lang="en-US" sz="3200" dirty="0">
                <a:effectLst/>
              </a:rPr>
              <a:t>Characteristics of AVT</a:t>
            </a:r>
          </a:p>
        </p:txBody>
      </p:sp>
    </p:spTree>
    <p:extLst>
      <p:ext uri="{BB962C8B-B14F-4D97-AF65-F5344CB8AC3E}">
        <p14:creationId xmlns:p14="http://schemas.microsoft.com/office/powerpoint/2010/main" val="3392722921"/>
      </p:ext>
    </p:extLst>
  </p:cSld>
  <p:clrMapOvr>
    <a:masterClrMapping/>
  </p:clrMapOvr>
  <mc:AlternateContent xmlns:mc="http://schemas.openxmlformats.org/markup-compatibility/2006" xmlns:p14="http://schemas.microsoft.com/office/powerpoint/2010/main">
    <mc:Choice Requires="p14">
      <p:transition spd="slow" p14:dur="2000" advTm="76176"/>
    </mc:Choice>
    <mc:Fallback xmlns="">
      <p:transition spd="slow" advTm="76176"/>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199" y="1481328"/>
            <a:ext cx="8520545" cy="4525963"/>
          </a:xfrm>
        </p:spPr>
        <p:txBody>
          <a:bodyPr>
            <a:noAutofit/>
          </a:bodyPr>
          <a:lstStyle/>
          <a:p>
            <a:pPr marL="109728" indent="0" algn="ctr">
              <a:buNone/>
            </a:pPr>
            <a:r>
              <a:rPr lang="en-US" sz="11500" dirty="0" smtClean="0">
                <a:solidFill>
                  <a:srgbClr val="0070C0"/>
                </a:solidFill>
              </a:rPr>
              <a:t>THANK YOU</a:t>
            </a:r>
            <a:endParaRPr lang="en-US" sz="11500" dirty="0">
              <a:solidFill>
                <a:srgbClr val="0070C0"/>
              </a:solidFill>
            </a:endParaRPr>
          </a:p>
        </p:txBody>
      </p:sp>
    </p:spTree>
    <p:extLst>
      <p:ext uri="{BB962C8B-B14F-4D97-AF65-F5344CB8AC3E}">
        <p14:creationId xmlns:p14="http://schemas.microsoft.com/office/powerpoint/2010/main" val="3233588720"/>
      </p:ext>
    </p:extLst>
  </p:cSld>
  <p:clrMapOvr>
    <a:masterClrMapping/>
  </p:clrMapOvr>
  <mc:AlternateContent xmlns:mc="http://schemas.openxmlformats.org/markup-compatibility/2006" xmlns:p14="http://schemas.microsoft.com/office/powerpoint/2010/main">
    <mc:Choice Requires="p14">
      <p:transition spd="slow" p14:dur="2000" advTm="39544"/>
    </mc:Choice>
    <mc:Fallback xmlns="">
      <p:transition spd="slow" advTm="39544"/>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81328"/>
            <a:ext cx="8458200" cy="5148072"/>
          </a:xfrm>
        </p:spPr>
        <p:txBody>
          <a:bodyPr>
            <a:noAutofit/>
          </a:bodyPr>
          <a:lstStyle/>
          <a:p>
            <a:pPr marL="109728" indent="0" algn="just">
              <a:buNone/>
            </a:pPr>
            <a:r>
              <a:rPr lang="en-US" sz="2800" dirty="0"/>
              <a:t>AVT is the most commonly used term in academic circles to describe this discipline, although it is not the only term in use. Other terms, such as </a:t>
            </a:r>
            <a:r>
              <a:rPr lang="en-US" sz="2800" b="1" dirty="0">
                <a:solidFill>
                  <a:srgbClr val="FF0000"/>
                </a:solidFill>
              </a:rPr>
              <a:t>film </a:t>
            </a:r>
            <a:r>
              <a:rPr lang="en-US" sz="2800" b="1" dirty="0" smtClean="0">
                <a:solidFill>
                  <a:srgbClr val="FF0000"/>
                </a:solidFill>
              </a:rPr>
              <a:t>translation </a:t>
            </a:r>
            <a:r>
              <a:rPr lang="en-US" sz="2800" dirty="0"/>
              <a:t>(</a:t>
            </a:r>
            <a:r>
              <a:rPr lang="en-US" sz="2800" dirty="0" err="1"/>
              <a:t>Belczyk</a:t>
            </a:r>
            <a:r>
              <a:rPr lang="en-US" sz="2800" dirty="0"/>
              <a:t>, 2007), </a:t>
            </a:r>
            <a:r>
              <a:rPr lang="en-US" sz="2800" b="1" dirty="0">
                <a:solidFill>
                  <a:srgbClr val="FF0000"/>
                </a:solidFill>
              </a:rPr>
              <a:t>screen translation </a:t>
            </a:r>
            <a:r>
              <a:rPr lang="en-US" sz="2800" dirty="0"/>
              <a:t>(O’Connell, 2018), </a:t>
            </a:r>
            <a:r>
              <a:rPr lang="en-US" sz="2800" b="1" dirty="0">
                <a:solidFill>
                  <a:srgbClr val="FF0000"/>
                </a:solidFill>
              </a:rPr>
              <a:t>multi media translation</a:t>
            </a:r>
            <a:r>
              <a:rPr lang="en-US" sz="2800" dirty="0"/>
              <a:t> (Gambier &amp; Gottlieb, 2001), or </a:t>
            </a:r>
            <a:r>
              <a:rPr lang="en-US" sz="2800" b="1" dirty="0">
                <a:solidFill>
                  <a:srgbClr val="FF0000"/>
                </a:solidFill>
              </a:rPr>
              <a:t>language transfer </a:t>
            </a:r>
            <a:r>
              <a:rPr lang="en-US" sz="2800" dirty="0"/>
              <a:t>(</a:t>
            </a:r>
            <a:r>
              <a:rPr lang="en-US" sz="2800" dirty="0" err="1"/>
              <a:t>Díaz</a:t>
            </a:r>
            <a:r>
              <a:rPr lang="en-US" sz="2800" dirty="0"/>
              <a:t> Cintas &amp; Anderman, 2008), have also been employed. </a:t>
            </a:r>
          </a:p>
        </p:txBody>
      </p:sp>
      <p:sp>
        <p:nvSpPr>
          <p:cNvPr id="3" name="Title 2"/>
          <p:cNvSpPr>
            <a:spLocks noGrp="1"/>
          </p:cNvSpPr>
          <p:nvPr>
            <p:ph type="title"/>
          </p:nvPr>
        </p:nvSpPr>
        <p:spPr>
          <a:solidFill>
            <a:schemeClr val="bg2">
              <a:lumMod val="75000"/>
            </a:schemeClr>
          </a:solidFill>
          <a:ln>
            <a:solidFill>
              <a:schemeClr val="tx2">
                <a:lumMod val="75000"/>
              </a:schemeClr>
            </a:solidFill>
          </a:ln>
        </p:spPr>
        <p:txBody>
          <a:bodyPr vert="horz" rtlCol="0" anchor="ctr">
            <a:noAutofit/>
            <a:scene3d>
              <a:camera prst="orthographicFront"/>
              <a:lightRig rig="soft" dir="t"/>
            </a:scene3d>
            <a:sp3d prstMaterial="softEdge">
              <a:bevelT w="25400" h="25400"/>
            </a:sp3d>
          </a:bodyPr>
          <a:lstStyle/>
          <a:p>
            <a:r>
              <a:rPr lang="en-US" sz="3200" dirty="0">
                <a:effectLst/>
              </a:rPr>
              <a:t>Definition of Audiovisual Translation</a:t>
            </a:r>
          </a:p>
        </p:txBody>
      </p:sp>
    </p:spTree>
    <p:extLst>
      <p:ext uri="{BB962C8B-B14F-4D97-AF65-F5344CB8AC3E}">
        <p14:creationId xmlns:p14="http://schemas.microsoft.com/office/powerpoint/2010/main" val="292682340"/>
      </p:ext>
    </p:extLst>
  </p:cSld>
  <p:clrMapOvr>
    <a:masterClrMapping/>
  </p:clrMapOvr>
  <mc:AlternateContent xmlns:mc="http://schemas.openxmlformats.org/markup-compatibility/2006" xmlns:p14="http://schemas.microsoft.com/office/powerpoint/2010/main">
    <mc:Choice Requires="p14">
      <p:transition spd="slow" p14:dur="2000" advTm="88281"/>
    </mc:Choice>
    <mc:Fallback xmlns="">
      <p:transition spd="slow" advTm="88281"/>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481328"/>
            <a:ext cx="8610600" cy="5071872"/>
          </a:xfrm>
        </p:spPr>
        <p:txBody>
          <a:bodyPr>
            <a:normAutofit fontScale="92500" lnSpcReduction="10000"/>
          </a:bodyPr>
          <a:lstStyle/>
          <a:p>
            <a:pPr marL="109728" indent="0" algn="just">
              <a:buNone/>
            </a:pPr>
            <a:r>
              <a:rPr lang="en-US" sz="3200" dirty="0" smtClean="0"/>
              <a:t>Translating </a:t>
            </a:r>
            <a:r>
              <a:rPr lang="en-US" sz="3200" dirty="0"/>
              <a:t>films and other audiovisual materials presents a different set of challenges. When working on AVT, you are not solely translating dialogue; you are part of a complex </a:t>
            </a:r>
            <a:r>
              <a:rPr lang="en-US" sz="3200" dirty="0" smtClean="0"/>
              <a:t>process </a:t>
            </a:r>
            <a:r>
              <a:rPr lang="en-US" sz="3200" dirty="0"/>
              <a:t>that involves creating a meaningful and cohesive target version by considering the text and the accompanying visuals and audio. Your task is to seamlessly blend the written words with the visual and auditory elements, ensuring they collectively convey the intended message.</a:t>
            </a:r>
          </a:p>
        </p:txBody>
      </p:sp>
      <p:sp>
        <p:nvSpPr>
          <p:cNvPr id="3" name="Title 2"/>
          <p:cNvSpPr>
            <a:spLocks noGrp="1"/>
          </p:cNvSpPr>
          <p:nvPr>
            <p:ph type="title"/>
          </p:nvPr>
        </p:nvSpPr>
        <p:spPr>
          <a:solidFill>
            <a:schemeClr val="bg2">
              <a:lumMod val="75000"/>
            </a:schemeClr>
          </a:solidFill>
          <a:ln>
            <a:solidFill>
              <a:schemeClr val="tx2">
                <a:lumMod val="75000"/>
              </a:schemeClr>
            </a:solidFill>
          </a:ln>
        </p:spPr>
        <p:txBody>
          <a:bodyPr vert="horz" rtlCol="0" anchor="ctr">
            <a:noAutofit/>
            <a:scene3d>
              <a:camera prst="orthographicFront"/>
              <a:lightRig rig="soft" dir="t"/>
            </a:scene3d>
            <a:sp3d prstMaterial="softEdge">
              <a:bevelT w="25400" h="25400"/>
            </a:sp3d>
          </a:bodyPr>
          <a:lstStyle/>
          <a:p>
            <a:r>
              <a:rPr lang="en-US" sz="3200" dirty="0">
                <a:effectLst/>
              </a:rPr>
              <a:t>Definition of Audiovisual Translation</a:t>
            </a:r>
          </a:p>
        </p:txBody>
      </p:sp>
    </p:spTree>
    <p:extLst>
      <p:ext uri="{BB962C8B-B14F-4D97-AF65-F5344CB8AC3E}">
        <p14:creationId xmlns:p14="http://schemas.microsoft.com/office/powerpoint/2010/main" val="292682340"/>
      </p:ext>
    </p:extLst>
  </p:cSld>
  <p:clrMapOvr>
    <a:masterClrMapping/>
  </p:clrMapOvr>
  <mc:AlternateContent xmlns:mc="http://schemas.openxmlformats.org/markup-compatibility/2006" xmlns:p14="http://schemas.microsoft.com/office/powerpoint/2010/main">
    <mc:Choice Requires="p14">
      <p:transition spd="slow" p14:dur="2000" advTm="107870"/>
    </mc:Choice>
    <mc:Fallback xmlns="">
      <p:transition spd="slow" advTm="10787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399" y="1143000"/>
            <a:ext cx="8814619" cy="4864291"/>
          </a:xfrm>
        </p:spPr>
        <p:txBody>
          <a:bodyPr>
            <a:noAutofit/>
          </a:bodyPr>
          <a:lstStyle/>
          <a:p>
            <a:pPr marL="109728" indent="0">
              <a:buNone/>
            </a:pPr>
            <a:r>
              <a:rPr lang="en-US" sz="3200" dirty="0"/>
              <a:t>In his seminal paper on the linguistic aspects of translation, </a:t>
            </a:r>
            <a:r>
              <a:rPr lang="en-US" sz="3200" dirty="0" err="1"/>
              <a:t>Jakobson</a:t>
            </a:r>
            <a:r>
              <a:rPr lang="en-US" sz="3200" dirty="0"/>
              <a:t> (</a:t>
            </a:r>
            <a:r>
              <a:rPr lang="en-US" sz="3200" dirty="0" smtClean="0"/>
              <a:t>1959) </a:t>
            </a:r>
            <a:r>
              <a:rPr lang="en-US" sz="3200" dirty="0"/>
              <a:t>distinguished three kinds of translation</a:t>
            </a:r>
            <a:r>
              <a:rPr lang="en-US" sz="3200" dirty="0" smtClean="0"/>
              <a:t>:</a:t>
            </a:r>
          </a:p>
          <a:p>
            <a:pPr marL="109728" indent="0">
              <a:buNone/>
            </a:pPr>
            <a:r>
              <a:rPr lang="en-US" sz="3200" b="1" dirty="0" smtClean="0">
                <a:solidFill>
                  <a:srgbClr val="FF0000"/>
                </a:solidFill>
              </a:rPr>
              <a:t>1- </a:t>
            </a:r>
            <a:r>
              <a:rPr lang="en-US" sz="3200" b="1" dirty="0" err="1" smtClean="0">
                <a:solidFill>
                  <a:srgbClr val="FF0000"/>
                </a:solidFill>
              </a:rPr>
              <a:t>Intralingual</a:t>
            </a:r>
            <a:r>
              <a:rPr lang="en-US" sz="3200" b="1" dirty="0" smtClean="0">
                <a:solidFill>
                  <a:srgbClr val="FF0000"/>
                </a:solidFill>
              </a:rPr>
              <a:t> </a:t>
            </a:r>
            <a:r>
              <a:rPr lang="en-US" sz="3200" b="1" dirty="0">
                <a:solidFill>
                  <a:srgbClr val="FF0000"/>
                </a:solidFill>
              </a:rPr>
              <a:t>translation</a:t>
            </a:r>
            <a:r>
              <a:rPr lang="en-US" sz="3200" dirty="0"/>
              <a:t>, or </a:t>
            </a:r>
            <a:r>
              <a:rPr lang="en-US" sz="3200" b="1" dirty="0">
                <a:solidFill>
                  <a:srgbClr val="FF0000"/>
                </a:solidFill>
              </a:rPr>
              <a:t>rewording</a:t>
            </a:r>
            <a:r>
              <a:rPr lang="en-US" sz="3200" dirty="0"/>
              <a:t>, is “an interpretation of verbal signs by means of other signs of the same language” (p. 139). </a:t>
            </a:r>
            <a:endParaRPr lang="en-US" sz="2900" dirty="0"/>
          </a:p>
        </p:txBody>
      </p:sp>
      <p:sp>
        <p:nvSpPr>
          <p:cNvPr id="3" name="Title 2"/>
          <p:cNvSpPr>
            <a:spLocks noGrp="1"/>
          </p:cNvSpPr>
          <p:nvPr>
            <p:ph type="title"/>
          </p:nvPr>
        </p:nvSpPr>
        <p:spPr>
          <a:xfrm>
            <a:off x="457200" y="274638"/>
            <a:ext cx="8229600" cy="868362"/>
          </a:xfrm>
          <a:solidFill>
            <a:schemeClr val="bg2">
              <a:lumMod val="75000"/>
            </a:schemeClr>
          </a:solidFill>
          <a:ln>
            <a:solidFill>
              <a:schemeClr val="tx2">
                <a:lumMod val="75000"/>
              </a:schemeClr>
            </a:solidFill>
          </a:ln>
        </p:spPr>
        <p:txBody>
          <a:bodyPr vert="horz" rtlCol="0" anchor="ctr">
            <a:noAutofit/>
            <a:scene3d>
              <a:camera prst="orthographicFront"/>
              <a:lightRig rig="soft" dir="t"/>
            </a:scene3d>
            <a:sp3d prstMaterial="softEdge">
              <a:bevelT w="25400" h="25400"/>
            </a:sp3d>
          </a:bodyPr>
          <a:lstStyle/>
          <a:p>
            <a:r>
              <a:rPr lang="en-US" sz="3200" dirty="0" err="1"/>
              <a:t>Jakobson’s</a:t>
            </a:r>
            <a:r>
              <a:rPr lang="en-US" sz="3200" dirty="0"/>
              <a:t> triad</a:t>
            </a:r>
            <a:endParaRPr lang="en-US" sz="3200" dirty="0">
              <a:effectLst/>
            </a:endParaRPr>
          </a:p>
        </p:txBody>
      </p:sp>
    </p:spTree>
    <p:extLst>
      <p:ext uri="{BB962C8B-B14F-4D97-AF65-F5344CB8AC3E}">
        <p14:creationId xmlns:p14="http://schemas.microsoft.com/office/powerpoint/2010/main" val="819598361"/>
      </p:ext>
    </p:extLst>
  </p:cSld>
  <p:clrMapOvr>
    <a:masterClrMapping/>
  </p:clrMapOvr>
  <mc:AlternateContent xmlns:mc="http://schemas.openxmlformats.org/markup-compatibility/2006" xmlns:p14="http://schemas.microsoft.com/office/powerpoint/2010/main">
    <mc:Choice Requires="p14">
      <p:transition spd="slow" p14:dur="2000" advTm="156260"/>
    </mc:Choice>
    <mc:Fallback xmlns="">
      <p:transition spd="slow" advTm="15626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399" y="1143000"/>
            <a:ext cx="8814619" cy="4864291"/>
          </a:xfrm>
        </p:spPr>
        <p:txBody>
          <a:bodyPr>
            <a:noAutofit/>
          </a:bodyPr>
          <a:lstStyle/>
          <a:p>
            <a:pPr marL="109728" indent="0">
              <a:buNone/>
            </a:pPr>
            <a:r>
              <a:rPr lang="en-US" sz="3200" b="1" dirty="0" smtClean="0">
                <a:solidFill>
                  <a:srgbClr val="FF0000"/>
                </a:solidFill>
              </a:rPr>
              <a:t>2- </a:t>
            </a:r>
            <a:r>
              <a:rPr lang="en-US" sz="3200" b="1" dirty="0" err="1" smtClean="0">
                <a:solidFill>
                  <a:srgbClr val="FF0000"/>
                </a:solidFill>
              </a:rPr>
              <a:t>Interlingual</a:t>
            </a:r>
            <a:r>
              <a:rPr lang="en-US" sz="3200" b="1" dirty="0" smtClean="0">
                <a:solidFill>
                  <a:srgbClr val="FF0000"/>
                </a:solidFill>
              </a:rPr>
              <a:t> </a:t>
            </a:r>
            <a:r>
              <a:rPr lang="en-US" sz="3200" b="1" dirty="0">
                <a:solidFill>
                  <a:srgbClr val="FF0000"/>
                </a:solidFill>
              </a:rPr>
              <a:t>translation</a:t>
            </a:r>
            <a:r>
              <a:rPr lang="en-US" sz="3200" dirty="0"/>
              <a:t>, or translation proper, is understood by </a:t>
            </a:r>
            <a:r>
              <a:rPr lang="en-US" sz="3200" dirty="0" err="1"/>
              <a:t>Jakobson</a:t>
            </a:r>
            <a:r>
              <a:rPr lang="en-US" sz="3200" dirty="0"/>
              <a:t> as “an interpretation of verbal signs by means of some other language” – a classic case of what we typically understand as translation. </a:t>
            </a:r>
            <a:endParaRPr lang="en-US" sz="2900" dirty="0"/>
          </a:p>
        </p:txBody>
      </p:sp>
      <p:sp>
        <p:nvSpPr>
          <p:cNvPr id="3" name="Title 2"/>
          <p:cNvSpPr>
            <a:spLocks noGrp="1"/>
          </p:cNvSpPr>
          <p:nvPr>
            <p:ph type="title"/>
          </p:nvPr>
        </p:nvSpPr>
        <p:spPr>
          <a:xfrm>
            <a:off x="457200" y="274638"/>
            <a:ext cx="8229600" cy="868362"/>
          </a:xfrm>
          <a:solidFill>
            <a:schemeClr val="bg2">
              <a:lumMod val="75000"/>
            </a:schemeClr>
          </a:solidFill>
          <a:ln>
            <a:solidFill>
              <a:schemeClr val="tx2">
                <a:lumMod val="75000"/>
              </a:schemeClr>
            </a:solidFill>
          </a:ln>
        </p:spPr>
        <p:txBody>
          <a:bodyPr vert="horz" rtlCol="0" anchor="ctr">
            <a:noAutofit/>
            <a:scene3d>
              <a:camera prst="orthographicFront"/>
              <a:lightRig rig="soft" dir="t"/>
            </a:scene3d>
            <a:sp3d prstMaterial="softEdge">
              <a:bevelT w="25400" h="25400"/>
            </a:sp3d>
          </a:bodyPr>
          <a:lstStyle/>
          <a:p>
            <a:r>
              <a:rPr lang="en-US" sz="3200" dirty="0" err="1"/>
              <a:t>Jakobson’s</a:t>
            </a:r>
            <a:r>
              <a:rPr lang="en-US" sz="3200" dirty="0"/>
              <a:t> triad</a:t>
            </a:r>
            <a:endParaRPr lang="en-US" sz="3200" dirty="0">
              <a:effectLst/>
            </a:endParaRPr>
          </a:p>
        </p:txBody>
      </p:sp>
    </p:spTree>
    <p:extLst>
      <p:ext uri="{BB962C8B-B14F-4D97-AF65-F5344CB8AC3E}">
        <p14:creationId xmlns:p14="http://schemas.microsoft.com/office/powerpoint/2010/main" val="2237230578"/>
      </p:ext>
    </p:extLst>
  </p:cSld>
  <p:clrMapOvr>
    <a:masterClrMapping/>
  </p:clrMapOvr>
  <mc:AlternateContent xmlns:mc="http://schemas.openxmlformats.org/markup-compatibility/2006" xmlns:p14="http://schemas.microsoft.com/office/powerpoint/2010/main">
    <mc:Choice Requires="p14">
      <p:transition spd="slow" p14:dur="2000" advTm="156260"/>
    </mc:Choice>
    <mc:Fallback xmlns="">
      <p:transition spd="slow" advTm="15626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399" y="1143000"/>
            <a:ext cx="8814619" cy="4864291"/>
          </a:xfrm>
        </p:spPr>
        <p:txBody>
          <a:bodyPr>
            <a:noAutofit/>
          </a:bodyPr>
          <a:lstStyle/>
          <a:p>
            <a:pPr marL="109728" indent="0">
              <a:buNone/>
            </a:pPr>
            <a:r>
              <a:rPr lang="en-US" sz="3200" dirty="0" smtClean="0">
                <a:solidFill>
                  <a:srgbClr val="FF0000"/>
                </a:solidFill>
              </a:rPr>
              <a:t>3-</a:t>
            </a:r>
            <a:r>
              <a:rPr lang="en-US" sz="3200" dirty="0" smtClean="0"/>
              <a:t> </a:t>
            </a:r>
            <a:r>
              <a:rPr lang="en-US" sz="3200" b="1" dirty="0" err="1" smtClean="0">
                <a:solidFill>
                  <a:srgbClr val="FF0000"/>
                </a:solidFill>
              </a:rPr>
              <a:t>Intersemiotic</a:t>
            </a:r>
            <a:r>
              <a:rPr lang="en-US" sz="3200" b="1" dirty="0" smtClean="0">
                <a:solidFill>
                  <a:srgbClr val="FF0000"/>
                </a:solidFill>
              </a:rPr>
              <a:t> </a:t>
            </a:r>
            <a:r>
              <a:rPr lang="en-US" sz="3200" b="1" dirty="0">
                <a:solidFill>
                  <a:srgbClr val="FF0000"/>
                </a:solidFill>
              </a:rPr>
              <a:t>translation</a:t>
            </a:r>
            <a:r>
              <a:rPr lang="en-US" sz="3200" dirty="0"/>
              <a:t>, also referred to as </a:t>
            </a:r>
            <a:r>
              <a:rPr lang="en-US" sz="3200" dirty="0">
                <a:solidFill>
                  <a:srgbClr val="FF0000"/>
                </a:solidFill>
              </a:rPr>
              <a:t>transmutation</a:t>
            </a:r>
            <a:r>
              <a:rPr lang="en-US" sz="3200" dirty="0"/>
              <a:t>, is defined by </a:t>
            </a:r>
            <a:r>
              <a:rPr lang="en-US" sz="3200" dirty="0" err="1"/>
              <a:t>Jakobson</a:t>
            </a:r>
            <a:r>
              <a:rPr lang="en-US" sz="3200" dirty="0"/>
              <a:t> as “an interpretation of verbal signs by means of signs of nonverbal sign systems”, which he further explains as a transposition from one system of signs into another, for instance “verbal art into music, dance, cinema or painting” (p. 143).</a:t>
            </a:r>
            <a:endParaRPr lang="en-US" sz="2900" dirty="0"/>
          </a:p>
        </p:txBody>
      </p:sp>
      <p:sp>
        <p:nvSpPr>
          <p:cNvPr id="3" name="Title 2"/>
          <p:cNvSpPr>
            <a:spLocks noGrp="1"/>
          </p:cNvSpPr>
          <p:nvPr>
            <p:ph type="title"/>
          </p:nvPr>
        </p:nvSpPr>
        <p:spPr>
          <a:xfrm>
            <a:off x="457200" y="274638"/>
            <a:ext cx="8229600" cy="868362"/>
          </a:xfrm>
          <a:solidFill>
            <a:schemeClr val="bg2">
              <a:lumMod val="75000"/>
            </a:schemeClr>
          </a:solidFill>
          <a:ln>
            <a:solidFill>
              <a:schemeClr val="tx2">
                <a:lumMod val="75000"/>
              </a:schemeClr>
            </a:solidFill>
          </a:ln>
        </p:spPr>
        <p:txBody>
          <a:bodyPr vert="horz" rtlCol="0" anchor="ctr">
            <a:noAutofit/>
            <a:scene3d>
              <a:camera prst="orthographicFront"/>
              <a:lightRig rig="soft" dir="t"/>
            </a:scene3d>
            <a:sp3d prstMaterial="softEdge">
              <a:bevelT w="25400" h="25400"/>
            </a:sp3d>
          </a:bodyPr>
          <a:lstStyle/>
          <a:p>
            <a:r>
              <a:rPr lang="en-US" sz="3200" dirty="0" err="1"/>
              <a:t>Jakobson’s</a:t>
            </a:r>
            <a:r>
              <a:rPr lang="en-US" sz="3200" dirty="0"/>
              <a:t> triad</a:t>
            </a:r>
            <a:endParaRPr lang="en-US" sz="3200" dirty="0">
              <a:effectLst/>
            </a:endParaRPr>
          </a:p>
        </p:txBody>
      </p:sp>
    </p:spTree>
    <p:extLst>
      <p:ext uri="{BB962C8B-B14F-4D97-AF65-F5344CB8AC3E}">
        <p14:creationId xmlns:p14="http://schemas.microsoft.com/office/powerpoint/2010/main" val="3099061659"/>
      </p:ext>
    </p:extLst>
  </p:cSld>
  <p:clrMapOvr>
    <a:masterClrMapping/>
  </p:clrMapOvr>
  <mc:AlternateContent xmlns:mc="http://schemas.openxmlformats.org/markup-compatibility/2006" xmlns:p14="http://schemas.microsoft.com/office/powerpoint/2010/main">
    <mc:Choice Requires="p14">
      <p:transition spd="slow" p14:dur="2000" advTm="156260"/>
    </mc:Choice>
    <mc:Fallback xmlns="">
      <p:transition spd="slow" advTm="15626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399" y="1143000"/>
            <a:ext cx="8814619" cy="4864291"/>
          </a:xfrm>
        </p:spPr>
        <p:txBody>
          <a:bodyPr>
            <a:noAutofit/>
          </a:bodyPr>
          <a:lstStyle/>
          <a:p>
            <a:pPr marL="109728" indent="0">
              <a:buNone/>
            </a:pPr>
            <a:r>
              <a:rPr lang="en-US" sz="3100" dirty="0" smtClean="0"/>
              <a:t>This </a:t>
            </a:r>
            <a:r>
              <a:rPr lang="en-US" sz="3100" dirty="0"/>
              <a:t>tripartite division has been eagerly adopted by many AVT scholars. For instance, </a:t>
            </a:r>
            <a:r>
              <a:rPr lang="en-US" sz="3100" dirty="0" smtClean="0"/>
              <a:t>subtitling </a:t>
            </a:r>
            <a:r>
              <a:rPr lang="en-US" sz="3100" dirty="0"/>
              <a:t>for the deaf and hard of hearing (SDH), done predominantly within the same language, is often given as an example of </a:t>
            </a:r>
            <a:r>
              <a:rPr lang="en-US" sz="3100" dirty="0" err="1" smtClean="0"/>
              <a:t>intralingual</a:t>
            </a:r>
            <a:r>
              <a:rPr lang="en-US" sz="3100" dirty="0" smtClean="0"/>
              <a:t> </a:t>
            </a:r>
            <a:r>
              <a:rPr lang="en-US" sz="3100" dirty="0"/>
              <a:t>translation. Major AVT types, such as dubbing, voice- over, and sub titling, are typically </a:t>
            </a:r>
            <a:r>
              <a:rPr lang="en-US" sz="3100" dirty="0" err="1"/>
              <a:t>interlingual</a:t>
            </a:r>
            <a:r>
              <a:rPr lang="en-US" sz="3100" dirty="0"/>
              <a:t>, whereas audio description (AD) for persons with visual impairments is usually classified as </a:t>
            </a:r>
            <a:r>
              <a:rPr lang="en-US" sz="3100" dirty="0" err="1"/>
              <a:t>intersemiotic</a:t>
            </a:r>
            <a:r>
              <a:rPr lang="en-US" sz="3100" dirty="0"/>
              <a:t> translation </a:t>
            </a:r>
          </a:p>
        </p:txBody>
      </p:sp>
      <p:sp>
        <p:nvSpPr>
          <p:cNvPr id="3" name="Title 2"/>
          <p:cNvSpPr>
            <a:spLocks noGrp="1"/>
          </p:cNvSpPr>
          <p:nvPr>
            <p:ph type="title"/>
          </p:nvPr>
        </p:nvSpPr>
        <p:spPr>
          <a:xfrm>
            <a:off x="457200" y="274638"/>
            <a:ext cx="8229600" cy="868362"/>
          </a:xfrm>
          <a:solidFill>
            <a:schemeClr val="bg2">
              <a:lumMod val="75000"/>
            </a:schemeClr>
          </a:solidFill>
          <a:ln>
            <a:solidFill>
              <a:schemeClr val="tx2">
                <a:lumMod val="75000"/>
              </a:schemeClr>
            </a:solidFill>
          </a:ln>
        </p:spPr>
        <p:txBody>
          <a:bodyPr vert="horz" rtlCol="0" anchor="ctr">
            <a:noAutofit/>
            <a:scene3d>
              <a:camera prst="orthographicFront"/>
              <a:lightRig rig="soft" dir="t"/>
            </a:scene3d>
            <a:sp3d prstMaterial="softEdge">
              <a:bevelT w="25400" h="25400"/>
            </a:sp3d>
          </a:bodyPr>
          <a:lstStyle/>
          <a:p>
            <a:r>
              <a:rPr lang="en-US" sz="3200" dirty="0" err="1"/>
              <a:t>Jakobson’s</a:t>
            </a:r>
            <a:r>
              <a:rPr lang="en-US" sz="3200" dirty="0"/>
              <a:t> triad</a:t>
            </a:r>
            <a:endParaRPr lang="en-US" sz="3200" dirty="0">
              <a:effectLst/>
            </a:endParaRPr>
          </a:p>
        </p:txBody>
      </p:sp>
    </p:spTree>
    <p:extLst>
      <p:ext uri="{BB962C8B-B14F-4D97-AF65-F5344CB8AC3E}">
        <p14:creationId xmlns:p14="http://schemas.microsoft.com/office/powerpoint/2010/main" val="2489024669"/>
      </p:ext>
    </p:extLst>
  </p:cSld>
  <p:clrMapOvr>
    <a:masterClrMapping/>
  </p:clrMapOvr>
  <mc:AlternateContent xmlns:mc="http://schemas.openxmlformats.org/markup-compatibility/2006" xmlns:p14="http://schemas.microsoft.com/office/powerpoint/2010/main">
    <mc:Choice Requires="p14">
      <p:transition spd="slow" p14:dur="2000" advTm="156260"/>
    </mc:Choice>
    <mc:Fallback xmlns="">
      <p:transition spd="slow" advTm="15626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399" y="1143000"/>
            <a:ext cx="8814619" cy="4864291"/>
          </a:xfrm>
        </p:spPr>
        <p:txBody>
          <a:bodyPr>
            <a:noAutofit/>
          </a:bodyPr>
          <a:lstStyle/>
          <a:p>
            <a:pPr marL="109728" indent="0">
              <a:buNone/>
            </a:pPr>
            <a:r>
              <a:rPr lang="en-US" sz="3200" dirty="0" smtClean="0"/>
              <a:t>1- </a:t>
            </a:r>
            <a:r>
              <a:rPr lang="en-US" sz="3200" dirty="0" err="1" smtClean="0">
                <a:solidFill>
                  <a:srgbClr val="FF0000"/>
                </a:solidFill>
              </a:rPr>
              <a:t>Interlingual</a:t>
            </a:r>
            <a:r>
              <a:rPr lang="en-US" sz="3200" dirty="0" smtClean="0">
                <a:solidFill>
                  <a:srgbClr val="FF0000"/>
                </a:solidFill>
              </a:rPr>
              <a:t> </a:t>
            </a:r>
            <a:r>
              <a:rPr lang="en-US" sz="3200" dirty="0">
                <a:solidFill>
                  <a:srgbClr val="FF0000"/>
                </a:solidFill>
              </a:rPr>
              <a:t>subtitling </a:t>
            </a:r>
            <a:r>
              <a:rPr lang="en-US" sz="3200" dirty="0"/>
              <a:t>involves translating original spoken dialogue into written target text displayed at the bottom of the screen. Due to time and space constraints, the translated version is often a condensed form of the original dialogue</a:t>
            </a:r>
            <a:endParaRPr lang="en-US" sz="3100" dirty="0"/>
          </a:p>
        </p:txBody>
      </p:sp>
      <p:sp>
        <p:nvSpPr>
          <p:cNvPr id="3" name="Title 2"/>
          <p:cNvSpPr>
            <a:spLocks noGrp="1"/>
          </p:cNvSpPr>
          <p:nvPr>
            <p:ph type="title"/>
          </p:nvPr>
        </p:nvSpPr>
        <p:spPr>
          <a:xfrm>
            <a:off x="457200" y="274638"/>
            <a:ext cx="8229600" cy="868362"/>
          </a:xfrm>
          <a:solidFill>
            <a:schemeClr val="bg2">
              <a:lumMod val="75000"/>
            </a:schemeClr>
          </a:solidFill>
          <a:ln>
            <a:solidFill>
              <a:schemeClr val="tx2">
                <a:lumMod val="75000"/>
              </a:schemeClr>
            </a:solidFill>
          </a:ln>
        </p:spPr>
        <p:txBody>
          <a:bodyPr vert="horz" rtlCol="0" anchor="ctr">
            <a:noAutofit/>
            <a:scene3d>
              <a:camera prst="orthographicFront"/>
              <a:lightRig rig="soft" dir="t"/>
            </a:scene3d>
            <a:sp3d prstMaterial="softEdge">
              <a:bevelT w="25400" h="25400"/>
            </a:sp3d>
          </a:bodyPr>
          <a:lstStyle/>
          <a:p>
            <a:r>
              <a:rPr lang="en-US" sz="3200" dirty="0" smtClean="0"/>
              <a:t>Types </a:t>
            </a:r>
            <a:r>
              <a:rPr lang="en-US" sz="3200" dirty="0"/>
              <a:t>of AVT</a:t>
            </a:r>
            <a:endParaRPr lang="en-US" sz="3200" dirty="0">
              <a:effectLst/>
            </a:endParaRPr>
          </a:p>
        </p:txBody>
      </p:sp>
    </p:spTree>
    <p:extLst>
      <p:ext uri="{BB962C8B-B14F-4D97-AF65-F5344CB8AC3E}">
        <p14:creationId xmlns:p14="http://schemas.microsoft.com/office/powerpoint/2010/main" val="1538181288"/>
      </p:ext>
    </p:extLst>
  </p:cSld>
  <p:clrMapOvr>
    <a:masterClrMapping/>
  </p:clrMapOvr>
  <mc:AlternateContent xmlns:mc="http://schemas.openxmlformats.org/markup-compatibility/2006" xmlns:p14="http://schemas.microsoft.com/office/powerpoint/2010/main">
    <mc:Choice Requires="p14">
      <p:transition spd="slow" p14:dur="2000" advTm="156260"/>
    </mc:Choice>
    <mc:Fallback xmlns="">
      <p:transition spd="slow" advTm="156260"/>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545</TotalTime>
  <Words>1597</Words>
  <Application>Microsoft Office PowerPoint</Application>
  <PresentationFormat>عرض على الشاشة (4:3)</PresentationFormat>
  <Paragraphs>55</Paragraphs>
  <Slides>26</Slides>
  <Notes>3</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26</vt:i4>
      </vt:variant>
    </vt:vector>
  </HeadingPairs>
  <TitlesOfParts>
    <vt:vector size="32" baseType="lpstr">
      <vt:lpstr>Calibri</vt:lpstr>
      <vt:lpstr>Lucida Sans Unicode</vt:lpstr>
      <vt:lpstr>Verdana</vt:lpstr>
      <vt:lpstr>Wingdings 2</vt:lpstr>
      <vt:lpstr>Wingdings 3</vt:lpstr>
      <vt:lpstr>Concourse</vt:lpstr>
      <vt:lpstr>Audiovisual Translation Definition, History and Characteristics</vt:lpstr>
      <vt:lpstr>Definition of Audiovisual Translation</vt:lpstr>
      <vt:lpstr>Definition of Audiovisual Translation</vt:lpstr>
      <vt:lpstr>Definition of Audiovisual Translation</vt:lpstr>
      <vt:lpstr>Jakobson’s triad</vt:lpstr>
      <vt:lpstr>Jakobson’s triad</vt:lpstr>
      <vt:lpstr>Jakobson’s triad</vt:lpstr>
      <vt:lpstr>Jakobson’s triad</vt:lpstr>
      <vt:lpstr>Types of AVT</vt:lpstr>
      <vt:lpstr>Types of AVT</vt:lpstr>
      <vt:lpstr>Types of AVT</vt:lpstr>
      <vt:lpstr>Types of AVT</vt:lpstr>
      <vt:lpstr>History of AVT</vt:lpstr>
      <vt:lpstr>History of AVT</vt:lpstr>
      <vt:lpstr>History of AVT</vt:lpstr>
      <vt:lpstr>History of AVT</vt:lpstr>
      <vt:lpstr>History of AVT</vt:lpstr>
      <vt:lpstr>History of AVT</vt:lpstr>
      <vt:lpstr>History of AVT</vt:lpstr>
      <vt:lpstr>History of AVT</vt:lpstr>
      <vt:lpstr>History of AVT (MLVs)</vt:lpstr>
      <vt:lpstr>Characteristics of AVT</vt:lpstr>
      <vt:lpstr>Characteristics of AVT</vt:lpstr>
      <vt:lpstr>Characteristics of AVT</vt:lpstr>
      <vt:lpstr>Characteristics of AVT</vt:lpstr>
      <vt:lpstr>عرض تقديمي في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AVT  Definition,Types</dc:title>
  <dc:creator>Ali</dc:creator>
  <cp:lastModifiedBy>Maher</cp:lastModifiedBy>
  <cp:revision>29</cp:revision>
  <dcterms:created xsi:type="dcterms:W3CDTF">2006-08-16T00:00:00Z</dcterms:created>
  <dcterms:modified xsi:type="dcterms:W3CDTF">2024-11-27T07:14:29Z</dcterms:modified>
</cp:coreProperties>
</file>