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ng" initials="E" lastIdx="1" clrIdx="0">
    <p:extLst>
      <p:ext uri="{19B8F6BF-5375-455C-9EA6-DF929625EA0E}">
        <p15:presenceInfo xmlns:p15="http://schemas.microsoft.com/office/powerpoint/2012/main" userId="Eng"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97" autoAdjust="0"/>
    <p:restoredTop sz="94660"/>
  </p:normalViewPr>
  <p:slideViewPr>
    <p:cSldViewPr snapToGrid="0">
      <p:cViewPr varScale="1">
        <p:scale>
          <a:sx n="95" d="100"/>
          <a:sy n="95" d="100"/>
        </p:scale>
        <p:origin x="330"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commentAuthors" Target="commentAuthor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en-US"/>
              <a:t>Click to edit Master title style</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1/28/2025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Date Placeholder 2"/>
          <p:cNvSpPr>
            <a:spLocks noGrp="1"/>
          </p:cNvSpPr>
          <p:nvPr>
            <p:ph type="dt" sz="half" idx="10"/>
          </p:nvPr>
        </p:nvSpPr>
        <p:spPr/>
        <p:txBody>
          <a:bodyPr/>
          <a:lstStyle/>
          <a:p>
            <a:fld id="{B61BEF0D-F0BB-DE4B-95CE-6DB70DBA9567}" type="datetimeFigureOut">
              <a:rPr lang="en-US" dirty="0"/>
              <a:pPr/>
              <a:t>1/28/2025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en-US"/>
              <a:t>Click to edit Master title style</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1/28/2025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1/28/2025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en-US"/>
              <a:t>Click to edit Master title style</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1/28/2025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1/28/2025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1/28/2025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1/28/2025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1/28/2025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1/28/2025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en-US"/>
              <a:t>Click to edit Master title style</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1/28/2025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1/28/2025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1/28/2025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1/28/2025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1/28/2025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1/28/2025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1/28/2025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B61BEF0D-F0BB-DE4B-95CE-6DB70DBA9567}" type="datetimeFigureOut">
              <a:rPr lang="en-US" dirty="0"/>
              <a:pPr/>
              <a:t>1/28/2025</a:t>
            </a:fld>
            <a:endParaRPr lang="en-US" dirty="0"/>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n-US" dirty="0"/>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D57F1E4F-1CFF-5643-939E-217C01CDF56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68" r:id="rId10"/>
    <p:sldLayoutId id="2147483663" r:id="rId11"/>
    <p:sldLayoutId id="2147483664" r:id="rId12"/>
    <p:sldLayoutId id="2147483665" r:id="rId13"/>
    <p:sldLayoutId id="2147483666" r:id="rId14"/>
    <p:sldLayoutId id="2147483667" r:id="rId15"/>
    <p:sldLayoutId id="2147483658" r:id="rId16"/>
    <p:sldLayoutId id="2147483659" r:id="rId17"/>
  </p:sldLayoutIdLst>
  <p:txStyles>
    <p:titleStyle>
      <a:lvl1pPr algn="l" defTabSz="457200" rtl="1" eaLnBrk="1" latinLnBrk="0" hangingPunct="1">
        <a:spcBef>
          <a:spcPct val="0"/>
        </a:spcBef>
        <a:buNone/>
        <a:defRPr sz="3600" kern="1200" cap="all">
          <a:ln w="3175" cmpd="sng">
            <a:noFill/>
          </a:ln>
          <a:solidFill>
            <a:schemeClr val="tx1"/>
          </a:solidFill>
          <a:effectLst/>
          <a:latin typeface="+mj-lt"/>
          <a:ea typeface="+mj-ea"/>
          <a:cs typeface="+mj-cs"/>
        </a:defRPr>
      </a:lvl1pPr>
      <a:lvl2pPr rtl="1" eaLnBrk="1" hangingPunct="1">
        <a:defRPr>
          <a:solidFill>
            <a:schemeClr val="tx2"/>
          </a:solidFill>
        </a:defRPr>
      </a:lvl2pPr>
      <a:lvl3pPr rtl="1" eaLnBrk="1" hangingPunct="1">
        <a:defRPr>
          <a:solidFill>
            <a:schemeClr val="tx2"/>
          </a:solidFill>
        </a:defRPr>
      </a:lvl3pPr>
      <a:lvl4pPr rtl="1" eaLnBrk="1" hangingPunct="1">
        <a:defRPr>
          <a:solidFill>
            <a:schemeClr val="tx2"/>
          </a:solidFill>
        </a:defRPr>
      </a:lvl4pPr>
      <a:lvl5pPr rtl="1" eaLnBrk="1" hangingPunct="1">
        <a:defRPr>
          <a:solidFill>
            <a:schemeClr val="tx2"/>
          </a:solidFill>
        </a:defRPr>
      </a:lvl5pPr>
      <a:lvl6pPr rtl="1" eaLnBrk="1" hangingPunct="1">
        <a:defRPr>
          <a:solidFill>
            <a:schemeClr val="tx2"/>
          </a:solidFill>
        </a:defRPr>
      </a:lvl6pPr>
      <a:lvl7pPr rtl="1" eaLnBrk="1" hangingPunct="1">
        <a:defRPr>
          <a:solidFill>
            <a:schemeClr val="tx2"/>
          </a:solidFill>
        </a:defRPr>
      </a:lvl7pPr>
      <a:lvl8pPr rtl="1" eaLnBrk="1" hangingPunct="1">
        <a:defRPr>
          <a:solidFill>
            <a:schemeClr val="tx2"/>
          </a:solidFill>
        </a:defRPr>
      </a:lvl8pPr>
      <a:lvl9pPr rtl="1" eaLnBrk="1" hangingPunct="1">
        <a:defRPr>
          <a:solidFill>
            <a:schemeClr val="tx2"/>
          </a:solidFill>
        </a:defRPr>
      </a:lvl9pPr>
    </p:titleStyle>
    <p:bodyStyle>
      <a:lvl1pPr marL="285750" indent="-285750" algn="r" defTabSz="457200" rtl="1"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r" defTabSz="457200" rtl="1"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r" defTabSz="457200" rtl="1"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r" defTabSz="457200" rtl="1"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r" defTabSz="457200" rtl="1" eaLnBrk="1" latinLnBrk="0" hangingPunct="1">
        <a:defRPr sz="1800" kern="1200">
          <a:solidFill>
            <a:schemeClr val="tx1"/>
          </a:solidFill>
          <a:latin typeface="+mn-lt"/>
          <a:ea typeface="+mn-ea"/>
          <a:cs typeface="+mn-cs"/>
        </a:defRPr>
      </a:lvl1pPr>
      <a:lvl2pPr marL="457200" algn="r" defTabSz="457200" rtl="1" eaLnBrk="1" latinLnBrk="0" hangingPunct="1">
        <a:defRPr sz="1800" kern="1200">
          <a:solidFill>
            <a:schemeClr val="tx1"/>
          </a:solidFill>
          <a:latin typeface="+mn-lt"/>
          <a:ea typeface="+mn-ea"/>
          <a:cs typeface="+mn-cs"/>
        </a:defRPr>
      </a:lvl2pPr>
      <a:lvl3pPr marL="914400" algn="r" defTabSz="457200" rtl="1" eaLnBrk="1" latinLnBrk="0" hangingPunct="1">
        <a:defRPr sz="1800" kern="1200">
          <a:solidFill>
            <a:schemeClr val="tx1"/>
          </a:solidFill>
          <a:latin typeface="+mn-lt"/>
          <a:ea typeface="+mn-ea"/>
          <a:cs typeface="+mn-cs"/>
        </a:defRPr>
      </a:lvl3pPr>
      <a:lvl4pPr marL="1371600" algn="r" defTabSz="457200" rtl="1" eaLnBrk="1" latinLnBrk="0" hangingPunct="1">
        <a:defRPr sz="1800" kern="1200">
          <a:solidFill>
            <a:schemeClr val="tx1"/>
          </a:solidFill>
          <a:latin typeface="+mn-lt"/>
          <a:ea typeface="+mn-ea"/>
          <a:cs typeface="+mn-cs"/>
        </a:defRPr>
      </a:lvl4pPr>
      <a:lvl5pPr marL="1828800" algn="r" defTabSz="457200" rtl="1" eaLnBrk="1" latinLnBrk="0" hangingPunct="1">
        <a:defRPr sz="1800" kern="1200">
          <a:solidFill>
            <a:schemeClr val="tx1"/>
          </a:solidFill>
          <a:latin typeface="+mn-lt"/>
          <a:ea typeface="+mn-ea"/>
          <a:cs typeface="+mn-cs"/>
        </a:defRPr>
      </a:lvl5pPr>
      <a:lvl6pPr marL="2286000" algn="r" defTabSz="457200" rtl="1" eaLnBrk="1" latinLnBrk="0" hangingPunct="1">
        <a:defRPr sz="1800" kern="1200">
          <a:solidFill>
            <a:schemeClr val="tx1"/>
          </a:solidFill>
          <a:latin typeface="+mn-lt"/>
          <a:ea typeface="+mn-ea"/>
          <a:cs typeface="+mn-cs"/>
        </a:defRPr>
      </a:lvl6pPr>
      <a:lvl7pPr marL="2743200" algn="r" defTabSz="457200" rtl="1" eaLnBrk="1" latinLnBrk="0" hangingPunct="1">
        <a:defRPr sz="1800" kern="1200">
          <a:solidFill>
            <a:schemeClr val="tx1"/>
          </a:solidFill>
          <a:latin typeface="+mn-lt"/>
          <a:ea typeface="+mn-ea"/>
          <a:cs typeface="+mn-cs"/>
        </a:defRPr>
      </a:lvl7pPr>
      <a:lvl8pPr marL="3200400" algn="r" defTabSz="457200" rtl="1" eaLnBrk="1" latinLnBrk="0" hangingPunct="1">
        <a:defRPr sz="1800" kern="1200">
          <a:solidFill>
            <a:schemeClr val="tx1"/>
          </a:solidFill>
          <a:latin typeface="+mn-lt"/>
          <a:ea typeface="+mn-ea"/>
          <a:cs typeface="+mn-cs"/>
        </a:defRPr>
      </a:lvl8pPr>
      <a:lvl9pPr marL="3657600" algn="r" defTabSz="4572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502C6F-802A-4C76-B894-2AFB2F1A6819}"/>
              </a:ext>
            </a:extLst>
          </p:cNvPr>
          <p:cNvSpPr>
            <a:spLocks noGrp="1"/>
          </p:cNvSpPr>
          <p:nvPr>
            <p:ph type="ctrTitle"/>
          </p:nvPr>
        </p:nvSpPr>
        <p:spPr>
          <a:xfrm>
            <a:off x="0" y="160775"/>
            <a:ext cx="11826909" cy="633044"/>
          </a:xfrm>
        </p:spPr>
        <p:txBody>
          <a:bodyPr>
            <a:noAutofit/>
          </a:bodyPr>
          <a:lstStyle/>
          <a:p>
            <a:pPr algn="ctr"/>
            <a:endParaRPr lang="ar-IQ" sz="3600" dirty="0">
              <a:solidFill>
                <a:srgbClr val="FF0000"/>
              </a:solidFill>
            </a:endParaRPr>
          </a:p>
        </p:txBody>
      </p:sp>
      <p:sp>
        <p:nvSpPr>
          <p:cNvPr id="3" name="Subtitle 2">
            <a:extLst>
              <a:ext uri="{FF2B5EF4-FFF2-40B4-BE49-F238E27FC236}">
                <a16:creationId xmlns:a16="http://schemas.microsoft.com/office/drawing/2014/main" id="{1BDBE2FF-FA35-41A5-A9E9-318EED35136E}"/>
              </a:ext>
            </a:extLst>
          </p:cNvPr>
          <p:cNvSpPr>
            <a:spLocks noGrp="1"/>
          </p:cNvSpPr>
          <p:nvPr>
            <p:ph type="subTitle" idx="1"/>
          </p:nvPr>
        </p:nvSpPr>
        <p:spPr>
          <a:xfrm>
            <a:off x="130629" y="934497"/>
            <a:ext cx="11947490" cy="5762728"/>
          </a:xfrm>
        </p:spPr>
        <p:txBody>
          <a:bodyPr>
            <a:normAutofit/>
          </a:bodyPr>
          <a:lstStyle/>
          <a:p>
            <a:pPr algn="just"/>
            <a:endParaRPr lang="ar-IQ" b="1" dirty="0">
              <a:solidFill>
                <a:schemeClr val="tx1"/>
              </a:solidFill>
            </a:endParaRPr>
          </a:p>
        </p:txBody>
      </p:sp>
      <p:pic>
        <p:nvPicPr>
          <p:cNvPr id="7" name="Picture 6">
            <a:extLst>
              <a:ext uri="{FF2B5EF4-FFF2-40B4-BE49-F238E27FC236}">
                <a16:creationId xmlns:a16="http://schemas.microsoft.com/office/drawing/2014/main" id="{065A6DB9-3B9E-45AB-ABA9-37B2F75CE773}"/>
              </a:ext>
            </a:extLst>
          </p:cNvPr>
          <p:cNvPicPr>
            <a:picLocks noChangeAspect="1"/>
          </p:cNvPicPr>
          <p:nvPr/>
        </p:nvPicPr>
        <p:blipFill>
          <a:blip r:embed="rId2"/>
          <a:stretch>
            <a:fillRect/>
          </a:stretch>
        </p:blipFill>
        <p:spPr>
          <a:xfrm>
            <a:off x="0" y="0"/>
            <a:ext cx="12191999" cy="6858000"/>
          </a:xfrm>
          <a:prstGeom prst="rect">
            <a:avLst/>
          </a:prstGeom>
        </p:spPr>
      </p:pic>
      <p:sp>
        <p:nvSpPr>
          <p:cNvPr id="8" name="Rectangle 7">
            <a:extLst>
              <a:ext uri="{FF2B5EF4-FFF2-40B4-BE49-F238E27FC236}">
                <a16:creationId xmlns:a16="http://schemas.microsoft.com/office/drawing/2014/main" id="{4E93C465-6A4A-4E00-861D-7ED9D58F6587}"/>
              </a:ext>
            </a:extLst>
          </p:cNvPr>
          <p:cNvSpPr/>
          <p:nvPr/>
        </p:nvSpPr>
        <p:spPr>
          <a:xfrm>
            <a:off x="7315200" y="332154"/>
            <a:ext cx="4260501" cy="923330"/>
          </a:xfrm>
          <a:prstGeom prst="rect">
            <a:avLst/>
          </a:prstGeom>
          <a:noFill/>
        </p:spPr>
        <p:txBody>
          <a:bodyPr wrap="square" lIns="91440" tIns="45720" rIns="91440" bIns="45720">
            <a:spAutoFit/>
          </a:bodyPr>
          <a:lstStyle/>
          <a:p>
            <a:pPr algn="ctr"/>
            <a:r>
              <a:rPr lang="ar-IQ" sz="5400" b="1" dirty="0">
                <a:ln w="12700">
                  <a:solidFill>
                    <a:schemeClr val="accent1"/>
                  </a:solidFill>
                  <a:prstDash val="solid"/>
                </a:ln>
                <a:solidFill>
                  <a:srgbClr val="FF0000"/>
                </a:solidFill>
                <a:effectLst>
                  <a:outerShdw dist="38100" dir="2640000" algn="bl" rotWithShape="0">
                    <a:schemeClr val="accent1"/>
                  </a:outerShdw>
                </a:effectLst>
              </a:rPr>
              <a:t>مفهوم الذكاء</a:t>
            </a:r>
            <a:endParaRPr lang="en-US" sz="5400" b="1" dirty="0">
              <a:ln w="12700">
                <a:solidFill>
                  <a:schemeClr val="accent1"/>
                </a:solidFill>
                <a:prstDash val="solid"/>
              </a:ln>
              <a:solidFill>
                <a:srgbClr val="FF0000"/>
              </a:solidFill>
              <a:effectLst>
                <a:outerShdw dist="38100" dir="2640000" algn="bl" rotWithShape="0">
                  <a:schemeClr val="accent1"/>
                </a:outerShdw>
              </a:effectLst>
            </a:endParaRPr>
          </a:p>
        </p:txBody>
      </p:sp>
    </p:spTree>
    <p:extLst>
      <p:ext uri="{BB962C8B-B14F-4D97-AF65-F5344CB8AC3E}">
        <p14:creationId xmlns:p14="http://schemas.microsoft.com/office/powerpoint/2010/main" val="31992730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1BA91B-7856-4179-B45A-69B05065DE74}"/>
              </a:ext>
            </a:extLst>
          </p:cNvPr>
          <p:cNvSpPr>
            <a:spLocks noGrp="1"/>
          </p:cNvSpPr>
          <p:nvPr>
            <p:ph type="title"/>
          </p:nvPr>
        </p:nvSpPr>
        <p:spPr>
          <a:xfrm>
            <a:off x="110531" y="733530"/>
            <a:ext cx="11977635" cy="6124470"/>
          </a:xfrm>
        </p:spPr>
        <p:txBody>
          <a:bodyPr>
            <a:noAutofit/>
          </a:bodyPr>
          <a:lstStyle/>
          <a:p>
            <a:pPr algn="r"/>
            <a:r>
              <a:rPr lang="ar-SA" sz="1800" b="1" dirty="0"/>
              <a:t>إن مصطلح الذكاء أقدم في نشأته من علم النفس ودراساته التجريبية. فقد أشار </a:t>
            </a:r>
            <a:r>
              <a:rPr lang="ar-SA" sz="1800" b="1" dirty="0">
                <a:solidFill>
                  <a:srgbClr val="FFFF00"/>
                </a:solidFill>
              </a:rPr>
              <a:t>بيرت </a:t>
            </a:r>
            <a:r>
              <a:rPr lang="en-US" sz="1800" b="1" dirty="0">
                <a:solidFill>
                  <a:srgbClr val="FFFF00"/>
                </a:solidFill>
              </a:rPr>
              <a:t>Burt</a:t>
            </a:r>
            <a:r>
              <a:rPr lang="ar-SA" sz="1800" b="1" dirty="0">
                <a:solidFill>
                  <a:srgbClr val="FFFF00"/>
                </a:solidFill>
              </a:rPr>
              <a:t> </a:t>
            </a:r>
            <a:r>
              <a:rPr lang="ar-SA" sz="1800" b="1" dirty="0"/>
              <a:t>إلى أن مصطلح الذكاء </a:t>
            </a:r>
            <a:r>
              <a:rPr lang="en-US" sz="1800" b="1" dirty="0"/>
              <a:t>intelligence </a:t>
            </a:r>
            <a:r>
              <a:rPr lang="ar-SA" sz="1800" b="1" dirty="0"/>
              <a:t> يرجع إلى الكلمة اللاتنية </a:t>
            </a:r>
            <a:r>
              <a:rPr lang="en-US" sz="1800" b="1" dirty="0" err="1">
                <a:solidFill>
                  <a:srgbClr val="FF0000"/>
                </a:solidFill>
              </a:rPr>
              <a:t>Intelligentia</a:t>
            </a:r>
            <a:r>
              <a:rPr lang="en-US" sz="1800" b="1" dirty="0"/>
              <a:t> </a:t>
            </a:r>
            <a:r>
              <a:rPr lang="ar-SA" sz="1800" b="1" dirty="0"/>
              <a:t>، والتي ابتكرها الفليسوف الروماني سيشرون. ولهذا فإن تناول النشاط العقلي لم يكن قاصرا على علماء النفس، وإنما تناوله الفلاسفة قبلهم، وكان منهجهم في ذلك ، هو منهج التأمل العقلي أو الاستيطان .</a:t>
            </a:r>
            <a:br>
              <a:rPr lang="en-US" sz="1800" b="1" dirty="0"/>
            </a:br>
            <a:r>
              <a:rPr lang="ar-SA" sz="1800" b="1" dirty="0"/>
              <a:t>ولعل أول ملاحظة لتناول النشاط العقلي بالتحليل ، ترجع إلى الفيلسوف اليوناني</a:t>
            </a:r>
            <a:r>
              <a:rPr lang="ar-SA" sz="1800" b="1" dirty="0">
                <a:solidFill>
                  <a:srgbClr val="FFFF00"/>
                </a:solidFill>
              </a:rPr>
              <a:t> أفلاطون</a:t>
            </a:r>
            <a:r>
              <a:rPr lang="ar-SA" sz="1800" b="1" dirty="0"/>
              <a:t>، </a:t>
            </a:r>
            <a:r>
              <a:rPr lang="ar-SA" sz="1800" b="1" dirty="0">
                <a:solidFill>
                  <a:schemeClr val="accent6">
                    <a:lumMod val="75000"/>
                  </a:schemeClr>
                </a:solidFill>
              </a:rPr>
              <a:t>فقد توصل أفلاطون نتيجة تأملاته إلى تقسيم النفس الإنسانية إلى ثلاثة مكونات أو ثلاثة مظاهر رئيسية: العقل والشهوة والغضب ، وتقابل هذه  المظاهر فى علم النفس الحديث الإدراك ، وهو الذي يؤكد الناحية المعرفية لنشاط الإنسان، والانفعال أو الوجدان وهو الذي يؤكد الناحية العاطفية، والنزوع وهو الذي يؤكد الفعل، وقد شبه أفلاطون في أحدى محاوراته قوى العقل بعربة يقودها سائق ما هر هو العقل ، ويجرها جودان هما الإشارة والرغبة. </a:t>
            </a:r>
            <a:br>
              <a:rPr lang="en-US" sz="1800" b="1" dirty="0">
                <a:solidFill>
                  <a:schemeClr val="accent6">
                    <a:lumMod val="75000"/>
                  </a:schemeClr>
                </a:solidFill>
              </a:rPr>
            </a:br>
            <a:r>
              <a:rPr lang="ar-SA" sz="1800" b="1" dirty="0"/>
              <a:t>أما</a:t>
            </a:r>
            <a:r>
              <a:rPr lang="ar-SA" sz="1800" b="1" dirty="0">
                <a:solidFill>
                  <a:srgbClr val="FFFF00"/>
                </a:solidFill>
              </a:rPr>
              <a:t> أرسطو </a:t>
            </a:r>
            <a:r>
              <a:rPr lang="ar-SA" sz="1800" b="1" dirty="0"/>
              <a:t>، </a:t>
            </a:r>
            <a:r>
              <a:rPr lang="ar-SA" sz="1800" b="1" dirty="0">
                <a:solidFill>
                  <a:schemeClr val="bg1">
                    <a:lumMod val="95000"/>
                    <a:lumOff val="5000"/>
                  </a:schemeClr>
                </a:solidFill>
              </a:rPr>
              <a:t>فقد أضاف إسهاما آخر ، فكما يشير بيرت ، قابل أرسطو بين النشاط العقلي أو الملموس ( وهو ما يعرف في الفلسفة بالوجود بالفعل، وبين الإمكانية المحتملة ( وهو الوجود بالقوة التي يعتمد عليها النشاط الفعلي ، وهي تحمل معنى مصطلح القدرة في علم النفس الحديث. أما التقسيم الثلاثي لقوى العقل الذي قدمه أفلاطون فقد أختزله أرسطو إلى مظهرين رئيسين فقط، الأول عقلي معرفي ، والثاني خلقي أنفعالي. </a:t>
            </a:r>
            <a:br>
              <a:rPr lang="en-US" sz="1800" b="1" dirty="0">
                <a:solidFill>
                  <a:srgbClr val="FFFFFF"/>
                </a:solidFill>
              </a:rPr>
            </a:br>
            <a:r>
              <a:rPr lang="ar-SA" sz="1800" b="1" dirty="0"/>
              <a:t>وهكذا نجد أن الفلسفة اليونانية القديمة ، قد أكدت على أهمية الناحية الادراكية في النشاط العقلي للفرد. ثم أتى</a:t>
            </a:r>
            <a:r>
              <a:rPr lang="ar-SA" sz="1800" b="1" dirty="0">
                <a:solidFill>
                  <a:srgbClr val="FFFF00"/>
                </a:solidFill>
              </a:rPr>
              <a:t> شيشرون </a:t>
            </a:r>
            <a:r>
              <a:rPr lang="ar-SA" sz="1800" b="1" dirty="0"/>
              <a:t>، </a:t>
            </a:r>
            <a:r>
              <a:rPr lang="ar-SA" sz="1800" b="1" dirty="0">
                <a:solidFill>
                  <a:srgbClr val="FFC000"/>
                </a:solidFill>
              </a:rPr>
              <a:t>ليقدم مصطلح  الذكاء كتسمية لهذا النشاط العقلي ، كما ترجم أيضا مصطلح الاستعداد أو القدرة إلى اللغة اللاتينية ، ثم انتقلت هذه المصطلحات غلى اللغات الأوربية الحديثة ، فأثرت في الفلسفة الإسلامية وفي العصور الوسطي في أوربا ، واعتبر العقل أو الذهن الخاصية المشتركة في الإنسان، والتي تميزه عن الحيوان</a:t>
            </a:r>
            <a:r>
              <a:rPr lang="ar-IQ" sz="1800" b="1" dirty="0"/>
              <a:t> </a:t>
            </a:r>
            <a:r>
              <a:rPr lang="ar-SA" sz="1800" b="1" dirty="0"/>
              <a:t>وعلى الرغم من أن هذه التصورات الفلسفية قد أكدت أهمية الناحية الإدراكية في النشاط العقلي ، إلا أن الأفكار التي ظهرت فيها لا يمكن الأخذ دون إخضاعها للدراسة العلمية ، التي تعتمد على التجربة والقياس. </a:t>
            </a:r>
            <a:br>
              <a:rPr lang="en-US" sz="1800" b="1" dirty="0"/>
            </a:br>
            <a:br>
              <a:rPr lang="ar-IQ" sz="1800" b="1" dirty="0"/>
            </a:br>
            <a:endParaRPr lang="ar-IQ" sz="2800" b="1" dirty="0"/>
          </a:p>
        </p:txBody>
      </p:sp>
      <p:sp>
        <p:nvSpPr>
          <p:cNvPr id="3" name="Content Placeholder 2">
            <a:extLst>
              <a:ext uri="{FF2B5EF4-FFF2-40B4-BE49-F238E27FC236}">
                <a16:creationId xmlns:a16="http://schemas.microsoft.com/office/drawing/2014/main" id="{4FC7B2BD-008F-439E-A5B5-1B8C654033A4}"/>
              </a:ext>
            </a:extLst>
          </p:cNvPr>
          <p:cNvSpPr>
            <a:spLocks noGrp="1"/>
          </p:cNvSpPr>
          <p:nvPr>
            <p:ph idx="1"/>
          </p:nvPr>
        </p:nvSpPr>
        <p:spPr>
          <a:xfrm>
            <a:off x="110532" y="143190"/>
            <a:ext cx="11836958" cy="499906"/>
          </a:xfrm>
        </p:spPr>
        <p:txBody>
          <a:bodyPr>
            <a:noAutofit/>
          </a:bodyPr>
          <a:lstStyle/>
          <a:p>
            <a:r>
              <a:rPr lang="ar-SA" b="1" dirty="0">
                <a:solidFill>
                  <a:srgbClr val="FF0000"/>
                </a:solidFill>
              </a:rPr>
              <a:t>المفهوم الفلسفي للذكاء </a:t>
            </a:r>
            <a:br>
              <a:rPr lang="en-US" dirty="0">
                <a:solidFill>
                  <a:srgbClr val="FF0000"/>
                </a:solidFill>
              </a:rPr>
            </a:br>
            <a:endParaRPr lang="ar-IQ" dirty="0">
              <a:solidFill>
                <a:srgbClr val="FF0000"/>
              </a:solidFill>
            </a:endParaRPr>
          </a:p>
        </p:txBody>
      </p:sp>
    </p:spTree>
    <p:extLst>
      <p:ext uri="{BB962C8B-B14F-4D97-AF65-F5344CB8AC3E}">
        <p14:creationId xmlns:p14="http://schemas.microsoft.com/office/powerpoint/2010/main" val="8845703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C5BB14-5FE6-425E-BA1F-4AA954152938}"/>
              </a:ext>
            </a:extLst>
          </p:cNvPr>
          <p:cNvSpPr>
            <a:spLocks noGrp="1"/>
          </p:cNvSpPr>
          <p:nvPr>
            <p:ph type="title"/>
          </p:nvPr>
        </p:nvSpPr>
        <p:spPr>
          <a:xfrm>
            <a:off x="331596" y="80387"/>
            <a:ext cx="11730699" cy="582804"/>
          </a:xfrm>
        </p:spPr>
        <p:txBody>
          <a:bodyPr>
            <a:normAutofit/>
          </a:bodyPr>
          <a:lstStyle/>
          <a:p>
            <a:pPr algn="r"/>
            <a:r>
              <a:rPr lang="ar-SA" sz="2800" b="1" dirty="0">
                <a:solidFill>
                  <a:srgbClr val="FF0000"/>
                </a:solidFill>
              </a:rPr>
              <a:t>المفهوم البيولوجي للذكاء</a:t>
            </a:r>
            <a:endParaRPr lang="ar-IQ" sz="2800" dirty="0">
              <a:solidFill>
                <a:srgbClr val="FF0000"/>
              </a:solidFill>
            </a:endParaRPr>
          </a:p>
        </p:txBody>
      </p:sp>
      <p:sp>
        <p:nvSpPr>
          <p:cNvPr id="3" name="Content Placeholder 2">
            <a:extLst>
              <a:ext uri="{FF2B5EF4-FFF2-40B4-BE49-F238E27FC236}">
                <a16:creationId xmlns:a16="http://schemas.microsoft.com/office/drawing/2014/main" id="{CAFAE485-B7C7-4354-8147-7667D184AD5E}"/>
              </a:ext>
            </a:extLst>
          </p:cNvPr>
          <p:cNvSpPr>
            <a:spLocks noGrp="1"/>
          </p:cNvSpPr>
          <p:nvPr>
            <p:ph idx="1"/>
          </p:nvPr>
        </p:nvSpPr>
        <p:spPr>
          <a:xfrm>
            <a:off x="129705" y="803869"/>
            <a:ext cx="11932589" cy="5973744"/>
          </a:xfrm>
        </p:spPr>
        <p:txBody>
          <a:bodyPr/>
          <a:lstStyle/>
          <a:p>
            <a:pPr algn="just"/>
            <a:r>
              <a:rPr lang="ar-SA" b="1" dirty="0">
                <a:solidFill>
                  <a:schemeClr val="tx1"/>
                </a:solidFill>
              </a:rPr>
              <a:t>أشار سبيرمان إلى أن الفضل في إدخال مصطلح الذكاء في علم النفس الحديث يرجع إلى هربرت سبنسر </a:t>
            </a:r>
            <a:r>
              <a:rPr lang="en-US" b="1" dirty="0">
                <a:solidFill>
                  <a:schemeClr val="tx1"/>
                </a:solidFill>
              </a:rPr>
              <a:t>Spencer</a:t>
            </a:r>
            <a:r>
              <a:rPr lang="ar-SA" b="1" dirty="0">
                <a:solidFill>
                  <a:schemeClr val="tx1"/>
                </a:solidFill>
              </a:rPr>
              <a:t> في أواخر القرن التاسع عشر. فقد حدد سبنسر الحياة بأنها التكيف المستمر للعلاقات الداخلية مع العلاقات الخارجية ، ويتم التكيف لدي الحيوانات الدنيا بفضل الغرائز، أما لدي الإنسان فإنه يتحقق بواسطة الذكاء وبهذا يري سبنسر أن الوظيفة الرئيسية للذكاء هي تمكين الإنسان من التكيف الصحيح مع بيئته المعقدة والدائمة التغيير.</a:t>
            </a:r>
            <a:endParaRPr lang="en-US" b="1" dirty="0">
              <a:solidFill>
                <a:schemeClr val="tx1"/>
              </a:solidFill>
            </a:endParaRPr>
          </a:p>
          <a:p>
            <a:pPr algn="just"/>
            <a:r>
              <a:rPr lang="ar-SA" b="1" dirty="0">
                <a:solidFill>
                  <a:schemeClr val="tx1"/>
                </a:solidFill>
              </a:rPr>
              <a:t>ونظرا </a:t>
            </a:r>
            <a:r>
              <a:rPr lang="ar-IQ" b="1" dirty="0">
                <a:solidFill>
                  <a:schemeClr val="tx1"/>
                </a:solidFill>
              </a:rPr>
              <a:t>ا</a:t>
            </a:r>
            <a:r>
              <a:rPr lang="ar-SA" b="1" dirty="0">
                <a:solidFill>
                  <a:schemeClr val="tx1"/>
                </a:solidFill>
              </a:rPr>
              <a:t>ن سبنسر كان متأثرا إلى حد بعيد بنظرية التطور ، فقد قرر أنه خلال تطور المملكة الحيوانية ، وأثناء نمو الطفل ، يحدث تمايز في القدرة المعرفية الأساسية، فتتحول إلى تنظيم هرمي من القدرات الأكثر تخصصا: </a:t>
            </a:r>
            <a:r>
              <a:rPr lang="ar-SA" b="1" dirty="0">
                <a:solidFill>
                  <a:srgbClr val="FFFF00"/>
                </a:solidFill>
              </a:rPr>
              <a:t>الحسية والإدراكية والترابطية </a:t>
            </a:r>
            <a:r>
              <a:rPr lang="ar-SA" b="1" dirty="0">
                <a:solidFill>
                  <a:schemeClr val="tx1"/>
                </a:solidFill>
              </a:rPr>
              <a:t>وغيرها، شأنها في ذلك شأن جذع الشجرة ، الذي يتفرع إلى أغصان عديدة. ويتفق سبنسر مع الاتجاهات الفلسفية القديمة من حيث تمييزه بينم مظهرين رئيسين للحياة العقلية : الجانب المعرفي والجانب الوجداني أو الانفعالي ويتمن الجانب المعرفي عملييتين رئيسيتين : التحليل أو التميز الذى يتمثل في القدرة على التمييز بين الأشياء وإدراك أوجه الاختلاف بينها ، وعملية التركيب أو التكامل، وهي إعادة تكوين الأشياء في مركب جديد.</a:t>
            </a:r>
            <a:endParaRPr lang="en-US" b="1" dirty="0">
              <a:solidFill>
                <a:schemeClr val="tx1"/>
              </a:solidFill>
            </a:endParaRPr>
          </a:p>
          <a:p>
            <a:pPr algn="just"/>
            <a:r>
              <a:rPr lang="ar-SA" b="1" dirty="0">
                <a:solidFill>
                  <a:schemeClr val="tx1"/>
                </a:solidFill>
              </a:rPr>
              <a:t>وقد أكدت البحوث الإكلينيكية، ودراسات علم النفس المقارن ، والدراسات التجريبية الفسيولوجية أهمية التنظيم الهرمي التكاملي لوظائف الجهاز العصبي، وهي تلك الوظائف التي تنبع من النشاط العقلي العام، ثم تتشعب أثناء نموها الى نواحيها المتخصصة المتنوعة. </a:t>
            </a:r>
            <a:endParaRPr lang="en-US" b="1" dirty="0">
              <a:solidFill>
                <a:schemeClr val="tx1"/>
              </a:solidFill>
            </a:endParaRPr>
          </a:p>
          <a:p>
            <a:endParaRPr lang="ar-IQ" dirty="0"/>
          </a:p>
        </p:txBody>
      </p:sp>
    </p:spTree>
    <p:extLst>
      <p:ext uri="{BB962C8B-B14F-4D97-AF65-F5344CB8AC3E}">
        <p14:creationId xmlns:p14="http://schemas.microsoft.com/office/powerpoint/2010/main" val="10412044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DB3431-16AB-41D3-B691-CDB5DB583155}"/>
              </a:ext>
            </a:extLst>
          </p:cNvPr>
          <p:cNvSpPr>
            <a:spLocks noGrp="1"/>
          </p:cNvSpPr>
          <p:nvPr>
            <p:ph type="title"/>
          </p:nvPr>
        </p:nvSpPr>
        <p:spPr>
          <a:xfrm>
            <a:off x="271305" y="230218"/>
            <a:ext cx="11354885" cy="814811"/>
          </a:xfrm>
        </p:spPr>
        <p:txBody>
          <a:bodyPr>
            <a:normAutofit fontScale="90000"/>
          </a:bodyPr>
          <a:lstStyle/>
          <a:p>
            <a:pPr algn="r"/>
            <a:r>
              <a:rPr lang="ar-IQ" dirty="0">
                <a:solidFill>
                  <a:srgbClr val="FF0000"/>
                </a:solidFill>
              </a:rPr>
              <a:t>ميزة الذكي انه يستطيع التظاهر بالغباء لكن العكس صعب جدا </a:t>
            </a:r>
          </a:p>
        </p:txBody>
      </p:sp>
      <p:sp>
        <p:nvSpPr>
          <p:cNvPr id="3" name="Content Placeholder 2">
            <a:extLst>
              <a:ext uri="{FF2B5EF4-FFF2-40B4-BE49-F238E27FC236}">
                <a16:creationId xmlns:a16="http://schemas.microsoft.com/office/drawing/2014/main" id="{D097F75F-E931-423D-9C3C-48F985E5C343}"/>
              </a:ext>
            </a:extLst>
          </p:cNvPr>
          <p:cNvSpPr>
            <a:spLocks noGrp="1"/>
          </p:cNvSpPr>
          <p:nvPr>
            <p:ph idx="1"/>
          </p:nvPr>
        </p:nvSpPr>
        <p:spPr>
          <a:xfrm>
            <a:off x="140677" y="1617785"/>
            <a:ext cx="11947489" cy="5104562"/>
          </a:xfrm>
        </p:spPr>
        <p:txBody>
          <a:bodyPr/>
          <a:lstStyle/>
          <a:p>
            <a:pPr algn="just"/>
            <a:r>
              <a:rPr lang="ar-SA" b="1" dirty="0">
                <a:solidFill>
                  <a:schemeClr val="tx1"/>
                </a:solidFill>
              </a:rPr>
              <a:t>وقد حاول بعض العلماء الذين ساروا في ذات الاتجاه ، تفسير الذكاء تفسيرا فسيولوجيا ، برده إلي نشاط الجهاز اللعصبي ، ومن هؤلاء علي سبيل المثال ثورنديك الذي حاول أن يفسر الذكاءؤ في عبارات الوصلات أوة الروابط العصبية التي تصل بين خلايا المخ فتؤلف منها شبكة متصلة ، وبقدر عدد هذه الروابط بقدر ما يكون ذكاء الإنسان. </a:t>
            </a:r>
            <a:endParaRPr lang="en-US" b="1" dirty="0">
              <a:solidFill>
                <a:schemeClr val="tx1"/>
              </a:solidFill>
            </a:endParaRPr>
          </a:p>
          <a:p>
            <a:pPr algn="just"/>
            <a:r>
              <a:rPr lang="ar-SA" b="1" dirty="0">
                <a:solidFill>
                  <a:schemeClr val="tx1"/>
                </a:solidFill>
              </a:rPr>
              <a:t>وهكذا نجد أن هؤلاء العلماء يحاولون الربط بين الذكاء وبين التكوين العضوي للكائن الحي، فالكائنات الحية تختلف في إمكانياتها السلوكية باختلاف موضعها في سلم الترقي للسلسلة الحيوانية ، وكلما زاد تعقد الكائن الحي ، وبوجه خاص ، تعقيد جهازه العصبي ، كلما زادت قدرته علي التكيف مع البيئة وتعلم أعمال جديدة.</a:t>
            </a:r>
            <a:endParaRPr lang="en-US" b="1" dirty="0">
              <a:solidFill>
                <a:schemeClr val="tx1"/>
              </a:solidFill>
            </a:endParaRPr>
          </a:p>
          <a:p>
            <a:pPr algn="just"/>
            <a:r>
              <a:rPr lang="ar-SA" b="1" dirty="0">
                <a:solidFill>
                  <a:schemeClr val="tx1"/>
                </a:solidFill>
              </a:rPr>
              <a:t>ومعني هذا أن الذكاء ، كإمكانية نمط معين من السلوك الكامن في التكوين الجسمي للكائن الحي ، موروث وليس مكتسبا ، إذ أنه يتحدد أساسا بخصائص النوع الذي ينتمي إليه الكائن ، ويمكن أن يتخذ من ظهور الجهاز العصبي ودرجة تعقيده معيارا لذكاء الكائن الحي، ولما كان الإنسان يتميز بجهازه العصبي الأكثر تعقيداً  فهو بذلك أذكي الكائنات الحية.</a:t>
            </a:r>
            <a:endParaRPr lang="en-US" b="1" dirty="0">
              <a:solidFill>
                <a:schemeClr val="tx1"/>
              </a:solidFill>
            </a:endParaRPr>
          </a:p>
          <a:p>
            <a:endParaRPr lang="ar-IQ" dirty="0"/>
          </a:p>
        </p:txBody>
      </p:sp>
      <p:sp>
        <p:nvSpPr>
          <p:cNvPr id="6" name="Star: 5 Points 5">
            <a:extLst>
              <a:ext uri="{FF2B5EF4-FFF2-40B4-BE49-F238E27FC236}">
                <a16:creationId xmlns:a16="http://schemas.microsoft.com/office/drawing/2014/main" id="{A1F76E68-91C2-4100-82AA-80A50F084365}"/>
              </a:ext>
            </a:extLst>
          </p:cNvPr>
          <p:cNvSpPr/>
          <p:nvPr/>
        </p:nvSpPr>
        <p:spPr>
          <a:xfrm>
            <a:off x="452176" y="381837"/>
            <a:ext cx="602901" cy="602901"/>
          </a:xfrm>
          <a:prstGeom prst="star5">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IQ"/>
          </a:p>
        </p:txBody>
      </p:sp>
    </p:spTree>
    <p:extLst>
      <p:ext uri="{BB962C8B-B14F-4D97-AF65-F5344CB8AC3E}">
        <p14:creationId xmlns:p14="http://schemas.microsoft.com/office/powerpoint/2010/main" val="26985516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CA5D97-7F39-4CCF-AE99-C17C2D06E6C2}"/>
              </a:ext>
            </a:extLst>
          </p:cNvPr>
          <p:cNvSpPr>
            <a:spLocks noGrp="1"/>
          </p:cNvSpPr>
          <p:nvPr>
            <p:ph type="title"/>
          </p:nvPr>
        </p:nvSpPr>
        <p:spPr>
          <a:xfrm>
            <a:off x="150725" y="156494"/>
            <a:ext cx="11847007" cy="848342"/>
          </a:xfrm>
        </p:spPr>
        <p:txBody>
          <a:bodyPr/>
          <a:lstStyle/>
          <a:p>
            <a:pPr algn="r"/>
            <a:r>
              <a:rPr lang="ar-SA" b="1" dirty="0"/>
              <a:t>المفهوم الاجتماعي للذكاء</a:t>
            </a:r>
            <a:endParaRPr lang="ar-IQ" dirty="0"/>
          </a:p>
        </p:txBody>
      </p:sp>
      <p:sp>
        <p:nvSpPr>
          <p:cNvPr id="3" name="Content Placeholder 2">
            <a:extLst>
              <a:ext uri="{FF2B5EF4-FFF2-40B4-BE49-F238E27FC236}">
                <a16:creationId xmlns:a16="http://schemas.microsoft.com/office/drawing/2014/main" id="{89B2AE56-96C8-425C-A7EC-733898FCCF75}"/>
              </a:ext>
            </a:extLst>
          </p:cNvPr>
          <p:cNvSpPr>
            <a:spLocks noGrp="1"/>
          </p:cNvSpPr>
          <p:nvPr>
            <p:ph idx="1"/>
          </p:nvPr>
        </p:nvSpPr>
        <p:spPr>
          <a:xfrm>
            <a:off x="3907343" y="1004836"/>
            <a:ext cx="8210969" cy="5696669"/>
          </a:xfrm>
        </p:spPr>
        <p:txBody>
          <a:bodyPr/>
          <a:lstStyle/>
          <a:p>
            <a:pPr marL="0" indent="0" algn="just">
              <a:buNone/>
            </a:pPr>
            <a:r>
              <a:rPr lang="ar-SA" b="1" dirty="0">
                <a:solidFill>
                  <a:schemeClr val="tx1"/>
                </a:solidFill>
              </a:rPr>
              <a:t>إن الإنسان لا يعيش في فراغ ، وإنما يعيش في مجتمع يتأثر به ويؤثر فيه. ولكل مجتمع حضارته بجانبيها المادي والروحي، ولكل مجتمع عاداته وتقاليده في التفكير وأساليب السلوك.</a:t>
            </a:r>
            <a:endParaRPr lang="en-US" b="1" dirty="0">
              <a:solidFill>
                <a:schemeClr val="tx1"/>
              </a:solidFill>
            </a:endParaRPr>
          </a:p>
          <a:p>
            <a:pPr algn="just"/>
            <a:r>
              <a:rPr lang="ar-SA" b="1" dirty="0">
                <a:solidFill>
                  <a:schemeClr val="tx1"/>
                </a:solidFill>
              </a:rPr>
              <a:t>ولهذا فقد حاول بعض العلماء ، الربط بين الذكاء وبعض العوامل التي تعتبر نتاجا للتفاعل الاجتماعي ، أو المرتبطة بنظم المجتمع أو مدي نجاح الفرد في هذا المجتمع. </a:t>
            </a:r>
            <a:endParaRPr lang="en-US" b="1" dirty="0">
              <a:solidFill>
                <a:schemeClr val="tx1"/>
              </a:solidFill>
            </a:endParaRPr>
          </a:p>
          <a:p>
            <a:pPr algn="just"/>
            <a:r>
              <a:rPr lang="ar-SA" b="1" dirty="0">
                <a:solidFill>
                  <a:schemeClr val="tx1"/>
                </a:solidFill>
              </a:rPr>
              <a:t>فقد ميز </a:t>
            </a:r>
            <a:r>
              <a:rPr lang="ar-SA" b="1" dirty="0">
                <a:solidFill>
                  <a:srgbClr val="FF0000"/>
                </a:solidFill>
              </a:rPr>
              <a:t>ثورنديك </a:t>
            </a:r>
            <a:r>
              <a:rPr lang="en-US" b="1" dirty="0">
                <a:solidFill>
                  <a:srgbClr val="FF0000"/>
                </a:solidFill>
              </a:rPr>
              <a:t>Thorndike</a:t>
            </a:r>
            <a:r>
              <a:rPr lang="ar-SA" b="1" dirty="0">
                <a:solidFill>
                  <a:schemeClr val="tx1"/>
                </a:solidFill>
              </a:rPr>
              <a:t> ، على سبيل المثال ، بين ثلاثة أنواع أو مظاهر للذكاء: </a:t>
            </a:r>
            <a:r>
              <a:rPr lang="ar-SA" b="1" dirty="0">
                <a:solidFill>
                  <a:schemeClr val="bg1"/>
                </a:solidFill>
              </a:rPr>
              <a:t>الذكاء المجرد </a:t>
            </a:r>
            <a:r>
              <a:rPr lang="ar-SA" b="1" dirty="0">
                <a:solidFill>
                  <a:schemeClr val="tx1"/>
                </a:solidFill>
              </a:rPr>
              <a:t>، وهو القدرة على معالجة الألفاظ والرموز، </a:t>
            </a:r>
            <a:r>
              <a:rPr lang="ar-SA" b="1" dirty="0">
                <a:solidFill>
                  <a:schemeClr val="bg1"/>
                </a:solidFill>
              </a:rPr>
              <a:t>والذكاء الميكانيكي </a:t>
            </a:r>
            <a:r>
              <a:rPr lang="ar-SA" b="1" dirty="0">
                <a:solidFill>
                  <a:schemeClr val="tx1"/>
                </a:solidFill>
              </a:rPr>
              <a:t>، وهو القدرة على معالجة الأشياء والمواد العيانية كما يبدو في المهارات اليدوية الميكانيكية ، </a:t>
            </a:r>
            <a:r>
              <a:rPr lang="ar-SA" b="1" dirty="0">
                <a:solidFill>
                  <a:schemeClr val="bg1"/>
                </a:solidFill>
              </a:rPr>
              <a:t>والذكاء الاجتماعي </a:t>
            </a:r>
            <a:r>
              <a:rPr lang="ar-SA" b="1" dirty="0">
                <a:solidFill>
                  <a:schemeClr val="tx1"/>
                </a:solidFill>
              </a:rPr>
              <a:t>وهو القدرة على التعامل بفعالية مع الأخرين ، ويتضمن القدرة على فهم الناس والتعامل معهم والتصرف في المواقف الاجتماعية .</a:t>
            </a:r>
            <a:endParaRPr lang="en-US" b="1" dirty="0">
              <a:solidFill>
                <a:schemeClr val="tx1"/>
              </a:solidFill>
            </a:endParaRPr>
          </a:p>
          <a:p>
            <a:pPr algn="just"/>
            <a:r>
              <a:rPr lang="ar-SA" b="1" dirty="0">
                <a:solidFill>
                  <a:schemeClr val="tx1"/>
                </a:solidFill>
              </a:rPr>
              <a:t>كذلك يؤكد بعض العلماء دور الذكاء فى النجاح الاجتماعي ، ويرون أن النجاح في المجتمع يحتاج إلى نسبة عالية من الذكاء .</a:t>
            </a:r>
            <a:endParaRPr lang="en-US" b="1" dirty="0">
              <a:solidFill>
                <a:schemeClr val="tx1"/>
              </a:solidFill>
            </a:endParaRPr>
          </a:p>
          <a:p>
            <a:endParaRPr lang="ar-IQ" dirty="0"/>
          </a:p>
        </p:txBody>
      </p:sp>
      <p:pic>
        <p:nvPicPr>
          <p:cNvPr id="5" name="Picture 4">
            <a:extLst>
              <a:ext uri="{FF2B5EF4-FFF2-40B4-BE49-F238E27FC236}">
                <a16:creationId xmlns:a16="http://schemas.microsoft.com/office/drawing/2014/main" id="{3020B09B-CF55-40D8-999D-1838CA8CE968}"/>
              </a:ext>
            </a:extLst>
          </p:cNvPr>
          <p:cNvPicPr>
            <a:picLocks noChangeAspect="1"/>
          </p:cNvPicPr>
          <p:nvPr/>
        </p:nvPicPr>
        <p:blipFill>
          <a:blip r:embed="rId2"/>
          <a:stretch>
            <a:fillRect/>
          </a:stretch>
        </p:blipFill>
        <p:spPr>
          <a:xfrm>
            <a:off x="0" y="0"/>
            <a:ext cx="3907343" cy="6858000"/>
          </a:xfrm>
          <a:prstGeom prst="rect">
            <a:avLst/>
          </a:prstGeom>
        </p:spPr>
      </p:pic>
    </p:spTree>
    <p:extLst>
      <p:ext uri="{BB962C8B-B14F-4D97-AF65-F5344CB8AC3E}">
        <p14:creationId xmlns:p14="http://schemas.microsoft.com/office/powerpoint/2010/main" val="7825889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2B7D98-7F94-47B6-9085-90546C546868}"/>
              </a:ext>
            </a:extLst>
          </p:cNvPr>
          <p:cNvSpPr>
            <a:spLocks noGrp="1"/>
          </p:cNvSpPr>
          <p:nvPr>
            <p:ph type="title"/>
          </p:nvPr>
        </p:nvSpPr>
        <p:spPr>
          <a:xfrm>
            <a:off x="120580" y="116300"/>
            <a:ext cx="11997732" cy="778004"/>
          </a:xfrm>
        </p:spPr>
        <p:txBody>
          <a:bodyPr>
            <a:normAutofit/>
          </a:bodyPr>
          <a:lstStyle/>
          <a:p>
            <a:pPr algn="r"/>
            <a:r>
              <a:rPr lang="ar-SA" sz="2400" b="1" dirty="0"/>
              <a:t>التعريفات النفسية للذكاء</a:t>
            </a:r>
            <a:endParaRPr lang="ar-IQ" sz="2400" dirty="0"/>
          </a:p>
        </p:txBody>
      </p:sp>
      <p:sp>
        <p:nvSpPr>
          <p:cNvPr id="3" name="Content Placeholder 2">
            <a:extLst>
              <a:ext uri="{FF2B5EF4-FFF2-40B4-BE49-F238E27FC236}">
                <a16:creationId xmlns:a16="http://schemas.microsoft.com/office/drawing/2014/main" id="{D6309709-248A-45D1-BAE7-EBD73ECD0896}"/>
              </a:ext>
            </a:extLst>
          </p:cNvPr>
          <p:cNvSpPr>
            <a:spLocks noGrp="1"/>
          </p:cNvSpPr>
          <p:nvPr>
            <p:ph idx="1"/>
          </p:nvPr>
        </p:nvSpPr>
        <p:spPr>
          <a:xfrm>
            <a:off x="73688" y="894304"/>
            <a:ext cx="11997732" cy="5847396"/>
          </a:xfrm>
        </p:spPr>
        <p:txBody>
          <a:bodyPr>
            <a:normAutofit lnSpcReduction="10000"/>
          </a:bodyPr>
          <a:lstStyle/>
          <a:p>
            <a:pPr algn="just"/>
            <a:r>
              <a:rPr lang="ar-SA" b="1" dirty="0">
                <a:solidFill>
                  <a:schemeClr val="tx1"/>
                </a:solidFill>
              </a:rPr>
              <a:t>حاول الكثير من علماء النفس تعريف الذكاء عن طريق الربط بينه وبين ميدان أو أكثر من ميادين النشاط الإنساني. ، ونتيجة لذلك ، تعددت التعريفات وتنوعت باختلاف الجانب الذي يركز عليه عالم النفس من جوانب النشاط ومن أهم هذه التعريفات : </a:t>
            </a:r>
            <a:endParaRPr lang="en-US" b="1" dirty="0">
              <a:solidFill>
                <a:schemeClr val="tx1"/>
              </a:solidFill>
            </a:endParaRPr>
          </a:p>
          <a:p>
            <a:pPr algn="just"/>
            <a:r>
              <a:rPr lang="ar-SA" b="1" dirty="0">
                <a:solidFill>
                  <a:srgbClr val="FF0000"/>
                </a:solidFill>
              </a:rPr>
              <a:t>تعريف بينيه </a:t>
            </a:r>
            <a:r>
              <a:rPr lang="en-US" b="1" dirty="0">
                <a:solidFill>
                  <a:srgbClr val="FF0000"/>
                </a:solidFill>
              </a:rPr>
              <a:t>Binet</a:t>
            </a:r>
            <a:r>
              <a:rPr lang="ar-SA" b="1" dirty="0">
                <a:solidFill>
                  <a:srgbClr val="FF0000"/>
                </a:solidFill>
              </a:rPr>
              <a:t> : </a:t>
            </a:r>
            <a:r>
              <a:rPr lang="ar-SA" b="1" dirty="0">
                <a:solidFill>
                  <a:schemeClr val="tx1"/>
                </a:solidFill>
              </a:rPr>
              <a:t>رغم أن بينيه يعتبر واضع أول اختبار للذكاء ، الا أنه كما قرر بيترسون، لم يضع مطلقا تعريفا محددا للذكاء ، ولكن له بعض الآراء التي تعكس تصوره لطبيعة الذكاء. لقد استبعد بينيه ، كما رأينا سابقاً ، استخدام الاختبارات الحسية والحركية في قياس الذكاء ، وقد ركز في تصوراته المبكرة على التذكر والتخيل. ثم على الانتباه الادارى . إلا أنه تحول فيما بعد إلي التأكيد على التفكير أو عملية حل المشكلات، وحدد فيها ثلاث خطوات : الاتجاه ، والتكيف ، والنقد الذاتي. </a:t>
            </a:r>
            <a:endParaRPr lang="en-US" b="1" dirty="0">
              <a:solidFill>
                <a:schemeClr val="tx1"/>
              </a:solidFill>
            </a:endParaRPr>
          </a:p>
          <a:p>
            <a:pPr algn="just"/>
            <a:r>
              <a:rPr lang="ar-SA" b="1" dirty="0">
                <a:solidFill>
                  <a:srgbClr val="FF0000"/>
                </a:solidFill>
              </a:rPr>
              <a:t>الذكاء هو القدرة على التعلم:</a:t>
            </a:r>
            <a:endParaRPr lang="en-US" b="1" dirty="0">
              <a:solidFill>
                <a:srgbClr val="FF0000"/>
              </a:solidFill>
            </a:endParaRPr>
          </a:p>
          <a:p>
            <a:pPr algn="just"/>
            <a:r>
              <a:rPr lang="ar-SA" b="1" dirty="0">
                <a:solidFill>
                  <a:schemeClr val="tx1"/>
                </a:solidFill>
              </a:rPr>
              <a:t>لعل من أكثر التعريفات شيوعاً ذلك الذي يعتمد على ربط الذكاء بالقدرة على التعلم . فقد كان واضحا منذ بينيه ، أن الأفراد الذي يحصلون على درجات مرتفعة في اختبارات الذكاء ، يكون تحصيلهم أعلى من أولئك الذين يحصلون على درجات منخفضة في اختبارات الذكاء.</a:t>
            </a:r>
            <a:endParaRPr lang="en-US" b="1" dirty="0">
              <a:solidFill>
                <a:schemeClr val="tx1"/>
              </a:solidFill>
            </a:endParaRPr>
          </a:p>
          <a:p>
            <a:pPr algn="just"/>
            <a:r>
              <a:rPr lang="ar-SA" b="1" dirty="0">
                <a:solidFill>
                  <a:srgbClr val="FF0000"/>
                </a:solidFill>
              </a:rPr>
              <a:t>الذكاء هو القدرة على التكيف: </a:t>
            </a:r>
            <a:endParaRPr lang="en-US" b="1" dirty="0">
              <a:solidFill>
                <a:srgbClr val="FF0000"/>
              </a:solidFill>
            </a:endParaRPr>
          </a:p>
          <a:p>
            <a:pPr algn="just"/>
            <a:r>
              <a:rPr lang="ar-SA" b="1" dirty="0">
                <a:solidFill>
                  <a:schemeClr val="tx1"/>
                </a:solidFill>
              </a:rPr>
              <a:t>وتوجد مجموعة أخري من التعريفات توحد بين الذكاء وبين القدرة على التكيف أو التوافق مع البيئة التي تحيط بالفرد. ومن أمثلة هذه التعريفات تعرييف جودانف </a:t>
            </a:r>
            <a:r>
              <a:rPr lang="en-US" b="1" dirty="0">
                <a:solidFill>
                  <a:schemeClr val="tx1"/>
                </a:solidFill>
              </a:rPr>
              <a:t>Goodenough</a:t>
            </a:r>
            <a:r>
              <a:rPr lang="ar-SA" b="1" dirty="0">
                <a:solidFill>
                  <a:schemeClr val="tx1"/>
                </a:solidFill>
              </a:rPr>
              <a:t> بأن الذكاء هو القدرة على الإفادة من الخبرة للتوافق مع المواقف الجديدة ، أو تعريف بنتنر </a:t>
            </a:r>
            <a:r>
              <a:rPr lang="en-US" b="1" dirty="0" err="1">
                <a:solidFill>
                  <a:schemeClr val="tx1"/>
                </a:solidFill>
              </a:rPr>
              <a:t>Pintner</a:t>
            </a:r>
            <a:r>
              <a:rPr lang="ar-SA" b="1" dirty="0">
                <a:solidFill>
                  <a:schemeClr val="tx1"/>
                </a:solidFill>
              </a:rPr>
              <a:t> بأنه قدرة الفرد على التكيف بنجاح مع ما يستجد في الحياة من علاقات</a:t>
            </a:r>
            <a:endParaRPr lang="ar-IQ" b="1" dirty="0">
              <a:solidFill>
                <a:schemeClr val="tx1"/>
              </a:solidFill>
            </a:endParaRPr>
          </a:p>
        </p:txBody>
      </p:sp>
    </p:spTree>
    <p:extLst>
      <p:ext uri="{BB962C8B-B14F-4D97-AF65-F5344CB8AC3E}">
        <p14:creationId xmlns:p14="http://schemas.microsoft.com/office/powerpoint/2010/main" val="14961684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6F5D11-F027-497D-BBA1-5955746CFEF1}"/>
              </a:ext>
            </a:extLst>
          </p:cNvPr>
          <p:cNvSpPr>
            <a:spLocks noGrp="1"/>
          </p:cNvSpPr>
          <p:nvPr>
            <p:ph type="title"/>
          </p:nvPr>
        </p:nvSpPr>
        <p:spPr>
          <a:xfrm>
            <a:off x="0" y="5898382"/>
            <a:ext cx="11796765" cy="879788"/>
          </a:xfrm>
        </p:spPr>
        <p:txBody>
          <a:bodyPr>
            <a:normAutofit/>
          </a:bodyPr>
          <a:lstStyle/>
          <a:p>
            <a:pPr algn="r"/>
            <a:r>
              <a:rPr lang="ar-IQ" sz="2000" b="1" dirty="0">
                <a:solidFill>
                  <a:srgbClr val="FF0000"/>
                </a:solidFill>
              </a:rPr>
              <a:t>ان الذكاء كما نقيسه صفة وليس شيئا موجودا وجودا حقيقيا وانه محصلة خبرات الفرد</a:t>
            </a:r>
          </a:p>
        </p:txBody>
      </p:sp>
      <p:sp>
        <p:nvSpPr>
          <p:cNvPr id="3" name="Content Placeholder 2">
            <a:extLst>
              <a:ext uri="{FF2B5EF4-FFF2-40B4-BE49-F238E27FC236}">
                <a16:creationId xmlns:a16="http://schemas.microsoft.com/office/drawing/2014/main" id="{BA479998-5C49-4066-AF4E-BFF1611D17E5}"/>
              </a:ext>
            </a:extLst>
          </p:cNvPr>
          <p:cNvSpPr>
            <a:spLocks noGrp="1"/>
          </p:cNvSpPr>
          <p:nvPr>
            <p:ph idx="1"/>
          </p:nvPr>
        </p:nvSpPr>
        <p:spPr>
          <a:xfrm>
            <a:off x="80387" y="79830"/>
            <a:ext cx="12017828" cy="6099906"/>
          </a:xfrm>
        </p:spPr>
        <p:txBody>
          <a:bodyPr>
            <a:normAutofit fontScale="77500" lnSpcReduction="20000"/>
          </a:bodyPr>
          <a:lstStyle/>
          <a:p>
            <a:pPr algn="just"/>
            <a:r>
              <a:rPr lang="ar-SA" b="1" dirty="0">
                <a:solidFill>
                  <a:srgbClr val="FF0000"/>
                </a:solidFill>
              </a:rPr>
              <a:t>الذكاء هو القدرة على التفكير: </a:t>
            </a:r>
            <a:endParaRPr lang="en-US" b="1" dirty="0">
              <a:solidFill>
                <a:srgbClr val="FF0000"/>
              </a:solidFill>
            </a:endParaRPr>
          </a:p>
          <a:p>
            <a:pPr algn="just"/>
            <a:r>
              <a:rPr lang="ar-SA" b="1" dirty="0">
                <a:solidFill>
                  <a:schemeClr val="tx1"/>
                </a:solidFill>
              </a:rPr>
              <a:t>وتؤكد بعض التعريفات على أهمية التفكير وخاصة التفكير المجرد في تكوين الذكاء، ومن أمثلة ذلك تعريف سبيرمان </a:t>
            </a:r>
            <a:r>
              <a:rPr lang="en-US" b="1" dirty="0">
                <a:solidFill>
                  <a:schemeClr val="tx1"/>
                </a:solidFill>
              </a:rPr>
              <a:t>Spearman</a:t>
            </a:r>
            <a:r>
              <a:rPr lang="ar-SA" b="1" dirty="0">
                <a:solidFill>
                  <a:schemeClr val="tx1"/>
                </a:solidFill>
              </a:rPr>
              <a:t> بأن الذكاء هو القدرة على إدراك العلاقات ، وخاصة العلاقات الصعبة أو الخفية ، وكذلك القدرة على إدراك المتعلقات. </a:t>
            </a:r>
            <a:endParaRPr lang="en-US" b="1" dirty="0">
              <a:solidFill>
                <a:schemeClr val="tx1"/>
              </a:solidFill>
            </a:endParaRPr>
          </a:p>
          <a:p>
            <a:pPr algn="just"/>
            <a:r>
              <a:rPr lang="ar-SA" b="1" dirty="0">
                <a:solidFill>
                  <a:schemeClr val="tx1"/>
                </a:solidFill>
              </a:rPr>
              <a:t>فعندما يوجد أمام الفرد شيئان أو فكرتان فإنه يدرك العلاقة بينهما مباشرة. وحينما يوجد شيء وعلاقته ، فإن الفرد يفكر مباشرة في الشيء الآخر المرتبط معه بهذه العلاقة. </a:t>
            </a:r>
            <a:endParaRPr lang="en-US" b="1" dirty="0">
              <a:solidFill>
                <a:schemeClr val="tx1"/>
              </a:solidFill>
            </a:endParaRPr>
          </a:p>
          <a:p>
            <a:pPr algn="just"/>
            <a:r>
              <a:rPr lang="ar-SA" b="1" dirty="0">
                <a:solidFill>
                  <a:schemeClr val="tx1"/>
                </a:solidFill>
              </a:rPr>
              <a:t>ومنها أيضا تعريف تيرمان </a:t>
            </a:r>
            <a:r>
              <a:rPr lang="en-US" b="1" dirty="0" err="1">
                <a:solidFill>
                  <a:schemeClr val="tx1"/>
                </a:solidFill>
              </a:rPr>
              <a:t>Terman</a:t>
            </a:r>
            <a:r>
              <a:rPr lang="ar-SA" b="1" dirty="0">
                <a:solidFill>
                  <a:schemeClr val="tx1"/>
                </a:solidFill>
              </a:rPr>
              <a:t> للذكاء بأنه القدرة على التفكير المجرد. </a:t>
            </a:r>
            <a:endParaRPr lang="en-US" b="1" dirty="0">
              <a:solidFill>
                <a:schemeClr val="tx1"/>
              </a:solidFill>
            </a:endParaRPr>
          </a:p>
          <a:p>
            <a:pPr algn="just"/>
            <a:r>
              <a:rPr lang="ar-SA" b="1" dirty="0">
                <a:solidFill>
                  <a:srgbClr val="FF0000"/>
                </a:solidFill>
              </a:rPr>
              <a:t>التعريف الإجرائي للذكاء </a:t>
            </a:r>
            <a:endParaRPr lang="en-US" b="1" dirty="0">
              <a:solidFill>
                <a:srgbClr val="FF0000"/>
              </a:solidFill>
            </a:endParaRPr>
          </a:p>
          <a:p>
            <a:pPr algn="just"/>
            <a:r>
              <a:rPr lang="ar-SA" b="1" dirty="0">
                <a:solidFill>
                  <a:schemeClr val="tx1"/>
                </a:solidFill>
              </a:rPr>
              <a:t>الواقع أن جميع التعريفات النفسية السابقة تعاني – كما أشار جيلفورد </a:t>
            </a:r>
            <a:r>
              <a:rPr lang="en-US" b="1" dirty="0">
                <a:solidFill>
                  <a:schemeClr val="tx1"/>
                </a:solidFill>
              </a:rPr>
              <a:t>Guilford</a:t>
            </a:r>
            <a:r>
              <a:rPr lang="ar-SA" b="1" dirty="0">
                <a:solidFill>
                  <a:schemeClr val="tx1"/>
                </a:solidFill>
              </a:rPr>
              <a:t> – من عيب خطير ، هو أنها تحتوي على ألفاظ أو مصطلحات غير محددة ولا يمكن تحديدها غالبا. فمثلا تحتوى على ألفاظ أو مصطلحات غير محددة ولا يمكن تحديدها غالبا. فمثلا تحتوي جميعها على مصطلح القدرة وه في حد ذاته في حاجة إلى تعريف ، فما هو المقصود بالقدرة؟ وما هو المقصود بالتكيف أو التفكير ؟</a:t>
            </a:r>
            <a:endParaRPr lang="en-US" b="1" dirty="0">
              <a:solidFill>
                <a:schemeClr val="tx1"/>
              </a:solidFill>
            </a:endParaRPr>
          </a:p>
          <a:p>
            <a:pPr algn="just"/>
            <a:r>
              <a:rPr lang="ar-SA" b="1" dirty="0">
                <a:solidFill>
                  <a:schemeClr val="tx1"/>
                </a:solidFill>
              </a:rPr>
              <a:t>إن التعريف الجيد هو الذي يفي بشروط الاتصال الجيد، ومن ثم ينبغي أن تشير المصطلحات المستخدمة فيه إلي أشياء موجودة فى الواقع الخارجي. </a:t>
            </a:r>
            <a:endParaRPr lang="en-US" b="1" dirty="0">
              <a:solidFill>
                <a:schemeClr val="tx1"/>
              </a:solidFill>
            </a:endParaRPr>
          </a:p>
          <a:p>
            <a:pPr algn="just"/>
            <a:r>
              <a:rPr lang="ar-SA" b="1" dirty="0">
                <a:solidFill>
                  <a:schemeClr val="tx1"/>
                </a:solidFill>
              </a:rPr>
              <a:t>بعبارة اخري ، التعريف الجيد ينبغي أن يكون تعريفا إجرائيا وهو ذلك التعريف الذي يصاغ في عبارات العمليات التجريبية والإجراءات التي قام بها العالم للحصول على ملاحظاته أو قياسه للظاهرة التي يدرسها. وبهذا يؤكد التعريف الإجرائي لأية ظاهرة ، أهمية الخطوات التي تجري لجمع المعلومات المتصلة بالظاهرة ، كثر مما يهتم بالوصف اللفظي المنطقي لها. </a:t>
            </a:r>
            <a:endParaRPr lang="en-US" b="1" dirty="0">
              <a:solidFill>
                <a:schemeClr val="tx1"/>
              </a:solidFill>
            </a:endParaRPr>
          </a:p>
          <a:p>
            <a:pPr algn="just"/>
            <a:r>
              <a:rPr lang="ar-SA" b="1" dirty="0">
                <a:solidFill>
                  <a:schemeClr val="tx1"/>
                </a:solidFill>
              </a:rPr>
              <a:t>وقد حاول </a:t>
            </a:r>
            <a:r>
              <a:rPr lang="ar-SA" b="1" dirty="0">
                <a:solidFill>
                  <a:srgbClr val="FFFF00"/>
                </a:solidFill>
              </a:rPr>
              <a:t>جاريت </a:t>
            </a:r>
            <a:r>
              <a:rPr lang="en-US" b="1" dirty="0">
                <a:solidFill>
                  <a:srgbClr val="FFFF00"/>
                </a:solidFill>
              </a:rPr>
              <a:t>Garret</a:t>
            </a:r>
            <a:r>
              <a:rPr lang="ar-SA" b="1" dirty="0">
                <a:solidFill>
                  <a:schemeClr val="tx1"/>
                </a:solidFill>
              </a:rPr>
              <a:t> وضع تعريف إجرائي آخر للذكاء ، فعرفه بأنه القدرة على النجاح في المدرسة أو الكلية وقد دفعة إلى ذلك ، حقيقة أن درجات النجاح في الدراسة كثيرا ما اتخذت أساسا للحكم على صدق اختبارات الذكاء. كما أن له ما يبرره من اعتقاد المعلمين ورجال التربية من أن هناك علاقة قوية بين الذكاء  والتحصيل. إلا أن هذا التعريف يقصر الذكاء على مجال واحد من مجالات النشاط الانساني ، ويوحد بينه وبين ما يعرف بالاستعداد الدراسي. </a:t>
            </a:r>
            <a:endParaRPr lang="en-US" b="1" dirty="0">
              <a:solidFill>
                <a:schemeClr val="tx1"/>
              </a:solidFill>
            </a:endParaRPr>
          </a:p>
          <a:p>
            <a:pPr algn="just"/>
            <a:r>
              <a:rPr lang="ar-SA" b="1" dirty="0">
                <a:solidFill>
                  <a:schemeClr val="tx1"/>
                </a:solidFill>
              </a:rPr>
              <a:t>والواقع أن أكثر التعريفات الاجرائية شيوعا بين علماء النفس يتمثل في تعريف </a:t>
            </a:r>
            <a:r>
              <a:rPr lang="ar-SA" b="1" dirty="0">
                <a:solidFill>
                  <a:srgbClr val="FFFF00"/>
                </a:solidFill>
              </a:rPr>
              <a:t>بورنج </a:t>
            </a:r>
            <a:r>
              <a:rPr lang="en-US" b="1" dirty="0">
                <a:solidFill>
                  <a:srgbClr val="FFFF00"/>
                </a:solidFill>
              </a:rPr>
              <a:t>E. G. Boring</a:t>
            </a:r>
            <a:r>
              <a:rPr lang="ar-SA" b="1" dirty="0">
                <a:solidFill>
                  <a:srgbClr val="FFFF00"/>
                </a:solidFill>
              </a:rPr>
              <a:t> </a:t>
            </a:r>
            <a:r>
              <a:rPr lang="ar-SA" b="1" dirty="0">
                <a:solidFill>
                  <a:schemeClr val="tx1"/>
                </a:solidFill>
              </a:rPr>
              <a:t>حينما قرر أن ... الذكاء كقدرة يمكن قياسها ، ينبغي أن يعرف منذ البداية بأنه القدرة على الأداء الجيد في اختبار الذكاء. وإذاما أعدنا صياغة هذه العبارة في صورة أخري ، فإنها تصبح الذكاء هو ما تقيسة اختبارات الذكاء.</a:t>
            </a:r>
            <a:endParaRPr lang="en-US" b="1" dirty="0">
              <a:solidFill>
                <a:schemeClr val="tx1"/>
              </a:solidFill>
            </a:endParaRPr>
          </a:p>
          <a:p>
            <a:endParaRPr lang="ar-IQ" dirty="0"/>
          </a:p>
        </p:txBody>
      </p:sp>
    </p:spTree>
    <p:extLst>
      <p:ext uri="{BB962C8B-B14F-4D97-AF65-F5344CB8AC3E}">
        <p14:creationId xmlns:p14="http://schemas.microsoft.com/office/powerpoint/2010/main" val="732539762"/>
      </p:ext>
    </p:extLst>
  </p:cSld>
  <p:clrMapOvr>
    <a:masterClrMapping/>
  </p:clrMapOvr>
</p:sld>
</file>

<file path=ppt/theme/theme1.xml><?xml version="1.0" encoding="utf-8"?>
<a:theme xmlns:a="http://schemas.openxmlformats.org/drawingml/2006/main" name="Slice">
  <a:themeElements>
    <a:clrScheme name="Slice">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Slice">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lice">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docProps/app.xml><?xml version="1.0" encoding="utf-8"?>
<Properties xmlns="http://schemas.openxmlformats.org/officeDocument/2006/extended-properties" xmlns:vt="http://schemas.openxmlformats.org/officeDocument/2006/docPropsVTypes">
  <Template>Slice</Template>
  <TotalTime>53</TotalTime>
  <Words>1555</Words>
  <Application>Microsoft Office PowerPoint</Application>
  <PresentationFormat>Widescreen</PresentationFormat>
  <Paragraphs>34</Paragraphs>
  <Slides>7</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7</vt:i4>
      </vt:variant>
    </vt:vector>
  </HeadingPairs>
  <TitlesOfParts>
    <vt:vector size="10" baseType="lpstr">
      <vt:lpstr>Century Gothic</vt:lpstr>
      <vt:lpstr>Wingdings 3</vt:lpstr>
      <vt:lpstr>Slice</vt:lpstr>
      <vt:lpstr>PowerPoint Presentation</vt:lpstr>
      <vt:lpstr>إن مصطلح الذكاء أقدم في نشأته من علم النفس ودراساته التجريبية. فقد أشار بيرت Burt إلى أن مصطلح الذكاء intelligence  يرجع إلى الكلمة اللاتنية Intelligentia ، والتي ابتكرها الفليسوف الروماني سيشرون. ولهذا فإن تناول النشاط العقلي لم يكن قاصرا على علماء النفس، وإنما تناوله الفلاسفة قبلهم، وكان منهجهم في ذلك ، هو منهج التأمل العقلي أو الاستيطان . ولعل أول ملاحظة لتناول النشاط العقلي بالتحليل ، ترجع إلى الفيلسوف اليوناني أفلاطون، فقد توصل أفلاطون نتيجة تأملاته إلى تقسيم النفس الإنسانية إلى ثلاثة مكونات أو ثلاثة مظاهر رئيسية: العقل والشهوة والغضب ، وتقابل هذه  المظاهر فى علم النفس الحديث الإدراك ، وهو الذي يؤكد الناحية المعرفية لنشاط الإنسان، والانفعال أو الوجدان وهو الذي يؤكد الناحية العاطفية، والنزوع وهو الذي يؤكد الفعل، وقد شبه أفلاطون في أحدى محاوراته قوى العقل بعربة يقودها سائق ما هر هو العقل ، ويجرها جودان هما الإشارة والرغبة.  أما أرسطو ، فقد أضاف إسهاما آخر ، فكما يشير بيرت ، قابل أرسطو بين النشاط العقلي أو الملموس ( وهو ما يعرف في الفلسفة بالوجود بالفعل، وبين الإمكانية المحتملة ( وهو الوجود بالقوة التي يعتمد عليها النشاط الفعلي ، وهي تحمل معنى مصطلح القدرة في علم النفس الحديث. أما التقسيم الثلاثي لقوى العقل الذي قدمه أفلاطون فقد أختزله أرسطو إلى مظهرين رئيسين فقط، الأول عقلي معرفي ، والثاني خلقي أنفعالي.  وهكذا نجد أن الفلسفة اليونانية القديمة ، قد أكدت على أهمية الناحية الادراكية في النشاط العقلي للفرد. ثم أتى شيشرون ، ليقدم مصطلح  الذكاء كتسمية لهذا النشاط العقلي ، كما ترجم أيضا مصطلح الاستعداد أو القدرة إلى اللغة اللاتينية ، ثم انتقلت هذه المصطلحات غلى اللغات الأوربية الحديثة ، فأثرت في الفلسفة الإسلامية وفي العصور الوسطي في أوربا ، واعتبر العقل أو الذهن الخاصية المشتركة في الإنسان، والتي تميزه عن الحيوان وعلى الرغم من أن هذه التصورات الفلسفية قد أكدت أهمية الناحية الإدراكية في النشاط العقلي ، إلا أن الأفكار التي ظهرت فيها لا يمكن الأخذ دون إخضاعها للدراسة العلمية ، التي تعتمد على التجربة والقياس.   </vt:lpstr>
      <vt:lpstr>المفهوم البيولوجي للذكاء</vt:lpstr>
      <vt:lpstr>ميزة الذكي انه يستطيع التظاهر بالغباء لكن العكس صعب جدا </vt:lpstr>
      <vt:lpstr>المفهوم الاجتماعي للذكاء</vt:lpstr>
      <vt:lpstr>التعريفات النفسية للذكاء</vt:lpstr>
      <vt:lpstr>ان الذكاء كما نقيسه صفة وليس شيئا موجودا وجودا حقيقيا وانه محصلة خبرات الفرد</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المفهوم الفلسفي للذكاء</dc:title>
  <dc:creator>Eng</dc:creator>
  <cp:lastModifiedBy>Eng</cp:lastModifiedBy>
  <cp:revision>6</cp:revision>
  <dcterms:created xsi:type="dcterms:W3CDTF">2025-01-28T03:41:45Z</dcterms:created>
  <dcterms:modified xsi:type="dcterms:W3CDTF">2025-01-28T04:35:30Z</dcterms:modified>
</cp:coreProperties>
</file>